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  <p:sldMasterId id="2147492185" r:id="rId2"/>
    <p:sldMasterId id="2147492233" r:id="rId3"/>
    <p:sldMasterId id="2147492317" r:id="rId4"/>
    <p:sldMasterId id="2147492329" r:id="rId5"/>
    <p:sldMasterId id="2147492341" r:id="rId6"/>
    <p:sldMasterId id="2147492353" r:id="rId7"/>
    <p:sldMasterId id="2147492365" r:id="rId8"/>
    <p:sldMasterId id="2147492377" r:id="rId9"/>
    <p:sldMasterId id="2147492389" r:id="rId10"/>
    <p:sldMasterId id="2147492401" r:id="rId11"/>
    <p:sldMasterId id="2147492413" r:id="rId12"/>
  </p:sldMasterIdLst>
  <p:notesMasterIdLst>
    <p:notesMasterId r:id="rId37"/>
  </p:notesMasterIdLst>
  <p:handoutMasterIdLst>
    <p:handoutMasterId r:id="rId38"/>
  </p:handoutMasterIdLst>
  <p:sldIdLst>
    <p:sldId id="925" r:id="rId13"/>
    <p:sldId id="766" r:id="rId14"/>
    <p:sldId id="909" r:id="rId15"/>
    <p:sldId id="926" r:id="rId16"/>
    <p:sldId id="928" r:id="rId17"/>
    <p:sldId id="929" r:id="rId18"/>
    <p:sldId id="930" r:id="rId19"/>
    <p:sldId id="939" r:id="rId20"/>
    <p:sldId id="927" r:id="rId21"/>
    <p:sldId id="931" r:id="rId22"/>
    <p:sldId id="940" r:id="rId23"/>
    <p:sldId id="932" r:id="rId24"/>
    <p:sldId id="942" r:id="rId25"/>
    <p:sldId id="944" r:id="rId26"/>
    <p:sldId id="945" r:id="rId27"/>
    <p:sldId id="934" r:id="rId28"/>
    <p:sldId id="935" r:id="rId29"/>
    <p:sldId id="947" r:id="rId30"/>
    <p:sldId id="896" r:id="rId31"/>
    <p:sldId id="937" r:id="rId32"/>
    <p:sldId id="938" r:id="rId33"/>
    <p:sldId id="943" r:id="rId34"/>
    <p:sldId id="946" r:id="rId35"/>
    <p:sldId id="948" r:id="rId36"/>
  </p:sldIdLst>
  <p:sldSz cx="9144000" cy="6858000" type="screen4x3"/>
  <p:notesSz cx="9939338" cy="6807200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hlink"/>
        </a:solidFill>
        <a:latin typeface="Tahoma" pitchFamily="34" charset="0"/>
        <a:ea typeface="MeiryoKe_PGothic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hlink"/>
        </a:solidFill>
        <a:latin typeface="Tahoma" pitchFamily="34" charset="0"/>
        <a:ea typeface="MeiryoKe_PGothic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hlink"/>
        </a:solidFill>
        <a:latin typeface="Tahoma" pitchFamily="34" charset="0"/>
        <a:ea typeface="MeiryoKe_PGothic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hlink"/>
        </a:solidFill>
        <a:latin typeface="Tahoma" pitchFamily="34" charset="0"/>
        <a:ea typeface="MeiryoKe_PGothic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hlink"/>
        </a:solidFill>
        <a:latin typeface="Tahoma" pitchFamily="34" charset="0"/>
        <a:ea typeface="MeiryoKe_PGothic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hlink"/>
        </a:solidFill>
        <a:latin typeface="Tahoma" pitchFamily="34" charset="0"/>
        <a:ea typeface="MeiryoKe_PGothic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hlink"/>
        </a:solidFill>
        <a:latin typeface="Tahoma" pitchFamily="34" charset="0"/>
        <a:ea typeface="MeiryoKe_PGothic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hlink"/>
        </a:solidFill>
        <a:latin typeface="Tahoma" pitchFamily="34" charset="0"/>
        <a:ea typeface="MeiryoKe_PGothic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hlink"/>
        </a:solidFill>
        <a:latin typeface="Tahoma" pitchFamily="34" charset="0"/>
        <a:ea typeface="MeiryoKe_PGothic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CCFF"/>
    <a:srgbClr val="B2B2B2"/>
    <a:srgbClr val="66FFCC"/>
    <a:srgbClr val="6600FF"/>
    <a:srgbClr val="CCFFFF"/>
    <a:srgbClr val="33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8501" autoAdjust="0"/>
  </p:normalViewPr>
  <p:slideViewPr>
    <p:cSldViewPr>
      <p:cViewPr varScale="1">
        <p:scale>
          <a:sx n="111" d="100"/>
          <a:sy n="111" d="100"/>
        </p:scale>
        <p:origin x="1824" y="78"/>
      </p:cViewPr>
      <p:guideLst>
        <p:guide orient="horz" pos="2160"/>
        <p:guide pos="2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presProps" Target="presProps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245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fld id="{F6A64748-775D-4E3C-8EE5-B64CCB65DE79}" type="datetimeFigureOut">
              <a:rPr lang="ja-JP" altLang="en-US"/>
              <a:pPr>
                <a:defRPr/>
              </a:pPr>
              <a:t>2020/1/18</a:t>
            </a:fld>
            <a:endParaRPr lang="ja-JP" altLang="en-US" dirty="0"/>
          </a:p>
        </p:txBody>
      </p:sp>
      <p:sp>
        <p:nvSpPr>
          <p:cNvPr id="4915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915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245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fld id="{FC9CA061-25ED-4B7F-B8AC-65348ECBB0C2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5797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7CF2C44-ED70-4D1A-B270-49F9BCC2590F}" type="datetimeFigureOut">
              <a:rPr lang="ja-JP" altLang="en-US"/>
              <a:pPr>
                <a:defRPr/>
              </a:pPr>
              <a:t>2020/1/18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 smtClean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775" y="3233738"/>
            <a:ext cx="7951788" cy="30622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6E9649B-0C12-4338-B63C-ECC48FFE5A0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8109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chemeClr val="tx1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chemeClr val="tx1"/>
                  </a:solidFill>
                  <a:ea typeface="ＭＳ Ｐゴシック" pitchFamily="50" charset="-128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chemeClr val="tx1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chemeClr val="tx1"/>
                  </a:solidFill>
                  <a:ea typeface="ＭＳ Ｐゴシック" pitchFamily="50" charset="-128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chemeClr val="tx1"/>
                </a:solidFill>
                <a:ea typeface="ＭＳ Ｐゴシック" pitchFamily="50" charset="-128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chemeClr val="tx1"/>
                </a:solidFill>
                <a:ea typeface="ＭＳ Ｐゴシック" pitchFamily="50" charset="-128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chemeClr val="tx1"/>
                </a:solidFill>
                <a:ea typeface="ＭＳ Ｐゴシック" pitchFamily="50" charset="-128"/>
              </a:endParaRPr>
            </a:p>
          </p:txBody>
        </p:sp>
      </p:grpSp>
      <p:sp>
        <p:nvSpPr>
          <p:cNvPr id="665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F3305F-83D2-429E-A0AD-295A7992EA3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295323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7AA-332D-49DF-A7A7-680EC05CE154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78258974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</p:grpSp>
      <p:sp>
        <p:nvSpPr>
          <p:cNvPr id="665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F3305F-83D2-429E-A0AD-295A7992EA37}" type="slidenum">
              <a:rPr lang="en-US" altLang="ja-JP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217297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9CD7F-64AD-4554-9727-D931F7B3A62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532622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41886-B7B9-40B2-93BC-6A0A95984AF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53863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DC9E-1CF2-4B11-8A88-381668513BA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64860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B9A32-2C99-49F3-8E30-60377484B1C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179125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0091-9602-4F2B-9F32-D0960F49D09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450002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54D5B-1C75-4779-913B-6D37AC9AEAF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89929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9730-5D3D-43C5-BBAB-F5E07F4078B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326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B6DCE-8AFA-4EF2-8CFA-62067CEF1FA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5679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7AA-332D-49DF-A7A7-680EC05CE15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268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AD0D-39DB-4CAA-89EE-43B052B86DA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9006046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AD0D-39DB-4CAA-89EE-43B052B86DA2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751709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</p:grpSp>
      <p:sp>
        <p:nvSpPr>
          <p:cNvPr id="665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F3305F-83D2-429E-A0AD-295A7992EA37}" type="slidenum">
              <a:rPr lang="en-US" altLang="ja-JP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59183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9CD7F-64AD-4554-9727-D931F7B3A62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84330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41886-B7B9-40B2-93BC-6A0A95984AF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50149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DC9E-1CF2-4B11-8A88-381668513BA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189388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B9A32-2C99-49F3-8E30-60377484B1C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47899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0091-9602-4F2B-9F32-D0960F49D09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64114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54D5B-1C75-4779-913B-6D37AC9AEAF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87975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9730-5D3D-43C5-BBAB-F5E07F4078B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94342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B6DCE-8AFA-4EF2-8CFA-62067CEF1FA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6881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</p:grpSp>
      <p:sp>
        <p:nvSpPr>
          <p:cNvPr id="665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F3305F-83D2-429E-A0AD-295A7992EA37}" type="slidenum">
              <a:rPr lang="en-US" altLang="ja-JP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55931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7AA-332D-49DF-A7A7-680EC05CE15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398140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AD0D-39DB-4CAA-89EE-43B052B86DA2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90125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</p:grpSp>
      <p:sp>
        <p:nvSpPr>
          <p:cNvPr id="665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F3305F-83D2-429E-A0AD-295A7992EA37}" type="slidenum">
              <a:rPr lang="en-US" altLang="ja-JP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523613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9CD7F-64AD-4554-9727-D931F7B3A62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37559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41886-B7B9-40B2-93BC-6A0A95984AF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40246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DC9E-1CF2-4B11-8A88-381668513BA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11098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B9A32-2C99-49F3-8E30-60377484B1C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37753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0091-9602-4F2B-9F32-D0960F49D09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22459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54D5B-1C75-4779-913B-6D37AC9AEAF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35430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9730-5D3D-43C5-BBAB-F5E07F4078B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1019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9CD7F-64AD-4554-9727-D931F7B3A62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922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B6DCE-8AFA-4EF2-8CFA-62067CEF1FA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71202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7AA-332D-49DF-A7A7-680EC05CE15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768459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AD0D-39DB-4CAA-89EE-43B052B86DA2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4539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41886-B7B9-40B2-93BC-6A0A95984AF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06026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DC9E-1CF2-4B11-8A88-381668513BA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070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B9A32-2C99-49F3-8E30-60377484B1C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4625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0091-9602-4F2B-9F32-D0960F49D09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15751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54D5B-1C75-4779-913B-6D37AC9AEAF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53802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9730-5D3D-43C5-BBAB-F5E07F4078B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927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9CD7F-64AD-4554-9727-D931F7B3A62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6557708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B6DCE-8AFA-4EF2-8CFA-62067CEF1FA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2631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7AA-332D-49DF-A7A7-680EC05CE15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0628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AD0D-39DB-4CAA-89EE-43B052B86DA2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54001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</p:grpSp>
      <p:sp>
        <p:nvSpPr>
          <p:cNvPr id="665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F3305F-83D2-429E-A0AD-295A7992EA37}" type="slidenum">
              <a:rPr lang="en-US" altLang="ja-JP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72690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9CD7F-64AD-4554-9727-D931F7B3A62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04478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41886-B7B9-40B2-93BC-6A0A95984AF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0790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DC9E-1CF2-4B11-8A88-381668513BA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162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B9A32-2C99-49F3-8E30-60377484B1C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5489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0091-9602-4F2B-9F32-D0960F49D09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8822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54D5B-1C75-4779-913B-6D37AC9AEAF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84856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41886-B7B9-40B2-93BC-6A0A95984AF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5560413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9730-5D3D-43C5-BBAB-F5E07F4078B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8601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B6DCE-8AFA-4EF2-8CFA-62067CEF1FA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6216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7AA-332D-49DF-A7A7-680EC05CE15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16343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AD0D-39DB-4CAA-89EE-43B052B86DA2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55413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</p:grpSp>
      <p:sp>
        <p:nvSpPr>
          <p:cNvPr id="665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F3305F-83D2-429E-A0AD-295A7992EA37}" type="slidenum">
              <a:rPr lang="en-US" altLang="ja-JP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6857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9CD7F-64AD-4554-9727-D931F7B3A62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6397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41886-B7B9-40B2-93BC-6A0A95984AF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8774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DC9E-1CF2-4B11-8A88-381668513BA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17009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B9A32-2C99-49F3-8E30-60377484B1C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01449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0091-9602-4F2B-9F32-D0960F49D09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150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DC9E-1CF2-4B11-8A88-381668513BA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585647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54D5B-1C75-4779-913B-6D37AC9AEAF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7634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9730-5D3D-43C5-BBAB-F5E07F4078B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66971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B6DCE-8AFA-4EF2-8CFA-62067CEF1FA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7431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7AA-332D-49DF-A7A7-680EC05CE15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4696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AD0D-39DB-4CAA-89EE-43B052B86DA2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07146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</p:grpSp>
      <p:sp>
        <p:nvSpPr>
          <p:cNvPr id="665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F3305F-83D2-429E-A0AD-295A7992EA37}" type="slidenum">
              <a:rPr lang="en-US" altLang="ja-JP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859189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9CD7F-64AD-4554-9727-D931F7B3A62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78176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41886-B7B9-40B2-93BC-6A0A95984AF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35943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DC9E-1CF2-4B11-8A88-381668513BA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75377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B9A32-2C99-49F3-8E30-60377484B1C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4284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B9A32-2C99-49F3-8E30-60377484B1C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0990159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0091-9602-4F2B-9F32-D0960F49D09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6604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54D5B-1C75-4779-913B-6D37AC9AEAF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7131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9730-5D3D-43C5-BBAB-F5E07F4078B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237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B6DCE-8AFA-4EF2-8CFA-62067CEF1FA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00416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7AA-332D-49DF-A7A7-680EC05CE15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9384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AD0D-39DB-4CAA-89EE-43B052B86DA2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44119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</p:grpSp>
      <p:sp>
        <p:nvSpPr>
          <p:cNvPr id="665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F3305F-83D2-429E-A0AD-295A7992EA37}" type="slidenum">
              <a:rPr lang="en-US" altLang="ja-JP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65897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9CD7F-64AD-4554-9727-D931F7B3A62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34466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41886-B7B9-40B2-93BC-6A0A95984AF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6059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DC9E-1CF2-4B11-8A88-381668513BA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702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0091-9602-4F2B-9F32-D0960F49D09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0549793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B9A32-2C99-49F3-8E30-60377484B1C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04282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0091-9602-4F2B-9F32-D0960F49D09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30743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54D5B-1C75-4779-913B-6D37AC9AEAF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4462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9730-5D3D-43C5-BBAB-F5E07F4078B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83324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B6DCE-8AFA-4EF2-8CFA-62067CEF1FA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24397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7AA-332D-49DF-A7A7-680EC05CE15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50978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AD0D-39DB-4CAA-89EE-43B052B86DA2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092814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</p:grpSp>
      <p:sp>
        <p:nvSpPr>
          <p:cNvPr id="665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F3305F-83D2-429E-A0AD-295A7992EA37}" type="slidenum">
              <a:rPr lang="en-US" altLang="ja-JP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8164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9CD7F-64AD-4554-9727-D931F7B3A62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384112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41886-B7B9-40B2-93BC-6A0A95984AF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2220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54D5B-1C75-4779-913B-6D37AC9AEAF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47141617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DC9E-1CF2-4B11-8A88-381668513BA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00135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B9A32-2C99-49F3-8E30-60377484B1C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4647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0091-9602-4F2B-9F32-D0960F49D09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7262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54D5B-1C75-4779-913B-6D37AC9AEAF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52526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9730-5D3D-43C5-BBAB-F5E07F4078B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00153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B6DCE-8AFA-4EF2-8CFA-62067CEF1FA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04315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7AA-332D-49DF-A7A7-680EC05CE15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71393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AD0D-39DB-4CAA-89EE-43B052B86DA2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68113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</p:grpSp>
      <p:sp>
        <p:nvSpPr>
          <p:cNvPr id="665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F3305F-83D2-429E-A0AD-295A7992EA37}" type="slidenum">
              <a:rPr lang="en-US" altLang="ja-JP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98857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9CD7F-64AD-4554-9727-D931F7B3A62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9669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9730-5D3D-43C5-BBAB-F5E07F4078B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84129251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41886-B7B9-40B2-93BC-6A0A95984AF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30177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DC9E-1CF2-4B11-8A88-381668513BA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851986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B9A32-2C99-49F3-8E30-60377484B1C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24761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0091-9602-4F2B-9F32-D0960F49D09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636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54D5B-1C75-4779-913B-6D37AC9AEAF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997062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9730-5D3D-43C5-BBAB-F5E07F4078B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90341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B6DCE-8AFA-4EF2-8CFA-62067CEF1FA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06017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7AA-332D-49DF-A7A7-680EC05CE15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60643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AD0D-39DB-4CAA-89EE-43B052B86DA2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37460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lang="ja-JP" altLang="en-US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hlink"/>
                  </a:solidFill>
                  <a:latin typeface="Tahoma" pitchFamily="34" charset="0"/>
                  <a:ea typeface="MeiryoKe_PGothic" pitchFamily="50" charset="-128"/>
                </a:defRPr>
              </a:lvl9pPr>
            </a:lstStyle>
            <a:p>
              <a:pPr algn="l" eaLnBrk="1" hangingPunct="1">
                <a:defRPr/>
              </a:pPr>
              <a:endParaRPr lang="ja-JP" altLang="en-US" dirty="0" smtClean="0">
                <a:solidFill>
                  <a:srgbClr val="000000"/>
                </a:solidFill>
                <a:ea typeface="ＭＳ Ｐゴシック" pitchFamily="50" charset="-128"/>
              </a:endParaRPr>
            </a:p>
          </p:txBody>
        </p:sp>
      </p:grpSp>
      <p:sp>
        <p:nvSpPr>
          <p:cNvPr id="665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F3305F-83D2-429E-A0AD-295A7992EA37}" type="slidenum">
              <a:rPr lang="en-US" altLang="ja-JP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87113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B6DCE-8AFA-4EF2-8CFA-62067CEF1FA4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8850342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9CD7F-64AD-4554-9727-D931F7B3A62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634223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41886-B7B9-40B2-93BC-6A0A95984AF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405130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DC9E-1CF2-4B11-8A88-381668513BA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50107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B9A32-2C99-49F3-8E30-60377484B1C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65243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0091-9602-4F2B-9F32-D0960F49D09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06396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54D5B-1C75-4779-913B-6D37AC9AEAF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135844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9730-5D3D-43C5-BBAB-F5E07F4078B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751846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B6DCE-8AFA-4EF2-8CFA-62067CEF1FA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99009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7AA-332D-49DF-A7A7-680EC05CE15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46701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AD0D-39DB-4CAA-89EE-43B052B86DA2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321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chemeClr val="tx1"/>
              </a:solidFill>
              <a:ea typeface="ＭＳ Ｐゴシック" pitchFamily="50" charset="-128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chemeClr val="tx1"/>
              </a:solidFill>
              <a:ea typeface="ＭＳ Ｐゴシック" pitchFamily="50" charset="-128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chemeClr val="tx1"/>
              </a:solidFill>
              <a:ea typeface="ＭＳ Ｐゴシック" pitchFamily="50" charset="-128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chemeClr val="tx1"/>
              </a:solidFill>
              <a:ea typeface="ＭＳ Ｐゴシック" pitchFamily="50" charset="-128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chemeClr val="tx1"/>
              </a:solidFill>
              <a:ea typeface="ＭＳ Ｐゴシック" pitchFamily="50" charset="-128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chemeClr val="tx1"/>
              </a:solidFill>
              <a:ea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chemeClr val="tx1"/>
              </a:solidFill>
              <a:ea typeface="ＭＳ Ｐゴシック" pitchFamily="50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55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fld id="{11873708-E0C8-4B47-8314-0A95AEF919C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261" r:id="rId1"/>
    <p:sldLayoutId id="2147491161" r:id="rId2"/>
    <p:sldLayoutId id="2147491162" r:id="rId3"/>
    <p:sldLayoutId id="2147491163" r:id="rId4"/>
    <p:sldLayoutId id="2147491164" r:id="rId5"/>
    <p:sldLayoutId id="2147491165" r:id="rId6"/>
    <p:sldLayoutId id="2147491166" r:id="rId7"/>
    <p:sldLayoutId id="2147491167" r:id="rId8"/>
    <p:sldLayoutId id="2147491168" r:id="rId9"/>
    <p:sldLayoutId id="2147491169" r:id="rId10"/>
    <p:sldLayoutId id="214749117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55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fld id="{11873708-E0C8-4B47-8314-0A95AEF919C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2390" r:id="rId1"/>
    <p:sldLayoutId id="2147492391" r:id="rId2"/>
    <p:sldLayoutId id="2147492392" r:id="rId3"/>
    <p:sldLayoutId id="2147492393" r:id="rId4"/>
    <p:sldLayoutId id="2147492394" r:id="rId5"/>
    <p:sldLayoutId id="2147492395" r:id="rId6"/>
    <p:sldLayoutId id="2147492396" r:id="rId7"/>
    <p:sldLayoutId id="2147492397" r:id="rId8"/>
    <p:sldLayoutId id="2147492398" r:id="rId9"/>
    <p:sldLayoutId id="2147492399" r:id="rId10"/>
    <p:sldLayoutId id="214749240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55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fld id="{11873708-E0C8-4B47-8314-0A95AEF919C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8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2402" r:id="rId1"/>
    <p:sldLayoutId id="2147492403" r:id="rId2"/>
    <p:sldLayoutId id="2147492404" r:id="rId3"/>
    <p:sldLayoutId id="2147492405" r:id="rId4"/>
    <p:sldLayoutId id="2147492406" r:id="rId5"/>
    <p:sldLayoutId id="2147492407" r:id="rId6"/>
    <p:sldLayoutId id="2147492408" r:id="rId7"/>
    <p:sldLayoutId id="2147492409" r:id="rId8"/>
    <p:sldLayoutId id="2147492410" r:id="rId9"/>
    <p:sldLayoutId id="2147492411" r:id="rId10"/>
    <p:sldLayoutId id="2147492412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55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fld id="{11873708-E0C8-4B47-8314-0A95AEF919C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15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2414" r:id="rId1"/>
    <p:sldLayoutId id="2147492415" r:id="rId2"/>
    <p:sldLayoutId id="2147492416" r:id="rId3"/>
    <p:sldLayoutId id="2147492417" r:id="rId4"/>
    <p:sldLayoutId id="2147492418" r:id="rId5"/>
    <p:sldLayoutId id="2147492419" r:id="rId6"/>
    <p:sldLayoutId id="2147492420" r:id="rId7"/>
    <p:sldLayoutId id="2147492421" r:id="rId8"/>
    <p:sldLayoutId id="2147492422" r:id="rId9"/>
    <p:sldLayoutId id="2147492423" r:id="rId10"/>
    <p:sldLayoutId id="2147492424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55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fld id="{11873708-E0C8-4B47-8314-0A95AEF919C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2186" r:id="rId1"/>
    <p:sldLayoutId id="2147492187" r:id="rId2"/>
    <p:sldLayoutId id="2147492188" r:id="rId3"/>
    <p:sldLayoutId id="2147492189" r:id="rId4"/>
    <p:sldLayoutId id="2147492190" r:id="rId5"/>
    <p:sldLayoutId id="2147492191" r:id="rId6"/>
    <p:sldLayoutId id="2147492192" r:id="rId7"/>
    <p:sldLayoutId id="2147492193" r:id="rId8"/>
    <p:sldLayoutId id="2147492194" r:id="rId9"/>
    <p:sldLayoutId id="2147492195" r:id="rId10"/>
    <p:sldLayoutId id="2147492196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55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fld id="{11873708-E0C8-4B47-8314-0A95AEF919C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0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2234" r:id="rId1"/>
    <p:sldLayoutId id="2147492235" r:id="rId2"/>
    <p:sldLayoutId id="2147492236" r:id="rId3"/>
    <p:sldLayoutId id="2147492237" r:id="rId4"/>
    <p:sldLayoutId id="2147492238" r:id="rId5"/>
    <p:sldLayoutId id="2147492239" r:id="rId6"/>
    <p:sldLayoutId id="2147492240" r:id="rId7"/>
    <p:sldLayoutId id="2147492241" r:id="rId8"/>
    <p:sldLayoutId id="2147492242" r:id="rId9"/>
    <p:sldLayoutId id="2147492243" r:id="rId10"/>
    <p:sldLayoutId id="2147492244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55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fld id="{11873708-E0C8-4B47-8314-0A95AEF919C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7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2318" r:id="rId1"/>
    <p:sldLayoutId id="2147492319" r:id="rId2"/>
    <p:sldLayoutId id="2147492320" r:id="rId3"/>
    <p:sldLayoutId id="2147492321" r:id="rId4"/>
    <p:sldLayoutId id="2147492322" r:id="rId5"/>
    <p:sldLayoutId id="2147492323" r:id="rId6"/>
    <p:sldLayoutId id="2147492324" r:id="rId7"/>
    <p:sldLayoutId id="2147492325" r:id="rId8"/>
    <p:sldLayoutId id="2147492326" r:id="rId9"/>
    <p:sldLayoutId id="2147492327" r:id="rId10"/>
    <p:sldLayoutId id="2147492328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55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fld id="{11873708-E0C8-4B47-8314-0A95AEF919C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4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2330" r:id="rId1"/>
    <p:sldLayoutId id="2147492331" r:id="rId2"/>
    <p:sldLayoutId id="2147492332" r:id="rId3"/>
    <p:sldLayoutId id="2147492333" r:id="rId4"/>
    <p:sldLayoutId id="2147492334" r:id="rId5"/>
    <p:sldLayoutId id="2147492335" r:id="rId6"/>
    <p:sldLayoutId id="2147492336" r:id="rId7"/>
    <p:sldLayoutId id="2147492337" r:id="rId8"/>
    <p:sldLayoutId id="2147492338" r:id="rId9"/>
    <p:sldLayoutId id="2147492339" r:id="rId10"/>
    <p:sldLayoutId id="214749234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55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fld id="{11873708-E0C8-4B47-8314-0A95AEF919C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3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2342" r:id="rId1"/>
    <p:sldLayoutId id="2147492343" r:id="rId2"/>
    <p:sldLayoutId id="2147492344" r:id="rId3"/>
    <p:sldLayoutId id="2147492345" r:id="rId4"/>
    <p:sldLayoutId id="2147492346" r:id="rId5"/>
    <p:sldLayoutId id="2147492347" r:id="rId6"/>
    <p:sldLayoutId id="2147492348" r:id="rId7"/>
    <p:sldLayoutId id="2147492349" r:id="rId8"/>
    <p:sldLayoutId id="2147492350" r:id="rId9"/>
    <p:sldLayoutId id="2147492351" r:id="rId10"/>
    <p:sldLayoutId id="2147492352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55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fld id="{11873708-E0C8-4B47-8314-0A95AEF919C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4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2354" r:id="rId1"/>
    <p:sldLayoutId id="2147492355" r:id="rId2"/>
    <p:sldLayoutId id="2147492356" r:id="rId3"/>
    <p:sldLayoutId id="2147492357" r:id="rId4"/>
    <p:sldLayoutId id="2147492358" r:id="rId5"/>
    <p:sldLayoutId id="2147492359" r:id="rId6"/>
    <p:sldLayoutId id="2147492360" r:id="rId7"/>
    <p:sldLayoutId id="2147492361" r:id="rId8"/>
    <p:sldLayoutId id="2147492362" r:id="rId9"/>
    <p:sldLayoutId id="2147492363" r:id="rId10"/>
    <p:sldLayoutId id="2147492364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55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fld id="{11873708-E0C8-4B47-8314-0A95AEF919C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64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2366" r:id="rId1"/>
    <p:sldLayoutId id="2147492367" r:id="rId2"/>
    <p:sldLayoutId id="2147492368" r:id="rId3"/>
    <p:sldLayoutId id="2147492369" r:id="rId4"/>
    <p:sldLayoutId id="2147492370" r:id="rId5"/>
    <p:sldLayoutId id="2147492371" r:id="rId6"/>
    <p:sldLayoutId id="2147492372" r:id="rId7"/>
    <p:sldLayoutId id="2147492373" r:id="rId8"/>
    <p:sldLayoutId id="2147492374" r:id="rId9"/>
    <p:sldLayoutId id="2147492375" r:id="rId10"/>
    <p:sldLayoutId id="2147492376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400" dirty="0" smtClean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55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fld id="{11873708-E0C8-4B47-8314-0A95AEF919C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67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2378" r:id="rId1"/>
    <p:sldLayoutId id="2147492379" r:id="rId2"/>
    <p:sldLayoutId id="2147492380" r:id="rId3"/>
    <p:sldLayoutId id="2147492381" r:id="rId4"/>
    <p:sldLayoutId id="2147492382" r:id="rId5"/>
    <p:sldLayoutId id="2147492383" r:id="rId6"/>
    <p:sldLayoutId id="2147492384" r:id="rId7"/>
    <p:sldLayoutId id="2147492385" r:id="rId8"/>
    <p:sldLayoutId id="2147492386" r:id="rId9"/>
    <p:sldLayoutId id="2147492387" r:id="rId10"/>
    <p:sldLayoutId id="2147492388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74898" y="2271713"/>
            <a:ext cx="7829550" cy="623887"/>
          </a:xfrm>
        </p:spPr>
        <p:txBody>
          <a:bodyPr/>
          <a:lstStyle/>
          <a:p>
            <a:pPr algn="ctr" eaLnBrk="1" hangingPunct="1"/>
            <a:r>
              <a:rPr lang="ja-JP" altLang="en-US" sz="3200" dirty="0">
                <a:latin typeface="ＭＳ Ｐゴシック" pitchFamily="50" charset="-128"/>
              </a:rPr>
              <a:t>動的モード</a:t>
            </a:r>
            <a:r>
              <a:rPr lang="ja-JP" altLang="en-US" sz="3200" dirty="0" smtClean="0">
                <a:latin typeface="ＭＳ Ｐゴシック" pitchFamily="50" charset="-128"/>
              </a:rPr>
              <a:t>分解（</a:t>
            </a:r>
            <a:r>
              <a:rPr lang="en-US" altLang="ja-JP" sz="3200" dirty="0" smtClean="0">
                <a:latin typeface="ＭＳ Ｐゴシック" pitchFamily="50" charset="-128"/>
              </a:rPr>
              <a:t>DMD</a:t>
            </a:r>
            <a:r>
              <a:rPr lang="ja-JP" altLang="en-US" sz="3200" dirty="0" smtClean="0">
                <a:latin typeface="ＭＳ Ｐゴシック" pitchFamily="50" charset="-128"/>
              </a:rPr>
              <a:t>）のお勉強</a:t>
            </a:r>
            <a:endParaRPr lang="ja-JP" altLang="en-US" sz="3200" dirty="0" smtClean="0"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4798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 idx="4294967295"/>
          </p:nvPr>
        </p:nvSpPr>
        <p:spPr>
          <a:xfrm>
            <a:off x="176213" y="228600"/>
            <a:ext cx="8791575" cy="693738"/>
          </a:xfrm>
        </p:spPr>
        <p:txBody>
          <a:bodyPr/>
          <a:lstStyle/>
          <a:p>
            <a:pPr eaLnBrk="1" hangingPunct="1"/>
            <a:r>
              <a:rPr lang="ja-JP" altLang="en-US" sz="3200" u="sng" dirty="0" smtClean="0"/>
              <a:t>理論</a:t>
            </a:r>
            <a:endParaRPr lang="ja-JP" altLang="en-US" u="sng" dirty="0" smtClean="0">
              <a:latin typeface="ＭＳ Ｐゴシック" pitchFamily="50" charset="-128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066800"/>
            <a:ext cx="865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rgbClr val="000000"/>
              </a:buClr>
              <a:buSzTx/>
              <a:buFontTx/>
              <a:buNone/>
            </a:pP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◎</a:t>
            </a:r>
            <a:r>
              <a:rPr lang="ja-JP" altLang="en-US" sz="2400" b="1" u="sng" dirty="0">
                <a:solidFill>
                  <a:srgbClr val="000000"/>
                </a:solidFill>
                <a:latin typeface="Times New Roman" pitchFamily="18" charset="0"/>
              </a:rPr>
              <a:t>　</a:t>
            </a: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クープマン固有関数</a:t>
            </a:r>
            <a:endParaRPr lang="ja-JP" altLang="en-US" sz="2400" u="sng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ChangeArrowheads="1"/>
              </p:cNvSpPr>
              <p:nvPr/>
            </p:nvSpPr>
            <p:spPr bwMode="auto">
              <a:xfrm>
                <a:off x="685800" y="1916832"/>
                <a:ext cx="8350250" cy="4464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作用素の線形性から，（適当な条件下で）固有値・固有関数が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定義される．</a:t>
                </a: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𝜑</m:t>
                      </m:r>
                      <m:d>
                        <m:dPr>
                          <m:ctrlPr>
                            <a:rPr lang="en-US" altLang="ja-JP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𝑡</m:t>
                              </m:r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r>
                        <a:rPr lang="en-US" altLang="ja-JP" sz="200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𝐾</m:t>
                      </m:r>
                      <m:r>
                        <a:rPr lang="ja-JP" altLang="en-US" sz="2000" b="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𝜑</m:t>
                      </m:r>
                      <m:d>
                        <m:d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000" b="1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𝜆</m:t>
                      </m:r>
                      <m:r>
                        <a:rPr lang="ja-JP" altLang="en-US" sz="2000" b="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𝜑</m:t>
                      </m:r>
                      <m:d>
                        <m:d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000" dirty="0">
                  <a:solidFill>
                    <a:srgbClr val="000000"/>
                  </a:solidFill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このとき，次のように書ける．</a:t>
                </a: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b="1" i="1" dirty="0" smtClean="0">
                  <a:solidFill>
                    <a:srgbClr val="000000"/>
                  </a:solidFill>
                  <a:latin typeface="Cambria Math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𝑔</m:t>
                      </m:r>
                      <m:d>
                        <m:d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ＭＳ Ｐゴシック" pitchFamily="50" charset="-128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000" b="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ＭＳ Ｐゴシック" pitchFamily="50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ja-JP" altLang="en-US" sz="2000" b="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000" b="1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𝑔</m:t>
                      </m:r>
                      <m:d>
                        <m:d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𝐾</m:t>
                          </m:r>
                        </m:e>
                        <m:sup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𝑡</m:t>
                          </m:r>
                        </m:sup>
                      </m:sSup>
                      <m:r>
                        <a:rPr lang="en-US" altLang="ja-JP" sz="2000" b="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𝑔</m:t>
                      </m:r>
                      <m:d>
                        <m:d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sz="2000" b="1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ＭＳ Ｐゴシック" pitchFamily="50" charset="-128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000" b="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ＭＳ Ｐゴシック" pitchFamily="50" charset="-128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50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b="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ＭＳ Ｐゴシック" pitchFamily="50" charset="-128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ja-JP" sz="2000" b="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ＭＳ Ｐゴシック" pitchFamily="50" charset="-128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ja-JP" altLang="en-US" sz="2000" b="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000" b="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sz="2000" b="1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ＭＳ Ｐゴシック" pitchFamily="50" charset="-128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ＭＳ Ｐゴシック" pitchFamily="50" charset="-128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50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ＭＳ Ｐゴシック" pitchFamily="50" charset="-128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ＭＳ Ｐゴシック" pitchFamily="50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ＭＳ Ｐゴシック" pitchFamily="50" charset="-128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ja-JP" altLang="en-US" sz="20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916832"/>
                <a:ext cx="8350250" cy="4464496"/>
              </a:xfrm>
              <a:prstGeom prst="rect">
                <a:avLst/>
              </a:prstGeom>
              <a:blipFill rotWithShape="1">
                <a:blip r:embed="rId3"/>
                <a:stretch>
                  <a:fillRect l="-804" t="-9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97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 idx="4294967295"/>
          </p:nvPr>
        </p:nvSpPr>
        <p:spPr>
          <a:xfrm>
            <a:off x="176213" y="228600"/>
            <a:ext cx="8791575" cy="693738"/>
          </a:xfrm>
        </p:spPr>
        <p:txBody>
          <a:bodyPr/>
          <a:lstStyle/>
          <a:p>
            <a:pPr eaLnBrk="1" hangingPunct="1"/>
            <a:r>
              <a:rPr lang="ja-JP" altLang="en-US" sz="3200" u="sng" dirty="0" smtClean="0"/>
              <a:t>理論</a:t>
            </a:r>
            <a:endParaRPr lang="ja-JP" altLang="en-US" u="sng" dirty="0" smtClean="0">
              <a:latin typeface="ＭＳ Ｐゴシック" pitchFamily="50" charset="-128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066800"/>
            <a:ext cx="865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rgbClr val="000000"/>
              </a:buClr>
              <a:buSzTx/>
              <a:buFontTx/>
              <a:buNone/>
            </a:pP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◎</a:t>
            </a:r>
            <a:r>
              <a:rPr lang="ja-JP" altLang="en-US" sz="2400" b="1" u="sng" dirty="0">
                <a:solidFill>
                  <a:srgbClr val="000000"/>
                </a:solidFill>
                <a:latin typeface="Times New Roman" pitchFamily="18" charset="0"/>
              </a:rPr>
              <a:t>　</a:t>
            </a: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クープマン固有関数（多次元）</a:t>
            </a:r>
            <a:endParaRPr lang="ja-JP" altLang="en-US" sz="2400" u="sng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ChangeArrowheads="1"/>
              </p:cNvSpPr>
              <p:nvPr/>
            </p:nvSpPr>
            <p:spPr bwMode="auto">
              <a:xfrm>
                <a:off x="685800" y="1916832"/>
                <a:ext cx="8458200" cy="4464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観測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𝑔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1</m:t>
                        </m:r>
                      </m:sub>
                    </m:sSub>
                    <m:r>
                      <a:rPr lang="en-US" altLang="ja-JP" sz="2000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,</m:t>
                    </m:r>
                    <m:sSub>
                      <m:sSubPr>
                        <m:ctrlP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𝑔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2,</m:t>
                        </m:r>
                      </m:sub>
                    </m:sSub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は，（無限次元）ベクトル空間の要素である．</a:t>
                </a:r>
                <a:endParaRPr lang="en-US" altLang="ja-JP" sz="20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（有限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次元での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𝑨𝒖</m:t>
                    </m:r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r>
                      <a:rPr lang="en-US" altLang="ja-JP" sz="2000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𝜆</m:t>
                    </m:r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𝒖</m:t>
                    </m:r>
                  </m:oMath>
                </a14:m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でいうところの，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𝒖</m:t>
                    </m:r>
                  </m:oMath>
                </a14:m>
                <a:r>
                  <a:rPr lang="en-US" altLang="ja-JP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 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の空間に相当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する）</a:t>
                </a:r>
                <a:endParaRPr lang="en-US" altLang="ja-JP" sz="20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→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観測関数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𝑔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1</m:t>
                        </m:r>
                      </m:sub>
                    </m:sSub>
                    <m:r>
                      <a:rPr lang="en-US" altLang="ja-JP" sz="2000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,</m:t>
                    </m:r>
                    <m:sSub>
                      <m:sSubPr>
                        <m:ctrlP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𝑔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2,</m:t>
                        </m:r>
                      </m:sub>
                    </m:sSub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は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，同じ 固有関数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ja-JP" altLang="en-US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 を用いて展開表現できる．</a:t>
                </a: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　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（有限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次元での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𝒗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1</m:t>
                        </m:r>
                      </m:sub>
                    </m:sSub>
                    <m:r>
                      <a:rPr lang="en-US" altLang="ja-JP" sz="2000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,</m:t>
                    </m:r>
                    <m:sSub>
                      <m:sSubPr>
                        <m:ctrlP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𝒗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 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は，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同じ 固有ベクトル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𝒖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を用いて展開表現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できる）</a:t>
                </a: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→　前ページ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と同様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に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，次のように書ける．</a:t>
                </a: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b="1" i="1" dirty="0" smtClean="0">
                  <a:solidFill>
                    <a:srgbClr val="000000"/>
                  </a:solidFill>
                  <a:latin typeface="Cambria Math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𝒈</m:t>
                      </m:r>
                      <m:d>
                        <m:d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𝑖</m:t>
                          </m:r>
                          <m: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ＭＳ Ｐゴシック" pitchFamily="50" charset="-128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ＭＳ Ｐゴシック" pitchFamily="50" charset="-128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ja-JP" altLang="en-US" sz="20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000" b="1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𝒈</m:t>
                      </m:r>
                      <m:d>
                        <m:d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sSupPr>
                        <m:e>
                          <m: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𝐾</m:t>
                          </m:r>
                        </m:e>
                        <m:sup>
                          <m: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𝑡</m:t>
                          </m:r>
                        </m:sup>
                      </m:sSup>
                      <m:r>
                        <a:rPr lang="en-US" altLang="ja-JP" sz="2000" b="1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𝒈</m:t>
                      </m:r>
                      <m:d>
                        <m:d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sz="2000" b="1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ＭＳ Ｐゴシック" pitchFamily="50" charset="-128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ＭＳ Ｐゴシック" pitchFamily="50" charset="-128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50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ＭＳ Ｐゴシック" pitchFamily="50" charset="-128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ＭＳ Ｐゴシック" pitchFamily="50" charset="-128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ja-JP" altLang="en-US" sz="20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sz="2000" b="1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ＭＳ Ｐゴシック" pitchFamily="50" charset="-128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ＭＳ Ｐゴシック" pitchFamily="50" charset="-128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50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ＭＳ Ｐゴシック" pitchFamily="50" charset="-128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ＭＳ Ｐゴシック" pitchFamily="50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ＭＳ Ｐゴシック" pitchFamily="50" charset="-128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ja-JP" altLang="en-US" sz="20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916832"/>
                <a:ext cx="8458200" cy="4464496"/>
              </a:xfrm>
              <a:prstGeom prst="rect">
                <a:avLst/>
              </a:prstGeom>
              <a:blipFill rotWithShape="1">
                <a:blip r:embed="rId3"/>
                <a:stretch>
                  <a:fillRect l="-793" t="-10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836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 idx="4294967295"/>
          </p:nvPr>
        </p:nvSpPr>
        <p:spPr>
          <a:xfrm>
            <a:off x="176213" y="228600"/>
            <a:ext cx="8791575" cy="693738"/>
          </a:xfrm>
        </p:spPr>
        <p:txBody>
          <a:bodyPr/>
          <a:lstStyle/>
          <a:p>
            <a:pPr eaLnBrk="1" hangingPunct="1"/>
            <a:r>
              <a:rPr lang="ja-JP" altLang="en-US" sz="3200" u="sng" dirty="0" smtClean="0"/>
              <a:t>理論</a:t>
            </a:r>
            <a:endParaRPr lang="ja-JP" altLang="en-US" u="sng" dirty="0" smtClean="0">
              <a:latin typeface="ＭＳ Ｐゴシック" pitchFamily="50" charset="-128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066800"/>
            <a:ext cx="865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rgbClr val="000000"/>
              </a:buClr>
              <a:buSzTx/>
              <a:buFontTx/>
              <a:buNone/>
            </a:pP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◎</a:t>
            </a:r>
            <a:r>
              <a:rPr lang="ja-JP" altLang="en-US" sz="2400" b="1" u="sng" dirty="0">
                <a:solidFill>
                  <a:srgbClr val="000000"/>
                </a:solidFill>
                <a:latin typeface="Times New Roman" pitchFamily="18" charset="0"/>
              </a:rPr>
              <a:t>　クープマン固有</a:t>
            </a: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関数展開の有限次元近似</a:t>
            </a:r>
            <a:endParaRPr lang="ja-JP" altLang="en-US" sz="2400" u="sng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685800" y="1916832"/>
                <a:ext cx="8350250" cy="4464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Cambria Math"/>
                    <a:ea typeface="ＭＳ Ｐゴシック" pitchFamily="50" charset="-128"/>
                  </a:rPr>
                  <a:t>有限次元近似</a:t>
                </a:r>
                <a:r>
                  <a:rPr lang="ja-JP" altLang="en-US" sz="2000" dirty="0">
                    <a:solidFill>
                      <a:srgbClr val="000000"/>
                    </a:solidFill>
                    <a:ea typeface="ＭＳ Ｐゴシック" pitchFamily="50" charset="-128"/>
                  </a:rPr>
                  <a:t>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𝒚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𝑡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𝒈</m:t>
                    </m:r>
                    <m:d>
                      <m:d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𝑖</m:t>
                        </m:r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=1</m:t>
                        </m:r>
                      </m:sub>
                      <m:sup>
                        <m:r>
                          <a:rPr lang="en-US" altLang="ja-JP" sz="20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Ｐゴシック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𝒊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ja-JP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Ｐゴシック" pitchFamily="50" charset="-128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ja-JP" altLang="en-US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𝑖</m:t>
                        </m:r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=1</m:t>
                        </m:r>
                      </m:sub>
                      <m:sup>
                        <m:r>
                          <a:rPr lang="en-US" altLang="ja-JP" sz="20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ja-JP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Ｐゴシック" pitchFamily="50" charset="-128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ja-JP" altLang="en-US" sz="2000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ja-JP" sz="2000" b="1" i="1" dirty="0" smtClean="0">
                    <a:solidFill>
                      <a:srgbClr val="000000"/>
                    </a:solidFill>
                    <a:latin typeface="Cambria Math"/>
                    <a:ea typeface="ＭＳ Ｐゴシック" pitchFamily="50" charset="-128"/>
                  </a:rPr>
                  <a:t> 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Cambria Math"/>
                    <a:ea typeface="ＭＳ Ｐゴシック" pitchFamily="50" charset="-128"/>
                  </a:rPr>
                  <a:t>とすると，</a:t>
                </a:r>
                <a:endParaRPr lang="en-US" altLang="ja-JP" sz="2000" dirty="0" smtClean="0">
                  <a:solidFill>
                    <a:srgbClr val="000000"/>
                  </a:solidFill>
                  <a:latin typeface="Cambria Math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dirty="0" smtClean="0">
                  <a:solidFill>
                    <a:srgbClr val="000000"/>
                  </a:solidFill>
                  <a:latin typeface="Cambria Math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𝒀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0</m:t>
                          </m:r>
                        </m:sub>
                      </m:sSub>
                      <m:r>
                        <a:rPr lang="en-US" altLang="ja-JP" sz="200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𝑚</m:t>
                                    </m:r>
                                    <m:r>
                                      <a:rPr lang="en-US" altLang="ja-JP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ＭＳ Ｐゴシック" pitchFamily="50" charset="-128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ＭＳ Ｐゴシック" pitchFamily="50" charset="-128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𝑚</m:t>
                                    </m:r>
                                    <m:r>
                                      <a:rPr lang="en-US" altLang="ja-JP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ja-JP" sz="20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0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0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ＭＳ Ｐゴシック" pitchFamily="50" charset="-128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ＭＳ Ｐゴシック" pitchFamily="50" charset="-128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𝑚</m:t>
                                    </m:r>
                                    <m:r>
                                      <a:rPr lang="en-US" altLang="ja-JP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000" dirty="0" smtClean="0">
                  <a:solidFill>
                    <a:srgbClr val="000000"/>
                  </a:solidFill>
                  <a:latin typeface="Cambria Math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𝒀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sz="200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00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ＭＳ Ｐゴシック" pitchFamily="50" charset="-128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ja-JP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ＭＳ Ｐゴシック" pitchFamily="50" charset="-128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𝑚</m:t>
                                    </m:r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ＭＳ Ｐゴシック" pitchFamily="50" charset="-128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ja-JP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ＭＳ Ｐゴシック" pitchFamily="50" charset="-128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𝑚</m:t>
                                    </m:r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000" b="1" i="1" dirty="0" smtClean="0">
                  <a:solidFill>
                    <a:srgbClr val="000000"/>
                  </a:solidFill>
                  <a:latin typeface="Cambria Math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𝑨</m:t>
                      </m:r>
                      <m:r>
                        <a:rPr lang="en-US" altLang="ja-JP" sz="2000" b="1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𝒀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0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†</m:t>
                          </m:r>
                        </m:sup>
                      </m:sSubSup>
                      <m:r>
                        <a:rPr lang="en-US" altLang="ja-JP" sz="20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ja-JP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Sup>
                        <m:sSubSup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50" charset="-128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ja-JP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ＭＳ Ｐゴシック" pitchFamily="50" charset="-128"/>
                                          </a:rPr>
                                          <m:t>𝝎</m:t>
                                        </m:r>
                                      </m:e>
                                      <m:sub>
                                        <m:r>
                                          <a:rPr lang="en-US" altLang="ja-JP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ＭＳ Ｐゴシック" pitchFamily="50" charset="-128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ＭＳ Ｐゴシック" pitchFamily="50" charset="-128"/>
                                          </a:rPr>
                                          <m:t>𝝎</m:t>
                                        </m:r>
                                      </m:e>
                                      <m:sub>
                                        <m:r>
                                          <a:rPr lang="en-US" altLang="ja-JP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ＭＳ Ｐゴシック" pitchFamily="50" charset="-128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/>
                        <m:sup>
                          <m: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en-US" altLang="ja-JP" sz="2000" dirty="0" smtClean="0">
                  <a:solidFill>
                    <a:srgbClr val="000000"/>
                  </a:solidFill>
                  <a:latin typeface="Cambria Math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0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ja-JP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000" b="1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000" dirty="0" smtClean="0">
                  <a:solidFill>
                    <a:srgbClr val="000000"/>
                  </a:solidFill>
                  <a:latin typeface="Cambria Math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>
                    <a:solidFill>
                      <a:srgbClr val="000000"/>
                    </a:solidFill>
                    <a:latin typeface="Cambria Math"/>
                    <a:ea typeface="ＭＳ Ｐゴシック" pitchFamily="50" charset="-128"/>
                  </a:rPr>
                  <a:t>となり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Cambria Math"/>
                    <a:ea typeface="ＭＳ Ｐゴシック" pitchFamily="50" charset="-128"/>
                  </a:rPr>
                  <a:t>， 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rgbClr val="FF0000"/>
                        </a:solidFill>
                        <a:latin typeface="Cambria Math"/>
                        <a:ea typeface="ＭＳ Ｐゴシック" pitchFamily="50" charset="-128"/>
                      </a:rPr>
                      <m:t>𝑨</m:t>
                    </m:r>
                    <m:sSub>
                      <m:sSubPr>
                        <m:ctrlP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ja-JP" altLang="en-US" sz="2000" b="1" i="1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𝝎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000" dirty="0" smtClean="0">
                    <a:solidFill>
                      <a:srgbClr val="FF0000"/>
                    </a:solidFill>
                    <a:latin typeface="Cambria Math"/>
                    <a:ea typeface="ＭＳ Ｐゴシック" pitchFamily="50" charset="-128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𝜆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ja-JP" altLang="en-US" sz="2000" b="1" i="1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𝝎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000" dirty="0" smtClean="0">
                    <a:solidFill>
                      <a:srgbClr val="FF0000"/>
                    </a:solidFill>
                    <a:latin typeface="Cambria Math"/>
                    <a:ea typeface="ＭＳ Ｐゴシック" pitchFamily="50" charset="-128"/>
                  </a:rPr>
                  <a:t> </a:t>
                </a:r>
                <a:r>
                  <a:rPr lang="ja-JP" altLang="en-US" sz="2000" dirty="0" smtClean="0">
                    <a:solidFill>
                      <a:srgbClr val="FF0000"/>
                    </a:solidFill>
                    <a:latin typeface="Cambria Math"/>
                    <a:ea typeface="ＭＳ Ｐゴシック" pitchFamily="50" charset="-128"/>
                  </a:rPr>
                  <a:t>の固有値問題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Cambria Math"/>
                    <a:ea typeface="ＭＳ Ｐゴシック" pitchFamily="50" charset="-128"/>
                  </a:rPr>
                  <a:t>と，クープマン固有値・固有関数が対応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Cambria Math"/>
                    <a:ea typeface="ＭＳ Ｐゴシック" pitchFamily="50" charset="-128"/>
                  </a:rPr>
                  <a:t>付く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Cambria Math"/>
                    <a:ea typeface="ＭＳ Ｐゴシック" pitchFamily="50" charset="-128"/>
                  </a:rPr>
                  <a:t>．</a:t>
                </a:r>
                <a:endParaRPr lang="en-US" altLang="ja-JP" sz="2000" dirty="0">
                  <a:solidFill>
                    <a:srgbClr val="000000"/>
                  </a:solidFill>
                  <a:latin typeface="Cambria Math"/>
                  <a:ea typeface="ＭＳ Ｐゴシック" pitchFamily="50" charset="-128"/>
                </a:endParaRP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916832"/>
                <a:ext cx="8350250" cy="4464496"/>
              </a:xfrm>
              <a:prstGeom prst="rect">
                <a:avLst/>
              </a:prstGeom>
              <a:blipFill rotWithShape="1">
                <a:blip r:embed="rId3"/>
                <a:stretch>
                  <a:fillRect l="-804" t="-10368" r="-2776" b="-103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115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 idx="4294967295"/>
          </p:nvPr>
        </p:nvSpPr>
        <p:spPr>
          <a:xfrm>
            <a:off x="176213" y="228600"/>
            <a:ext cx="8791575" cy="693738"/>
          </a:xfrm>
        </p:spPr>
        <p:txBody>
          <a:bodyPr/>
          <a:lstStyle/>
          <a:p>
            <a:pPr eaLnBrk="1" hangingPunct="1"/>
            <a:r>
              <a:rPr lang="ja-JP" altLang="en-US" sz="3200" u="sng" dirty="0"/>
              <a:t>理論</a:t>
            </a:r>
            <a:endParaRPr lang="ja-JP" altLang="en-US" u="sng" dirty="0" smtClean="0">
              <a:latin typeface="ＭＳ Ｐゴシック" pitchFamily="50" charset="-128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066800"/>
            <a:ext cx="865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rgbClr val="000000"/>
              </a:buClr>
              <a:buSzTx/>
              <a:buFontTx/>
              <a:buNone/>
            </a:pP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◎</a:t>
            </a:r>
            <a:r>
              <a:rPr lang="ja-JP" altLang="en-US" sz="2400" b="1" u="sng" dirty="0">
                <a:solidFill>
                  <a:srgbClr val="000000"/>
                </a:solidFill>
                <a:latin typeface="Times New Roman" pitchFamily="18" charset="0"/>
              </a:rPr>
              <a:t>　</a:t>
            </a: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動的モード分解（</a:t>
            </a:r>
            <a:r>
              <a:rPr lang="en-US" altLang="ja-JP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DMD</a:t>
            </a: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）：　再掲</a:t>
            </a:r>
            <a:endParaRPr lang="ja-JP" altLang="en-US" sz="2400" u="sng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ChangeArrowheads="1"/>
              </p:cNvSpPr>
              <p:nvPr/>
            </p:nvSpPr>
            <p:spPr bwMode="auto">
              <a:xfrm>
                <a:off x="685800" y="1916832"/>
                <a:ext cx="8350250" cy="4464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400" u="sng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〇</a:t>
                </a:r>
                <a:r>
                  <a:rPr lang="ja-JP" altLang="en-US" sz="2400" u="sng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</a:t>
                </a:r>
                <a:r>
                  <a:rPr lang="ja-JP" altLang="en-US" sz="2400" u="sng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アイデア</a:t>
                </a: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4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状態ベクトルの時系列：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𝒚</m:t>
                        </m:r>
                      </m:e>
                      <m:sub>
                        <m:r>
                          <a:rPr lang="en-US" altLang="ja-JP" sz="200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0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,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𝒚</m:t>
                        </m:r>
                      </m:e>
                      <m:sub>
                        <m:r>
                          <a:rPr lang="en-US" altLang="ja-JP" sz="200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1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,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,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𝒚</m:t>
                        </m:r>
                      </m:e>
                      <m:sub>
                        <m:r>
                          <a:rPr lang="en-US" altLang="ja-JP" sz="200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𝑚</m:t>
                        </m:r>
                      </m:sub>
                    </m:sSub>
                  </m:oMath>
                </a14:m>
                <a:endParaRPr lang="en-US" altLang="ja-JP" sz="2000" b="1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データの行列：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𝒀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0</m:t>
                        </m:r>
                      </m:sub>
                    </m:sSub>
                    <m:r>
                      <a:rPr lang="en-US" altLang="ja-JP" sz="200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,</m:t>
                        </m:r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⋯</m:t>
                        </m:r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𝑚</m:t>
                            </m:r>
                            <m: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,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𝒀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1</m:t>
                        </m:r>
                      </m:sub>
                    </m:sSub>
                    <m:r>
                      <a:rPr lang="en-US" altLang="ja-JP" sz="200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,</m:t>
                        </m:r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⋯</m:t>
                        </m:r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sz="20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最小二乗法で</a:t>
                </a:r>
                <a:r>
                  <a:rPr lang="en-US" altLang="ja-JP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A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を求める：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200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ja-JP" sz="2000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𝑨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ja-JP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Ｐゴシック" pitchFamily="50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−</m:t>
                                </m:r>
                                <m: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𝑨</m:t>
                                </m:r>
                                <m:sSub>
                                  <m:sSubPr>
                                    <m:ctrlPr>
                                      <a:rPr lang="en-US" altLang="ja-JP" sz="20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ja-JP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 </m:t>
                    </m:r>
                    <m:r>
                      <a:rPr lang="ja-JP" altLang="en-US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→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 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𝑨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𝒀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ja-JP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ja-JP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0</m:t>
                            </m:r>
                          </m:sub>
                        </m:sSub>
                      </m:e>
                      <m:sub/>
                      <m:sup>
                        <m:r>
                          <a:rPr lang="en-US" altLang="ja-JP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†</m:t>
                        </m:r>
                      </m:sup>
                    </m:sSubSup>
                  </m:oMath>
                </a14:m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</a:t>
                </a:r>
                <a:r>
                  <a:rPr lang="ja-JP" altLang="en-US" sz="2000" dirty="0" smtClean="0">
                    <a:solidFill>
                      <a:srgbClr val="FF0000"/>
                    </a:solidFill>
                    <a:latin typeface="Times New Roman" pitchFamily="18" charset="0"/>
                    <a:ea typeface="ＭＳ Ｐゴシック" pitchFamily="50" charset="-128"/>
                  </a:rPr>
                  <a:t>固有値分解：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𝑨</m:t>
                        </m:r>
                        <m:r>
                          <a:rPr lang="ja-JP" altLang="en-US" sz="2000" b="1" i="1" smtClean="0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𝝎</m:t>
                        </m:r>
                      </m:e>
                      <m:sub>
                        <m:r>
                          <a:rPr lang="en-US" altLang="ja-JP" sz="2000" i="1" smtClean="0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𝑖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rgbClr val="FF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sz="2000" b="1" i="1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𝝎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</a:t>
                </a:r>
                <a:r>
                  <a:rPr lang="ja-JP" altLang="en-US" sz="2000" dirty="0" smtClean="0">
                    <a:solidFill>
                      <a:srgbClr val="FF0000"/>
                    </a:solidFill>
                    <a:latin typeface="Times New Roman" pitchFamily="18" charset="0"/>
                    <a:ea typeface="ＭＳ Ｐゴシック" pitchFamily="50" charset="-128"/>
                  </a:rPr>
                  <a:t>モード分解：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𝒚</m:t>
                        </m:r>
                      </m:e>
                      <m:sub>
                        <m:r>
                          <a:rPr lang="en-US" altLang="ja-JP" sz="2000" i="1" smtClean="0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𝑡</m:t>
                        </m:r>
                      </m:sub>
                    </m:sSub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/>
                        <a:ea typeface="ＭＳ Ｐゴシック" pitchFamily="50" charset="-128"/>
                      </a:rPr>
                      <m:t>𝑨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𝒚</m:t>
                        </m:r>
                      </m:e>
                      <m:sub>
                        <m:r>
                          <a:rPr lang="en-US" altLang="ja-JP" sz="2000" i="1" smtClean="0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𝑡</m:t>
                        </m:r>
                        <m:r>
                          <a:rPr lang="en-US" altLang="ja-JP" sz="2000" i="1" smtClean="0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−1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rgbClr val="FF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sSup>
                      <m:sSup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p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𝑨</m:t>
                        </m:r>
                      </m:e>
                      <m:sup>
                        <m: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𝒚</m:t>
                        </m:r>
                      </m:e>
                      <m:sub>
                        <m:r>
                          <a:rPr lang="en-US" altLang="ja-JP" sz="2000" i="1" smtClean="0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0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rgbClr val="FF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000" i="1" smtClean="0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ja-JP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ＭＳ Ｐゴシック" pitchFamily="50" charset="-128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b/>
                              <m:sup>
                                <m:r>
                                  <a:rPr lang="en-US" altLang="ja-JP" sz="2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ja-JP" alt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sz="20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r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　　　　　　　　　（</a:t>
                </a:r>
                <a:r>
                  <a:rPr lang="en-US" altLang="ja-JP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 </a:t>
                </a:r>
                <a:r>
                  <a:rPr lang="en-US" altLang="ja-JP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λ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：モード振動数・減衰率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，</a:t>
                </a:r>
                <a:r>
                  <a:rPr lang="en-US" altLang="ja-JP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ω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：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動的モード）</a:t>
                </a: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400" u="sng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〇　特徴</a:t>
                </a:r>
                <a:endParaRPr lang="en-US" altLang="ja-JP" sz="24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モード分解の手続きの中で，時間的な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情報も使っている．</a:t>
                </a:r>
                <a:endParaRPr lang="en-US" altLang="ja-JP" sz="20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（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最適化において，</a:t>
                </a:r>
                <a:r>
                  <a:rPr lang="en-US" altLang="ja-JP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t 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番目と </a:t>
                </a:r>
                <a:r>
                  <a:rPr lang="en-US" altLang="ja-JP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t+1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番目のデータの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関係を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評価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した項がある）</a:t>
                </a: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916832"/>
                <a:ext cx="8350250" cy="4464496"/>
              </a:xfrm>
              <a:prstGeom prst="rect">
                <a:avLst/>
              </a:prstGeom>
              <a:blipFill rotWithShape="1">
                <a:blip r:embed="rId3"/>
                <a:stretch>
                  <a:fillRect l="-1169" t="-1501" r="-804" b="-11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740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accent3">
                    <a:lumMod val="85000"/>
                  </a:schemeClr>
                </a:solidFill>
              </a:rPr>
              <a:t>概要</a:t>
            </a:r>
            <a:endParaRPr lang="en-US" altLang="ja-JP" dirty="0" smtClean="0">
              <a:solidFill>
                <a:schemeClr val="accent3">
                  <a:lumMod val="85000"/>
                </a:schemeClr>
              </a:solidFill>
            </a:endParaRPr>
          </a:p>
          <a:p>
            <a:r>
              <a:rPr lang="ja-JP" altLang="en-US" dirty="0">
                <a:solidFill>
                  <a:schemeClr val="accent3">
                    <a:lumMod val="85000"/>
                  </a:schemeClr>
                </a:solidFill>
              </a:rPr>
              <a:t>理論</a:t>
            </a:r>
            <a:endParaRPr lang="en-US" altLang="ja-JP" dirty="0">
              <a:solidFill>
                <a:schemeClr val="accent3">
                  <a:lumMod val="85000"/>
                </a:schemeClr>
              </a:solidFill>
            </a:endParaRPr>
          </a:p>
          <a:p>
            <a:r>
              <a:rPr lang="ja-JP" altLang="en-US" dirty="0" smtClean="0"/>
              <a:t>話題</a:t>
            </a:r>
            <a:endParaRPr lang="en-US" altLang="ja-JP" dirty="0" smtClean="0"/>
          </a:p>
          <a:p>
            <a:endParaRPr kumimoji="1"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463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 idx="4294967295"/>
          </p:nvPr>
        </p:nvSpPr>
        <p:spPr>
          <a:xfrm>
            <a:off x="176213" y="228600"/>
            <a:ext cx="8791575" cy="693738"/>
          </a:xfrm>
        </p:spPr>
        <p:txBody>
          <a:bodyPr/>
          <a:lstStyle/>
          <a:p>
            <a:pPr eaLnBrk="1" hangingPunct="1"/>
            <a:r>
              <a:rPr lang="ja-JP" altLang="en-US" sz="3200" u="sng" dirty="0" smtClean="0"/>
              <a:t>話題</a:t>
            </a:r>
            <a:endParaRPr lang="ja-JP" altLang="en-US" u="sng" dirty="0" smtClean="0">
              <a:latin typeface="ＭＳ Ｐゴシック" pitchFamily="50" charset="-128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066800"/>
            <a:ext cx="865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rgbClr val="000000"/>
              </a:buClr>
              <a:buSzTx/>
              <a:buFontTx/>
              <a:buNone/>
            </a:pP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◎</a:t>
            </a:r>
            <a:r>
              <a:rPr lang="ja-JP" altLang="en-US" sz="2400" b="1" u="sng" dirty="0">
                <a:solidFill>
                  <a:srgbClr val="000000"/>
                </a:solidFill>
                <a:latin typeface="Times New Roman" pitchFamily="18" charset="0"/>
              </a:rPr>
              <a:t>　適用例</a:t>
            </a:r>
            <a:endParaRPr lang="ja-JP" altLang="en-US" sz="2400" u="sng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5800" y="1916832"/>
            <a:ext cx="8350250" cy="49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>
              <a:solidFill>
                <a:schemeClr val="tx1"/>
              </a:solidFill>
              <a:latin typeface="+mn-ea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>
              <a:solidFill>
                <a:schemeClr val="tx1"/>
              </a:solidFill>
              <a:latin typeface="+mn-ea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ja-JP" sz="2000" dirty="0" err="1" smtClean="0">
                <a:solidFill>
                  <a:schemeClr val="tx1"/>
                </a:solidFill>
                <a:latin typeface="+mn-ea"/>
              </a:rPr>
              <a:t>Schmid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et al, Decomposition of time-resolved tomographic PIV, </a:t>
            </a:r>
            <a:r>
              <a:rPr lang="en-US" altLang="ja-JP" sz="2000" i="1" dirty="0">
                <a:solidFill>
                  <a:schemeClr val="tx1"/>
                </a:solidFill>
                <a:latin typeface="+mn-ea"/>
              </a:rPr>
              <a:t>Experiments </a:t>
            </a:r>
            <a:r>
              <a:rPr lang="en-US" altLang="ja-JP" sz="2000" i="1" dirty="0" smtClean="0">
                <a:solidFill>
                  <a:schemeClr val="tx1"/>
                </a:solidFill>
                <a:latin typeface="+mn-ea"/>
              </a:rPr>
              <a:t>in </a:t>
            </a:r>
            <a:r>
              <a:rPr lang="en-US" altLang="ja-JP" sz="2000" i="1" dirty="0">
                <a:solidFill>
                  <a:schemeClr val="tx1"/>
                </a:solidFill>
                <a:latin typeface="+mn-ea"/>
              </a:rPr>
              <a:t>Fluids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, 2012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2000" dirty="0">
              <a:solidFill>
                <a:schemeClr val="tx1"/>
              </a:solidFill>
              <a:latin typeface="+mn-ea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・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</a:t>
            </a:r>
            <a:r>
              <a:rPr lang="en-US" altLang="ja-JP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 PIV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実験データで</a:t>
            </a:r>
            <a:r>
              <a:rPr lang="en-US" altLang="ja-JP" sz="2000" dirty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POD</a:t>
            </a:r>
            <a:r>
              <a:rPr lang="ja-JP" altLang="en-US" sz="2000" dirty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と</a:t>
            </a:r>
            <a:r>
              <a:rPr lang="en-US" altLang="ja-JP" sz="2000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DMD</a:t>
            </a:r>
            <a:r>
              <a:rPr lang="ja-JP" altLang="en-US" sz="2000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を</a:t>
            </a:r>
            <a:r>
              <a:rPr lang="ja-JP" altLang="en-US" sz="2000" dirty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比較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らしい・・・（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わたし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流体分かんない ）</a:t>
            </a: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・　</a:t>
            </a:r>
            <a:r>
              <a:rPr lang="en-US" altLang="ja-JP" sz="2000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``</a:t>
            </a:r>
            <a:r>
              <a:rPr lang="en-US" altLang="ja-JP" sz="2000" dirty="0" smtClean="0">
                <a:solidFill>
                  <a:schemeClr val="tx1"/>
                </a:solidFill>
              </a:rPr>
              <a:t>transitional </a:t>
            </a:r>
            <a:r>
              <a:rPr lang="en-US" altLang="ja-JP" sz="2000" dirty="0">
                <a:solidFill>
                  <a:schemeClr val="tx1"/>
                </a:solidFill>
              </a:rPr>
              <a:t>water jet at a Reynolds number of Re = 5,000</a:t>
            </a:r>
            <a:r>
              <a:rPr lang="en-US" altLang="ja-JP" sz="2000" dirty="0" smtClean="0">
                <a:solidFill>
                  <a:schemeClr val="tx1"/>
                </a:solidFill>
              </a:rPr>
              <a:t>.’’</a:t>
            </a:r>
            <a:r>
              <a:rPr lang="ja-JP" altLang="en-US" sz="2000" dirty="0">
                <a:solidFill>
                  <a:schemeClr val="tx1"/>
                </a:solidFill>
              </a:rPr>
              <a:t> </a:t>
            </a:r>
            <a:r>
              <a:rPr lang="ja-JP" altLang="en-US" sz="2000" dirty="0" smtClean="0">
                <a:solidFill>
                  <a:schemeClr val="tx1"/>
                </a:solidFill>
              </a:rPr>
              <a:t>らしい</a:t>
            </a:r>
            <a:r>
              <a:rPr lang="en-US" altLang="ja-JP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.</a:t>
            </a: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・　</a:t>
            </a:r>
            <a:r>
              <a:rPr lang="ja-JP" altLang="en-US" sz="2000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モードや固有値を見て何かを考察している・・・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 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（わたし流体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分かんない ）</a:t>
            </a: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 bwMode="auto">
          <a:xfrm>
            <a:off x="4209788" y="498158"/>
            <a:ext cx="48262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ja-JP" sz="1600" dirty="0" smtClean="0">
                <a:solidFill>
                  <a:srgbClr val="000000"/>
                </a:solidFill>
                <a:latin typeface="+mj-ea"/>
                <a:ea typeface="+mj-ea"/>
              </a:rPr>
              <a:t>Figs. from </a:t>
            </a:r>
            <a:r>
              <a:rPr lang="en-US" altLang="ja-JP" sz="1600" dirty="0" err="1" smtClean="0">
                <a:solidFill>
                  <a:schemeClr val="tx1"/>
                </a:solidFill>
                <a:latin typeface="+mn-ea"/>
              </a:rPr>
              <a:t>Violato</a:t>
            </a:r>
            <a:r>
              <a:rPr lang="en-US" altLang="ja-JP" sz="1600" dirty="0" smtClean="0">
                <a:solidFill>
                  <a:schemeClr val="tx1"/>
                </a:solidFill>
                <a:latin typeface="+mn-ea"/>
              </a:rPr>
              <a:t> et al (2009) and </a:t>
            </a:r>
            <a:r>
              <a:rPr lang="en-US" altLang="ja-JP" sz="1600" dirty="0" err="1">
                <a:solidFill>
                  <a:srgbClr val="000000"/>
                </a:solidFill>
                <a:latin typeface="+mj-ea"/>
              </a:rPr>
              <a:t>Schmid</a:t>
            </a:r>
            <a:r>
              <a:rPr lang="en-US" altLang="ja-JP" sz="1600" dirty="0">
                <a:solidFill>
                  <a:schemeClr val="tx1"/>
                </a:solidFill>
                <a:latin typeface="+mn-ea"/>
              </a:rPr>
              <a:t> et al (2012) </a:t>
            </a:r>
            <a:endParaRPr kumimoji="1" lang="ja-JP" altLang="en-US" sz="160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3024336" cy="142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88860"/>
            <a:ext cx="4949007" cy="166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852935"/>
            <a:ext cx="4949007" cy="161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547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 idx="4294967295"/>
          </p:nvPr>
        </p:nvSpPr>
        <p:spPr>
          <a:xfrm>
            <a:off x="176213" y="228600"/>
            <a:ext cx="8791575" cy="693738"/>
          </a:xfrm>
        </p:spPr>
        <p:txBody>
          <a:bodyPr/>
          <a:lstStyle/>
          <a:p>
            <a:pPr eaLnBrk="1" hangingPunct="1"/>
            <a:r>
              <a:rPr lang="ja-JP" altLang="en-US" sz="3200" u="sng" dirty="0" smtClean="0"/>
              <a:t>話題</a:t>
            </a:r>
            <a:endParaRPr lang="ja-JP" altLang="en-US" u="sng" dirty="0" smtClean="0">
              <a:latin typeface="ＭＳ Ｐゴシック" pitchFamily="50" charset="-128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066800"/>
            <a:ext cx="865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rgbClr val="000000"/>
              </a:buClr>
              <a:buSzTx/>
              <a:buFontTx/>
              <a:buNone/>
            </a:pP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◎</a:t>
            </a:r>
            <a:r>
              <a:rPr lang="ja-JP" altLang="en-US" sz="2400" b="1" u="sng" dirty="0">
                <a:solidFill>
                  <a:srgbClr val="000000"/>
                </a:solidFill>
                <a:latin typeface="Times New Roman" pitchFamily="18" charset="0"/>
              </a:rPr>
              <a:t>　</a:t>
            </a: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適用例：　ロボット</a:t>
            </a:r>
            <a:endParaRPr lang="ja-JP" altLang="en-US" sz="2400" u="sng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5800" y="1916832"/>
            <a:ext cx="8350250" cy="49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>
              <a:solidFill>
                <a:schemeClr val="tx1"/>
              </a:solidFill>
              <a:latin typeface="+mn-ea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Berger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et al, 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Estimation of perturbations in robotic behavior using dynamic mode decomposition, </a:t>
            </a:r>
            <a:r>
              <a:rPr lang="en-US" altLang="ja-JP" sz="2000" i="1" dirty="0" smtClean="0">
                <a:solidFill>
                  <a:schemeClr val="tx1"/>
                </a:solidFill>
                <a:latin typeface="+mn-ea"/>
              </a:rPr>
              <a:t>Advanced Robotics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, 2014.</a:t>
            </a:r>
            <a:endParaRPr lang="en-US" altLang="ja-JP" sz="2000" dirty="0">
              <a:solidFill>
                <a:schemeClr val="tx1"/>
              </a:solidFill>
              <a:latin typeface="+mn-ea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>
              <a:solidFill>
                <a:schemeClr val="tx1"/>
              </a:solidFill>
              <a:latin typeface="+mn-ea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・　</a:t>
            </a:r>
            <a:r>
              <a:rPr lang="en-US" altLang="ja-JP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Behavior-specific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なタスクを扱う．</a:t>
            </a: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・　力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センサノイズ，接触力，人間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由来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の外部摂動，を切り分けたい．</a:t>
            </a:r>
            <a:endParaRPr lang="en-US" altLang="ja-JP" sz="20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・　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事前訓練では，正規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の場合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の挙動を</a:t>
            </a:r>
            <a:r>
              <a:rPr lang="en-US" altLang="ja-JP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DMD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を使ってモード分解しておく．</a:t>
            </a: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　適用時に，モードに基づいて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人間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由来外部摂動を推定し，挙動を切替る．</a:t>
            </a:r>
            <a:endParaRPr lang="en-US" altLang="ja-JP" sz="20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・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</a:t>
            </a:r>
            <a:r>
              <a:rPr lang="en-US" altLang="ja-JP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DMD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を要素として組み込んだが，不満があったから部分的に改造</a:t>
            </a:r>
            <a:r>
              <a:rPr lang="ja-JP" altLang="en-US" sz="200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した</a:t>
            </a:r>
            <a:r>
              <a:rPr lang="ja-JP" altLang="en-US" sz="200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．</a:t>
            </a: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33" y="1821279"/>
            <a:ext cx="7625507" cy="131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 bwMode="auto">
          <a:xfrm>
            <a:off x="6300192" y="498158"/>
            <a:ext cx="26068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altLang="ja-JP" sz="1600" dirty="0" smtClean="0">
                <a:solidFill>
                  <a:srgbClr val="000000"/>
                </a:solidFill>
                <a:latin typeface="+mj-ea"/>
                <a:ea typeface="+mj-ea"/>
              </a:rPr>
              <a:t>Fig. from Berger </a:t>
            </a:r>
            <a:r>
              <a:rPr lang="en-US" altLang="ja-JP" sz="1600" dirty="0" smtClean="0">
                <a:solidFill>
                  <a:schemeClr val="tx1"/>
                </a:solidFill>
                <a:latin typeface="+mn-ea"/>
              </a:rPr>
              <a:t>et al (2014)</a:t>
            </a:r>
            <a:endParaRPr kumimoji="1" lang="ja-JP" altLang="en-US" sz="160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7359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 idx="4294967295"/>
          </p:nvPr>
        </p:nvSpPr>
        <p:spPr>
          <a:xfrm>
            <a:off x="176213" y="228600"/>
            <a:ext cx="8791575" cy="693738"/>
          </a:xfrm>
        </p:spPr>
        <p:txBody>
          <a:bodyPr/>
          <a:lstStyle/>
          <a:p>
            <a:pPr eaLnBrk="1" hangingPunct="1"/>
            <a:r>
              <a:rPr lang="ja-JP" altLang="en-US" sz="3200" u="sng" dirty="0" smtClean="0"/>
              <a:t>話題</a:t>
            </a:r>
            <a:endParaRPr lang="ja-JP" altLang="en-US" u="sng" dirty="0" smtClean="0">
              <a:latin typeface="ＭＳ Ｐゴシック" pitchFamily="50" charset="-128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066800"/>
            <a:ext cx="865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rgbClr val="000000"/>
              </a:buClr>
              <a:buSzTx/>
              <a:buFontTx/>
              <a:buNone/>
            </a:pP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◎</a:t>
            </a:r>
            <a:r>
              <a:rPr lang="ja-JP" altLang="en-US" sz="2400" b="1" u="sng" dirty="0">
                <a:solidFill>
                  <a:srgbClr val="000000"/>
                </a:solidFill>
                <a:latin typeface="Times New Roman" pitchFamily="18" charset="0"/>
              </a:rPr>
              <a:t>　</a:t>
            </a: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課題として認識されているらしいこと？</a:t>
            </a:r>
            <a:endParaRPr lang="ja-JP" altLang="en-US" sz="2400" u="sng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700808"/>
            <a:ext cx="835025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u="sng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〇</a:t>
            </a:r>
            <a:r>
              <a:rPr lang="ja-JP" altLang="en-US" sz="2000" u="sng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</a:t>
            </a:r>
            <a:r>
              <a:rPr lang="ja-JP" altLang="en-US" sz="2000" u="sng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時空間の変数分離ができない系</a:t>
            </a: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　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（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未解決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課題として言及されるに留まっている</a:t>
            </a:r>
            <a:r>
              <a:rPr lang="ja-JP" altLang="en-US" sz="2000" dirty="0" err="1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っぽい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？）</a:t>
            </a:r>
            <a:endParaRPr lang="en-US" altLang="ja-JP" sz="2000" u="sng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u="sng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u="sng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〇　</a:t>
            </a:r>
            <a:r>
              <a:rPr lang="ja-JP" altLang="en-US" sz="2000" u="sng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そのままだと実験データのノイズに弱い．</a:t>
            </a:r>
            <a:endParaRPr lang="en-US" altLang="ja-JP" sz="20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　→　</a:t>
            </a:r>
            <a:r>
              <a:rPr lang="en-US" altLang="ja-JP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noise-robust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になるように</a:t>
            </a:r>
            <a:r>
              <a:rPr lang="en-US" altLang="ja-JP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DMD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を拡張．</a:t>
            </a:r>
            <a:endParaRPr lang="en-US" altLang="ja-JP" sz="2000" u="sng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u="sng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u="sng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〇</a:t>
            </a:r>
            <a:r>
              <a:rPr lang="ja-JP" altLang="en-US" sz="2000" u="sng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</a:t>
            </a:r>
            <a:r>
              <a:rPr lang="ja-JP" altLang="en-US" sz="2000" u="sng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非線形観測データ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　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→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逐次線形化に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よる拡張（要，理論的妥当性）</a:t>
            </a:r>
            <a:endParaRPr lang="en-US" altLang="ja-JP" sz="20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u="sng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u="sng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〇</a:t>
            </a:r>
            <a:r>
              <a:rPr lang="ja-JP" altLang="en-US" sz="2000" u="sng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連続スペクトルの取り扱い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　→　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時間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遅れ座標の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導入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，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振幅</a:t>
            </a:r>
            <a:r>
              <a:rPr lang="en-US" altLang="ja-JP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-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周波数をゆるく相関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させてモード解析</a:t>
            </a:r>
            <a:endParaRPr lang="en-US" altLang="ja-JP" sz="20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u="sng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〇　機械</a:t>
            </a:r>
            <a:r>
              <a:rPr lang="ja-JP" altLang="en-US" sz="2000" u="sng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学習手法を用いたクープマン固有関数の推定</a:t>
            </a:r>
            <a:endParaRPr lang="en-US" altLang="ja-JP" sz="20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　→　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スパース回帰，深層学習．</a:t>
            </a:r>
            <a:endParaRPr lang="en-US" altLang="ja-JP" sz="20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6768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 idx="4294967295"/>
          </p:nvPr>
        </p:nvSpPr>
        <p:spPr>
          <a:xfrm>
            <a:off x="176213" y="228600"/>
            <a:ext cx="8791575" cy="693738"/>
          </a:xfrm>
        </p:spPr>
        <p:txBody>
          <a:bodyPr/>
          <a:lstStyle/>
          <a:p>
            <a:pPr eaLnBrk="1" hangingPunct="1"/>
            <a:r>
              <a:rPr lang="ja-JP" altLang="en-US" sz="3200" u="sng" dirty="0" smtClean="0"/>
              <a:t>話題</a:t>
            </a:r>
            <a:endParaRPr lang="ja-JP" altLang="en-US" u="sng" dirty="0" smtClean="0">
              <a:latin typeface="ＭＳ Ｐゴシック" pitchFamily="50" charset="-128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066800"/>
            <a:ext cx="865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rgbClr val="000000"/>
              </a:buClr>
              <a:buSzTx/>
              <a:buFontTx/>
              <a:buNone/>
            </a:pP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◎</a:t>
            </a:r>
            <a:r>
              <a:rPr lang="ja-JP" altLang="en-US" sz="2400" b="1" u="sng" dirty="0">
                <a:solidFill>
                  <a:srgbClr val="000000"/>
                </a:solidFill>
                <a:latin typeface="Times New Roman" pitchFamily="18" charset="0"/>
              </a:rPr>
              <a:t>　</a:t>
            </a: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雑感</a:t>
            </a:r>
            <a:endParaRPr lang="ja-JP" altLang="en-US" sz="2400" u="sng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5800" y="1916832"/>
            <a:ext cx="8350250" cy="49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〇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流体分野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では，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発祥地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なことも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あり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適用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例がそれなりにある．</a:t>
            </a:r>
            <a:endParaRPr lang="en-US" altLang="ja-JP" sz="20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　 適用例の検証を通じて，</a:t>
            </a:r>
            <a:r>
              <a:rPr lang="en-US" altLang="ja-JP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DMD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手法自体の理解が一番進んでいる</a:t>
            </a:r>
            <a:r>
              <a:rPr lang="ja-JP" altLang="en-US" sz="2000" dirty="0" err="1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っぽい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．</a:t>
            </a: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〇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システム制御分野では，基礎研究としては</a:t>
            </a:r>
            <a:r>
              <a:rPr lang="ja-JP" altLang="en-US" sz="2000" dirty="0" err="1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そこそこ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見かける．</a:t>
            </a: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　 ただし，ロボットに対する適用例は少ない（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なぜ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か人間</a:t>
            </a:r>
            <a:r>
              <a:rPr lang="en-US" altLang="ja-JP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-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ロボット系に偏る）</a:t>
            </a: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〇　機械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学習分野では，アルゴリズムの研究としては興味を持たれているが，</a:t>
            </a: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　 動画解析手法としてはだぶん未発達（</a:t>
            </a:r>
            <a:r>
              <a:rPr lang="en-US" altLang="ja-JP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NIPS</a:t>
            </a:r>
            <a:r>
              <a:rPr lang="ja-JP" altLang="en-US" sz="2000" dirty="0" err="1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には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あるけど</a:t>
            </a:r>
            <a:r>
              <a:rPr lang="en-US" altLang="ja-JP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CVPR</a:t>
            </a:r>
            <a:r>
              <a:rPr lang="ja-JP" altLang="en-US" sz="2000" dirty="0" err="1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には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無い）</a:t>
            </a: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〇  緩く認識されていそうなこと：</a:t>
            </a: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・　データ駆動で高次元時系列を扱うというコンセプトには期待がある．</a:t>
            </a: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　・　クープマン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作用素論に関連して，理論的説得力を（一応）持っている．</a:t>
            </a: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　・　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流体分野以外では適用例が少なく，各分野での実用的価値は不明．</a:t>
            </a:r>
            <a:endParaRPr lang="en-US" altLang="ja-JP" sz="20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802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 idx="4294967295"/>
          </p:nvPr>
        </p:nvSpPr>
        <p:spPr>
          <a:xfrm>
            <a:off x="176213" y="228600"/>
            <a:ext cx="8791575" cy="693738"/>
          </a:xfrm>
        </p:spPr>
        <p:txBody>
          <a:bodyPr/>
          <a:lstStyle/>
          <a:p>
            <a:pPr eaLnBrk="1" hangingPunct="1"/>
            <a:r>
              <a:rPr lang="ja-JP" altLang="en-US" sz="3200" u="sng" dirty="0"/>
              <a:t>眺めた</a:t>
            </a:r>
            <a:r>
              <a:rPr lang="ja-JP" altLang="en-US" sz="3200" u="sng" dirty="0" smtClean="0"/>
              <a:t>資料</a:t>
            </a:r>
            <a:endParaRPr lang="ja-JP" altLang="en-US" u="sng" dirty="0" smtClean="0">
              <a:latin typeface="ＭＳ Ｐゴシック" pitchFamily="50" charset="-128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5800" y="1052736"/>
            <a:ext cx="8278688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[1] </a:t>
            </a:r>
            <a:r>
              <a:rPr lang="en-US" altLang="ja-JP" dirty="0">
                <a:solidFill>
                  <a:schemeClr val="tx1"/>
                </a:solidFill>
              </a:rPr>
              <a:t>https://ja.wikipedia.org/wiki</a:t>
            </a:r>
            <a:r>
              <a:rPr lang="en-US" altLang="ja-JP" dirty="0" smtClean="0">
                <a:solidFill>
                  <a:schemeClr val="tx1"/>
                </a:solidFill>
              </a:rPr>
              <a:t>/</a:t>
            </a:r>
            <a:r>
              <a:rPr lang="ja-JP" altLang="en-US" dirty="0" smtClean="0">
                <a:solidFill>
                  <a:schemeClr val="tx1"/>
                </a:solidFill>
              </a:rPr>
              <a:t>カルマン渦</a:t>
            </a:r>
            <a:endParaRPr lang="en-US" altLang="ja-JP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ja-JP" dirty="0" smtClean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  <a:ea typeface="+mn-ea"/>
              </a:rPr>
              <a:t>] </a:t>
            </a:r>
            <a:r>
              <a:rPr lang="en-US" altLang="ja-JP" dirty="0" err="1" smtClean="0">
                <a:solidFill>
                  <a:srgbClr val="FF0000"/>
                </a:solidFill>
                <a:latin typeface="+mn-ea"/>
                <a:ea typeface="+mn-ea"/>
              </a:rPr>
              <a:t>Brunton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  <a:ea typeface="+mn-ea"/>
              </a:rPr>
              <a:t> and </a:t>
            </a:r>
            <a:r>
              <a:rPr lang="en-US" altLang="ja-JP" dirty="0" err="1" smtClean="0">
                <a:solidFill>
                  <a:srgbClr val="FF0000"/>
                </a:solidFill>
                <a:latin typeface="+mn-ea"/>
                <a:ea typeface="+mn-ea"/>
              </a:rPr>
              <a:t>Kutz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en-US" altLang="ja-JP" i="1" dirty="0" smtClean="0">
                <a:solidFill>
                  <a:srgbClr val="FF0000"/>
                </a:solidFill>
                <a:latin typeface="+mn-ea"/>
                <a:ea typeface="+mn-ea"/>
              </a:rPr>
              <a:t>Data-driven science and engineering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  <a:ea typeface="+mn-ea"/>
              </a:rPr>
              <a:t>, 2019. </a:t>
            </a: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ja-JP" dirty="0" smtClean="0">
                <a:solidFill>
                  <a:srgbClr val="FF0000"/>
                </a:solidFill>
                <a:latin typeface="+mn-ea"/>
                <a:ea typeface="+mn-ea"/>
              </a:rPr>
              <a:t>[3] </a:t>
            </a:r>
            <a:r>
              <a:rPr lang="en-US" altLang="ja-JP" dirty="0" err="1">
                <a:solidFill>
                  <a:srgbClr val="FF0000"/>
                </a:solidFill>
                <a:latin typeface="+mn-ea"/>
                <a:ea typeface="+mn-ea"/>
              </a:rPr>
              <a:t>Taira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 et al, Modal analysis of fluid flow: application and outlook, </a:t>
            </a:r>
            <a:r>
              <a:rPr lang="en-US" altLang="ja-JP" i="1" dirty="0">
                <a:solidFill>
                  <a:srgbClr val="FF0000"/>
                </a:solidFill>
                <a:latin typeface="+mn-ea"/>
                <a:ea typeface="+mn-ea"/>
              </a:rPr>
              <a:t>AIAA </a:t>
            </a:r>
            <a:r>
              <a:rPr lang="en-US" altLang="ja-JP" i="1" dirty="0" smtClean="0">
                <a:solidFill>
                  <a:srgbClr val="FF0000"/>
                </a:solidFill>
                <a:latin typeface="+mn-ea"/>
                <a:ea typeface="+mn-ea"/>
              </a:rPr>
              <a:t>Journal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, 2019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[4]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ja-JP" altLang="en-US" dirty="0">
                <a:solidFill>
                  <a:schemeClr val="tx1"/>
                </a:solidFill>
                <a:latin typeface="+mn-ea"/>
                <a:ea typeface="+mn-ea"/>
              </a:rPr>
              <a:t>平，固有直交分解による流体解析</a:t>
            </a:r>
            <a:r>
              <a:rPr lang="en-US" altLang="ja-JP" dirty="0">
                <a:solidFill>
                  <a:schemeClr val="tx1"/>
                </a:solidFill>
                <a:latin typeface="+mn-ea"/>
                <a:ea typeface="+mn-ea"/>
              </a:rPr>
              <a:t>: 2. </a:t>
            </a:r>
            <a:r>
              <a:rPr lang="ja-JP" altLang="en-US" dirty="0">
                <a:solidFill>
                  <a:schemeClr val="tx1"/>
                </a:solidFill>
                <a:latin typeface="+mn-ea"/>
                <a:ea typeface="+mn-ea"/>
              </a:rPr>
              <a:t>応用，</a:t>
            </a:r>
            <a:r>
              <a:rPr lang="ja-JP" altLang="en-US" i="1" dirty="0">
                <a:solidFill>
                  <a:schemeClr val="tx1"/>
                </a:solidFill>
                <a:latin typeface="+mn-ea"/>
                <a:ea typeface="+mn-ea"/>
              </a:rPr>
              <a:t>ながれ</a:t>
            </a:r>
            <a:r>
              <a:rPr lang="ja-JP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ja-JP" dirty="0">
                <a:solidFill>
                  <a:schemeClr val="tx1"/>
                </a:solidFill>
                <a:latin typeface="+mn-ea"/>
                <a:ea typeface="+mn-ea"/>
              </a:rPr>
              <a:t>2011. </a:t>
            </a: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ja-JP" dirty="0" smtClean="0">
                <a:solidFill>
                  <a:srgbClr val="FF0000"/>
                </a:solidFill>
                <a:latin typeface="+mn-ea"/>
                <a:ea typeface="+mn-ea"/>
              </a:rPr>
              <a:t>[5] 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Rowley et al, Spectral analysis of nonlinear flow, </a:t>
            </a:r>
            <a:r>
              <a:rPr lang="en-US" altLang="ja-JP" i="1" dirty="0">
                <a:solidFill>
                  <a:srgbClr val="FF0000"/>
                </a:solidFill>
                <a:latin typeface="+mn-ea"/>
                <a:ea typeface="+mn-ea"/>
              </a:rPr>
              <a:t>Journal of Fluid Mechanics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, 2009. </a:t>
            </a: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[6] </a:t>
            </a:r>
            <a:r>
              <a:rPr lang="en-US" altLang="ja-JP" dirty="0" err="1" smtClean="0">
                <a:solidFill>
                  <a:schemeClr val="tx1"/>
                </a:solidFill>
                <a:latin typeface="+mn-ea"/>
                <a:ea typeface="+mn-ea"/>
              </a:rPr>
              <a:t>Schmid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 et al, </a:t>
            </a:r>
            <a:r>
              <a:rPr lang="en-US" altLang="ja-JP" dirty="0">
                <a:solidFill>
                  <a:schemeClr val="tx1"/>
                </a:solidFill>
                <a:latin typeface="+mn-ea"/>
                <a:ea typeface="+mn-ea"/>
              </a:rPr>
              <a:t>Decomposition of time-resolved tomographic 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PIV, </a:t>
            </a:r>
            <a:r>
              <a:rPr lang="en-US" altLang="ja-JP" i="1" dirty="0" smtClean="0">
                <a:solidFill>
                  <a:schemeClr val="tx1"/>
                </a:solidFill>
                <a:latin typeface="+mn-ea"/>
                <a:ea typeface="+mn-ea"/>
              </a:rPr>
              <a:t>Experiments in Fluids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, 2012.</a:t>
            </a: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[7] </a:t>
            </a:r>
            <a:r>
              <a:rPr lang="en-US" altLang="ja-JP" dirty="0" err="1" smtClean="0">
                <a:solidFill>
                  <a:schemeClr val="tx1"/>
                </a:solidFill>
                <a:latin typeface="+mn-ea"/>
                <a:ea typeface="+mn-ea"/>
              </a:rPr>
              <a:t>Violato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 et al, </a:t>
            </a:r>
            <a:r>
              <a:rPr lang="en-US" altLang="ja-JP" dirty="0">
                <a:solidFill>
                  <a:schemeClr val="tx1"/>
                </a:solidFill>
                <a:latin typeface="+mn-ea"/>
                <a:ea typeface="+mn-ea"/>
              </a:rPr>
              <a:t>Application of Powell’s analogy for the prediction of vortex-pairing sound in a low-Mach number jet based on time-resolved planar and tomographic 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PIV, </a:t>
            </a:r>
            <a:r>
              <a:rPr lang="en-US" altLang="ja-JP" i="1" dirty="0">
                <a:solidFill>
                  <a:schemeClr val="tx1"/>
                </a:solidFill>
                <a:latin typeface="+mn-ea"/>
                <a:ea typeface="+mn-ea"/>
              </a:rPr>
              <a:t>Proceedings of </a:t>
            </a:r>
            <a:r>
              <a:rPr lang="en-US" altLang="ja-JP" i="1" dirty="0" smtClean="0">
                <a:solidFill>
                  <a:schemeClr val="tx1"/>
                </a:solidFill>
                <a:latin typeface="+mn-ea"/>
                <a:ea typeface="+mn-ea"/>
              </a:rPr>
              <a:t>AIAA/CAES </a:t>
            </a:r>
            <a:r>
              <a:rPr lang="en-US" altLang="ja-JP" i="1" dirty="0">
                <a:solidFill>
                  <a:schemeClr val="tx1"/>
                </a:solidFill>
                <a:latin typeface="+mn-ea"/>
                <a:ea typeface="+mn-ea"/>
              </a:rPr>
              <a:t>conference on </a:t>
            </a:r>
            <a:r>
              <a:rPr lang="en-US" altLang="ja-JP" i="1" dirty="0" smtClean="0">
                <a:solidFill>
                  <a:schemeClr val="tx1"/>
                </a:solidFill>
                <a:latin typeface="+mn-ea"/>
                <a:ea typeface="+mn-ea"/>
              </a:rPr>
              <a:t>aeroacoustics</a:t>
            </a:r>
            <a:r>
              <a:rPr lang="en-US" altLang="ja-JP" dirty="0" smtClean="0">
                <a:solidFill>
                  <a:schemeClr val="tx1"/>
                </a:solidFill>
              </a:rPr>
              <a:t>, 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2009.</a:t>
            </a: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[8]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Berger et al</a:t>
            </a:r>
            <a:r>
              <a:rPr lang="en-US" altLang="ja-JP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+mn-ea"/>
                <a:ea typeface="+mn-ea"/>
              </a:rPr>
              <a:t>Estimation of perturbations in robotic behavior using dynamic mode 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decomposition, </a:t>
            </a:r>
            <a:r>
              <a:rPr lang="en-US" altLang="ja-JP" i="1" dirty="0" smtClean="0">
                <a:solidFill>
                  <a:schemeClr val="tx1"/>
                </a:solidFill>
                <a:latin typeface="+mn-ea"/>
                <a:ea typeface="+mn-ea"/>
              </a:rPr>
              <a:t>Advanced Robotics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, 2014.</a:t>
            </a: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[9] </a:t>
            </a:r>
            <a:r>
              <a:rPr lang="ja-JP" altLang="en-US" dirty="0">
                <a:solidFill>
                  <a:schemeClr val="tx1"/>
                </a:solidFill>
                <a:latin typeface="+mn-ea"/>
                <a:ea typeface="+mn-ea"/>
              </a:rPr>
              <a:t>武石 </a:t>
            </a:r>
            <a:r>
              <a:rPr lang="en-US" altLang="ja-JP" dirty="0">
                <a:solidFill>
                  <a:schemeClr val="tx1"/>
                </a:solidFill>
                <a:latin typeface="+mn-ea"/>
                <a:ea typeface="+mn-ea"/>
              </a:rPr>
              <a:t>et al, </a:t>
            </a:r>
            <a:r>
              <a:rPr lang="ja-JP" altLang="en-US" dirty="0">
                <a:solidFill>
                  <a:schemeClr val="tx1"/>
                </a:solidFill>
                <a:latin typeface="+mn-ea"/>
                <a:ea typeface="+mn-ea"/>
              </a:rPr>
              <a:t>ベイズ的動的モード分解，</a:t>
            </a:r>
            <a:r>
              <a:rPr lang="en-US" altLang="ja-JP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ja-JP" altLang="en-US" i="1" dirty="0">
                <a:solidFill>
                  <a:schemeClr val="tx1"/>
                </a:solidFill>
                <a:latin typeface="+mn-ea"/>
                <a:ea typeface="+mn-ea"/>
              </a:rPr>
              <a:t>人工知能学会全国</a:t>
            </a:r>
            <a:r>
              <a:rPr lang="ja-JP" altLang="en-US" i="1" dirty="0" smtClean="0">
                <a:solidFill>
                  <a:schemeClr val="tx1"/>
                </a:solidFill>
                <a:latin typeface="+mn-ea"/>
                <a:ea typeface="+mn-ea"/>
              </a:rPr>
              <a:t>大会，</a:t>
            </a:r>
            <a:r>
              <a:rPr lang="en-US" altLang="ja-JP" dirty="0">
                <a:solidFill>
                  <a:schemeClr val="tx1"/>
                </a:solidFill>
                <a:latin typeface="+mn-ea"/>
                <a:ea typeface="+mn-ea"/>
              </a:rPr>
              <a:t>2017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en-US" altLang="ja-JP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ja-JP" altLang="en-US" dirty="0">
                <a:solidFill>
                  <a:schemeClr val="tx1"/>
                </a:solidFill>
                <a:latin typeface="+mn-ea"/>
                <a:ea typeface="+mn-ea"/>
              </a:rPr>
              <a:t> （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  <a:ea typeface="+mn-ea"/>
              </a:rPr>
              <a:t>英語版 </a:t>
            </a:r>
            <a:r>
              <a:rPr lang="en-US" altLang="ja-JP" i="1" dirty="0" smtClean="0">
                <a:solidFill>
                  <a:schemeClr val="tx1"/>
                </a:solidFill>
                <a:latin typeface="+mn-ea"/>
                <a:ea typeface="+mn-ea"/>
              </a:rPr>
              <a:t>Proceedings of IJICAI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, 2017)</a:t>
            </a:r>
          </a:p>
          <a:p>
            <a:pPr algn="r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dirty="0" smtClean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赤・・・本筋の資料，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  <a:ea typeface="+mn-ea"/>
              </a:rPr>
              <a:t>黒・・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  <a:ea typeface="+mn-ea"/>
              </a:rPr>
              <a:t>・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  <a:ea typeface="+mn-ea"/>
              </a:rPr>
              <a:t>その</a:t>
            </a:r>
            <a:r>
              <a:rPr lang="ja-JP" altLang="en-US" dirty="0">
                <a:solidFill>
                  <a:schemeClr val="tx1"/>
                </a:solidFill>
                <a:latin typeface="+mn-ea"/>
                <a:ea typeface="+mn-ea"/>
              </a:rPr>
              <a:t>他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  <a:ea typeface="+mn-ea"/>
              </a:rPr>
              <a:t>資料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en-US" altLang="ja-JP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8223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概要</a:t>
            </a:r>
            <a:endParaRPr lang="en-US" altLang="ja-JP" dirty="0"/>
          </a:p>
          <a:p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理論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85000"/>
                  </a:schemeClr>
                </a:solidFill>
              </a:rPr>
              <a:t>話題</a:t>
            </a:r>
            <a:endParaRPr kumimoji="1"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53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52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 idx="4294967295"/>
          </p:nvPr>
        </p:nvSpPr>
        <p:spPr>
          <a:xfrm>
            <a:off x="176213" y="228600"/>
            <a:ext cx="8791575" cy="693738"/>
          </a:xfrm>
        </p:spPr>
        <p:txBody>
          <a:bodyPr/>
          <a:lstStyle/>
          <a:p>
            <a:pPr eaLnBrk="1" hangingPunct="1"/>
            <a:r>
              <a:rPr lang="ja-JP" altLang="en-US" sz="3200" u="sng" dirty="0" smtClean="0"/>
              <a:t>おまけ</a:t>
            </a:r>
            <a:endParaRPr lang="ja-JP" altLang="en-US" u="sng" dirty="0" smtClean="0">
              <a:latin typeface="ＭＳ Ｐゴシック" pitchFamily="50" charset="-128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066800"/>
            <a:ext cx="865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rgbClr val="000000"/>
              </a:buClr>
              <a:buSzTx/>
              <a:buFontTx/>
              <a:buNone/>
            </a:pP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◎</a:t>
            </a:r>
            <a:r>
              <a:rPr lang="ja-JP" altLang="en-US" sz="2400" b="1" u="sng" dirty="0">
                <a:solidFill>
                  <a:srgbClr val="000000"/>
                </a:solidFill>
                <a:latin typeface="Times New Roman" pitchFamily="18" charset="0"/>
              </a:rPr>
              <a:t>　</a:t>
            </a: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独立成分分析 （統計）</a:t>
            </a:r>
            <a:endParaRPr lang="ja-JP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5800" y="1916832"/>
            <a:ext cx="835025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　</a:t>
            </a: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848" y="1556792"/>
            <a:ext cx="37623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2069232"/>
            <a:ext cx="835025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赤矢印が主成分分析によるモード，黒矢印が独立成分分析によるモード．</a:t>
            </a: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〇　・・・　主成分分析とは異なり，データが正規分布していない場合でも有効</a:t>
            </a: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ja-JP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×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・・・　大規模データは，今のところ上手く扱えない．</a:t>
            </a:r>
            <a:endParaRPr lang="en-US" altLang="ja-JP" sz="20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 bwMode="auto">
          <a:xfrm>
            <a:off x="7079163" y="498158"/>
            <a:ext cx="18133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altLang="ja-JP" sz="1600" dirty="0" smtClean="0">
                <a:solidFill>
                  <a:srgbClr val="000000"/>
                </a:solidFill>
                <a:latin typeface="+mj-ea"/>
                <a:ea typeface="+mj-ea"/>
              </a:rPr>
              <a:t>Fig. from </a:t>
            </a:r>
            <a:r>
              <a:rPr lang="ja-JP" altLang="en-US" sz="1600" dirty="0" smtClean="0">
                <a:solidFill>
                  <a:schemeClr val="tx1"/>
                </a:solidFill>
                <a:latin typeface="+mn-ea"/>
              </a:rPr>
              <a:t>平（</a:t>
            </a:r>
            <a:r>
              <a:rPr lang="en-US" altLang="ja-JP" sz="1600" dirty="0" smtClean="0">
                <a:solidFill>
                  <a:schemeClr val="tx1"/>
                </a:solidFill>
                <a:latin typeface="+mn-ea"/>
              </a:rPr>
              <a:t>2011</a:t>
            </a:r>
            <a:r>
              <a:rPr lang="ja-JP" altLang="en-US" sz="1600" dirty="0" smtClean="0">
                <a:solidFill>
                  <a:schemeClr val="tx1"/>
                </a:solidFill>
                <a:latin typeface="+mn-ea"/>
              </a:rPr>
              <a:t>）</a:t>
            </a:r>
            <a:endParaRPr kumimoji="1" lang="ja-JP" altLang="en-US" sz="160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22535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 idx="4294967295"/>
          </p:nvPr>
        </p:nvSpPr>
        <p:spPr>
          <a:xfrm>
            <a:off x="176213" y="228600"/>
            <a:ext cx="8791575" cy="693738"/>
          </a:xfrm>
        </p:spPr>
        <p:txBody>
          <a:bodyPr/>
          <a:lstStyle/>
          <a:p>
            <a:pPr eaLnBrk="1" hangingPunct="1"/>
            <a:r>
              <a:rPr lang="ja-JP" altLang="en-US" sz="3200" u="sng" smtClean="0"/>
              <a:t>おまけ</a:t>
            </a:r>
            <a:endParaRPr lang="ja-JP" altLang="en-US" u="sng" dirty="0" smtClean="0">
              <a:latin typeface="ＭＳ Ｐゴシック" pitchFamily="50" charset="-128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066800"/>
            <a:ext cx="865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rgbClr val="000000"/>
              </a:buClr>
              <a:buSzTx/>
              <a:buFontTx/>
              <a:buNone/>
            </a:pP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◎</a:t>
            </a:r>
            <a:r>
              <a:rPr lang="ja-JP" altLang="en-US" sz="2400" b="1" u="sng" dirty="0">
                <a:solidFill>
                  <a:srgbClr val="000000"/>
                </a:solidFill>
                <a:latin typeface="Times New Roman" pitchFamily="18" charset="0"/>
              </a:rPr>
              <a:t>　</a:t>
            </a: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スペクトル分解 （関数解析）</a:t>
            </a:r>
            <a:endParaRPr lang="ja-JP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685800" y="1916832"/>
                <a:ext cx="8350250" cy="4464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線形作用素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𝑇</m:t>
                    </m:r>
                  </m:oMath>
                </a14:m>
                <a:r>
                  <a:rPr lang="en-US" altLang="ja-JP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 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のスペクトルは，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作用素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𝑇</m:t>
                    </m:r>
                    <m:r>
                      <a:rPr lang="en-US" altLang="ja-JP" sz="2000" b="0" i="0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−</m:t>
                    </m:r>
                    <m:r>
                      <a:rPr lang="en-US" altLang="ja-JP" sz="2000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𝜆</m:t>
                    </m:r>
                  </m:oMath>
                </a14:m>
                <a:r>
                  <a:rPr lang="en-US" altLang="ja-JP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 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が有界な逆作用素を持たない</a:t>
                </a: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err="1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ような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全てのスカラー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𝜆</m:t>
                    </m:r>
                  </m:oMath>
                </a14:m>
                <a:r>
                  <a:rPr lang="en-US" altLang="ja-JP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 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で構成される（これは定義）．</a:t>
                </a: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スペクトルは，数学的には</a:t>
                </a:r>
                <a:r>
                  <a:rPr lang="en-US" altLang="ja-JP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3</a:t>
                </a:r>
                <a:r>
                  <a:rPr lang="ja-JP" altLang="en-US" sz="2000" dirty="0" err="1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つの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部分に分解される．</a:t>
                </a: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・　点スペクトル　　 →　有限次元線形システムで言うところの固有値．</a:t>
                </a: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・　連続スペクトル　→　カオスとかで出てくる．</a:t>
                </a: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・　剰余スペクトル　→　（私は物理的な例を知らないです・・・）</a:t>
                </a: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916832"/>
                <a:ext cx="8350250" cy="4464496"/>
              </a:xfrm>
              <a:prstGeom prst="rect">
                <a:avLst/>
              </a:prstGeom>
              <a:blipFill rotWithShape="1">
                <a:blip r:embed="rId3"/>
                <a:stretch>
                  <a:fillRect l="-804" t="-9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758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 idx="4294967295"/>
          </p:nvPr>
        </p:nvSpPr>
        <p:spPr>
          <a:xfrm>
            <a:off x="176213" y="228600"/>
            <a:ext cx="8791575" cy="693738"/>
          </a:xfrm>
        </p:spPr>
        <p:txBody>
          <a:bodyPr/>
          <a:lstStyle/>
          <a:p>
            <a:pPr eaLnBrk="1" hangingPunct="1"/>
            <a:r>
              <a:rPr lang="ja-JP" altLang="en-US" sz="3200" u="sng" smtClean="0"/>
              <a:t>おまけ</a:t>
            </a:r>
            <a:endParaRPr lang="ja-JP" altLang="en-US" u="sng" dirty="0" smtClean="0">
              <a:latin typeface="ＭＳ Ｐゴシック" pitchFamily="50" charset="-128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066800"/>
            <a:ext cx="865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rgbClr val="000000"/>
              </a:buClr>
              <a:buSzTx/>
              <a:buFontTx/>
              <a:buNone/>
            </a:pP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◎</a:t>
            </a:r>
            <a:r>
              <a:rPr lang="ja-JP" altLang="en-US" sz="2400" b="1" u="sng" dirty="0">
                <a:solidFill>
                  <a:srgbClr val="000000"/>
                </a:solidFill>
                <a:latin typeface="Times New Roman" pitchFamily="18" charset="0"/>
              </a:rPr>
              <a:t>　</a:t>
            </a: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観測データを用いたアトラクターの再構成 （非線形力学）</a:t>
            </a:r>
            <a:endParaRPr lang="ja-JP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916832"/>
            <a:ext cx="835025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400" u="sng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〇　復習（ストロガッツの教科書１２．４節）</a:t>
            </a:r>
            <a:endParaRPr lang="en-US" altLang="ja-JP" sz="2400" dirty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>
                <a:solidFill>
                  <a:srgbClr val="000000"/>
                </a:solidFill>
                <a:ea typeface="ＭＳ Ｐゴシック" pitchFamily="50" charset="-128"/>
              </a:rPr>
              <a:t>　　レスラー方程式の観測データの</a:t>
            </a:r>
            <a:r>
              <a:rPr lang="en-US" altLang="ja-JP" sz="2000" dirty="0">
                <a:solidFill>
                  <a:srgbClr val="000000"/>
                </a:solidFill>
                <a:ea typeface="ＭＳ Ｐゴシック" pitchFamily="50" charset="-128"/>
              </a:rPr>
              <a:t>2</a:t>
            </a:r>
            <a:r>
              <a:rPr lang="ja-JP" altLang="en-US" sz="2000" dirty="0">
                <a:solidFill>
                  <a:srgbClr val="000000"/>
                </a:solidFill>
                <a:ea typeface="ＭＳ Ｐゴシック" pitchFamily="50" charset="-128"/>
              </a:rPr>
              <a:t>次元の時間遅れ座標をプロットすると</a:t>
            </a:r>
            <a:r>
              <a:rPr lang="ja-JP" altLang="en-US" sz="2000" dirty="0" smtClean="0">
                <a:solidFill>
                  <a:srgbClr val="000000"/>
                </a:solidFill>
                <a:ea typeface="ＭＳ Ｐゴシック" pitchFamily="50" charset="-128"/>
              </a:rPr>
              <a:t>，</a:t>
            </a:r>
            <a:endParaRPr lang="en-US" altLang="ja-JP" sz="2000" dirty="0" smtClean="0">
              <a:solidFill>
                <a:srgbClr val="000000"/>
              </a:solidFill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 smtClean="0">
                <a:solidFill>
                  <a:srgbClr val="000000"/>
                </a:solidFill>
                <a:ea typeface="ＭＳ Ｐゴシック" pitchFamily="50" charset="-128"/>
              </a:rPr>
              <a:t>　　レスラーアトラクター</a:t>
            </a:r>
            <a:r>
              <a:rPr lang="ja-JP" altLang="en-US" sz="2000" dirty="0">
                <a:solidFill>
                  <a:srgbClr val="000000"/>
                </a:solidFill>
                <a:ea typeface="ＭＳ Ｐゴシック" pitchFamily="50" charset="-128"/>
              </a:rPr>
              <a:t>に</a:t>
            </a:r>
            <a:r>
              <a:rPr lang="ja-JP" altLang="en-US" sz="2000" dirty="0" smtClean="0">
                <a:solidFill>
                  <a:srgbClr val="000000"/>
                </a:solidFill>
                <a:ea typeface="ＭＳ Ｐゴシック" pitchFamily="50" charset="-128"/>
              </a:rPr>
              <a:t>似たストレンジアトラクター（＝カオス）が見える．</a:t>
            </a:r>
            <a:endParaRPr lang="en-US" altLang="ja-JP" sz="2000" dirty="0" smtClean="0">
              <a:solidFill>
                <a:srgbClr val="000000"/>
              </a:solidFill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 smtClean="0">
              <a:solidFill>
                <a:srgbClr val="000000"/>
              </a:solidFill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400" u="sng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〇　続き</a:t>
            </a:r>
            <a:endParaRPr lang="en-US" altLang="ja-JP" sz="2000" dirty="0" smtClean="0">
              <a:solidFill>
                <a:srgbClr val="000000"/>
              </a:solidFill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>
                <a:solidFill>
                  <a:srgbClr val="000000"/>
                </a:solidFill>
                <a:ea typeface="ＭＳ Ｐゴシック" pitchFamily="50" charset="-128"/>
              </a:rPr>
              <a:t>　　</a:t>
            </a:r>
            <a:r>
              <a:rPr lang="ja-JP" altLang="en-US" sz="2000" dirty="0" smtClean="0">
                <a:solidFill>
                  <a:srgbClr val="000000"/>
                </a:solidFill>
                <a:ea typeface="ＭＳ Ｐゴシック" pitchFamily="50" charset="-128"/>
              </a:rPr>
              <a:t>「時間遅れ埋め込みプレバレント定理（</a:t>
            </a:r>
            <a:r>
              <a:rPr lang="en-US" altLang="ja-JP" sz="2000" dirty="0" smtClean="0">
                <a:solidFill>
                  <a:srgbClr val="000000"/>
                </a:solidFill>
                <a:ea typeface="ＭＳ Ｐゴシック" pitchFamily="50" charset="-128"/>
              </a:rPr>
              <a:t>Sauer et al, 1991</a:t>
            </a:r>
            <a:r>
              <a:rPr lang="ja-JP" altLang="en-US" sz="2000" dirty="0" smtClean="0">
                <a:solidFill>
                  <a:srgbClr val="000000"/>
                </a:solidFill>
                <a:ea typeface="ＭＳ Ｐゴシック" pitchFamily="50" charset="-128"/>
              </a:rPr>
              <a:t>）」</a:t>
            </a:r>
            <a:endParaRPr lang="en-US" altLang="ja-JP" sz="2000" dirty="0" smtClean="0">
              <a:solidFill>
                <a:srgbClr val="000000"/>
              </a:solidFill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 smtClean="0">
                <a:solidFill>
                  <a:srgbClr val="000000"/>
                </a:solidFill>
                <a:ea typeface="ＭＳ Ｐゴシック" pitchFamily="50" charset="-128"/>
              </a:rPr>
              <a:t>　　（私の雑な理解）カオスのボックス計数次元の</a:t>
            </a:r>
            <a:r>
              <a:rPr lang="en-US" altLang="ja-JP" sz="2000" dirty="0" smtClean="0">
                <a:solidFill>
                  <a:srgbClr val="000000"/>
                </a:solidFill>
                <a:ea typeface="ＭＳ Ｐゴシック" pitchFamily="50" charset="-128"/>
              </a:rPr>
              <a:t>2</a:t>
            </a:r>
            <a:r>
              <a:rPr lang="ja-JP" altLang="en-US" sz="2000" dirty="0" smtClean="0">
                <a:solidFill>
                  <a:srgbClr val="000000"/>
                </a:solidFill>
                <a:ea typeface="ＭＳ Ｐゴシック" pitchFamily="50" charset="-128"/>
              </a:rPr>
              <a:t>倍よりも大きな個数の時間遅れ座標を用意すれば，元々のカオスとデータで再構築したカオスが</a:t>
            </a:r>
            <a:r>
              <a:rPr lang="en-US" altLang="ja-JP" sz="2000" dirty="0" smtClean="0">
                <a:solidFill>
                  <a:srgbClr val="000000"/>
                </a:solidFill>
                <a:ea typeface="ＭＳ Ｐゴシック" pitchFamily="50" charset="-128"/>
              </a:rPr>
              <a:t>1-1</a:t>
            </a:r>
            <a:r>
              <a:rPr lang="ja-JP" altLang="en-US" sz="2000" dirty="0" smtClean="0">
                <a:solidFill>
                  <a:srgbClr val="000000"/>
                </a:solidFill>
                <a:ea typeface="ＭＳ Ｐゴシック" pitchFamily="50" charset="-128"/>
              </a:rPr>
              <a:t>対応になる．</a:t>
            </a:r>
            <a:endParaRPr lang="en-US" altLang="ja-JP" sz="2000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ja-JP" sz="2000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　→　理屈的には，時間遅れ座標でカオスを捉えられる．</a:t>
            </a: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　　→　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実際的に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は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，カオスとノイズ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の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分離が必要　（→カオス時系列解析）．</a:t>
            </a:r>
            <a:endParaRPr lang="en-US" altLang="ja-JP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400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 idx="4294967295"/>
          </p:nvPr>
        </p:nvSpPr>
        <p:spPr>
          <a:xfrm>
            <a:off x="176213" y="228600"/>
            <a:ext cx="8791575" cy="693738"/>
          </a:xfrm>
        </p:spPr>
        <p:txBody>
          <a:bodyPr/>
          <a:lstStyle/>
          <a:p>
            <a:pPr eaLnBrk="1" hangingPunct="1"/>
            <a:r>
              <a:rPr lang="ja-JP" altLang="en-US" sz="3200" u="sng" smtClean="0"/>
              <a:t>おまけ</a:t>
            </a:r>
            <a:endParaRPr lang="ja-JP" altLang="en-US" u="sng" dirty="0" smtClean="0">
              <a:latin typeface="ＭＳ Ｐゴシック" pitchFamily="50" charset="-128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066800"/>
            <a:ext cx="865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rgbClr val="000000"/>
              </a:buClr>
              <a:buSzTx/>
              <a:buFontTx/>
              <a:buNone/>
            </a:pP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◎</a:t>
            </a:r>
            <a:r>
              <a:rPr lang="ja-JP" altLang="en-US" sz="2400" b="1" u="sng" dirty="0">
                <a:solidFill>
                  <a:srgbClr val="000000"/>
                </a:solidFill>
                <a:latin typeface="Times New Roman" pitchFamily="18" charset="0"/>
              </a:rPr>
              <a:t>　波動方程式</a:t>
            </a: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 （振動・波動論）</a:t>
            </a:r>
            <a:endParaRPr lang="ja-JP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ChangeArrowheads="1"/>
              </p:cNvSpPr>
              <p:nvPr/>
            </p:nvSpPr>
            <p:spPr bwMode="auto">
              <a:xfrm>
                <a:off x="685800" y="1916832"/>
                <a:ext cx="8350250" cy="4464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Cambria Math"/>
                    <a:ea typeface="ＭＳ Ｐゴシック" pitchFamily="50" charset="-128"/>
                  </a:rPr>
                  <a:t>１次元波動方程式</a:t>
                </a:r>
                <a:endParaRPr lang="en-US" altLang="ja-JP" sz="2000" dirty="0" smtClean="0">
                  <a:solidFill>
                    <a:srgbClr val="000000"/>
                  </a:solidFill>
                  <a:latin typeface="Cambria Math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dirty="0" smtClean="0">
                  <a:solidFill>
                    <a:srgbClr val="000000"/>
                  </a:solidFill>
                  <a:latin typeface="Cambria Math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𝑢</m:t>
                          </m:r>
                        </m:num>
                        <m:den>
                          <m: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ja-JP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𝑢</m:t>
                          </m:r>
                        </m:num>
                        <m:den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2000" u="sng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u="sng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上式を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満たす解（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進行波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解と言うらしい）は，適当な関数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𝑓</m:t>
                    </m:r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,</m:t>
                    </m:r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𝑔</m:t>
                    </m:r>
                  </m:oMath>
                </a14:m>
                <a:r>
                  <a:rPr lang="en-US" altLang="ja-JP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 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と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して，</a:t>
                </a: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u="sng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𝑢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𝑥</m:t>
                          </m:r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,</m:t>
                          </m:r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𝑡</m:t>
                          </m:r>
                        </m:e>
                      </m:d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𝑓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𝑥</m:t>
                          </m:r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+</m:t>
                          </m:r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𝑐𝑡</m:t>
                          </m:r>
                        </m:e>
                      </m:d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+</m:t>
                      </m:r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𝑔</m:t>
                      </m:r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(</m:t>
                      </m:r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𝑥</m:t>
                      </m:r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−</m:t>
                      </m:r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𝑐𝑡</m:t>
                      </m:r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)</m:t>
                      </m:r>
                    </m:oMath>
                  </m:oMathPara>
                </a14:m>
                <a:endParaRPr lang="en-US" altLang="ja-JP" sz="2000" u="sng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→　一般に，時空間が変数分離できない，つまり，</a:t>
                </a:r>
                <a:r>
                  <a:rPr lang="en-US" altLang="ja-JP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𝑢</m:t>
                    </m:r>
                    <m:d>
                      <m:dPr>
                        <m:ctrlP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dPr>
                      <m:e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𝑥</m:t>
                        </m:r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,</m:t>
                        </m:r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𝑡</m:t>
                        </m:r>
                      </m:e>
                    </m:d>
                    <m:r>
                      <a:rPr lang="en-US" altLang="ja-JP" sz="200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≠</m:t>
                    </m:r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𝑎</m:t>
                    </m:r>
                    <m:d>
                      <m:dPr>
                        <m:ctrlPr>
                          <a:rPr lang="en-US" altLang="ja-JP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𝑥</m:t>
                        </m:r>
                      </m:e>
                    </m:d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𝑏</m:t>
                    </m:r>
                    <m:d>
                      <m:dPr>
                        <m:ctrlPr>
                          <a:rPr lang="en-US" altLang="ja-JP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 </a:t>
                </a:r>
                <a:endParaRPr lang="en-US" altLang="ja-JP" sz="20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916832"/>
                <a:ext cx="8350250" cy="4464496"/>
              </a:xfrm>
              <a:prstGeom prst="rect">
                <a:avLst/>
              </a:prstGeom>
              <a:blipFill rotWithShape="1">
                <a:blip r:embed="rId3"/>
                <a:stretch>
                  <a:fillRect l="-804" t="-9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676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 idx="4294967295"/>
          </p:nvPr>
        </p:nvSpPr>
        <p:spPr>
          <a:xfrm>
            <a:off x="176213" y="228600"/>
            <a:ext cx="8791575" cy="693738"/>
          </a:xfrm>
        </p:spPr>
        <p:txBody>
          <a:bodyPr/>
          <a:lstStyle/>
          <a:p>
            <a:pPr eaLnBrk="1" hangingPunct="1"/>
            <a:r>
              <a:rPr lang="ja-JP" altLang="en-US" sz="3200" u="sng" dirty="0" smtClean="0"/>
              <a:t>概要</a:t>
            </a:r>
            <a:endParaRPr lang="ja-JP" altLang="en-US" u="sng" dirty="0" smtClean="0">
              <a:latin typeface="ＭＳ Ｐゴシック" pitchFamily="50" charset="-128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066800"/>
            <a:ext cx="865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rgbClr val="000000"/>
              </a:buClr>
              <a:buSzTx/>
              <a:buFontTx/>
              <a:buNone/>
            </a:pP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◎</a:t>
            </a:r>
            <a:r>
              <a:rPr lang="ja-JP" altLang="en-US" sz="2400" b="1" u="sng" dirty="0">
                <a:solidFill>
                  <a:srgbClr val="000000"/>
                </a:solidFill>
                <a:latin typeface="Times New Roman" pitchFamily="18" charset="0"/>
              </a:rPr>
              <a:t>　動機</a:t>
            </a:r>
            <a:endParaRPr lang="ja-JP" altLang="en-US" sz="2400" u="sng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5800" y="1916832"/>
            <a:ext cx="835025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hlink"/>
                </a:solidFill>
                <a:latin typeface="Tahoma" pitchFamily="34" charset="0"/>
                <a:ea typeface="MeiryoKe_PGothic" pitchFamily="50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ja-JP" altLang="en-US" sz="2400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実験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or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数値計算で得られた高次元時系列データを分析したい．</a:t>
            </a:r>
            <a:endParaRPr lang="en-US" altLang="ja-JP" sz="2400" dirty="0" smtClean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  <p:pic>
        <p:nvPicPr>
          <p:cNvPr id="1026" name="Picture 2" descr="C:\Users\areyouok\Downloads\Vortex-street-anim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40" y="3305175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 bwMode="auto">
          <a:xfrm>
            <a:off x="6804248" y="498158"/>
            <a:ext cx="17684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altLang="ja-JP" sz="1600" dirty="0" smtClean="0">
                <a:solidFill>
                  <a:srgbClr val="000000"/>
                </a:solidFill>
                <a:latin typeface="+mj-ea"/>
                <a:ea typeface="+mj-ea"/>
              </a:rPr>
              <a:t>Gif. from Wikipedia</a:t>
            </a:r>
            <a:endParaRPr kumimoji="1" lang="ja-JP" altLang="en-US" sz="160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9860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 idx="4294967295"/>
          </p:nvPr>
        </p:nvSpPr>
        <p:spPr>
          <a:xfrm>
            <a:off x="176213" y="228600"/>
            <a:ext cx="8791575" cy="693738"/>
          </a:xfrm>
        </p:spPr>
        <p:txBody>
          <a:bodyPr/>
          <a:lstStyle/>
          <a:p>
            <a:pPr eaLnBrk="1" hangingPunct="1"/>
            <a:r>
              <a:rPr lang="ja-JP" altLang="en-US" sz="3200" u="sng" dirty="0" smtClean="0"/>
              <a:t>概要</a:t>
            </a:r>
            <a:endParaRPr lang="ja-JP" altLang="en-US" u="sng" dirty="0" smtClean="0">
              <a:latin typeface="ＭＳ Ｐゴシック" pitchFamily="50" charset="-128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066800"/>
            <a:ext cx="865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rgbClr val="000000"/>
              </a:buClr>
              <a:buSzTx/>
              <a:buNone/>
            </a:pP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◎</a:t>
            </a:r>
            <a:r>
              <a:rPr lang="ja-JP" altLang="en-US" sz="2400" b="1" u="sng" dirty="0">
                <a:solidFill>
                  <a:srgbClr val="000000"/>
                </a:solidFill>
                <a:latin typeface="Times New Roman" pitchFamily="18" charset="0"/>
              </a:rPr>
              <a:t>　</a:t>
            </a: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固有直交分解</a:t>
            </a:r>
            <a:r>
              <a:rPr lang="ja-JP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　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（昔からあるモード</a:t>
            </a:r>
            <a:r>
              <a:rPr lang="ja-JP" altLang="en-US" sz="2000" dirty="0">
                <a:solidFill>
                  <a:srgbClr val="000000"/>
                </a:solidFill>
                <a:latin typeface="Times New Roman" pitchFamily="18" charset="0"/>
              </a:rPr>
              <a:t>解析法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，主成分分析とも）</a:t>
            </a:r>
            <a:endParaRPr lang="en-US" altLang="ja-JP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Clr>
                <a:srgbClr val="000000"/>
              </a:buClr>
              <a:buSzTx/>
              <a:buFontTx/>
              <a:buNone/>
            </a:pPr>
            <a:endParaRPr lang="ja-JP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ChangeArrowheads="1"/>
              </p:cNvSpPr>
              <p:nvPr/>
            </p:nvSpPr>
            <p:spPr bwMode="auto">
              <a:xfrm>
                <a:off x="685800" y="1916832"/>
                <a:ext cx="8350250" cy="4464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400" u="sng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〇</a:t>
                </a:r>
                <a:r>
                  <a:rPr lang="ja-JP" altLang="en-US" sz="2400" u="sng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アイデア</a:t>
                </a:r>
                <a:endParaRPr lang="en-US" altLang="ja-JP" sz="24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</a:t>
                </a:r>
                <a:r>
                  <a:rPr lang="ja-JP" altLang="en-US" sz="2000" dirty="0">
                    <a:solidFill>
                      <a:srgbClr val="000000"/>
                    </a:solidFill>
                    <a:ea typeface="ＭＳ Ｐゴシック" pitchFamily="50" charset="-128"/>
                  </a:rPr>
                  <a:t>観測ベクトルの時系列：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𝒚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0</m:t>
                        </m:r>
                      </m:sub>
                    </m:sSub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,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𝒚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1</m:t>
                        </m:r>
                      </m:sub>
                    </m:sSub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,</m:t>
                    </m:r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,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𝒚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𝑚</m:t>
                        </m:r>
                      </m:sub>
                    </m:sSub>
                  </m:oMath>
                </a14:m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𝒚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 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を少数の基底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ja-JP" alt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𝝋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1</m:t>
                        </m:r>
                      </m:sub>
                    </m:sSub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,</m:t>
                    </m:r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ja-JP" alt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𝝋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ja-JP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 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で低次元近似表現したい．</a:t>
                </a: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　→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𝒚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𝑡</m:t>
                        </m:r>
                      </m:sub>
                    </m:sSub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20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Ｐゴシック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0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𝝋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ja-JP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 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（ここで，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20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𝒚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は射影成分を意味する）</a:t>
                </a: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</a:t>
                </a: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FF0000"/>
                    </a:solidFill>
                    <a:latin typeface="Times New Roman" pitchFamily="18" charset="0"/>
                    <a:ea typeface="ＭＳ Ｐゴシック" pitchFamily="50" charset="-128"/>
                  </a:rPr>
                  <a:t>　最小二乗法：</a:t>
                </a:r>
                <a:r>
                  <a:rPr lang="ja-JP" altLang="en-US" sz="2000" dirty="0">
                    <a:solidFill>
                      <a:srgbClr val="FF0000"/>
                    </a:solidFill>
                    <a:latin typeface="Times New Roman" pitchFamily="18" charset="0"/>
                    <a:ea typeface="ＭＳ Ｐゴシック" pitchFamily="50" charset="-128"/>
                  </a:rPr>
                  <a:t>　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min</m:t>
                        </m:r>
                      </m:e>
                      <m:lim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{</m:t>
                        </m:r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}</m:t>
                        </m:r>
                      </m:lim>
                    </m:limLow>
                    <m:nary>
                      <m:naryPr>
                        <m:chr m:val="∑"/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𝑡</m:t>
                        </m:r>
                        <m: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=0</m:t>
                        </m:r>
                      </m:sub>
                      <m:sup>
                        <m: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ja-JP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ＭＳ Ｐゴシック" pitchFamily="50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ja-JP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ja-JP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ja-JP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ja-JP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ja-JP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ja-JP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ＭＳ Ｐゴシック" pitchFamily="50" charset="-128"/>
                                          </a:rPr>
                                          <m:t>𝝋</m:t>
                                        </m:r>
                                      </m:e>
                                      <m:sub>
                                        <m:r>
                                          <a:rPr lang="en-US" altLang="ja-JP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ＭＳ Ｐゴシック" pitchFamily="50" charset="-128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ja-JP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itchFamily="50" charset="-128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itchFamily="50" charset="-128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ja-JP" altLang="en-US" sz="20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ＭＳ Ｐゴシック" pitchFamily="50" charset="-128"/>
                                              </a:rPr>
                                              <m:t>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ＭＳ Ｐゴシック" pitchFamily="50" charset="-128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ja-JP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ＭＳ Ｐゴシック" pitchFamily="50" charset="-128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ja-JP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ＭＳ Ｐゴシック" pitchFamily="50" charset="-128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ja-JP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ＭＳ Ｐゴシック" pitchFamily="50" charset="-128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ja-JP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ja-JP" sz="2000" dirty="0" smtClean="0">
                    <a:solidFill>
                      <a:srgbClr val="FF0000"/>
                    </a:solidFill>
                    <a:latin typeface="Times New Roman" pitchFamily="18" charset="0"/>
                    <a:ea typeface="ＭＳ Ｐゴシック" pitchFamily="50" charset="-128"/>
                  </a:rPr>
                  <a:t>, </a:t>
                </a:r>
                <a:r>
                  <a:rPr lang="en-US" altLang="ja-JP" sz="2000" dirty="0" err="1" smtClean="0">
                    <a:solidFill>
                      <a:srgbClr val="FF0000"/>
                    </a:solidFill>
                    <a:latin typeface="Times New Roman" pitchFamily="18" charset="0"/>
                    <a:ea typeface="ＭＳ Ｐゴシック" pitchFamily="50" charset="-128"/>
                  </a:rPr>
                  <a:t>s.t.</a:t>
                </a:r>
                <a:r>
                  <a:rPr lang="en-US" altLang="ja-JP" sz="2000" dirty="0" smtClean="0">
                    <a:solidFill>
                      <a:srgbClr val="FF0000"/>
                    </a:solidFill>
                    <a:latin typeface="Times New Roman" pitchFamily="18" charset="0"/>
                    <a:ea typeface="ＭＳ Ｐゴシック" pitchFamily="50" charset="-128"/>
                  </a:rPr>
                  <a:t> </a:t>
                </a:r>
                <a:r>
                  <a:rPr lang="ja-JP" altLang="en-US" sz="2000" dirty="0" smtClean="0">
                    <a:solidFill>
                      <a:srgbClr val="FF0000"/>
                    </a:solidFill>
                    <a:latin typeface="Times New Roman" pitchFamily="18" charset="0"/>
                    <a:ea typeface="ＭＳ Ｐゴシック" pitchFamily="50" charset="-128"/>
                  </a:rPr>
                  <a:t>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ja-JP" altLang="en-US" sz="2000" b="1" i="1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𝝋</m:t>
                        </m:r>
                      </m:e>
                      <m:sub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ja-JP" sz="2000" dirty="0" smtClean="0">
                    <a:solidFill>
                      <a:srgbClr val="FF0000"/>
                    </a:solidFill>
                    <a:latin typeface="Times New Roman" pitchFamily="18" charset="0"/>
                    <a:ea typeface="ＭＳ Ｐゴシック" pitchFamily="50" charset="-128"/>
                  </a:rPr>
                  <a:t> </a:t>
                </a:r>
                <a:r>
                  <a:rPr lang="ja-JP" altLang="en-US" sz="2000" dirty="0" smtClean="0">
                    <a:solidFill>
                      <a:srgbClr val="FF0000"/>
                    </a:solidFill>
                    <a:latin typeface="Times New Roman" pitchFamily="18" charset="0"/>
                    <a:ea typeface="ＭＳ Ｐゴシック" pitchFamily="50" charset="-128"/>
                  </a:rPr>
                  <a:t>が直交．</a:t>
                </a:r>
                <a:endParaRPr lang="en-US" altLang="ja-JP" sz="2000" dirty="0" smtClean="0">
                  <a:solidFill>
                    <a:srgbClr val="FF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→　（式変形）</a:t>
                </a: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→　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固有値分解 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chemeClr val="tx1"/>
                        </a:solidFill>
                        <a:latin typeface="Cambria Math"/>
                        <a:ea typeface="ＭＳ Ｐゴシック" pitchFamily="50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ja-JP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altLang="ja-JP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altLang="ja-JP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ja-JP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50" charset="-128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e>
                    </m:d>
                    <m:sSub>
                      <m:sSubPr>
                        <m:ctrlPr>
                          <a:rPr lang="en-US" altLang="ja-JP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ja-JP" altLang="en-US" sz="2000" b="1" i="1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𝝋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𝑖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chemeClr val="tx1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𝑹</m:t>
                        </m:r>
                        <m:r>
                          <a:rPr lang="ja-JP" altLang="en-US" sz="2000" b="1" i="1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𝝋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tx1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𝑖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chemeClr val="tx1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𝜌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ja-JP" alt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𝝋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400" u="sng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〇　注意</a:t>
                </a:r>
                <a:r>
                  <a:rPr lang="ja-JP" altLang="en-US" sz="24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</a:t>
                </a:r>
                <a:endParaRPr lang="en-US" altLang="ja-JP" sz="24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FF0000"/>
                    </a:solidFill>
                    <a:latin typeface="Times New Roman" pitchFamily="18" charset="0"/>
                    <a:ea typeface="ＭＳ Ｐゴシック" pitchFamily="50" charset="-128"/>
                  </a:rPr>
                  <a:t>　最適化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において，</a:t>
                </a:r>
                <a:r>
                  <a:rPr lang="en-US" altLang="ja-JP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t 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番目と </a:t>
                </a:r>
                <a:r>
                  <a:rPr lang="en-US" altLang="ja-JP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t+1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番目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のデータの関係を直接評価していない．</a:t>
                </a:r>
                <a:endParaRPr lang="en-US" altLang="ja-JP" sz="20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916832"/>
                <a:ext cx="8350250" cy="4464496"/>
              </a:xfrm>
              <a:prstGeom prst="rect">
                <a:avLst/>
              </a:prstGeom>
              <a:blipFill rotWithShape="1">
                <a:blip r:embed="rId3"/>
                <a:stretch>
                  <a:fillRect l="-1169" t="-1501" b="-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647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 idx="4294967295"/>
          </p:nvPr>
        </p:nvSpPr>
        <p:spPr>
          <a:xfrm>
            <a:off x="176213" y="228600"/>
            <a:ext cx="8791575" cy="693738"/>
          </a:xfrm>
        </p:spPr>
        <p:txBody>
          <a:bodyPr/>
          <a:lstStyle/>
          <a:p>
            <a:pPr eaLnBrk="1" hangingPunct="1"/>
            <a:r>
              <a:rPr lang="ja-JP" altLang="en-US" sz="3200" u="sng" dirty="0" smtClean="0"/>
              <a:t>概要</a:t>
            </a:r>
            <a:endParaRPr lang="ja-JP" altLang="en-US" u="sng" dirty="0" smtClean="0">
              <a:latin typeface="ＭＳ Ｐゴシック" pitchFamily="50" charset="-128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066800"/>
            <a:ext cx="865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rgbClr val="000000"/>
              </a:buClr>
              <a:buSzTx/>
              <a:buFontTx/>
              <a:buNone/>
            </a:pP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◎</a:t>
            </a:r>
            <a:r>
              <a:rPr lang="ja-JP" altLang="en-US" sz="2400" b="1" u="sng" dirty="0">
                <a:solidFill>
                  <a:srgbClr val="000000"/>
                </a:solidFill>
                <a:latin typeface="Times New Roman" pitchFamily="18" charset="0"/>
              </a:rPr>
              <a:t>　</a:t>
            </a: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動的モード分解</a:t>
            </a:r>
            <a:r>
              <a:rPr lang="ja-JP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　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（今日のメインテーマ）</a:t>
            </a:r>
            <a:endParaRPr lang="en-US" altLang="ja-JP" sz="20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ChangeArrowheads="1"/>
              </p:cNvSpPr>
              <p:nvPr/>
            </p:nvSpPr>
            <p:spPr bwMode="auto">
              <a:xfrm>
                <a:off x="685800" y="1916832"/>
                <a:ext cx="8350250" cy="4464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400" u="sng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〇</a:t>
                </a:r>
                <a:r>
                  <a:rPr lang="ja-JP" altLang="en-US" sz="2400" u="sng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</a:t>
                </a:r>
                <a:r>
                  <a:rPr lang="ja-JP" altLang="en-US" sz="2400" u="sng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アイデア</a:t>
                </a:r>
                <a:endParaRPr lang="en-US" altLang="ja-JP" sz="24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b="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</a:t>
                </a:r>
                <a:r>
                  <a:rPr lang="ja-JP" altLang="en-US" sz="2000" dirty="0">
                    <a:solidFill>
                      <a:srgbClr val="000000"/>
                    </a:solidFill>
                    <a:ea typeface="ＭＳ Ｐゴシック" pitchFamily="50" charset="-128"/>
                  </a:rPr>
                  <a:t>観測</a:t>
                </a:r>
                <a:r>
                  <a:rPr lang="ja-JP" altLang="en-US" sz="2000" b="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ベクトルの時系列：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𝒚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0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,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𝒚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1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,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,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𝒚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𝑚</m:t>
                        </m:r>
                      </m:sub>
                    </m:sSub>
                  </m:oMath>
                </a14:m>
                <a:endParaRPr lang="en-US" altLang="ja-JP" sz="2000" b="1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データの行列：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𝒀</m:t>
                        </m:r>
                      </m:e>
                      <m:sub>
                        <m:r>
                          <a:rPr lang="en-US" altLang="ja-JP" sz="2000" b="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0</m:t>
                        </m:r>
                      </m:sub>
                    </m:sSub>
                    <m:r>
                      <a:rPr lang="en-US" altLang="ja-JP" sz="200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ja-JP" sz="2000" b="0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,</m:t>
                        </m:r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⋯</m:t>
                        </m:r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ja-JP" sz="2000" b="0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𝑚</m:t>
                            </m:r>
                            <m:r>
                              <a:rPr lang="en-US" altLang="ja-JP" sz="2000" b="0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,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𝒀</m:t>
                        </m:r>
                      </m:e>
                      <m:sub>
                        <m:r>
                          <a:rPr lang="en-US" altLang="ja-JP" sz="2000" b="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1</m:t>
                        </m:r>
                      </m:sub>
                    </m:sSub>
                    <m:r>
                      <a:rPr lang="en-US" altLang="ja-JP" sz="200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ja-JP" sz="2000" b="0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,</m:t>
                        </m:r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⋯</m:t>
                        </m:r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ja-JP" sz="2000" b="0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sz="20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</a:t>
                </a:r>
                <a:r>
                  <a:rPr lang="ja-JP" altLang="en-US" sz="2000" dirty="0" smtClean="0">
                    <a:solidFill>
                      <a:srgbClr val="FF0000"/>
                    </a:solidFill>
                    <a:latin typeface="Times New Roman" pitchFamily="18" charset="0"/>
                    <a:ea typeface="ＭＳ Ｐゴシック" pitchFamily="50" charset="-128"/>
                  </a:rPr>
                  <a:t>最小二乗法：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2000" b="0" i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ja-JP" sz="2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𝑨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ja-JP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ja-JP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ＭＳ Ｐゴシック" pitchFamily="50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ja-JP" sz="2000" b="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−</m:t>
                                </m:r>
                                <m:r>
                                  <a:rPr lang="en-US" altLang="ja-JP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𝑨</m:t>
                                </m:r>
                                <m:sSub>
                                  <m:sSubPr>
                                    <m:ctrlPr>
                                      <a:rPr lang="en-US" altLang="ja-JP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ja-JP" sz="2000" b="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ja-JP" sz="2000" b="1" i="1" smtClean="0">
                        <a:solidFill>
                          <a:srgbClr val="FF0000"/>
                        </a:solidFill>
                        <a:latin typeface="Cambria Math"/>
                        <a:ea typeface="ＭＳ Ｐゴシック" pitchFamily="50" charset="-128"/>
                      </a:rPr>
                      <m:t> </m:t>
                    </m:r>
                    <m:r>
                      <a:rPr lang="ja-JP" altLang="en-US" sz="2000" b="1" i="1" smtClean="0">
                        <a:solidFill>
                          <a:srgbClr val="FF0000"/>
                        </a:solidFill>
                        <a:latin typeface="Cambria Math"/>
                        <a:ea typeface="ＭＳ Ｐゴシック" pitchFamily="50" charset="-128"/>
                      </a:rPr>
                      <m:t>→</m:t>
                    </m:r>
                    <m:r>
                      <a:rPr lang="en-US" altLang="ja-JP" sz="2000" b="1" i="1" smtClean="0">
                        <a:solidFill>
                          <a:srgbClr val="FF0000"/>
                        </a:solidFill>
                        <a:latin typeface="Cambria Math"/>
                        <a:ea typeface="ＭＳ Ｐゴシック" pitchFamily="50" charset="-128"/>
                      </a:rPr>
                      <m:t> </m:t>
                    </m:r>
                    <m:r>
                      <a:rPr lang="en-US" altLang="ja-JP" sz="2000" b="1" i="1" smtClean="0">
                        <a:solidFill>
                          <a:srgbClr val="FF0000"/>
                        </a:solidFill>
                        <a:latin typeface="Cambria Math"/>
                        <a:ea typeface="ＭＳ Ｐゴシック" pitchFamily="50" charset="-128"/>
                      </a:rPr>
                      <m:t>𝑨</m:t>
                    </m:r>
                    <m:r>
                      <a:rPr lang="en-US" altLang="ja-JP" sz="2000" b="1" i="1" smtClean="0">
                        <a:solidFill>
                          <a:srgbClr val="FF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𝒀</m:t>
                        </m:r>
                      </m:e>
                      <m:sub>
                        <m:r>
                          <a:rPr lang="en-US" altLang="ja-JP" sz="2000" b="0" i="1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0</m:t>
                            </m:r>
                          </m:sub>
                        </m:sSub>
                      </m:e>
                      <m:sub/>
                      <m:sup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†</m:t>
                        </m:r>
                      </m:sup>
                    </m:sSubSup>
                  </m:oMath>
                </a14:m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固有値分解：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𝑨</m:t>
                        </m:r>
                        <m:r>
                          <a:rPr lang="ja-JP" altLang="en-US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𝝎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𝑖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0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2000" b="0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𝝎</m:t>
                        </m:r>
                      </m:e>
                      <m:sub>
                        <m:r>
                          <a:rPr lang="en-US" altLang="ja-JP" sz="2000" b="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モード分解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𝒚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𝑡</m:t>
                        </m:r>
                      </m:sub>
                    </m:sSub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𝑨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𝒚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𝑡</m:t>
                        </m:r>
                        <m:r>
                          <a:rPr lang="en-US" altLang="ja-JP" sz="20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−1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sSup>
                      <m:sSup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pPr>
                      <m:e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𝑨</m:t>
                        </m:r>
                      </m:e>
                      <m:sup>
                        <m:r>
                          <a:rPr lang="en-US" altLang="ja-JP" sz="2000" b="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𝒚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0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0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ja-JP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ＭＳ Ｐゴシック" pitchFamily="50" charset="-128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ＭＳ Ｐゴシック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ＭＳ Ｐゴシック" pitchFamily="50" charset="-128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b/>
                              <m:sup>
                                <m:r>
                                  <a:rPr lang="en-US" altLang="ja-JP" sz="2000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ＭＳ Ｐゴシック" pitchFamily="50" charset="-128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ja-JP" altLang="en-US" sz="20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sz="20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r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　　　　　　　　　（</a:t>
                </a:r>
                <a:r>
                  <a:rPr lang="en-US" altLang="ja-JP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 </a:t>
                </a:r>
                <a:r>
                  <a:rPr lang="en-US" altLang="ja-JP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λ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：モード振動数・減衰率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，</a:t>
                </a:r>
                <a:r>
                  <a:rPr lang="en-US" altLang="ja-JP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ω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：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動的モード）</a:t>
                </a: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400" u="sng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〇　特徴</a:t>
                </a:r>
                <a:endParaRPr lang="en-US" altLang="ja-JP" sz="24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</a:t>
                </a:r>
                <a:r>
                  <a:rPr lang="ja-JP" altLang="en-US" sz="2000" dirty="0">
                    <a:solidFill>
                      <a:srgbClr val="FF0000"/>
                    </a:solidFill>
                    <a:latin typeface="Times New Roman" pitchFamily="18" charset="0"/>
                    <a:ea typeface="ＭＳ Ｐゴシック" pitchFamily="50" charset="-128"/>
                  </a:rPr>
                  <a:t>最適化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において，</a:t>
                </a:r>
                <a:r>
                  <a:rPr lang="en-US" altLang="ja-JP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t 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番目と </a:t>
                </a:r>
                <a:r>
                  <a:rPr lang="en-US" altLang="ja-JP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t+1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番目のデータの関係を直接評価している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．</a:t>
                </a:r>
                <a:endParaRPr lang="en-US" altLang="ja-JP" sz="2000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　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→　モード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分解の手続きの中で，時間的な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情報をより使っている．</a:t>
                </a:r>
                <a:endParaRPr lang="en-US" altLang="ja-JP" sz="20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916832"/>
                <a:ext cx="8350250" cy="4464496"/>
              </a:xfrm>
              <a:prstGeom prst="rect">
                <a:avLst/>
              </a:prstGeom>
              <a:blipFill rotWithShape="1">
                <a:blip r:embed="rId3"/>
                <a:stretch>
                  <a:fillRect l="-1169" t="-1501" r="-804" b="-94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02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 idx="4294967295"/>
          </p:nvPr>
        </p:nvSpPr>
        <p:spPr>
          <a:xfrm>
            <a:off x="176213" y="228600"/>
            <a:ext cx="8791575" cy="693738"/>
          </a:xfrm>
        </p:spPr>
        <p:txBody>
          <a:bodyPr/>
          <a:lstStyle/>
          <a:p>
            <a:pPr eaLnBrk="1" hangingPunct="1"/>
            <a:r>
              <a:rPr lang="ja-JP" altLang="en-US" sz="3200" u="sng" dirty="0" smtClean="0"/>
              <a:t>概要</a:t>
            </a:r>
            <a:endParaRPr lang="ja-JP" altLang="en-US" u="sng" dirty="0" smtClean="0">
              <a:latin typeface="ＭＳ Ｐゴシック" pitchFamily="50" charset="-128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066800"/>
            <a:ext cx="865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rgbClr val="000000"/>
              </a:buClr>
              <a:buSzTx/>
              <a:buFontTx/>
              <a:buNone/>
            </a:pP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◎</a:t>
            </a:r>
            <a:r>
              <a:rPr lang="ja-JP" altLang="en-US" sz="2400" b="1" u="sng" dirty="0">
                <a:solidFill>
                  <a:srgbClr val="000000"/>
                </a:solidFill>
                <a:latin typeface="Times New Roman" pitchFamily="18" charset="0"/>
              </a:rPr>
              <a:t>　</a:t>
            </a: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比較：　周期的円筒流れ</a:t>
            </a:r>
            <a:endParaRPr lang="ja-JP" altLang="en-US" sz="2400" u="sng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 bwMode="auto">
          <a:xfrm>
            <a:off x="6300192" y="498158"/>
            <a:ext cx="26276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altLang="ja-JP" sz="1600" dirty="0" smtClean="0">
                <a:solidFill>
                  <a:srgbClr val="000000"/>
                </a:solidFill>
                <a:latin typeface="+mj-ea"/>
                <a:ea typeface="+mj-ea"/>
              </a:rPr>
              <a:t>Figs. from </a:t>
            </a:r>
            <a:r>
              <a:rPr lang="en-US" altLang="ja-JP" sz="1600" dirty="0" err="1" smtClean="0">
                <a:solidFill>
                  <a:schemeClr val="tx1"/>
                </a:solidFill>
                <a:latin typeface="+mn-ea"/>
              </a:rPr>
              <a:t>Taira</a:t>
            </a:r>
            <a:r>
              <a:rPr lang="en-US" altLang="ja-JP" sz="1600" dirty="0" smtClean="0">
                <a:solidFill>
                  <a:schemeClr val="tx1"/>
                </a:solidFill>
                <a:latin typeface="+mn-ea"/>
              </a:rPr>
              <a:t> et al (2019)</a:t>
            </a:r>
            <a:endParaRPr kumimoji="1" lang="ja-JP" altLang="en-US" sz="160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8800"/>
            <a:ext cx="3456384" cy="126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06890"/>
            <a:ext cx="3168352" cy="303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/>
        </p:nvSpPr>
        <p:spPr bwMode="auto">
          <a:xfrm>
            <a:off x="1614697" y="3151420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kumimoji="1" lang="ja-JP" altLang="en-US" sz="2000" b="1" dirty="0" smtClean="0">
                <a:solidFill>
                  <a:srgbClr val="000000"/>
                </a:solidFill>
                <a:latin typeface="+mj-ea"/>
                <a:ea typeface="+mj-ea"/>
              </a:rPr>
              <a:t>固有直交分解</a:t>
            </a:r>
          </a:p>
        </p:txBody>
      </p:sp>
      <p:sp>
        <p:nvSpPr>
          <p:cNvPr id="11" name="テキスト ボックス 10"/>
          <p:cNvSpPr txBox="1"/>
          <p:nvPr/>
        </p:nvSpPr>
        <p:spPr bwMode="auto">
          <a:xfrm>
            <a:off x="5940152" y="3172906"/>
            <a:ext cx="18774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ja-JP" altLang="en-US" sz="2000" b="1" dirty="0">
                <a:solidFill>
                  <a:srgbClr val="000000"/>
                </a:solidFill>
                <a:latin typeface="+mj-ea"/>
                <a:ea typeface="+mj-ea"/>
              </a:rPr>
              <a:t>動的モード</a:t>
            </a:r>
            <a:r>
              <a:rPr kumimoji="1" lang="ja-JP" altLang="en-US" sz="2000" b="1" dirty="0" smtClean="0">
                <a:solidFill>
                  <a:srgbClr val="000000"/>
                </a:solidFill>
                <a:latin typeface="+mj-ea"/>
                <a:ea typeface="+mj-ea"/>
              </a:rPr>
              <a:t>分解</a:t>
            </a:r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179512" y="3008064"/>
            <a:ext cx="88565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354" y="3706890"/>
            <a:ext cx="2683046" cy="303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テキスト ボックス 11"/>
          <p:cNvSpPr txBox="1"/>
          <p:nvPr/>
        </p:nvSpPr>
        <p:spPr bwMode="auto">
          <a:xfrm>
            <a:off x="6588224" y="2060869"/>
            <a:ext cx="14141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ja-JP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←</a:t>
            </a:r>
            <a:r>
              <a:rPr lang="en-US" altLang="ja-JP" sz="2000" dirty="0">
                <a:solidFill>
                  <a:srgbClr val="000000"/>
                </a:solidFill>
                <a:latin typeface="+mj-ea"/>
                <a:ea typeface="+mj-ea"/>
              </a:rPr>
              <a:t>snapshot</a:t>
            </a:r>
            <a:endParaRPr kumimoji="1" lang="ja-JP" altLang="en-US" sz="200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4004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accent3">
                    <a:lumMod val="85000"/>
                  </a:schemeClr>
                </a:solidFill>
              </a:rPr>
              <a:t>概要</a:t>
            </a:r>
            <a:endParaRPr lang="en-US" altLang="ja-JP" dirty="0">
              <a:solidFill>
                <a:schemeClr val="accent3">
                  <a:lumMod val="85000"/>
                </a:schemeClr>
              </a:solidFill>
            </a:endParaRPr>
          </a:p>
          <a:p>
            <a:r>
              <a:rPr lang="ja-JP" altLang="en-US" dirty="0" smtClean="0"/>
              <a:t>理論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chemeClr val="accent3">
                    <a:lumMod val="85000"/>
                  </a:schemeClr>
                </a:solidFill>
              </a:rPr>
              <a:t>話題</a:t>
            </a:r>
            <a:endParaRPr lang="en-US" altLang="ja-JP" dirty="0" smtClean="0"/>
          </a:p>
          <a:p>
            <a:endParaRPr kumimoji="1"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91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 idx="4294967295"/>
          </p:nvPr>
        </p:nvSpPr>
        <p:spPr>
          <a:xfrm>
            <a:off x="176213" y="228600"/>
            <a:ext cx="8791575" cy="693738"/>
          </a:xfrm>
        </p:spPr>
        <p:txBody>
          <a:bodyPr/>
          <a:lstStyle/>
          <a:p>
            <a:pPr eaLnBrk="1" hangingPunct="1"/>
            <a:r>
              <a:rPr lang="ja-JP" altLang="en-US" sz="3200" u="sng" dirty="0" smtClean="0"/>
              <a:t>理論</a:t>
            </a:r>
            <a:endParaRPr lang="ja-JP" altLang="en-US" u="sng" dirty="0" smtClean="0">
              <a:latin typeface="ＭＳ Ｐゴシック" pitchFamily="50" charset="-128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066800"/>
            <a:ext cx="865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rgbClr val="000000"/>
              </a:buClr>
              <a:buSzTx/>
              <a:buFontTx/>
              <a:buNone/>
            </a:pP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◎</a:t>
            </a:r>
            <a:r>
              <a:rPr lang="ja-JP" altLang="en-US" sz="2400" b="1" u="sng" dirty="0">
                <a:solidFill>
                  <a:srgbClr val="000000"/>
                </a:solidFill>
                <a:latin typeface="Times New Roman" pitchFamily="18" charset="0"/>
              </a:rPr>
              <a:t>　</a:t>
            </a: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線形代数の復習</a:t>
            </a:r>
            <a:endParaRPr lang="ja-JP" altLang="en-US" sz="2400" u="sng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685800" y="1916832"/>
                <a:ext cx="8350250" cy="4464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400" u="sng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〇　スカラ体上のベクトル空間</a:t>
                </a:r>
                <a:endParaRPr lang="en-US" altLang="ja-JP" sz="24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  ・　ベクトル加法性</a:t>
                </a:r>
                <a:endParaRPr lang="en-US" altLang="ja-JP" sz="2000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en-US" altLang="ja-JP" sz="2000" dirty="0">
                    <a:solidFill>
                      <a:srgbClr val="000000"/>
                    </a:solidFill>
                    <a:ea typeface="ＭＳ Ｐゴシック" pitchFamily="50" charset="-128"/>
                  </a:rPr>
                  <a:t> </a:t>
                </a:r>
                <a:r>
                  <a:rPr lang="en-US" altLang="ja-JP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     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単位元</a:t>
                </a:r>
                <a:r>
                  <a:rPr lang="ja-JP" altLang="en-US" sz="2000" b="1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𝒖</m:t>
                    </m:r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+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𝟎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𝒖</m:t>
                    </m:r>
                  </m:oMath>
                </a14:m>
                <a:r>
                  <a:rPr lang="en-US" altLang="ja-JP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,  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逆元：</a:t>
                </a:r>
                <a:r>
                  <a:rPr lang="en-US" altLang="ja-JP" sz="2000" b="1" dirty="0">
                    <a:solidFill>
                      <a:srgbClr val="000000"/>
                    </a:solidFill>
                    <a:ea typeface="ＭＳ Ｐゴシック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𝒖</m:t>
                    </m:r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+(−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𝒖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)=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𝟎</m:t>
                    </m:r>
                  </m:oMath>
                </a14:m>
                <a:endParaRPr lang="en-US" altLang="ja-JP" sz="2000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>
                    <a:solidFill>
                      <a:srgbClr val="000000"/>
                    </a:solidFill>
                    <a:ea typeface="ＭＳ Ｐゴシック" pitchFamily="50" charset="-128"/>
                  </a:rPr>
                  <a:t>　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　　結合</a:t>
                </a:r>
                <a:r>
                  <a:rPr lang="ja-JP" altLang="en-US" sz="2000" b="1" dirty="0">
                    <a:solidFill>
                      <a:srgbClr val="000000"/>
                    </a:solidFill>
                    <a:ea typeface="ＭＳ Ｐゴシック" pitchFamily="50" charset="-128"/>
                  </a:rPr>
                  <a:t>：</a:t>
                </a:r>
                <a:r>
                  <a:rPr lang="ja-JP" altLang="en-US" sz="2000" b="1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𝒖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+</m:t>
                    </m:r>
                    <m:d>
                      <m:dPr>
                        <m:ctrlPr>
                          <a:rPr lang="en-US" altLang="ja-JP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dPr>
                      <m:e>
                        <m:r>
                          <a:rPr lang="en-US" altLang="ja-JP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𝒗</m:t>
                        </m:r>
                        <m:r>
                          <a:rPr lang="en-US" altLang="ja-JP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+</m:t>
                        </m:r>
                        <m:r>
                          <a:rPr lang="en-US" altLang="ja-JP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𝒘</m:t>
                        </m:r>
                      </m:e>
                    </m:d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(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𝒖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+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𝒗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)+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𝒘</m:t>
                    </m:r>
                  </m:oMath>
                </a14:m>
                <a:r>
                  <a:rPr lang="en-US" altLang="ja-JP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, 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可換</a:t>
                </a:r>
                <a:r>
                  <a:rPr lang="ja-JP" altLang="en-US" sz="2000" b="1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𝒖</m:t>
                    </m:r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+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𝒗</m:t>
                    </m:r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𝒗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+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𝒖</m:t>
                    </m:r>
                  </m:oMath>
                </a14:m>
                <a:endParaRPr lang="en-US" altLang="ja-JP" sz="2000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>
                    <a:solidFill>
                      <a:srgbClr val="000000"/>
                    </a:solidFill>
                    <a:ea typeface="ＭＳ Ｐゴシック" pitchFamily="50" charset="-128"/>
                  </a:rPr>
                  <a:t> ・　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スカラ乗法性</a:t>
                </a:r>
                <a:endParaRPr lang="en-US" altLang="ja-JP" sz="2000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　　　分配：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𝑎</m:t>
                    </m:r>
                    <m:d>
                      <m:d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dPr>
                      <m:e>
                        <m:r>
                          <a:rPr lang="en-US" altLang="ja-JP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𝒖</m:t>
                        </m:r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+</m:t>
                        </m:r>
                        <m:r>
                          <a:rPr lang="en-US" altLang="ja-JP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𝒗</m:t>
                        </m:r>
                      </m:e>
                    </m:d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𝑎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𝒖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+</m:t>
                    </m:r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𝑎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𝒗</m:t>
                    </m:r>
                  </m:oMath>
                </a14:m>
                <a:r>
                  <a:rPr lang="en-US" altLang="ja-JP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dPr>
                      <m:e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𝑎</m:t>
                        </m:r>
                        <m:r>
                          <a:rPr lang="en-US" altLang="ja-JP" sz="20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+</m:t>
                        </m:r>
                        <m:r>
                          <a:rPr lang="en-US" altLang="ja-JP" sz="20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𝑏</m:t>
                        </m:r>
                      </m:e>
                    </m:d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𝒖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 =</m:t>
                    </m:r>
                    <m:r>
                      <a:rPr lang="en-US" altLang="ja-JP" sz="2000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𝑎</m:t>
                    </m:r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𝒖</m:t>
                    </m:r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+</m:t>
                    </m:r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𝑏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𝒖</m:t>
                    </m:r>
                  </m:oMath>
                </a14:m>
                <a:endParaRPr lang="en-US" altLang="ja-JP" sz="2000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en-US" altLang="ja-JP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      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両立：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(</m:t>
                    </m:r>
                    <m:r>
                      <a:rPr lang="en-US" altLang="ja-JP" sz="2000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𝑎</m:t>
                    </m:r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𝑏</m:t>
                    </m:r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)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𝒖</m:t>
                    </m:r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𝑎</m:t>
                    </m:r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(</m:t>
                    </m:r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𝑏</m:t>
                    </m:r>
                    <m:r>
                      <a:rPr lang="en-US" altLang="ja-JP" sz="2000" b="1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𝒖</m:t>
                    </m:r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)</m:t>
                    </m:r>
                  </m:oMath>
                </a14:m>
                <a:r>
                  <a:rPr lang="en-US" altLang="ja-JP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,  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単位元： 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1</m:t>
                    </m:r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𝒖</m:t>
                    </m:r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𝒖</m:t>
                    </m:r>
                  </m:oMath>
                </a14:m>
                <a:endParaRPr lang="en-US" altLang="ja-JP" sz="2000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400" u="sng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〇　</a:t>
                </a:r>
                <a:r>
                  <a:rPr lang="ja-JP" altLang="en-US" sz="2400" u="sng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線形写像・線形作用素</a:t>
                </a:r>
                <a:endParaRPr lang="en-US" altLang="ja-JP" sz="2400" u="sng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𝑇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𝑎</m:t>
                          </m:r>
                          <m:r>
                            <a:rPr lang="en-US" altLang="ja-JP" sz="20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𝒖</m:t>
                          </m:r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+</m:t>
                          </m:r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𝑏</m:t>
                          </m:r>
                          <m:r>
                            <a:rPr lang="en-US" altLang="ja-JP" sz="20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𝒗</m:t>
                          </m:r>
                        </m:e>
                      </m:d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𝑎𝑇</m:t>
                      </m:r>
                      <m:r>
                        <a:rPr lang="en-US" altLang="ja-JP" sz="2000" b="1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𝒖</m:t>
                      </m:r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+</m:t>
                      </m:r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𝑏𝑇</m:t>
                      </m:r>
                      <m:r>
                        <a:rPr lang="en-US" altLang="ja-JP" sz="2000" b="1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𝒗</m:t>
                      </m:r>
                    </m:oMath>
                  </m:oMathPara>
                </a14:m>
                <a:endParaRPr lang="en-US" altLang="ja-JP" sz="2000" b="1" dirty="0" smtClean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916832"/>
                <a:ext cx="8350250" cy="4464496"/>
              </a:xfrm>
              <a:prstGeom prst="rect">
                <a:avLst/>
              </a:prstGeom>
              <a:blipFill rotWithShape="1">
                <a:blip r:embed="rId3"/>
                <a:stretch>
                  <a:fillRect l="-1169" t="-15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883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 idx="4294967295"/>
          </p:nvPr>
        </p:nvSpPr>
        <p:spPr>
          <a:xfrm>
            <a:off x="176213" y="228600"/>
            <a:ext cx="8791575" cy="693738"/>
          </a:xfrm>
        </p:spPr>
        <p:txBody>
          <a:bodyPr/>
          <a:lstStyle/>
          <a:p>
            <a:pPr eaLnBrk="1" hangingPunct="1"/>
            <a:r>
              <a:rPr lang="ja-JP" altLang="en-US" sz="3200" u="sng" dirty="0" smtClean="0"/>
              <a:t>理論</a:t>
            </a:r>
            <a:endParaRPr lang="ja-JP" altLang="en-US" u="sng" dirty="0" smtClean="0">
              <a:latin typeface="ＭＳ Ｐゴシック" pitchFamily="50" charset="-128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066800"/>
            <a:ext cx="865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rgbClr val="000000"/>
              </a:buClr>
              <a:buSzTx/>
              <a:buFontTx/>
              <a:buNone/>
            </a:pP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◎</a:t>
            </a:r>
            <a:r>
              <a:rPr lang="ja-JP" altLang="en-US" sz="2400" b="1" u="sng" dirty="0">
                <a:solidFill>
                  <a:srgbClr val="000000"/>
                </a:solidFill>
                <a:latin typeface="Times New Roman" pitchFamily="18" charset="0"/>
              </a:rPr>
              <a:t>　</a:t>
            </a:r>
            <a:r>
              <a:rPr lang="ja-JP" altLang="en-US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クープマン作用素</a:t>
            </a:r>
            <a:r>
              <a:rPr lang="ja-JP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　（離散時間の場合を</a:t>
            </a:r>
            <a:r>
              <a:rPr lang="ja-JP" altLang="en-US" sz="2400" dirty="0">
                <a:solidFill>
                  <a:srgbClr val="000000"/>
                </a:solidFill>
                <a:latin typeface="Times New Roman" pitchFamily="18" charset="0"/>
              </a:rPr>
              <a:t>やり</a:t>
            </a:r>
            <a:r>
              <a:rPr lang="ja-JP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ます）</a:t>
            </a:r>
            <a:endParaRPr lang="ja-JP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685800" y="1916832"/>
                <a:ext cx="8350250" cy="4464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hlink"/>
                    </a:solidFill>
                    <a:latin typeface="Tahoma" pitchFamily="34" charset="0"/>
                    <a:ea typeface="MeiryoKe_PGothic" pitchFamily="50" charset="-128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400" u="sng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〇　定義</a:t>
                </a:r>
                <a:endParaRPr lang="en-US" altLang="ja-JP" sz="24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  非線形</a:t>
                </a:r>
                <a:r>
                  <a:rPr lang="ja-JP" altLang="en-US" sz="2000" dirty="0">
                    <a:solidFill>
                      <a:srgbClr val="000000"/>
                    </a:solidFill>
                    <a:ea typeface="ＭＳ Ｐゴシック" pitchFamily="50" charset="-128"/>
                  </a:rPr>
                  <a:t>状態方程式：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𝑡</m:t>
                        </m:r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+1</m:t>
                        </m:r>
                      </m:sub>
                    </m:sSub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𝒇</m:t>
                    </m:r>
                    <m:d>
                      <m:d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ＭＳ Ｐゴシック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 pitchFamily="50" charset="-128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,  1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次元観測方程式：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𝒚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𝑡</m:t>
                        </m:r>
                      </m:sub>
                    </m:sSub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=</m:t>
                    </m:r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𝑔</m:t>
                    </m:r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(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itchFamily="50" charset="-128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/>
                            <a:ea typeface="ＭＳ Ｐゴシック" pitchFamily="50" charset="-128"/>
                          </a:rPr>
                          <m:t>𝑡</m:t>
                        </m:r>
                      </m:sub>
                    </m:sSub>
                    <m:r>
                      <a:rPr lang="en-US" altLang="ja-JP" sz="2000" b="1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)</m:t>
                    </m:r>
                  </m:oMath>
                </a14:m>
                <a:endParaRPr lang="en-US" altLang="ja-JP" sz="2000" b="1" i="1" dirty="0" smtClean="0">
                  <a:solidFill>
                    <a:srgbClr val="000000"/>
                  </a:solidFill>
                  <a:latin typeface="Cambria Math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  クープマン作用素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𝐾</m:t>
                    </m:r>
                  </m:oMath>
                </a14:m>
                <a:r>
                  <a:rPr lang="ja-JP" altLang="en-US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 は，</a:t>
                </a:r>
                <a14:m>
                  <m:oMath xmlns:m="http://schemas.openxmlformats.org/officeDocument/2006/math">
                    <m:r>
                      <a:rPr lang="en-US" altLang="ja-JP" sz="2000" b="0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𝑔</m:t>
                    </m:r>
                  </m:oMath>
                </a14:m>
                <a:r>
                  <a:rPr lang="ja-JP" altLang="en-US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 に対して次のように作用する作用素である．</a:t>
                </a:r>
                <a:endParaRPr lang="en-US" altLang="ja-JP" sz="2000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i="1" dirty="0" smtClean="0">
                  <a:solidFill>
                    <a:srgbClr val="000000"/>
                  </a:solidFill>
                  <a:latin typeface="Cambria Math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𝐾</m:t>
                      </m:r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𝑔</m:t>
                      </m:r>
                      <m:r>
                        <a:rPr lang="en-US" altLang="ja-JP" sz="2000" b="1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𝑡</m:t>
                          </m:r>
                        </m:sub>
                      </m:sSub>
                      <m:r>
                        <a:rPr lang="en-US" altLang="ja-JP" sz="2000" b="1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)</m:t>
                      </m:r>
                      <m:r>
                        <a:rPr lang="en-US" altLang="ja-JP" sz="200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 </m:t>
                      </m:r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=(</m:t>
                      </m:r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𝑔</m:t>
                      </m:r>
                      <m:r>
                        <a:rPr lang="ja-JP" altLang="en-US" sz="200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∘</m:t>
                      </m:r>
                      <m:r>
                        <a:rPr lang="en-US" altLang="ja-JP" sz="2000" b="1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𝒇</m:t>
                      </m:r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)</m:t>
                      </m:r>
                      <m:r>
                        <a:rPr lang="en-US" altLang="ja-JP" sz="2000" b="1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𝑡</m:t>
                          </m:r>
                        </m:sub>
                      </m:sSub>
                      <m:r>
                        <a:rPr lang="en-US" altLang="ja-JP" sz="2000" b="1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)</m:t>
                      </m:r>
                      <m:r>
                        <a:rPr lang="en-US" altLang="ja-JP" sz="200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r>
                        <a:rPr lang="en-US" altLang="ja-JP" sz="2000" b="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𝑔</m:t>
                      </m:r>
                      <m:r>
                        <a:rPr lang="en-US" altLang="ja-JP" sz="200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(</m:t>
                      </m:r>
                      <m:r>
                        <a:rPr lang="en-US" altLang="ja-JP" sz="2000" b="1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𝒇</m:t>
                      </m:r>
                      <m:d>
                        <m:d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000" b="1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)</m:t>
                      </m:r>
                      <m:r>
                        <a:rPr lang="en-US" altLang="ja-JP" sz="200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r>
                        <a:rPr lang="en-US" altLang="ja-JP" sz="2000" b="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𝑔</m:t>
                      </m:r>
                      <m:d>
                        <m:d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𝑡</m:t>
                              </m:r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000" dirty="0">
                  <a:solidFill>
                    <a:srgbClr val="000000"/>
                  </a:solidFill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400" u="sng" dirty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〇　線形</a:t>
                </a:r>
                <a:r>
                  <a:rPr lang="ja-JP" altLang="en-US" sz="2400" u="sng" dirty="0" smtClean="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50" charset="-128"/>
                  </a:rPr>
                  <a:t>観測の場合</a:t>
                </a:r>
                <a:endParaRPr lang="en-US" altLang="ja-JP" sz="24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en-US" altLang="ja-JP" sz="2000" dirty="0">
                    <a:solidFill>
                      <a:srgbClr val="000000"/>
                    </a:solidFill>
                    <a:ea typeface="ＭＳ Ｐゴシック" pitchFamily="50" charset="-128"/>
                  </a:rPr>
                  <a:t> </a:t>
                </a:r>
                <a:r>
                  <a:rPr lang="en-US" altLang="ja-JP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 </a:t>
                </a:r>
                <a:r>
                  <a:rPr lang="ja-JP" altLang="en-US" sz="2000" dirty="0">
                    <a:solidFill>
                      <a:srgbClr val="000000"/>
                    </a:solidFill>
                    <a:ea typeface="ＭＳ Ｐゴシック" pitchFamily="50" charset="-128"/>
                  </a:rPr>
                  <a:t>線形観測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𝑔</m:t>
                    </m:r>
                    <m:r>
                      <a:rPr lang="en-US" altLang="ja-JP" sz="2000" b="0" i="0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,</m:t>
                    </m:r>
                    <m:r>
                      <a:rPr lang="en-US" altLang="ja-JP" sz="20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 </m:t>
                    </m:r>
                    <m:r>
                      <a:rPr lang="en-US" altLang="ja-JP" sz="2000" b="0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𝑔</m:t>
                    </m:r>
                  </m:oMath>
                </a14:m>
                <a:r>
                  <a:rPr lang="en-US" altLang="ja-JP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’ 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に対して次が成り立つため（具体的には最初の等式），</a:t>
                </a:r>
                <a:endParaRPr lang="en-US" altLang="ja-JP" sz="2000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lang="ja-JP" altLang="en-US" sz="2000" dirty="0">
                    <a:solidFill>
                      <a:srgbClr val="000000"/>
                    </a:solidFill>
                    <a:ea typeface="ＭＳ Ｐゴシック" pitchFamily="50" charset="-128"/>
                  </a:rPr>
                  <a:t> 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000000"/>
                        </a:solidFill>
                        <a:latin typeface="Cambria Math"/>
                        <a:ea typeface="ＭＳ Ｐゴシック" pitchFamily="50" charset="-128"/>
                      </a:rPr>
                      <m:t>𝐾</m:t>
                    </m:r>
                  </m:oMath>
                </a14:m>
                <a:r>
                  <a:rPr lang="ja-JP" altLang="en-US" sz="2000" dirty="0">
                    <a:solidFill>
                      <a:srgbClr val="000000"/>
                    </a:solidFill>
                    <a:ea typeface="ＭＳ Ｐゴシック" pitchFamily="50" charset="-128"/>
                  </a:rPr>
                  <a:t> 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は線形作用素である（ただし無限</a:t>
                </a:r>
                <a:r>
                  <a:rPr lang="ja-JP" altLang="en-US" sz="2000" dirty="0">
                    <a:solidFill>
                      <a:srgbClr val="000000"/>
                    </a:solidFill>
                    <a:ea typeface="ＭＳ Ｐゴシック" pitchFamily="50" charset="-128"/>
                  </a:rPr>
                  <a:t>次元） </a:t>
                </a:r>
                <a:r>
                  <a:rPr lang="ja-JP" altLang="en-US" sz="2000" dirty="0" smtClean="0">
                    <a:solidFill>
                      <a:srgbClr val="000000"/>
                    </a:solidFill>
                    <a:ea typeface="ＭＳ Ｐゴシック" pitchFamily="50" charset="-128"/>
                  </a:rPr>
                  <a:t>．</a:t>
                </a:r>
                <a:endParaRPr lang="en-US" altLang="ja-JP" sz="2000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lang="en-US" altLang="ja-JP" sz="2000" b="0" dirty="0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𝐾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𝑎</m:t>
                          </m:r>
                          <m:r>
                            <a:rPr lang="en-US" altLang="ja-JP" sz="2000" b="0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0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20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+</m:t>
                          </m:r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𝑏𝑔</m:t>
                          </m:r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′</m:t>
                          </m:r>
                          <m:r>
                            <a:rPr lang="en-US" altLang="ja-JP" sz="20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(</m:t>
                          </m:r>
                          <m:r>
                            <a:rPr lang="en-US" altLang="ja-JP" sz="20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𝒙</m:t>
                          </m:r>
                          <m:r>
                            <a:rPr lang="en-US" altLang="ja-JP" sz="20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)</m:t>
                          </m:r>
                        </m:e>
                      </m:d>
                      <m:r>
                        <a:rPr lang="en-US" altLang="ja-JP" sz="200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r>
                        <a:rPr lang="en-US" altLang="ja-JP" sz="200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𝐾</m:t>
                      </m:r>
                      <m:d>
                        <m:d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𝑎</m:t>
                              </m:r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𝑔</m:t>
                              </m:r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+</m:t>
                              </m:r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𝑏</m:t>
                              </m:r>
                              <m:sSup>
                                <m:sSupPr>
                                  <m:ctrlPr>
                                    <a:rPr lang="en-US" altLang="ja-JP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50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ＭＳ Ｐゴシック" pitchFamily="50" charset="-128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ja-JP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ＭＳ Ｐゴシック" pitchFamily="50" charset="-128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0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(</m:t>
                          </m:r>
                          <m:r>
                            <a:rPr lang="en-US" altLang="ja-JP" sz="20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𝒙</m:t>
                          </m:r>
                          <m:r>
                            <a:rPr lang="en-US" altLang="ja-JP" sz="20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) </m:t>
                          </m:r>
                        </m:e>
                      </m:d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d>
                        <m:d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r>
                            <a:rPr lang="en-US" altLang="ja-JP" sz="2000" b="0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𝑎𝑔</m:t>
                          </m:r>
                          <m:r>
                            <a:rPr lang="en-US" altLang="ja-JP" sz="2000" b="0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+</m:t>
                          </m:r>
                          <m:r>
                            <a:rPr lang="en-US" altLang="ja-JP" sz="2000" b="0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ja-JP" sz="2000" b="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0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000" b="0" i="1" dirty="0" smtClean="0">
                  <a:solidFill>
                    <a:srgbClr val="000000"/>
                  </a:solidFill>
                  <a:latin typeface="Cambria Math"/>
                  <a:ea typeface="ＭＳ Ｐゴシック" pitchFamily="50" charset="-128"/>
                </a:endParaRPr>
              </a:p>
              <a:p>
                <a:pPr algn="l" eaLnBrk="1" hangingPunct="1"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　　　　　　　　　　　　　</m:t>
                      </m:r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     =</m:t>
                      </m:r>
                      <m:r>
                        <a:rPr lang="en-US" altLang="ja-JP" sz="200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𝑎</m:t>
                      </m:r>
                      <m:r>
                        <a:rPr lang="en-US" altLang="ja-JP" sz="2000" b="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𝑔</m:t>
                      </m:r>
                      <m:d>
                        <m:d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0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+</m:t>
                      </m:r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𝑏</m:t>
                      </m:r>
                      <m:sSup>
                        <m:sSupPr>
                          <m:ctrl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sSupPr>
                        <m:e>
                          <m:r>
                            <a:rPr lang="en-US" altLang="ja-JP" sz="2000" b="0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𝑔</m:t>
                          </m:r>
                        </m:e>
                        <m:sup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ＭＳ Ｐゴシック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 pitchFamily="50" charset="-128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sz="2000" b="1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𝑎</m:t>
                      </m:r>
                      <m:r>
                        <a:rPr lang="en-US" altLang="ja-JP" sz="200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𝐾</m:t>
                      </m:r>
                      <m:r>
                        <a:rPr lang="en-US" altLang="ja-JP" sz="2000" b="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𝑔</m:t>
                      </m:r>
                      <m:d>
                        <m:dPr>
                          <m:ctrlPr>
                            <a:rPr lang="en-US" altLang="ja-JP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pitchFamily="50" charset="-128"/>
                            </a:rPr>
                          </m:ctrlPr>
                        </m:dPr>
                        <m:e>
                          <m:r>
                            <a:rPr lang="en-US" altLang="ja-JP" sz="20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 pitchFamily="50" charset="-128"/>
                            </a:rPr>
                            <m:t>𝒙</m:t>
                          </m:r>
                        </m:e>
                      </m:d>
                      <m:r>
                        <a:rPr lang="en-US" altLang="ja-JP" sz="2000" b="1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+</m:t>
                      </m:r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𝑏</m:t>
                      </m:r>
                      <m:r>
                        <a:rPr lang="en-US" altLang="ja-JP" sz="2000" b="0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𝐾𝑔</m:t>
                      </m:r>
                      <m:r>
                        <a:rPr lang="en-US" altLang="ja-JP" sz="20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′</m:t>
                      </m:r>
                      <m:r>
                        <a:rPr lang="en-US" altLang="ja-JP" sz="2000" b="1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(</m:t>
                      </m:r>
                      <m:r>
                        <a:rPr lang="en-US" altLang="ja-JP" sz="2000" b="1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𝒙</m:t>
                      </m:r>
                      <m:r>
                        <a:rPr lang="en-US" altLang="ja-JP" sz="2000" b="1" i="1">
                          <a:solidFill>
                            <a:srgbClr val="000000"/>
                          </a:solidFill>
                          <a:latin typeface="Cambria Math"/>
                          <a:ea typeface="ＭＳ Ｐゴシック" pitchFamily="50" charset="-128"/>
                        </a:rPr>
                        <m:t>)</m:t>
                      </m:r>
                    </m:oMath>
                  </m:oMathPara>
                </a14:m>
                <a:endParaRPr lang="en-US" altLang="ja-JP" sz="2000" b="0" i="1" dirty="0" smtClean="0">
                  <a:solidFill>
                    <a:srgbClr val="000000"/>
                  </a:solidFill>
                  <a:latin typeface="Cambria Math"/>
                  <a:ea typeface="ＭＳ Ｐゴシック" pitchFamily="50" charset="-128"/>
                </a:endParaRP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916832"/>
                <a:ext cx="8350250" cy="4464496"/>
              </a:xfrm>
              <a:prstGeom prst="rect">
                <a:avLst/>
              </a:prstGeom>
              <a:blipFill rotWithShape="1">
                <a:blip r:embed="rId3"/>
                <a:stretch>
                  <a:fillRect l="-1169" t="-1501" b="-6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647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algn="l" eaLnBrk="1" hangingPunct="1">
          <a:defRPr sz="2400" dirty="0" smtClean="0">
            <a:solidFill>
              <a:srgbClr val="000000"/>
            </a:solidFill>
            <a:latin typeface="+mj-ea"/>
            <a:ea typeface="+mj-ea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algn="l" eaLnBrk="1" hangingPunct="1">
          <a:defRPr sz="2400" dirty="0" smtClean="0">
            <a:solidFill>
              <a:srgbClr val="000000"/>
            </a:solidFill>
            <a:latin typeface="+mj-ea"/>
            <a:ea typeface="+mj-ea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6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algn="l" eaLnBrk="1" hangingPunct="1">
          <a:defRPr sz="2400" dirty="0" smtClean="0">
            <a:solidFill>
              <a:srgbClr val="000000"/>
            </a:solidFill>
            <a:latin typeface="+mj-ea"/>
            <a:ea typeface="+mj-ea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7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algn="l" eaLnBrk="1" hangingPunct="1">
          <a:defRPr sz="2400" dirty="0" smtClean="0">
            <a:solidFill>
              <a:srgbClr val="000000"/>
            </a:solidFill>
            <a:latin typeface="+mj-ea"/>
            <a:ea typeface="+mj-ea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algn="l" eaLnBrk="1" hangingPunct="1">
          <a:defRPr sz="2400" dirty="0" smtClean="0">
            <a:solidFill>
              <a:srgbClr val="000000"/>
            </a:solidFill>
            <a:latin typeface="+mj-ea"/>
            <a:ea typeface="+mj-ea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algn="l" eaLnBrk="1" hangingPunct="1">
          <a:defRPr sz="2400" dirty="0" smtClean="0">
            <a:solidFill>
              <a:srgbClr val="000000"/>
            </a:solidFill>
            <a:latin typeface="+mj-ea"/>
            <a:ea typeface="+mj-ea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algn="l" eaLnBrk="1" hangingPunct="1">
          <a:defRPr sz="2400" dirty="0" smtClean="0">
            <a:solidFill>
              <a:srgbClr val="000000"/>
            </a:solidFill>
            <a:latin typeface="+mj-ea"/>
            <a:ea typeface="+mj-ea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algn="l" eaLnBrk="1" hangingPunct="1">
          <a:defRPr sz="2400" dirty="0" smtClean="0">
            <a:solidFill>
              <a:srgbClr val="000000"/>
            </a:solidFill>
            <a:latin typeface="+mj-ea"/>
            <a:ea typeface="+mj-ea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3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algn="l" eaLnBrk="1" hangingPunct="1">
          <a:defRPr sz="2400" dirty="0" smtClean="0">
            <a:solidFill>
              <a:srgbClr val="000000"/>
            </a:solidFill>
            <a:latin typeface="+mj-ea"/>
            <a:ea typeface="+mj-ea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4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algn="l" eaLnBrk="1" hangingPunct="1">
          <a:defRPr sz="2400" dirty="0" smtClean="0">
            <a:solidFill>
              <a:srgbClr val="000000"/>
            </a:solidFill>
            <a:latin typeface="+mj-ea"/>
            <a:ea typeface="+mj-ea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algn="l" eaLnBrk="1" hangingPunct="1">
          <a:defRPr sz="2400" dirty="0" smtClean="0">
            <a:solidFill>
              <a:srgbClr val="000000"/>
            </a:solidFill>
            <a:latin typeface="+mj-ea"/>
            <a:ea typeface="+mj-ea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algn="l" eaLnBrk="1" hangingPunct="1">
          <a:defRPr sz="2400" dirty="0" smtClean="0">
            <a:solidFill>
              <a:srgbClr val="000000"/>
            </a:solidFill>
            <a:latin typeface="+mj-ea"/>
            <a:ea typeface="+mj-ea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60476</TotalTime>
  <Words>3148</Words>
  <Application>Microsoft Office PowerPoint</Application>
  <PresentationFormat>画面に合わせる (4:3)</PresentationFormat>
  <Paragraphs>243</Paragraphs>
  <Slides>24</Slides>
  <Notes>20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12</vt:i4>
      </vt:variant>
      <vt:variant>
        <vt:lpstr>スライド タイトル</vt:lpstr>
      </vt:variant>
      <vt:variant>
        <vt:i4>24</vt:i4>
      </vt:variant>
    </vt:vector>
  </HeadingPairs>
  <TitlesOfParts>
    <vt:vector size="43" baseType="lpstr">
      <vt:lpstr>MeiryoKe_PGothic</vt:lpstr>
      <vt:lpstr>ＭＳ Ｐゴシック</vt:lpstr>
      <vt:lpstr>Calibri</vt:lpstr>
      <vt:lpstr>Cambria Math</vt:lpstr>
      <vt:lpstr>Tahoma</vt:lpstr>
      <vt:lpstr>Times New Roman</vt:lpstr>
      <vt:lpstr>Wingdings</vt:lpstr>
      <vt:lpstr>Blends</vt:lpstr>
      <vt:lpstr>12_Blends</vt:lpstr>
      <vt:lpstr>3_Blends</vt:lpstr>
      <vt:lpstr>8_Blends</vt:lpstr>
      <vt:lpstr>11_Blends</vt:lpstr>
      <vt:lpstr>13_Blends</vt:lpstr>
      <vt:lpstr>14_Blends</vt:lpstr>
      <vt:lpstr>1_Blends</vt:lpstr>
      <vt:lpstr>4_Blends</vt:lpstr>
      <vt:lpstr>5_Blends</vt:lpstr>
      <vt:lpstr>6_Blends</vt:lpstr>
      <vt:lpstr>7_Blends</vt:lpstr>
      <vt:lpstr>動的モード分解（DMD）のお勉強</vt:lpstr>
      <vt:lpstr>PowerPoint プレゼンテーション</vt:lpstr>
      <vt:lpstr>概要</vt:lpstr>
      <vt:lpstr>概要</vt:lpstr>
      <vt:lpstr>概要</vt:lpstr>
      <vt:lpstr>概要</vt:lpstr>
      <vt:lpstr>PowerPoint プレゼンテーション</vt:lpstr>
      <vt:lpstr>理論</vt:lpstr>
      <vt:lpstr>理論</vt:lpstr>
      <vt:lpstr>理論</vt:lpstr>
      <vt:lpstr>理論</vt:lpstr>
      <vt:lpstr>理論</vt:lpstr>
      <vt:lpstr>理論</vt:lpstr>
      <vt:lpstr>PowerPoint プレゼンテーション</vt:lpstr>
      <vt:lpstr>話題</vt:lpstr>
      <vt:lpstr>話題</vt:lpstr>
      <vt:lpstr>話題</vt:lpstr>
      <vt:lpstr>話題</vt:lpstr>
      <vt:lpstr>眺めた資料</vt:lpstr>
      <vt:lpstr>PowerPoint プレゼンテーション</vt:lpstr>
      <vt:lpstr>おまけ</vt:lpstr>
      <vt:lpstr>おまけ</vt:lpstr>
      <vt:lpstr>おまけ</vt:lpstr>
      <vt:lpstr>おまけ</vt:lpstr>
    </vt:vector>
  </TitlesOfParts>
  <Company>学術情報メディアセンター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いえ</dc:title>
  <dc:creator>京都大学</dc:creator>
  <cp:lastModifiedBy>areyouok</cp:lastModifiedBy>
  <cp:revision>2592</cp:revision>
  <cp:lastPrinted>2015-02-05T09:20:58Z</cp:lastPrinted>
  <dcterms:created xsi:type="dcterms:W3CDTF">2007-06-12T07:40:05Z</dcterms:created>
  <dcterms:modified xsi:type="dcterms:W3CDTF">2020-01-18T07:47:35Z</dcterms:modified>
</cp:coreProperties>
</file>