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0220" autoAdjust="0"/>
  </p:normalViewPr>
  <p:slideViewPr>
    <p:cSldViewPr snapToGrid="0">
      <p:cViewPr>
        <p:scale>
          <a:sx n="400" d="100"/>
          <a:sy n="400" d="100"/>
        </p:scale>
        <p:origin x="144" y="-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2D308-766C-41FD-A357-DB0930980C3F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648E8-CE53-42B2-98AE-8C8D46B29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68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648E8-CE53-42B2-98AE-8C8D46B29E9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76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B21AF-1EE2-4A5E-8D02-853A82A41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38CBDB-D644-4F19-AA54-27643EFCF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24D3CD-F9DB-4F5C-92F1-C45FFC88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A8B-8848-4026-ACD4-21B4FDA9F827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01D0BC-703A-445D-A377-09866BD4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CB1AB-C206-4520-B382-8F1C52D7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B96-0D73-4E1F-9A83-D28A0D5DC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12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068B9-3172-4FEE-AE8D-B7450DC8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CE9F75-D223-4221-958D-D218DCAB9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8583C0-0420-45A3-A062-C1649764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A8B-8848-4026-ACD4-21B4FDA9F827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071F9-1923-4ADE-B6CA-00D0916B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E3406C-42C0-41AE-B6BC-4A57D24F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B96-0D73-4E1F-9A83-D28A0D5DC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92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7C4817-02EE-437E-85DA-3A5A7B80B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47E1DD-1586-4C5F-9D32-36306C180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940935-E83B-43CC-BCB2-AC2382A9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A8B-8848-4026-ACD4-21B4FDA9F827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107F4-34D9-4F52-A3C0-1B57528B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AC8170-F8E8-452B-8E26-D3F9EBB6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B96-0D73-4E1F-9A83-D28A0D5DC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58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792728-12B9-448B-92E3-6F0369C2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16F1EB-6F98-4748-ACFF-2C84C0D8B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F8592-9C87-40B8-8643-6F257725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A8B-8848-4026-ACD4-21B4FDA9F827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2455DF-B2E5-432A-8F88-2FE68072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7B7458-887E-441E-84B8-87FE6877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B96-0D73-4E1F-9A83-D28A0D5DC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33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B5AF8-1A5B-473A-8307-DCE99357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0BB3B9-98A8-44AC-840A-2ECA9EFE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AD5C07-C23A-4A39-B430-463E6F14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A8B-8848-4026-ACD4-21B4FDA9F827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A9F878-199D-4AC0-9DF0-3504D6F9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BBCE66-CCB8-4B21-8379-96C0F518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B96-0D73-4E1F-9A83-D28A0D5DC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06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6F0F8-03CE-4A52-B4BA-61C7035E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BB126D-89C2-4956-BFC8-F01CC5AF5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A6D8A7-C8D8-42C6-BA27-1E75A1F1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32782A-07AC-4D83-888D-4E5A4A24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A8B-8848-4026-ACD4-21B4FDA9F827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3E3BC0-9BE7-40F4-85B4-BFCA2965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0A0921-2E30-4C50-9843-BD915F76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B96-0D73-4E1F-9A83-D28A0D5DC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1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8ACFF-C638-4B14-9085-2CDA2975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3E4115-9647-4D58-B20D-B65ECA8F1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67DC4-12B9-4F38-B4F3-CFF539EE1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03F9E4-84C7-4DF3-A699-F61149AFA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F4AAD8-0675-4C22-A695-B38ADF31F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33005A-BFFF-4701-AAF4-6484D360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A8B-8848-4026-ACD4-21B4FDA9F827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4F288F-0872-4CD0-B726-7A732135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42E51E-7F71-41D7-B8E8-2C0766B6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B96-0D73-4E1F-9A83-D28A0D5DC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03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BAA8C-6386-4659-95CA-212F74E8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0E8529-ACD2-414E-97E5-892402AB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A8B-8848-4026-ACD4-21B4FDA9F827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67AFF9-2D7A-46D6-B317-C3D990F7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42FE29-1638-4A95-943D-D19B82AF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B96-0D73-4E1F-9A83-D28A0D5DC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5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F0E74A-B5E1-40F8-B311-3D37B7D6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A8B-8848-4026-ACD4-21B4FDA9F827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7E3BC1-2D97-4D0D-8C5B-6AF8E0C7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D5F616-2CB9-4946-AE5E-29022843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B96-0D73-4E1F-9A83-D28A0D5DC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70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65A78-FB8B-405A-B982-A02E0572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EB081D-298E-4EAF-A66E-26AE80FE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17823F-6924-4913-B16F-6BB165F64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818061-2CC1-40B9-932F-F921677F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A8B-8848-4026-ACD4-21B4FDA9F827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0E1CB3-EFEF-4369-88BF-A76F34F9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EC8443-5AB7-4EDA-A43A-8D8FD322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B96-0D73-4E1F-9A83-D28A0D5DC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11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A8AC2-9860-4B19-B2E5-30E903B9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D5F4F5B-FB92-4B91-A1EE-A3D253EFA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6A5008-0C69-4E46-8C27-B7A489583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985E37-5A18-4B01-9F73-1EBAECAB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3A8B-8848-4026-ACD4-21B4FDA9F827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9BC51F-8298-467A-B35E-988BB19A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1035C5-33CB-49BF-AB01-1D8BAE86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B96-0D73-4E1F-9A83-D28A0D5DC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48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21E301-7D88-4F7A-B725-3EADA79F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F34094-463D-44EB-8A54-E7611B841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BAB28-0EC1-4DBC-BB20-29D63F555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3A8B-8848-4026-ACD4-21B4FDA9F827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74FDFB-A9EC-4908-9A5D-1FD4E063D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D5514A-40C2-4DB1-B94C-8640C8459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3B96-0D73-4E1F-9A83-D28A0D5DC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19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jpe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9E0900-CBAE-4282-B8A8-552ABA042293}"/>
              </a:ext>
            </a:extLst>
          </p:cNvPr>
          <p:cNvSpPr txBox="1"/>
          <p:nvPr/>
        </p:nvSpPr>
        <p:spPr>
          <a:xfrm>
            <a:off x="1018407" y="174029"/>
            <a:ext cx="952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Weighted model estimation for offline model-based reinforcement learning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2BEF0E-4952-4E71-A78D-D4E10416D6F6}"/>
              </a:ext>
            </a:extLst>
          </p:cNvPr>
          <p:cNvSpPr txBox="1"/>
          <p:nvPr/>
        </p:nvSpPr>
        <p:spPr>
          <a:xfrm>
            <a:off x="1031289" y="539460"/>
            <a:ext cx="2476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ja-JP" sz="1400" dirty="0"/>
              <a:t>Toru </a:t>
            </a:r>
            <a:r>
              <a:rPr kumimoji="1" lang="en-US" altLang="ja-JP" sz="1400" dirty="0" err="1"/>
              <a:t>Hishinuma</a:t>
            </a:r>
            <a:r>
              <a:rPr kumimoji="1" lang="en-US" altLang="ja-JP" sz="1400" dirty="0"/>
              <a:t>, Kei </a:t>
            </a:r>
            <a:r>
              <a:rPr lang="en-US" altLang="ja-JP" sz="1400" dirty="0" err="1"/>
              <a:t>S</a:t>
            </a:r>
            <a:r>
              <a:rPr kumimoji="1" lang="en-US" altLang="ja-JP" sz="1400" dirty="0" err="1"/>
              <a:t>enda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4FCCBDA-851F-479B-AFAC-A3F13E26C2D8}"/>
              </a:ext>
            </a:extLst>
          </p:cNvPr>
          <p:cNvCxnSpPr>
            <a:cxnSpLocks/>
          </p:cNvCxnSpPr>
          <p:nvPr/>
        </p:nvCxnSpPr>
        <p:spPr>
          <a:xfrm flipH="1">
            <a:off x="297035" y="3721637"/>
            <a:ext cx="116192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「祝 京都大学との共同研究決定」セルドロン・浚渫・除染・土質改良">
            <a:extLst>
              <a:ext uri="{FF2B5EF4-FFF2-40B4-BE49-F238E27FC236}">
                <a16:creationId xmlns:a16="http://schemas.microsoft.com/office/drawing/2014/main" id="{BBBDC681-A540-403B-8D9F-ACE2ACC4D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38" y="136499"/>
            <a:ext cx="747681" cy="74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6AE19EA-484B-4F35-A8FD-6BE8B0F74F67}"/>
                  </a:ext>
                </a:extLst>
              </p:cNvPr>
              <p:cNvSpPr txBox="1"/>
              <p:nvPr/>
            </p:nvSpPr>
            <p:spPr>
              <a:xfrm>
                <a:off x="190618" y="1044057"/>
                <a:ext cx="3921268" cy="2663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u="sng" dirty="0"/>
                  <a:t>Motivation</a:t>
                </a:r>
              </a:p>
              <a:p>
                <a:endParaRPr lang="en-US" altLang="ja-JP" sz="1200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1200" dirty="0"/>
                  <a:t>Model’s predictive performance is important for model exploitation in MBRL.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1200" dirty="0"/>
                  <a:t>Covariate shift in MBRL: </a:t>
                </a:r>
              </a:p>
              <a:p>
                <a:r>
                  <a:rPr lang="en-US" altLang="ja-JP" sz="1200" dirty="0"/>
                  <a:t>       * training data sampled by data-collecting policy.</a:t>
                </a:r>
              </a:p>
              <a:p>
                <a:r>
                  <a:rPr lang="en-US" altLang="ja-JP" sz="1200" dirty="0"/>
                  <a:t>       * future/test data sampled by improved policy.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1200" dirty="0"/>
                  <a:t>Weighted model estimation can improve predictive performance under covariate shift.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weighted</m:t>
                      </m:r>
                      <m: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20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ja-JP" sz="12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6AE19EA-484B-4F35-A8FD-6BE8B0F74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18" y="1044057"/>
                <a:ext cx="3921268" cy="2663230"/>
              </a:xfrm>
              <a:prstGeom prst="rect">
                <a:avLst/>
              </a:prstGeom>
              <a:blipFill>
                <a:blip r:embed="rId4"/>
                <a:stretch>
                  <a:fillRect l="-1242" t="-1144" r="-311" b="-32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8953B24-8BD8-490E-9517-758BE7A838DA}"/>
              </a:ext>
            </a:extLst>
          </p:cNvPr>
          <p:cNvSpPr txBox="1"/>
          <p:nvPr/>
        </p:nvSpPr>
        <p:spPr>
          <a:xfrm>
            <a:off x="215738" y="3804199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/>
              <a:t>Experiments</a:t>
            </a:r>
            <a:endParaRPr kumimoji="1" lang="ja-JP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8C43318-5A49-4A8C-B30A-48184C085FCF}"/>
                  </a:ext>
                </a:extLst>
              </p:cNvPr>
              <p:cNvSpPr txBox="1"/>
              <p:nvPr/>
            </p:nvSpPr>
            <p:spPr>
              <a:xfrm>
                <a:off x="4295282" y="1048633"/>
                <a:ext cx="3921268" cy="2430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u="sng" dirty="0"/>
                  <a:t>How to weight?</a:t>
                </a:r>
              </a:p>
              <a:p>
                <a:endParaRPr lang="en-US" altLang="ja-JP" sz="1200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1200" dirty="0"/>
                  <a:t>Natural weight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real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future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data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real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training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data</m:t>
                          </m:r>
                        </m:den>
                      </m:f>
                    </m:oMath>
                  </m:oMathPara>
                </a14:m>
                <a:endParaRPr lang="en-US" altLang="ja-JP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1200" dirty="0"/>
                  <a:t>Artificial</a:t>
                </a:r>
                <a:r>
                  <a:rPr lang="ja-JP" altLang="en-US" sz="1200" dirty="0"/>
                  <a:t> </a:t>
                </a:r>
                <a:r>
                  <a:rPr lang="en-US" altLang="ja-JP" sz="1200" dirty="0"/>
                  <a:t>weight</a:t>
                </a:r>
                <a:r>
                  <a:rPr lang="ja-JP" altLang="en-US" sz="1200" dirty="0"/>
                  <a:t> </a:t>
                </a:r>
                <a:r>
                  <a:rPr lang="en-US" altLang="ja-JP" sz="1200" dirty="0"/>
                  <a:t>(our idea)</a:t>
                </a:r>
                <a:endParaRPr lang="en-US" altLang="ja-JP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>
                              <a:solidFill>
                                <a:srgbClr val="FF0000"/>
                              </a:solidFill>
                            </a:rPr>
                            <m:t>simulated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future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data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real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training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sz="1200" b="0" i="0" dirty="0" smtClean="0"/>
                            <m:t>data</m:t>
                          </m:r>
                        </m:den>
                      </m:f>
                    </m:oMath>
                  </m:oMathPara>
                </a14:m>
                <a:endParaRPr lang="en-US" altLang="ja-JP" sz="1200" dirty="0"/>
              </a:p>
              <a:p>
                <a:endParaRPr lang="en-US" altLang="ja-JP" sz="1200" dirty="0"/>
              </a:p>
              <a:p>
                <a:r>
                  <a:rPr lang="en-US" altLang="ja-JP" sz="1200" dirty="0"/>
                  <a:t>Real future data is inaccessible, but simulated one is accessible. So, our idea is easier-to-use.</a:t>
                </a: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8C43318-5A49-4A8C-B30A-48184C08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282" y="1048633"/>
                <a:ext cx="3921268" cy="2430024"/>
              </a:xfrm>
              <a:prstGeom prst="rect">
                <a:avLst/>
              </a:prstGeom>
              <a:blipFill>
                <a:blip r:embed="rId5"/>
                <a:stretch>
                  <a:fillRect l="-1400" t="-1253" r="-778" b="-10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5D19CC4-2289-4FE4-9EB5-DADEBF4C3B3E}"/>
              </a:ext>
            </a:extLst>
          </p:cNvPr>
          <p:cNvSpPr txBox="1"/>
          <p:nvPr/>
        </p:nvSpPr>
        <p:spPr>
          <a:xfrm>
            <a:off x="8402356" y="1043391"/>
            <a:ext cx="3749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Summary of our algorithm</a:t>
            </a:r>
          </a:p>
          <a:p>
            <a:endParaRPr lang="en-US" altLang="ja-JP" sz="1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EM-style optimization:</a:t>
            </a:r>
          </a:p>
          <a:p>
            <a:r>
              <a:rPr lang="en-US" altLang="ja-JP" sz="1200" dirty="0"/>
              <a:t>       * E-step: weighted model estimation.</a:t>
            </a:r>
          </a:p>
          <a:p>
            <a:r>
              <a:rPr lang="en-US" altLang="ja-JP" sz="1200" dirty="0"/>
              <a:t>       * M-step: policy optimization in simulation.</a:t>
            </a:r>
          </a:p>
          <a:p>
            <a:endParaRPr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Our idea of weighting is justified as evaluating upper bound of policy evaluation error.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74683E-8909-49F2-8928-6AD9C3B95EE7}"/>
              </a:ext>
            </a:extLst>
          </p:cNvPr>
          <p:cNvSpPr txBox="1"/>
          <p:nvPr/>
        </p:nvSpPr>
        <p:spPr>
          <a:xfrm>
            <a:off x="442097" y="5997850"/>
            <a:ext cx="470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Color markers show training data and its weight. </a:t>
            </a:r>
          </a:p>
          <a:p>
            <a:r>
              <a:rPr lang="en-US" altLang="ja-JP" sz="1200" dirty="0"/>
              <a:t>Black markers show simulated future data.</a:t>
            </a:r>
          </a:p>
          <a:p>
            <a:r>
              <a:rPr kumimoji="1" lang="en-US" altLang="ja-JP" sz="1200" dirty="0"/>
              <a:t>Unweighted model estimation (left fig) cannot capture swing-up.</a:t>
            </a:r>
            <a:r>
              <a:rPr lang="en-US" altLang="ja-JP" sz="1200" dirty="0"/>
              <a:t> W</a:t>
            </a:r>
            <a:r>
              <a:rPr kumimoji="1" lang="en-US" altLang="ja-JP" sz="1200" dirty="0"/>
              <a:t>eighted model estimation (right fig) can do.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D93617D-11DC-4B5F-A0AD-17F23DBBF6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26" y="4512375"/>
            <a:ext cx="1659845" cy="1488979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BBD6172-5072-48DB-9D34-8B70FBC45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4066" y="4512375"/>
            <a:ext cx="1936486" cy="1513389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CF4090F-F05B-4BDB-960B-81AD924991EA}"/>
              </a:ext>
            </a:extLst>
          </p:cNvPr>
          <p:cNvSpPr txBox="1"/>
          <p:nvPr/>
        </p:nvSpPr>
        <p:spPr>
          <a:xfrm>
            <a:off x="383546" y="4173983"/>
            <a:ext cx="411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 dirty="0"/>
              <a:t>Pendulum swing-up prediction using small NNs</a:t>
            </a:r>
            <a:endParaRPr kumimoji="1" lang="ja-JP" altLang="en-US" sz="1400" u="sng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3CE3A44-878C-4D74-BB90-E082BAEAD3A5}"/>
              </a:ext>
            </a:extLst>
          </p:cNvPr>
          <p:cNvSpPr txBox="1"/>
          <p:nvPr/>
        </p:nvSpPr>
        <p:spPr>
          <a:xfrm>
            <a:off x="5238696" y="4175213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u="sng" dirty="0"/>
              <a:t>D4RL </a:t>
            </a:r>
            <a:r>
              <a:rPr kumimoji="1" lang="en-US" altLang="ja-JP" sz="1400" u="sng" dirty="0" err="1"/>
              <a:t>MuJoCo</a:t>
            </a:r>
            <a:r>
              <a:rPr kumimoji="1" lang="en-US" altLang="ja-JP" sz="1400" u="sng" dirty="0"/>
              <a:t> benchmark</a:t>
            </a:r>
            <a:endParaRPr kumimoji="1" lang="ja-JP" altLang="en-US" sz="1400" u="sng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292F7CE9-87EC-4D8F-95FC-ADED0376B6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3094" y="4600232"/>
            <a:ext cx="3025872" cy="1196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DFCE12-A09F-4819-81DD-C0B2A8EC4567}"/>
                  </a:ext>
                </a:extLst>
              </p:cNvPr>
              <p:cNvSpPr txBox="1"/>
              <p:nvPr/>
            </p:nvSpPr>
            <p:spPr>
              <a:xfrm>
                <a:off x="5302592" y="5998834"/>
                <a:ext cx="30997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/>
                  <a:t>Our algorithm weights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ja-JP" altLang="en-US" sz="12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ja-JP" sz="1200" dirty="0"/>
                  <a:t>.</a:t>
                </a:r>
              </a:p>
              <a:p>
                <a:r>
                  <a:rPr lang="en-US" altLang="ja-JP" sz="1200" dirty="0"/>
                  <a:t>If </a:t>
                </a:r>
                <a14:m>
                  <m:oMath xmlns:m="http://schemas.openxmlformats.org/officeDocument/2006/math">
                    <m:r>
                      <a:rPr lang="ja-JP" altLang="en-US" sz="12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ja-JP" sz="1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1200" dirty="0"/>
                  <a:t> it is variant of MOPO [Yu+2020].</a:t>
                </a:r>
              </a:p>
              <a:p>
                <a:r>
                  <a:rPr lang="en-US" altLang="ja-JP" sz="1200" dirty="0"/>
                  <a:t>Ours with </a:t>
                </a:r>
                <a14:m>
                  <m:oMath xmlns:m="http://schemas.openxmlformats.org/officeDocument/2006/math">
                    <m:r>
                      <a:rPr lang="ja-JP" altLang="en-US" sz="12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altLang="ja-JP" sz="1200" dirty="0"/>
                  <a:t> improves score of walker2d-medium-expert dataset.</a:t>
                </a: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DFCE12-A09F-4819-81DD-C0B2A8EC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592" y="5998834"/>
                <a:ext cx="3099763" cy="830997"/>
              </a:xfrm>
              <a:prstGeom prst="rect">
                <a:avLst/>
              </a:prstGeom>
              <a:blipFill>
                <a:blip r:embed="rId9"/>
                <a:stretch>
                  <a:fillRect l="-197" b="-51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38D477A-C2C0-4559-BB0B-5E6036C4D081}"/>
              </a:ext>
            </a:extLst>
          </p:cNvPr>
          <p:cNvSpPr txBox="1"/>
          <p:nvPr/>
        </p:nvSpPr>
        <p:spPr>
          <a:xfrm>
            <a:off x="7817749" y="4481763"/>
            <a:ext cx="519419" cy="1357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BD8C237-9DE8-4E38-B432-C889EDBF1AC0}"/>
              </a:ext>
            </a:extLst>
          </p:cNvPr>
          <p:cNvSpPr txBox="1"/>
          <p:nvPr/>
        </p:nvSpPr>
        <p:spPr>
          <a:xfrm>
            <a:off x="8647115" y="3804642"/>
            <a:ext cx="34347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Future issues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Extension to Bayesian MBRL, by defining posterior distribution based on log-likelihood weighted with artificial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Combining with loss function in decision-aware model learning approaches.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Model selection based on loss function weighted with artificial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Addressing far extrapolation.</a:t>
            </a:r>
          </a:p>
          <a:p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4216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275</Words>
  <Application>Microsoft Office PowerPoint</Application>
  <PresentationFormat>ワイド画面</PresentationFormat>
  <Paragraphs>47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菱沼 徹</dc:creator>
  <cp:lastModifiedBy>菱沼 徹</cp:lastModifiedBy>
  <cp:revision>11</cp:revision>
  <dcterms:created xsi:type="dcterms:W3CDTF">2021-11-29T13:55:39Z</dcterms:created>
  <dcterms:modified xsi:type="dcterms:W3CDTF">2021-11-30T17:54:14Z</dcterms:modified>
</cp:coreProperties>
</file>