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7" r:id="rId5"/>
    <p:sldId id="269" r:id="rId6"/>
    <p:sldId id="266" r:id="rId7"/>
    <p:sldId id="273" r:id="rId8"/>
    <p:sldId id="272" r:id="rId9"/>
    <p:sldId id="274" r:id="rId10"/>
    <p:sldId id="275" r:id="rId11"/>
    <p:sldId id="277" r:id="rId12"/>
    <p:sldId id="265" r:id="rId13"/>
    <p:sldId id="261" r:id="rId14"/>
    <p:sldId id="262" r:id="rId15"/>
    <p:sldId id="278" r:id="rId16"/>
    <p:sldId id="263" r:id="rId17"/>
    <p:sldId id="279" r:id="rId18"/>
    <p:sldId id="276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6037" autoAdjust="0"/>
  </p:normalViewPr>
  <p:slideViewPr>
    <p:cSldViewPr snapToGrid="0">
      <p:cViewPr varScale="1">
        <p:scale>
          <a:sx n="88" d="100"/>
          <a:sy n="88" d="100"/>
        </p:scale>
        <p:origin x="2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6C8AD-9E03-4241-B4E5-798CEF9819E6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FC5DC-69AB-4C3B-A0C2-FD7515986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95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99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14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2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22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41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53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02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72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582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4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94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5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3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00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3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6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FC5DC-69AB-4C3B-A0C2-FD7515986C1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3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68D61-EBA4-4DE9-AF49-54DD9347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C1882D-357C-4FF8-A034-BA1D8AD1E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50ED0-FC38-403E-A4EA-C75606DA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7A8CA-93B1-4A97-9042-1136149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DCB9D-A670-45A6-987E-68CD00EC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8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6D33B-791E-4929-80E7-1DD64BF7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563FD9-AA88-4CE7-B78A-43C4B85CC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76B2-D03F-4297-AE97-C768013D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350D5-2346-4142-A40D-CC084F83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3FCF2-9930-4410-B960-E266BB51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7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A6CF8A-19F3-408A-BE16-46B58E332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1D3522-5AE0-4DB5-91C7-1C2BCE59B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4A639-1D28-4645-B7EB-36A74949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7E85F-CFAD-4462-B88C-72248EBB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2BF4E-3AEE-456C-99AC-D618ABDB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60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9BBFF-B3CD-4548-8489-1CDCD046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F9F47-790E-4F61-B95E-04EB7B6F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A52DA-7984-4600-8191-6875B2E0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57C53-92BF-4A0A-89EC-A75713DF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ABE88-5A15-420E-A992-4DC876E5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4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1BFFB-6384-44D3-B800-F99A5F1D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7DDC24-5A1A-4CA9-82CE-C6736745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4843D1-A47A-44CC-999D-24F12849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02927-30DE-44AA-90AD-1D09078F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D2723-7A8C-49B4-B103-76FF7FB3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1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35298-4BB0-450B-96B1-D48807A0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3D2E0F-A7C0-483D-AB2C-9DCBCA35A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3D7FC-2786-4BB2-B4DC-F1C39F52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385EC-620D-46B9-9782-226A0236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03C1FF-BE3B-4070-B656-A1C9BDDD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8270D-0243-493C-930D-20D75C1A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7D93B-1084-4A02-AB89-082982C5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C423-A72C-4EE2-8A37-AA30BCB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37CA39-02D5-4326-B60E-07C4236D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5632DC-CA1D-47F7-BB88-F4212F1CD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3E5113-2556-4C77-931D-5A4DF59FD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EB135A-263F-44D9-B8BE-F31B1B6F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B3E9F4-9BA3-478E-8E28-E34610C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55BEE2-FD8D-4DFF-95FE-ED5FAE01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B11E8-CA08-4C9A-8ED6-D56E7B07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DFB2B6-A35C-49BF-9037-CE3A4D77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F7523F-C84C-42CD-A34A-8BECCADE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5AA38D-6567-42BE-87B0-2DDC3D2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1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435536-1928-42ED-A348-9C8AC78D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8DEC-1D59-4155-B441-596D5C3B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29866-7725-4754-B132-3F01CA13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3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12995-4B0F-4825-8021-5E2E022C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D840B0-9955-4353-B6CC-9F6799E4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3B809-4EB9-4A70-A6F6-95D5AA563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12436F-E4FE-431A-983D-D10D0106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9928E0-157F-4119-B309-16D4DF5B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D736E0-3B38-4F05-80A6-0253B27E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3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13956-E08C-4DED-8A71-D7FEA53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F18DFD-FC19-4AC2-A577-5160ECE38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715E19-AF24-4F8C-89C2-CC51EF5A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DCF61E-6271-4323-8E87-81B5EA05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8B73E3-05A2-47E8-B19A-15945574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A37244-F680-4D44-B89F-8BE8288D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7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0DB12B-A2CF-4EAA-8BBF-8F97A7C6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4502D1-5CA5-42CF-B963-7ADB015B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84A7D-F7FE-42F2-9129-B03ADEF60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C448-7722-49A2-AB32-9AD1DCA0C135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42370-C3A0-433F-8013-E24FBE57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02B731-D51D-41A3-BEE7-1DD518BA1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C722-806A-49A8-BC43-9450441A8F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88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0E481-B209-42E6-8E04-7AFC97D3E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Weighted model estimation for offline model-based reinforcement learning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54C3FA-2ADC-4EDE-B8F0-D6225CED2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Toru </a:t>
            </a:r>
            <a:r>
              <a:rPr kumimoji="1" lang="en-US" altLang="ja-JP" dirty="0" err="1"/>
              <a:t>Hishinuma</a:t>
            </a:r>
            <a:r>
              <a:rPr lang="en-US" altLang="ja-JP" dirty="0"/>
              <a:t> and</a:t>
            </a:r>
            <a:r>
              <a:rPr kumimoji="1" lang="en-US" altLang="ja-JP" dirty="0"/>
              <a:t> Kei </a:t>
            </a:r>
            <a:r>
              <a:rPr kumimoji="1" lang="en-US" altLang="ja-JP" dirty="0" err="1"/>
              <a:t>Senda</a:t>
            </a:r>
            <a:endParaRPr kumimoji="1" lang="en-US" altLang="ja-JP" dirty="0"/>
          </a:p>
          <a:p>
            <a:r>
              <a:rPr lang="en-US" altLang="ja-JP" dirty="0"/>
              <a:t>Kyoto University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7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CA506-E479-4375-A823-D2B5646F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Algorithm: policy evaluation (full version)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382653-673C-4703-9919-4E45E811F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8012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/>
                  <a:t>Loss</a:t>
                </a:r>
                <a:r>
                  <a:rPr kumimoji="1" lang="en-US" altLang="ja-JP" sz="2200" dirty="0"/>
                  <a:t> function:</a:t>
                </a:r>
              </a:p>
              <a:p>
                <a:endParaRPr lang="en-US" altLang="ja-JP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ja-JP" alt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ja-JP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ja-JP" sz="2200" dirty="0"/>
              </a:p>
              <a:p>
                <a:endParaRPr lang="en-US" altLang="ja-JP" sz="2200" dirty="0"/>
              </a:p>
              <a:p>
                <a:r>
                  <a:rPr lang="en-US" altLang="ja-JP" sz="2200" dirty="0"/>
                  <a:t>Gradient-based optimization:</a:t>
                </a:r>
              </a:p>
              <a:p>
                <a:endParaRPr lang="en-US" altLang="ja-JP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ja-JP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ja-JP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382653-673C-4703-9919-4E45E811F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8012" cy="4351338"/>
              </a:xfrm>
              <a:blipFill>
                <a:blip r:embed="rId3"/>
                <a:stretch>
                  <a:fillRect l="-657" t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4E850EB-4936-4FA4-A3A2-88836D70157E}"/>
              </a:ext>
            </a:extLst>
          </p:cNvPr>
          <p:cNvSpPr/>
          <p:nvPr/>
        </p:nvSpPr>
        <p:spPr>
          <a:xfrm>
            <a:off x="9742024" y="5538217"/>
            <a:ext cx="2023795" cy="638746"/>
          </a:xfrm>
          <a:prstGeom prst="wedgeRoundRectCallout">
            <a:avLst>
              <a:gd name="adj1" fmla="val -48792"/>
              <a:gd name="adj2" fmla="val -9969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Extension of LSDG [Morimura+2010]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0CD77EE-8BA5-4A0B-8E8B-8B81D117419B}"/>
              </a:ext>
            </a:extLst>
          </p:cNvPr>
          <p:cNvCxnSpPr/>
          <p:nvPr/>
        </p:nvCxnSpPr>
        <p:spPr>
          <a:xfrm>
            <a:off x="9144000" y="5170811"/>
            <a:ext cx="9629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269723C-915B-4F10-8B5A-D32817779641}"/>
              </a:ext>
            </a:extLst>
          </p:cNvPr>
          <p:cNvCxnSpPr/>
          <p:nvPr/>
        </p:nvCxnSpPr>
        <p:spPr>
          <a:xfrm>
            <a:off x="4319799" y="5170811"/>
            <a:ext cx="9629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1F99817B-E050-4F73-89A8-3AEBBA4AA554}"/>
              </a:ext>
            </a:extLst>
          </p:cNvPr>
          <p:cNvSpPr/>
          <p:nvPr/>
        </p:nvSpPr>
        <p:spPr>
          <a:xfrm>
            <a:off x="2674447" y="5530762"/>
            <a:ext cx="2233401" cy="638746"/>
          </a:xfrm>
          <a:prstGeom prst="wedgeRoundRectCallout">
            <a:avLst>
              <a:gd name="adj1" fmla="val 47768"/>
              <a:gd name="adj2" fmla="val -10223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Ratio estimation for supervised learning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CA506-E479-4375-A823-D2B5646F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Algorithm: policy evaluation (simplified version)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382653-673C-4703-9919-4E45E811F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8012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/>
                  <a:t>(Repeat) gradient:</a:t>
                </a:r>
              </a:p>
              <a:p>
                <a:endParaRPr lang="en-US" altLang="ja-JP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ja-JP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ja-JP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200" dirty="0"/>
              </a:p>
              <a:p>
                <a:pPr marL="0" indent="0">
                  <a:buNone/>
                </a:pPr>
                <a:r>
                  <a:rPr lang="en-US" altLang="ja-JP" sz="2200" dirty="0"/>
                  <a:t>Estimating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ja-JP" sz="2200" dirty="0"/>
                  <a:t> is computationally heavy, because it is the same number of value function of forward Bellman equation as the number of parameters.</a:t>
                </a:r>
              </a:p>
              <a:p>
                <a:pPr marL="0" indent="0">
                  <a:buNone/>
                </a:pPr>
                <a:endParaRPr lang="en-US" altLang="ja-JP" sz="2200" dirty="0"/>
              </a:p>
              <a:p>
                <a:r>
                  <a:rPr lang="en-US" altLang="ja-JP" sz="2200" dirty="0"/>
                  <a:t>Simplified version:</a:t>
                </a:r>
                <a:endParaRPr lang="en-US" altLang="ja-JP" sz="1800" dirty="0"/>
              </a:p>
              <a:p>
                <a:pPr marL="0" indent="0">
                  <a:buNone/>
                </a:pPr>
                <a:endParaRPr kumimoji="1" lang="en-US" altLang="ja-JP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382653-673C-4703-9919-4E45E811F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8012" cy="4351338"/>
              </a:xfrm>
              <a:blipFill>
                <a:blip r:embed="rId3"/>
                <a:stretch>
                  <a:fillRect l="-712" t="-1541" r="-1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15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CA506-E479-4375-A823-D2B5646F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Algorithm: policy optimization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382653-673C-4703-9919-4E45E811F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8012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/>
                  <a:t>Loss</a:t>
                </a:r>
                <a:r>
                  <a:rPr kumimoji="1" lang="en-US" altLang="ja-JP" sz="2200" dirty="0"/>
                  <a:t> function:</a:t>
                </a:r>
              </a:p>
              <a:p>
                <a:endParaRPr lang="en-US" altLang="ja-JP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20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ja-JP" altLang="en-US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′</m:t>
                      </m:r>
                      <m:rad>
                        <m:radPr>
                          <m:degHide m:val="on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ja-JP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const</m:t>
                          </m:r>
                        </m:e>
                      </m:rad>
                    </m:oMath>
                  </m:oMathPara>
                </a14:m>
                <a:endParaRPr kumimoji="1" lang="en-US" altLang="ja-JP" sz="2200" dirty="0"/>
              </a:p>
              <a:p>
                <a:pPr marL="0" indent="0">
                  <a:buNone/>
                </a:pPr>
                <a:endParaRPr kumimoji="1" lang="en-US" altLang="ja-JP" sz="2200" dirty="0"/>
              </a:p>
              <a:p>
                <a:pPr marL="0" indent="0">
                  <a:buNone/>
                </a:pPr>
                <a:endParaRPr kumimoji="1" lang="en-US" altLang="ja-JP" sz="2200" dirty="0"/>
              </a:p>
              <a:p>
                <a:pPr marL="0" indent="0">
                  <a:buNone/>
                </a:pPr>
                <a:endParaRPr lang="en-US" altLang="ja-JP" sz="2200" dirty="0"/>
              </a:p>
              <a:p>
                <a:r>
                  <a:rPr lang="en-US" altLang="ja-JP" sz="2200" dirty="0"/>
                  <a:t>EM-style optimization of </a:t>
                </a:r>
                <a:r>
                  <a:rPr kumimoji="1" lang="en-US" altLang="ja-JP" sz="2200" dirty="0"/>
                  <a:t>majorization-minimization surrogate of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kumimoji="1" lang="en-US" altLang="ja-JP" sz="2200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sz="2200" dirty="0"/>
                  <a:t>     E-step: modification of weighted model estimation for policy evaluation.</a:t>
                </a:r>
              </a:p>
              <a:p>
                <a:pPr marL="0" indent="0">
                  <a:buNone/>
                </a:pPr>
                <a:r>
                  <a:rPr lang="en-US" altLang="ja-JP" sz="2200" dirty="0"/>
                  <a:t>     M-step: policy optimization in simulated MDP with penalized reward.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9382653-673C-4703-9919-4E45E811F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8012" cy="4351338"/>
              </a:xfrm>
              <a:blipFill>
                <a:blip r:embed="rId3"/>
                <a:stretch>
                  <a:fillRect l="-657" t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A7C983E-092E-456D-8364-53B011A62328}"/>
              </a:ext>
            </a:extLst>
          </p:cNvPr>
          <p:cNvCxnSpPr>
            <a:cxnSpLocks/>
          </p:cNvCxnSpPr>
          <p:nvPr/>
        </p:nvCxnSpPr>
        <p:spPr>
          <a:xfrm>
            <a:off x="4015380" y="3036045"/>
            <a:ext cx="10236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AA2DE22-BD99-40E1-BA88-E9082784517B}"/>
              </a:ext>
            </a:extLst>
          </p:cNvPr>
          <p:cNvCxnSpPr>
            <a:cxnSpLocks/>
          </p:cNvCxnSpPr>
          <p:nvPr/>
        </p:nvCxnSpPr>
        <p:spPr>
          <a:xfrm>
            <a:off x="5389855" y="3036045"/>
            <a:ext cx="44742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02BFC4FF-50AA-4EB3-8409-678F4B30E1B6}"/>
              </a:ext>
            </a:extLst>
          </p:cNvPr>
          <p:cNvSpPr/>
          <p:nvPr/>
        </p:nvSpPr>
        <p:spPr>
          <a:xfrm>
            <a:off x="4462603" y="3327410"/>
            <a:ext cx="2346387" cy="376987"/>
          </a:xfrm>
          <a:prstGeom prst="wedgeRoundRectCallout">
            <a:avLst>
              <a:gd name="adj1" fmla="val -52930"/>
              <a:gd name="adj2" fmla="val -12060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Model expected return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D122693-82FF-4EA0-B8E6-3823D7A29B50}"/>
              </a:ext>
            </a:extLst>
          </p:cNvPr>
          <p:cNvSpPr/>
          <p:nvPr/>
        </p:nvSpPr>
        <p:spPr>
          <a:xfrm>
            <a:off x="7670463" y="3332185"/>
            <a:ext cx="3404558" cy="376987"/>
          </a:xfrm>
          <a:prstGeom prst="wedgeRoundRectCallout">
            <a:avLst>
              <a:gd name="adj1" fmla="val -46597"/>
              <a:gd name="adj2" fmla="val -12225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Penalty for policy evaluation error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8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621E8-0FCD-4169-9E2D-203BDF75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P</a:t>
            </a:r>
            <a:r>
              <a:rPr kumimoji="1" lang="en-US" altLang="ja-JP" sz="3600" dirty="0"/>
              <a:t>endulum swing-up prediction using</a:t>
            </a:r>
            <a:r>
              <a:rPr lang="en-US" altLang="ja-JP" sz="3600" dirty="0"/>
              <a:t> </a:t>
            </a:r>
            <a:r>
              <a:rPr kumimoji="1" lang="en-US" altLang="ja-JP" sz="3600" dirty="0"/>
              <a:t>small NNs</a:t>
            </a:r>
            <a:endParaRPr kumimoji="1" lang="ja-JP" altLang="en-US" sz="3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8D82E2-496E-4D2F-A2D4-9E941F5B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09" y="1518613"/>
            <a:ext cx="2710618" cy="242132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0E8BADD-8896-4D83-9045-41AB7A6246F7}"/>
              </a:ext>
            </a:extLst>
          </p:cNvPr>
          <p:cNvCxnSpPr>
            <a:cxnSpLocks/>
          </p:cNvCxnSpPr>
          <p:nvPr/>
        </p:nvCxnSpPr>
        <p:spPr>
          <a:xfrm>
            <a:off x="4000209" y="1644770"/>
            <a:ext cx="0" cy="4937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6BC51A-D4D5-4A16-AF5F-FD006A114FE1}"/>
              </a:ext>
            </a:extLst>
          </p:cNvPr>
          <p:cNvSpPr txBox="1"/>
          <p:nvPr/>
        </p:nvSpPr>
        <p:spPr>
          <a:xfrm>
            <a:off x="460081" y="4330456"/>
            <a:ext cx="3473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Fig (a) shows r</a:t>
            </a:r>
            <a:r>
              <a:rPr kumimoji="1" lang="en-US" altLang="ja-JP" sz="1600" dirty="0"/>
              <a:t>eal future data  obtained using optimal policy.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The goal is</a:t>
            </a:r>
            <a:r>
              <a:rPr kumimoji="1" lang="en-US" altLang="ja-JP" sz="1600" dirty="0"/>
              <a:t> to predict </a:t>
            </a:r>
            <a:r>
              <a:rPr lang="en-US" altLang="ja-JP" sz="1600" dirty="0"/>
              <a:t>swing-up</a:t>
            </a:r>
            <a:r>
              <a:rPr kumimoji="1" lang="en-US" altLang="ja-JP" sz="1600" dirty="0"/>
              <a:t>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41EED5-E14B-457D-89C7-F20CDE39416C}"/>
              </a:ext>
            </a:extLst>
          </p:cNvPr>
          <p:cNvSpPr txBox="1"/>
          <p:nvPr/>
        </p:nvSpPr>
        <p:spPr>
          <a:xfrm>
            <a:off x="4359218" y="4330456"/>
            <a:ext cx="7740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Fig (b) shows result of standard supervised learning.</a:t>
            </a:r>
          </a:p>
          <a:p>
            <a:r>
              <a:rPr lang="en-US" altLang="ja-JP" sz="1600" dirty="0"/>
              <a:t>Fig (c) shows result of weighted model estimation.</a:t>
            </a:r>
          </a:p>
          <a:p>
            <a:endParaRPr lang="en-US" altLang="ja-JP" sz="1600" dirty="0"/>
          </a:p>
          <a:p>
            <a:r>
              <a:rPr lang="en-US" altLang="ja-JP" sz="1600" dirty="0"/>
              <a:t>Black markers are simulated</a:t>
            </a:r>
            <a:r>
              <a:rPr kumimoji="1" lang="en-US" altLang="ja-JP" sz="1600" dirty="0"/>
              <a:t> future data.</a:t>
            </a:r>
          </a:p>
          <a:p>
            <a:r>
              <a:rPr kumimoji="1" lang="en-US" altLang="ja-JP" sz="1600" dirty="0"/>
              <a:t>Colored markers are offline data, where coloring indicates importance weighting.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Fig (b) cannot capture swing-up, because small NNs cannot generalize globally.</a:t>
            </a:r>
          </a:p>
          <a:p>
            <a:r>
              <a:rPr lang="en-US" altLang="ja-JP" sz="1600" dirty="0"/>
              <a:t>Fig (c) can capture swing-up, because small NNs can generalize locally around swing-up behavior, based on importance weighting.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5CA66D-67BA-442D-ADE9-390390CFE342}"/>
              </a:ext>
            </a:extLst>
          </p:cNvPr>
          <p:cNvSpPr txBox="1"/>
          <p:nvPr/>
        </p:nvSpPr>
        <p:spPr>
          <a:xfrm>
            <a:off x="5917722" y="392214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u="sng" dirty="0"/>
              <a:t>Fig (b)</a:t>
            </a:r>
            <a:endParaRPr kumimoji="1" lang="ja-JP" altLang="en-US" sz="1600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EEF926-DA76-41F1-8490-9A17DEE2F068}"/>
              </a:ext>
            </a:extLst>
          </p:cNvPr>
          <p:cNvSpPr txBox="1"/>
          <p:nvPr/>
        </p:nvSpPr>
        <p:spPr>
          <a:xfrm>
            <a:off x="9250376" y="3913513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u="sng" dirty="0"/>
              <a:t>Fig (c)</a:t>
            </a:r>
            <a:endParaRPr kumimoji="1" lang="ja-JP" altLang="en-US" sz="1600" u="sng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799F2DE-E081-447E-9B86-2565DE07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86" y="1473889"/>
            <a:ext cx="2710612" cy="2423605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00EADF-A6A9-479D-B600-D163CA8CCE47}"/>
              </a:ext>
            </a:extLst>
          </p:cNvPr>
          <p:cNvSpPr txBox="1"/>
          <p:nvPr/>
        </p:nvSpPr>
        <p:spPr>
          <a:xfrm>
            <a:off x="1871958" y="3919263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u="sng" dirty="0"/>
              <a:t>Fig (a)</a:t>
            </a:r>
            <a:endParaRPr kumimoji="1" lang="ja-JP" altLang="en-US" sz="1600" u="sng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D4C515F-77B5-4134-A924-125F6B732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98" y="1508395"/>
            <a:ext cx="2643217" cy="239700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5789D0B-E2B1-4292-B4A4-D92AABAEDDF6}"/>
              </a:ext>
            </a:extLst>
          </p:cNvPr>
          <p:cNvSpPr txBox="1"/>
          <p:nvPr/>
        </p:nvSpPr>
        <p:spPr>
          <a:xfrm>
            <a:off x="4109478" y="578832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×</a:t>
            </a:r>
          </a:p>
          <a:p>
            <a:r>
              <a:rPr kumimoji="1" lang="ja-JP" altLang="en-US" sz="1600" b="1" dirty="0">
                <a:solidFill>
                  <a:srgbClr val="FF0000"/>
                </a:solidFill>
              </a:rPr>
              <a:t>〇</a:t>
            </a:r>
          </a:p>
        </p:txBody>
      </p:sp>
    </p:spTree>
    <p:extLst>
      <p:ext uri="{BB962C8B-B14F-4D97-AF65-F5344CB8AC3E}">
        <p14:creationId xmlns:p14="http://schemas.microsoft.com/office/powerpoint/2010/main" val="63491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9EF0C-F348-4DFF-BB7B-3053ED7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D4RL </a:t>
            </a:r>
            <a:r>
              <a:rPr kumimoji="1" lang="en-US" altLang="ja-JP" dirty="0" err="1"/>
              <a:t>MuJoCo</a:t>
            </a:r>
            <a:r>
              <a:rPr kumimoji="1" lang="en-US" altLang="ja-JP" dirty="0"/>
              <a:t> benchmark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CBF67-7636-4669-859A-8752B85C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Our EM-style algorithm improves performance for walker2d-medium-expert dataset.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0FC370-189C-4E87-AE41-1348A340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54" y="1828804"/>
            <a:ext cx="7975686" cy="31975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B9908C-661C-4C1C-9524-088674C8704F}"/>
              </a:ext>
            </a:extLst>
          </p:cNvPr>
          <p:cNvSpPr/>
          <p:nvPr/>
        </p:nvSpPr>
        <p:spPr>
          <a:xfrm>
            <a:off x="8712684" y="1690688"/>
            <a:ext cx="1326956" cy="346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22EC38E1-A2F7-49DB-80F6-EAD5A2E178B7}"/>
              </a:ext>
            </a:extLst>
          </p:cNvPr>
          <p:cNvSpPr/>
          <p:nvPr/>
        </p:nvSpPr>
        <p:spPr>
          <a:xfrm>
            <a:off x="9296400" y="1057739"/>
            <a:ext cx="2490788" cy="376987"/>
          </a:xfrm>
          <a:prstGeom prst="wedgeRoundRectCallout">
            <a:avLst>
              <a:gd name="adj1" fmla="val -47660"/>
              <a:gd name="adj2" fmla="val 11746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Our EM-style algorithm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5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7F8CF-0C46-4D62-86F3-D01C96D8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22C434-6527-41C8-9401-9ED46AEE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6633" cy="4351338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Full version of our algorithm is derived from theory, but it cannot be applied to large-scale problems due to large amount of computation.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Simplified version of our algorithm is practical, but it has no convergence with respect to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19484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7F8CF-0C46-4D62-86F3-D01C96D8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22C434-6527-41C8-9401-9ED46AEE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6633" cy="435133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We discuss model estim</a:t>
            </a:r>
            <a:r>
              <a:rPr lang="en-US" altLang="ja-JP" sz="2400" dirty="0"/>
              <a:t>ation considering covariate shift in offline MBRL.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Our idea is importance-weighting with d</a:t>
            </a:r>
            <a:r>
              <a:rPr kumimoji="1" lang="en-US" altLang="ja-JP" sz="2400" dirty="0"/>
              <a:t>istribution ratio of offline data and simulated future data.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Question: our idea may not seem natural. Is it valid?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D41129-D4C1-40EA-A198-C02EB744A652}"/>
              </a:ext>
            </a:extLst>
          </p:cNvPr>
          <p:cNvSpPr txBox="1"/>
          <p:nvPr/>
        </p:nvSpPr>
        <p:spPr>
          <a:xfrm>
            <a:off x="1437011" y="4681021"/>
            <a:ext cx="1059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Our idea is justified as evaluating upper bound of policy evaluation error.</a:t>
            </a:r>
          </a:p>
          <a:p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We propose EM-style algorithm based on our idea. It improves performance in numerical experiments.</a:t>
            </a:r>
          </a:p>
        </p:txBody>
      </p:sp>
    </p:spTree>
    <p:extLst>
      <p:ext uri="{BB962C8B-B14F-4D97-AF65-F5344CB8AC3E}">
        <p14:creationId xmlns:p14="http://schemas.microsoft.com/office/powerpoint/2010/main" val="992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7F8CF-0C46-4D62-86F3-D01C96D8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</a:t>
            </a:r>
            <a:r>
              <a:rPr lang="en-US" altLang="ja-JP" dirty="0"/>
              <a:t>issues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22C434-6527-41C8-9401-9ED46AEE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9394" cy="4351338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Extension to Bayesian MBRL.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Combining with loss functions in decision-aware model learning approaches.</a:t>
            </a:r>
          </a:p>
          <a:p>
            <a:endParaRPr lang="en-US" altLang="ja-JP" sz="2400" dirty="0"/>
          </a:p>
          <a:p>
            <a:r>
              <a:rPr lang="en-US" altLang="ja-JP" sz="2400" dirty="0"/>
              <a:t>Model selection based on importance-weighted loss function.</a:t>
            </a:r>
          </a:p>
          <a:p>
            <a:endParaRPr lang="en-US" altLang="ja-JP" sz="2400" dirty="0"/>
          </a:p>
          <a:p>
            <a:r>
              <a:rPr lang="en-US" altLang="ja-JP" sz="2400" dirty="0"/>
              <a:t>Addressing extrapolation.</a:t>
            </a:r>
          </a:p>
        </p:txBody>
      </p:sp>
    </p:spTree>
    <p:extLst>
      <p:ext uri="{BB962C8B-B14F-4D97-AF65-F5344CB8AC3E}">
        <p14:creationId xmlns:p14="http://schemas.microsoft.com/office/powerpoint/2010/main" val="347335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7F8CF-0C46-4D62-86F3-D01C96D8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22C434-6527-41C8-9401-9ED46AEE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6633" cy="435133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Levine et al. Offline reinforcement learning: Tutorial, review, and perspectives on open problems. 2020.</a:t>
            </a:r>
          </a:p>
          <a:p>
            <a:endParaRPr kumimoji="1" lang="en-US" altLang="ja-JP" sz="2400" dirty="0"/>
          </a:p>
          <a:p>
            <a:r>
              <a:rPr lang="en-US" altLang="ja-JP" sz="2400" dirty="0"/>
              <a:t>Luo et al. Algorithmic framework for model-based deep reinforcement learning with theoretical guarantees. 2019.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 err="1"/>
              <a:t>Morimura</a:t>
            </a:r>
            <a:r>
              <a:rPr kumimoji="1" lang="en-US" altLang="ja-JP" sz="2400" dirty="0"/>
              <a:t> et al. Derivatives of logarithmic stationary distributions for policy gradient reinforcement learning. 2010.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Yu et al. MOPO: Model-based offline policy optimization. 2020.</a:t>
            </a:r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375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B1792-B46B-4CD1-A95F-3C9D00A4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92A922-134B-4CE0-8059-DB58F6C5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400" dirty="0"/>
              <a:t>Offline model-based reinforcement learning</a:t>
            </a:r>
            <a:r>
              <a:rPr lang="en-US" altLang="ja-JP" sz="2400" dirty="0"/>
              <a:t>.</a:t>
            </a:r>
          </a:p>
          <a:p>
            <a:pPr marL="0" indent="0">
              <a:buNone/>
            </a:pPr>
            <a:r>
              <a:rPr lang="en-US" altLang="ja-JP" sz="2400" dirty="0"/>
              <a:t>      (RL using environment model and previously collected offline data)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dirty="0"/>
              <a:t>Typical approach:</a:t>
            </a:r>
          </a:p>
          <a:p>
            <a:pPr marL="0" indent="0">
              <a:buNone/>
            </a:pPr>
            <a:r>
              <a:rPr lang="en-US" altLang="ja-JP" sz="2400" dirty="0"/>
              <a:t>      1. Estimating model by standard supervised learning.</a:t>
            </a:r>
          </a:p>
          <a:p>
            <a:pPr marL="0" indent="0">
              <a:buNone/>
            </a:pPr>
            <a:r>
              <a:rPr lang="en-US" altLang="ja-JP" sz="2400" dirty="0"/>
              <a:t>      2. Planning policy using estimated model.</a:t>
            </a:r>
          </a:p>
          <a:p>
            <a:endParaRPr lang="en-US" altLang="ja-JP" sz="2400" dirty="0"/>
          </a:p>
          <a:p>
            <a:r>
              <a:rPr kumimoji="1" lang="en-US" altLang="ja-JP" sz="2400" dirty="0"/>
              <a:t>Issue:</a:t>
            </a:r>
          </a:p>
          <a:p>
            <a:pPr marL="0" indent="0">
              <a:buNone/>
            </a:pPr>
            <a:r>
              <a:rPr lang="en-US" altLang="ja-JP" sz="2400" dirty="0"/>
              <a:t>     M</a:t>
            </a:r>
            <a:r>
              <a:rPr kumimoji="1" lang="en-US" altLang="ja-JP" sz="2400" dirty="0"/>
              <a:t>odel estimation without considering covariate shift.</a:t>
            </a:r>
          </a:p>
          <a:p>
            <a:pPr marL="0" indent="0">
              <a:buNone/>
            </a:pPr>
            <a:r>
              <a:rPr lang="en-US" altLang="ja-JP" sz="2400" dirty="0"/>
              <a:t>        * Training data (offline data) is sampled using data-collecting policy.</a:t>
            </a:r>
          </a:p>
          <a:p>
            <a:pPr marL="0" indent="0">
              <a:buNone/>
            </a:pPr>
            <a:r>
              <a:rPr kumimoji="1" lang="en-US" altLang="ja-JP" sz="2400" dirty="0"/>
              <a:t>        * Test data (real future data) is sampled using newly planned policy. </a:t>
            </a:r>
          </a:p>
        </p:txBody>
      </p:sp>
    </p:spTree>
    <p:extLst>
      <p:ext uri="{BB962C8B-B14F-4D97-AF65-F5344CB8AC3E}">
        <p14:creationId xmlns:p14="http://schemas.microsoft.com/office/powerpoint/2010/main" val="16990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52939-C5B3-411F-8755-490BD11F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idea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1D0A0A-81E1-460F-8AB4-D6610C8B7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kumimoji="1" lang="en-US" altLang="ja-JP" sz="3500" dirty="0"/>
                  <a:t>Importance-weighted model estimation can improve predictive performance under covariate shift.</a:t>
                </a:r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lang="en-US" altLang="ja-JP" sz="3500" dirty="0"/>
                  <a:t>Natural idea: </a:t>
                </a:r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real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future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data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offline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en-US" altLang="ja-JP" sz="3500" dirty="0"/>
                  <a:t>Our idea:</a:t>
                </a:r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>
                              <a:solidFill>
                                <a:srgbClr val="FF0000"/>
                              </a:solidFill>
                            </a:rPr>
                            <m:t>simulated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future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data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offline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1D0A0A-81E1-460F-8AB4-D6610C8B7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89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52939-C5B3-411F-8755-490BD11F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idea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1D0A0A-81E1-460F-8AB4-D6610C8B7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kumimoji="1" lang="en-US" altLang="ja-JP" sz="3500" dirty="0"/>
                  <a:t>Importance-weighted model estimation can improve predictive performance under covariate shift.</a:t>
                </a:r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lang="en-US" altLang="ja-JP" sz="3500" dirty="0"/>
                  <a:t>Natural idea: </a:t>
                </a:r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real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future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data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offline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en-US" altLang="ja-JP" sz="3500" dirty="0"/>
                  <a:t>Our idea:</a:t>
                </a:r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>
                              <a:solidFill>
                                <a:srgbClr val="FF0000"/>
                              </a:solidFill>
                            </a:rPr>
                            <m:t>simulated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future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data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offline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1D0A0A-81E1-460F-8AB4-D6610C8B7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5E21C663-1747-44DC-93C2-F566B6F2C85B}"/>
              </a:ext>
            </a:extLst>
          </p:cNvPr>
          <p:cNvSpPr/>
          <p:nvPr/>
        </p:nvSpPr>
        <p:spPr>
          <a:xfrm>
            <a:off x="8803758" y="2440766"/>
            <a:ext cx="3195083" cy="1838839"/>
          </a:xfrm>
          <a:prstGeom prst="wedgeRoundRectCallout">
            <a:avLst>
              <a:gd name="adj1" fmla="val -68930"/>
              <a:gd name="adj2" fmla="val 4696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We cannot access real future data. Estimating this weight is one of challenges in off-policy evaluation in RL. This weight is not easy-to-use. </a:t>
            </a:r>
          </a:p>
        </p:txBody>
      </p:sp>
    </p:spTree>
    <p:extLst>
      <p:ext uri="{BB962C8B-B14F-4D97-AF65-F5344CB8AC3E}">
        <p14:creationId xmlns:p14="http://schemas.microsoft.com/office/powerpoint/2010/main" val="352918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52939-C5B3-411F-8755-490BD11F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idea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1D0A0A-81E1-460F-8AB4-D6610C8B7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kumimoji="1" lang="en-US" altLang="ja-JP" sz="3500" dirty="0"/>
                  <a:t>Importance-weighted model estimation can improve predictive performance under covariate shift.</a:t>
                </a:r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lang="en-US" altLang="ja-JP" sz="3500" dirty="0"/>
                  <a:t>Natural idea: </a:t>
                </a:r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real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future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data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offline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en-US" altLang="ja-JP" sz="3500" dirty="0"/>
                  <a:t>Our idea:</a:t>
                </a:r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b="0" i="0" dirty="0" smtClean="0">
                              <a:solidFill>
                                <a:srgbClr val="FF0000"/>
                              </a:solidFill>
                            </a:rPr>
                            <m:t>simulated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future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m:t>data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ja-JP" dirty="0"/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offline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ja-JP" dirty="0"/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1D0A0A-81E1-460F-8AB4-D6610C8B7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8984FAA-6661-4095-9827-2644C6B3C62F}"/>
              </a:ext>
            </a:extLst>
          </p:cNvPr>
          <p:cNvSpPr/>
          <p:nvPr/>
        </p:nvSpPr>
        <p:spPr>
          <a:xfrm>
            <a:off x="8739964" y="4619848"/>
            <a:ext cx="3290776" cy="2090774"/>
          </a:xfrm>
          <a:prstGeom prst="wedgeRoundRectCallout">
            <a:avLst>
              <a:gd name="adj1" fmla="val -56023"/>
              <a:gd name="adj2" fmla="val 42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We can generate simulated future data in simulation. Estimating this weight is ratio estimation in supervised learning. This weight is easier-to-use. </a:t>
            </a:r>
          </a:p>
        </p:txBody>
      </p:sp>
    </p:spTree>
    <p:extLst>
      <p:ext uri="{BB962C8B-B14F-4D97-AF65-F5344CB8AC3E}">
        <p14:creationId xmlns:p14="http://schemas.microsoft.com/office/powerpoint/2010/main" val="306951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52939-C5B3-411F-8755-490BD11F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</a:t>
            </a:r>
            <a:r>
              <a:rPr kumimoji="1" lang="en-US" altLang="ja-JP" dirty="0"/>
              <a:t>uestion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1D0A0A-81E1-460F-8AB4-D6610C8B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Our idea may not seem natural from viewpoint of covariate shift. Is it valid?</a:t>
            </a:r>
          </a:p>
        </p:txBody>
      </p:sp>
    </p:spTree>
    <p:extLst>
      <p:ext uri="{BB962C8B-B14F-4D97-AF65-F5344CB8AC3E}">
        <p14:creationId xmlns:p14="http://schemas.microsoft.com/office/powerpoint/2010/main" val="261233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52939-C5B3-411F-8755-490BD11F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Justification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1D0A0A-81E1-460F-8AB4-D6610C8B7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200" dirty="0"/>
                  <a:t>Our idea</a:t>
                </a:r>
                <a:r>
                  <a:rPr kumimoji="1" lang="en-US" altLang="ja-JP" sz="2200" dirty="0"/>
                  <a:t> can be seen evaluating upper bound of policy evaluation error.</a:t>
                </a:r>
              </a:p>
              <a:p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ad>
                        <m:radPr>
                          <m:deg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ja-JP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const</m:t>
                          </m:r>
                        </m:e>
                      </m:rad>
                    </m:oMath>
                  </m:oMathPara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1D0A0A-81E1-460F-8AB4-D6610C8B7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4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52939-C5B3-411F-8755-490BD11F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Justification: derivation</a:t>
            </a:r>
            <a:endParaRPr kumimoji="1" lang="ja-JP" altLang="en-US" sz="3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B0A279-EB30-4589-928E-D19FABC2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43" y="1884896"/>
            <a:ext cx="7513933" cy="28855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3177FDB-ECEA-4876-BBE2-4C9132666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43" y="5249453"/>
            <a:ext cx="7553593" cy="53882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987A3A-1D02-458C-85D3-2C6FBCEFF801}"/>
              </a:ext>
            </a:extLst>
          </p:cNvPr>
          <p:cNvSpPr txBox="1"/>
          <p:nvPr/>
        </p:nvSpPr>
        <p:spPr>
          <a:xfrm>
            <a:off x="3730537" y="5952607"/>
            <a:ext cx="53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≒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66D299B-F6B6-4DB5-ABE1-652A6BA41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882" y="5763999"/>
            <a:ext cx="3237318" cy="711652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8D484D-E2A9-46D1-A708-BCA108BE468D}"/>
              </a:ext>
            </a:extLst>
          </p:cNvPr>
          <p:cNvCxnSpPr/>
          <p:nvPr/>
        </p:nvCxnSpPr>
        <p:spPr>
          <a:xfrm>
            <a:off x="3135663" y="4701473"/>
            <a:ext cx="2613727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CB267C-594D-4AD9-A379-738EB8C05F98}"/>
              </a:ext>
            </a:extLst>
          </p:cNvPr>
          <p:cNvCxnSpPr/>
          <p:nvPr/>
        </p:nvCxnSpPr>
        <p:spPr>
          <a:xfrm>
            <a:off x="1116810" y="5782653"/>
            <a:ext cx="2613727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DE04D8-FB7D-451E-A0A9-540AD569FCB0}"/>
              </a:ext>
            </a:extLst>
          </p:cNvPr>
          <p:cNvCxnSpPr>
            <a:cxnSpLocks/>
          </p:cNvCxnSpPr>
          <p:nvPr/>
        </p:nvCxnSpPr>
        <p:spPr>
          <a:xfrm flipH="1">
            <a:off x="2783660" y="4677196"/>
            <a:ext cx="1658867" cy="66354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912777-C4CF-4051-9D4C-ACC0F9551F1E}"/>
              </a:ext>
            </a:extLst>
          </p:cNvPr>
          <p:cNvSpPr txBox="1"/>
          <p:nvPr/>
        </p:nvSpPr>
        <p:spPr>
          <a:xfrm>
            <a:off x="9144000" y="1966365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Telescoping Lemma </a:t>
            </a:r>
          </a:p>
          <a:p>
            <a:r>
              <a:rPr kumimoji="1" lang="en-US" altLang="ja-JP" dirty="0"/>
              <a:t>[Luo+2019]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B5537-C55B-4607-B637-0E40AABE924F}"/>
              </a:ext>
            </a:extLst>
          </p:cNvPr>
          <p:cNvSpPr txBox="1"/>
          <p:nvPr/>
        </p:nvSpPr>
        <p:spPr>
          <a:xfrm>
            <a:off x="9143999" y="2718020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Holder inequality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1A15835-D18A-4DDB-B769-0E6E02A28C00}"/>
              </a:ext>
            </a:extLst>
          </p:cNvPr>
          <p:cNvSpPr txBox="1"/>
          <p:nvPr/>
        </p:nvSpPr>
        <p:spPr>
          <a:xfrm>
            <a:off x="9143999" y="3237078"/>
            <a:ext cx="225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Pinsker</a:t>
            </a:r>
            <a:r>
              <a:rPr lang="en-US" altLang="ja-JP" dirty="0"/>
              <a:t> inequality</a:t>
            </a:r>
          </a:p>
          <a:p>
            <a:r>
              <a:rPr lang="en-US" altLang="ja-JP" dirty="0"/>
              <a:t>+ Jensen</a:t>
            </a:r>
            <a:r>
              <a:rPr kumimoji="1" lang="en-US" altLang="ja-JP" dirty="0"/>
              <a:t> inequality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A0E5F3-AFCF-4B0A-BDBC-F6E5DFEFAEE1}"/>
              </a:ext>
            </a:extLst>
          </p:cNvPr>
          <p:cNvSpPr txBox="1"/>
          <p:nvPr/>
        </p:nvSpPr>
        <p:spPr>
          <a:xfrm>
            <a:off x="9200989" y="4245158"/>
            <a:ext cx="254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Definition of minimum self-entropy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E9258D8-7532-4CAC-90EC-3A415F865988}"/>
              </a:ext>
            </a:extLst>
          </p:cNvPr>
          <p:cNvSpPr txBox="1"/>
          <p:nvPr/>
        </p:nvSpPr>
        <p:spPr>
          <a:xfrm>
            <a:off x="323006" y="1644571"/>
            <a:ext cx="254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Policy evaluation error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AA1536-F44B-4F46-AE99-D632E9BD2AD4}"/>
              </a:ext>
            </a:extLst>
          </p:cNvPr>
          <p:cNvSpPr/>
          <p:nvPr/>
        </p:nvSpPr>
        <p:spPr>
          <a:xfrm>
            <a:off x="971044" y="2095837"/>
            <a:ext cx="1246173" cy="44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FF3493E-A6AC-435B-8C18-D7B7F9392650}"/>
              </a:ext>
            </a:extLst>
          </p:cNvPr>
          <p:cNvSpPr/>
          <p:nvPr/>
        </p:nvSpPr>
        <p:spPr>
          <a:xfrm>
            <a:off x="4060438" y="5743812"/>
            <a:ext cx="3384234" cy="749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76AAB6-0126-4EB9-BC03-155F9374A2F8}"/>
              </a:ext>
            </a:extLst>
          </p:cNvPr>
          <p:cNvSpPr txBox="1"/>
          <p:nvPr/>
        </p:nvSpPr>
        <p:spPr>
          <a:xfrm>
            <a:off x="7512116" y="6357141"/>
            <a:ext cx="399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Importance-weighted loss function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6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52939-C5B3-411F-8755-490BD11F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Loss functions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0D551E2B-8CD5-4E9C-AD99-2F9E7E2A3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sz="2400" dirty="0"/>
                  <a:t>(Repeat) upper bound of policy evaluation error</a:t>
                </a:r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ad>
                        <m:radPr>
                          <m:degHide m:val="on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const</m:t>
                          </m:r>
                        </m:e>
                      </m:rad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Policy evaluation:</a:t>
                </a:r>
                <a:r>
                  <a:rPr kumimoji="1" lang="en-US" altLang="ja-JP" sz="2400" dirty="0"/>
                  <a:t> </a:t>
                </a:r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r>
                  <a:rPr kumimoji="1" lang="en-US" altLang="ja-JP" sz="2400" dirty="0"/>
                  <a:t>Policy optimization:</a:t>
                </a:r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const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0D551E2B-8CD5-4E9C-AD99-2F9E7E2A3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696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36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840</Words>
  <Application>Microsoft Office PowerPoint</Application>
  <PresentationFormat>ワイド画面</PresentationFormat>
  <Paragraphs>191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Office テーマ</vt:lpstr>
      <vt:lpstr>Weighted model estimation for offline model-based reinforcement learning</vt:lpstr>
      <vt:lpstr>Background</vt:lpstr>
      <vt:lpstr>Key idea</vt:lpstr>
      <vt:lpstr>Key idea</vt:lpstr>
      <vt:lpstr>Key idea</vt:lpstr>
      <vt:lpstr>Question</vt:lpstr>
      <vt:lpstr>Justification</vt:lpstr>
      <vt:lpstr>Justification: derivation</vt:lpstr>
      <vt:lpstr>Loss functions</vt:lpstr>
      <vt:lpstr>Algorithm: policy evaluation (full version)</vt:lpstr>
      <vt:lpstr>Algorithm: policy evaluation (simplified version)</vt:lpstr>
      <vt:lpstr>Algorithm: policy optimization</vt:lpstr>
      <vt:lpstr>Pendulum swing-up prediction using small NNs</vt:lpstr>
      <vt:lpstr>D4RL MuJoCo benchmark</vt:lpstr>
      <vt:lpstr>Limitation</vt:lpstr>
      <vt:lpstr>Conclusion</vt:lpstr>
      <vt:lpstr>Future issues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Weighted model estimation for offline model-based reinforcement learning</dc:title>
  <dc:creator>菱沼 徹</dc:creator>
  <cp:lastModifiedBy>菱沼 徹</cp:lastModifiedBy>
  <cp:revision>124</cp:revision>
  <dcterms:created xsi:type="dcterms:W3CDTF">2021-10-11T13:29:17Z</dcterms:created>
  <dcterms:modified xsi:type="dcterms:W3CDTF">2021-12-11T11:11:29Z</dcterms:modified>
</cp:coreProperties>
</file>