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83" r:id="rId4"/>
    <p:sldId id="282" r:id="rId5"/>
    <p:sldId id="273" r:id="rId6"/>
    <p:sldId id="272" r:id="rId7"/>
    <p:sldId id="274" r:id="rId8"/>
    <p:sldId id="275" r:id="rId9"/>
    <p:sldId id="284" r:id="rId10"/>
    <p:sldId id="261" r:id="rId11"/>
    <p:sldId id="292" r:id="rId12"/>
    <p:sldId id="286" r:id="rId13"/>
    <p:sldId id="265" r:id="rId14"/>
    <p:sldId id="262" r:id="rId15"/>
    <p:sldId id="263" r:id="rId16"/>
    <p:sldId id="279" r:id="rId17"/>
    <p:sldId id="276" r:id="rId18"/>
    <p:sldId id="288" r:id="rId19"/>
    <p:sldId id="289" r:id="rId20"/>
    <p:sldId id="290" r:id="rId21"/>
    <p:sldId id="28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6037" autoAdjust="0"/>
  </p:normalViewPr>
  <p:slideViewPr>
    <p:cSldViewPr snapToGrid="0">
      <p:cViewPr varScale="1">
        <p:scale>
          <a:sx n="87" d="100"/>
          <a:sy n="87" d="100"/>
        </p:scale>
        <p:origin x="29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6C8AD-9E03-4241-B4E5-798CEF9819E6}"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FC5DC-69AB-4C3B-A0C2-FD7515986C1E}" type="slidenum">
              <a:rPr kumimoji="1" lang="ja-JP" altLang="en-US" smtClean="0"/>
              <a:t>‹#›</a:t>
            </a:fld>
            <a:endParaRPr kumimoji="1" lang="ja-JP" altLang="en-US"/>
          </a:p>
        </p:txBody>
      </p:sp>
    </p:spTree>
    <p:extLst>
      <p:ext uri="{BB962C8B-B14F-4D97-AF65-F5344CB8AC3E}">
        <p14:creationId xmlns:p14="http://schemas.microsoft.com/office/powerpoint/2010/main" val="1452959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a:t>
            </a:fld>
            <a:endParaRPr kumimoji="1" lang="ja-JP" altLang="en-US"/>
          </a:p>
        </p:txBody>
      </p:sp>
    </p:spTree>
    <p:extLst>
      <p:ext uri="{BB962C8B-B14F-4D97-AF65-F5344CB8AC3E}">
        <p14:creationId xmlns:p14="http://schemas.microsoft.com/office/powerpoint/2010/main" val="724996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10</a:t>
            </a:fld>
            <a:endParaRPr kumimoji="1" lang="ja-JP" altLang="en-US"/>
          </a:p>
        </p:txBody>
      </p:sp>
    </p:spTree>
    <p:extLst>
      <p:ext uri="{BB962C8B-B14F-4D97-AF65-F5344CB8AC3E}">
        <p14:creationId xmlns:p14="http://schemas.microsoft.com/office/powerpoint/2010/main" val="592414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11</a:t>
            </a:fld>
            <a:endParaRPr kumimoji="1" lang="ja-JP" altLang="en-US"/>
          </a:p>
        </p:txBody>
      </p:sp>
    </p:spTree>
    <p:extLst>
      <p:ext uri="{BB962C8B-B14F-4D97-AF65-F5344CB8AC3E}">
        <p14:creationId xmlns:p14="http://schemas.microsoft.com/office/powerpoint/2010/main" val="129774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12</a:t>
            </a:fld>
            <a:endParaRPr kumimoji="1" lang="ja-JP" altLang="en-US"/>
          </a:p>
        </p:txBody>
      </p:sp>
    </p:spTree>
    <p:extLst>
      <p:ext uri="{BB962C8B-B14F-4D97-AF65-F5344CB8AC3E}">
        <p14:creationId xmlns:p14="http://schemas.microsoft.com/office/powerpoint/2010/main" val="3051566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13</a:t>
            </a:fld>
            <a:endParaRPr kumimoji="1" lang="ja-JP" altLang="en-US"/>
          </a:p>
        </p:txBody>
      </p:sp>
    </p:spTree>
    <p:extLst>
      <p:ext uri="{BB962C8B-B14F-4D97-AF65-F5344CB8AC3E}">
        <p14:creationId xmlns:p14="http://schemas.microsoft.com/office/powerpoint/2010/main" val="201622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14</a:t>
            </a:fld>
            <a:endParaRPr kumimoji="1" lang="ja-JP" altLang="en-US"/>
          </a:p>
        </p:txBody>
      </p:sp>
    </p:spTree>
    <p:extLst>
      <p:ext uri="{BB962C8B-B14F-4D97-AF65-F5344CB8AC3E}">
        <p14:creationId xmlns:p14="http://schemas.microsoft.com/office/powerpoint/2010/main" val="190553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15</a:t>
            </a:fld>
            <a:endParaRPr kumimoji="1" lang="ja-JP" altLang="en-US"/>
          </a:p>
        </p:txBody>
      </p:sp>
    </p:spTree>
    <p:extLst>
      <p:ext uri="{BB962C8B-B14F-4D97-AF65-F5344CB8AC3E}">
        <p14:creationId xmlns:p14="http://schemas.microsoft.com/office/powerpoint/2010/main" val="16487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分かるような書き方にはなってないかもしれませんが</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16</a:t>
            </a:fld>
            <a:endParaRPr kumimoji="1" lang="ja-JP" altLang="en-US"/>
          </a:p>
        </p:txBody>
      </p:sp>
    </p:spTree>
    <p:extLst>
      <p:ext uri="{BB962C8B-B14F-4D97-AF65-F5344CB8AC3E}">
        <p14:creationId xmlns:p14="http://schemas.microsoft.com/office/powerpoint/2010/main" val="2116582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17</a:t>
            </a:fld>
            <a:endParaRPr kumimoji="1" lang="ja-JP" altLang="en-US"/>
          </a:p>
        </p:txBody>
      </p:sp>
    </p:spTree>
    <p:extLst>
      <p:ext uri="{BB962C8B-B14F-4D97-AF65-F5344CB8AC3E}">
        <p14:creationId xmlns:p14="http://schemas.microsoft.com/office/powerpoint/2010/main" val="286294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18</a:t>
            </a:fld>
            <a:endParaRPr kumimoji="1" lang="ja-JP" altLang="en-US"/>
          </a:p>
        </p:txBody>
      </p:sp>
    </p:spTree>
    <p:extLst>
      <p:ext uri="{BB962C8B-B14F-4D97-AF65-F5344CB8AC3E}">
        <p14:creationId xmlns:p14="http://schemas.microsoft.com/office/powerpoint/2010/main" val="3904409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19</a:t>
            </a:fld>
            <a:endParaRPr kumimoji="1" lang="ja-JP" altLang="en-US"/>
          </a:p>
        </p:txBody>
      </p:sp>
    </p:spTree>
    <p:extLst>
      <p:ext uri="{BB962C8B-B14F-4D97-AF65-F5344CB8AC3E}">
        <p14:creationId xmlns:p14="http://schemas.microsoft.com/office/powerpoint/2010/main" val="292597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2</a:t>
            </a:fld>
            <a:endParaRPr kumimoji="1" lang="ja-JP" altLang="en-US"/>
          </a:p>
        </p:txBody>
      </p:sp>
    </p:spTree>
    <p:extLst>
      <p:ext uri="{BB962C8B-B14F-4D97-AF65-F5344CB8AC3E}">
        <p14:creationId xmlns:p14="http://schemas.microsoft.com/office/powerpoint/2010/main" val="1147467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20</a:t>
            </a:fld>
            <a:endParaRPr kumimoji="1" lang="ja-JP" altLang="en-US"/>
          </a:p>
        </p:txBody>
      </p:sp>
    </p:spTree>
    <p:extLst>
      <p:ext uri="{BB962C8B-B14F-4D97-AF65-F5344CB8AC3E}">
        <p14:creationId xmlns:p14="http://schemas.microsoft.com/office/powerpoint/2010/main" val="2112388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21</a:t>
            </a:fld>
            <a:endParaRPr kumimoji="1" lang="ja-JP" altLang="en-US"/>
          </a:p>
        </p:txBody>
      </p:sp>
    </p:spTree>
    <p:extLst>
      <p:ext uri="{BB962C8B-B14F-4D97-AF65-F5344CB8AC3E}">
        <p14:creationId xmlns:p14="http://schemas.microsoft.com/office/powerpoint/2010/main" val="295403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3</a:t>
            </a:fld>
            <a:endParaRPr kumimoji="1" lang="ja-JP" altLang="en-US"/>
          </a:p>
        </p:txBody>
      </p:sp>
    </p:spTree>
    <p:extLst>
      <p:ext uri="{BB962C8B-B14F-4D97-AF65-F5344CB8AC3E}">
        <p14:creationId xmlns:p14="http://schemas.microsoft.com/office/powerpoint/2010/main" val="112645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さて、シミュレーションデータで置き換えてしまったわけなんですが、そんなことやっていいんかという疑問が当然生じます。</a:t>
            </a:r>
            <a:endParaRPr kumimoji="1" lang="en-US" altLang="ja-JP" dirty="0"/>
          </a:p>
          <a:p>
            <a:r>
              <a:rPr kumimoji="1" lang="ja-JP" altLang="en-US" dirty="0"/>
              <a:t>これが本研究を通じての</a:t>
            </a:r>
            <a:r>
              <a:rPr kumimoji="1" lang="en-US" altLang="ja-JP" dirty="0"/>
              <a:t>research question</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4</a:t>
            </a:fld>
            <a:endParaRPr kumimoji="1" lang="ja-JP" altLang="en-US"/>
          </a:p>
        </p:txBody>
      </p:sp>
    </p:spTree>
    <p:extLst>
      <p:ext uri="{BB962C8B-B14F-4D97-AF65-F5344CB8AC3E}">
        <p14:creationId xmlns:p14="http://schemas.microsoft.com/office/powerpoint/2010/main" val="245424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理屈について考えていくと、</a:t>
            </a:r>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5</a:t>
            </a:fld>
            <a:endParaRPr kumimoji="1" lang="ja-JP" altLang="en-US"/>
          </a:p>
        </p:txBody>
      </p:sp>
    </p:spTree>
    <p:extLst>
      <p:ext uri="{BB962C8B-B14F-4D97-AF65-F5344CB8AC3E}">
        <p14:creationId xmlns:p14="http://schemas.microsoft.com/office/powerpoint/2010/main" val="360463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導出の雰囲気でこんな感じです。</a:t>
            </a:r>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6</a:t>
            </a:fld>
            <a:endParaRPr kumimoji="1" lang="ja-JP" altLang="en-US"/>
          </a:p>
        </p:txBody>
      </p:sp>
    </p:spTree>
    <p:extLst>
      <p:ext uri="{BB962C8B-B14F-4D97-AF65-F5344CB8AC3E}">
        <p14:creationId xmlns:p14="http://schemas.microsoft.com/office/powerpoint/2010/main" val="404581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7</a:t>
            </a:fld>
            <a:endParaRPr kumimoji="1" lang="ja-JP" altLang="en-US"/>
          </a:p>
        </p:txBody>
      </p:sp>
    </p:spTree>
    <p:extLst>
      <p:ext uri="{BB962C8B-B14F-4D97-AF65-F5344CB8AC3E}">
        <p14:creationId xmlns:p14="http://schemas.microsoft.com/office/powerpoint/2010/main" val="100813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8</a:t>
            </a:fld>
            <a:endParaRPr kumimoji="1" lang="ja-JP" altLang="en-US"/>
          </a:p>
        </p:txBody>
      </p:sp>
    </p:spTree>
    <p:extLst>
      <p:ext uri="{BB962C8B-B14F-4D97-AF65-F5344CB8AC3E}">
        <p14:creationId xmlns:p14="http://schemas.microsoft.com/office/powerpoint/2010/main" val="44914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FFC5DC-69AB-4C3B-A0C2-FD7515986C1E}" type="slidenum">
              <a:rPr kumimoji="1" lang="ja-JP" altLang="en-US" smtClean="0"/>
              <a:t>9</a:t>
            </a:fld>
            <a:endParaRPr kumimoji="1" lang="ja-JP" altLang="en-US"/>
          </a:p>
        </p:txBody>
      </p:sp>
    </p:spTree>
    <p:extLst>
      <p:ext uri="{BB962C8B-B14F-4D97-AF65-F5344CB8AC3E}">
        <p14:creationId xmlns:p14="http://schemas.microsoft.com/office/powerpoint/2010/main" val="386389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68D61-EBA4-4DE9-AF49-54DD93471E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BC1882D-357C-4FF8-A034-BA1D8AD1E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950ED0-FC38-403E-A4EA-C75606DA1CF7}"/>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78E7A8CA-93B1-4A97-9042-1136149472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8DCB9D-A670-45A6-987E-68CD00ECCDCE}"/>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79848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6D33B-791E-4929-80E7-1DD64BF7A5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563FD9-AA88-4CE7-B78A-43C4B85CC95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A376B2-D03F-4297-AE97-C768013DD00B}"/>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672350D5-2346-4142-A40D-CC084F83A8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B3FCF2-9930-4410-B960-E266BB51095D}"/>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105378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A6CF8A-19F3-408A-BE16-46B58E33280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1D3522-5AE0-4DB5-91C7-1C2BCE59B3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4A639-1D28-4645-B7EB-36A749498B46}"/>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CF57E85F-CFAD-4462-B88C-72248EBB75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92BF4E-3AEE-456C-99AC-D618ABDBA8C8}"/>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74760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9BBFF-B3CD-4548-8489-1CDCD0462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3F9F47-790E-4F61-B95E-04EB7B6FF74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8A52DA-7984-4600-8191-6875B2E0F489}"/>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06357C53-92BF-4A0A-89EC-A75713DF7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1ABE88-5A15-420E-A992-4DC876E51746}"/>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348543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1BFFB-6384-44D3-B800-F99A5F1DBAC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7DDC24-5A1A-4CA9-82CE-C6736745A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4843D1-A47A-44CC-999D-24F1284962FA}"/>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F8D02927-30DE-44AA-90AD-1D09078FB6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5D2723-7A8C-49B4-B103-76FF7FB3B96F}"/>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230916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35298-4BB0-450B-96B1-D48807A03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3D2E0F-A7C0-483D-AB2C-9DCBCA35A43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43D7FC-2786-4BB2-B4DC-F1C39F521B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385EC-620D-46B9-9782-226A02365EF4}"/>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6" name="フッター プレースホルダー 5">
            <a:extLst>
              <a:ext uri="{FF2B5EF4-FFF2-40B4-BE49-F238E27FC236}">
                <a16:creationId xmlns:a16="http://schemas.microsoft.com/office/drawing/2014/main" id="{6703C1FF-BE3B-4070-B656-A1C9BDDDC8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E8270D-0243-493C-930D-20D75C1A730E}"/>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35256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7D93B-1084-4A02-AB89-082982C5EE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74C423-A72C-4EE2-8A37-AA30BCB1E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37CA39-02D5-4326-B60E-07C4236DA6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95632DC-CA1D-47F7-BB88-F4212F1CD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03E5113-2556-4C77-931D-5A4DF59FDC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EB135A-263F-44D9-B8BE-F31B1B6F6841}"/>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8" name="フッター プレースホルダー 7">
            <a:extLst>
              <a:ext uri="{FF2B5EF4-FFF2-40B4-BE49-F238E27FC236}">
                <a16:creationId xmlns:a16="http://schemas.microsoft.com/office/drawing/2014/main" id="{B0B3E9F4-9BA3-478E-8E28-E34610C1B62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55BEE2-FD8D-4DFF-95FE-ED5FAE01A668}"/>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85364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B11E8-CA08-4C9A-8ED6-D56E7B0717E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DFB2B6-A35C-49BF-9037-CE3A4D7780FA}"/>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4" name="フッター プレースホルダー 3">
            <a:extLst>
              <a:ext uri="{FF2B5EF4-FFF2-40B4-BE49-F238E27FC236}">
                <a16:creationId xmlns:a16="http://schemas.microsoft.com/office/drawing/2014/main" id="{C5F7523F-C84C-42CD-A34A-8BECCADE2E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5AA38D-6567-42BE-87B0-2DDC3D2D865D}"/>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20131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435536-1928-42ED-A348-9C8AC78D3F61}"/>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3" name="フッター プレースホルダー 2">
            <a:extLst>
              <a:ext uri="{FF2B5EF4-FFF2-40B4-BE49-F238E27FC236}">
                <a16:creationId xmlns:a16="http://schemas.microsoft.com/office/drawing/2014/main" id="{712F8DEC-1D59-4155-B441-596D5C3B39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E29866-7725-4754-B132-3F01CA13ECDF}"/>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427343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12995-4B0F-4825-8021-5E2E022C63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D840B0-9955-4353-B6CC-9F6799E46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E3B809-4EB9-4A70-A6F6-95D5AA563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C12436F-E4FE-431A-983D-D10D0106378A}"/>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6" name="フッター プレースホルダー 5">
            <a:extLst>
              <a:ext uri="{FF2B5EF4-FFF2-40B4-BE49-F238E27FC236}">
                <a16:creationId xmlns:a16="http://schemas.microsoft.com/office/drawing/2014/main" id="{CF9928E0-157F-4119-B309-16D4DF5B1E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D736E0-3B38-4F05-80A6-0253B27EF2DF}"/>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157163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13956-E08C-4DED-8A71-D7FEA537E5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F18DFD-FC19-4AC2-A577-5160ECE38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E715E19-AF24-4F8C-89C2-CC51EF5AF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DCF61E-6271-4323-8E87-81B5EA0534E5}"/>
              </a:ext>
            </a:extLst>
          </p:cNvPr>
          <p:cNvSpPr>
            <a:spLocks noGrp="1"/>
          </p:cNvSpPr>
          <p:nvPr>
            <p:ph type="dt" sz="half" idx="10"/>
          </p:nvPr>
        </p:nvSpPr>
        <p:spPr/>
        <p:txBody>
          <a:bodyPr/>
          <a:lstStyle/>
          <a:p>
            <a:fld id="{7CC1C448-7722-49A2-AB32-9AD1DCA0C135}" type="datetimeFigureOut">
              <a:rPr kumimoji="1" lang="ja-JP" altLang="en-US" smtClean="0"/>
              <a:t>2021/12/13</a:t>
            </a:fld>
            <a:endParaRPr kumimoji="1" lang="ja-JP" altLang="en-US"/>
          </a:p>
        </p:txBody>
      </p:sp>
      <p:sp>
        <p:nvSpPr>
          <p:cNvPr id="6" name="フッター プレースホルダー 5">
            <a:extLst>
              <a:ext uri="{FF2B5EF4-FFF2-40B4-BE49-F238E27FC236}">
                <a16:creationId xmlns:a16="http://schemas.microsoft.com/office/drawing/2014/main" id="{708B73E3-05A2-47E8-B19A-1594557492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A37244-F680-4D44-B89F-8BE8288D4258}"/>
              </a:ext>
            </a:extLst>
          </p:cNvPr>
          <p:cNvSpPr>
            <a:spLocks noGrp="1"/>
          </p:cNvSpPr>
          <p:nvPr>
            <p:ph type="sldNum" sz="quarter" idx="12"/>
          </p:nvPr>
        </p:nvSpPr>
        <p:spPr/>
        <p:txBody>
          <a:body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237575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0DB12B-A2CF-4EAA-8BBF-8F97A7C62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4502D1-5CA5-42CF-B963-7ADB015BC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184A7D-F7FE-42F2-9129-B03ADEF60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1C448-7722-49A2-AB32-9AD1DCA0C135}" type="datetimeFigureOut">
              <a:rPr kumimoji="1" lang="ja-JP" altLang="en-US" smtClean="0"/>
              <a:t>2021/12/13</a:t>
            </a:fld>
            <a:endParaRPr kumimoji="1" lang="ja-JP" altLang="en-US"/>
          </a:p>
        </p:txBody>
      </p:sp>
      <p:sp>
        <p:nvSpPr>
          <p:cNvPr id="5" name="フッター プレースホルダー 4">
            <a:extLst>
              <a:ext uri="{FF2B5EF4-FFF2-40B4-BE49-F238E27FC236}">
                <a16:creationId xmlns:a16="http://schemas.microsoft.com/office/drawing/2014/main" id="{DB342370-C3A0-433F-8013-E24FBE57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02B731-D51D-41A3-BEE7-1DD518BA1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C722-806A-49A8-BC43-9450441A8FC3}" type="slidenum">
              <a:rPr kumimoji="1" lang="ja-JP" altLang="en-US" smtClean="0"/>
              <a:t>‹#›</a:t>
            </a:fld>
            <a:endParaRPr kumimoji="1" lang="ja-JP" altLang="en-US"/>
          </a:p>
        </p:txBody>
      </p:sp>
    </p:spTree>
    <p:extLst>
      <p:ext uri="{BB962C8B-B14F-4D97-AF65-F5344CB8AC3E}">
        <p14:creationId xmlns:p14="http://schemas.microsoft.com/office/powerpoint/2010/main" val="2419883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6.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0E481-B209-42E6-8E04-7AFC97D3EE26}"/>
              </a:ext>
            </a:extLst>
          </p:cNvPr>
          <p:cNvSpPr>
            <a:spLocks noGrp="1"/>
          </p:cNvSpPr>
          <p:nvPr>
            <p:ph type="ctrTitle"/>
          </p:nvPr>
        </p:nvSpPr>
        <p:spPr/>
        <p:txBody>
          <a:bodyPr>
            <a:noAutofit/>
          </a:bodyPr>
          <a:lstStyle/>
          <a:p>
            <a:r>
              <a:rPr kumimoji="1" lang="en-US" altLang="ja-JP" sz="4400" dirty="0"/>
              <a:t>Weighted model estimation for offline model-based reinforcement learning</a:t>
            </a:r>
            <a:endParaRPr kumimoji="1" lang="ja-JP" altLang="en-US" sz="4400" dirty="0"/>
          </a:p>
        </p:txBody>
      </p:sp>
      <p:sp>
        <p:nvSpPr>
          <p:cNvPr id="3" name="字幕 2">
            <a:extLst>
              <a:ext uri="{FF2B5EF4-FFF2-40B4-BE49-F238E27FC236}">
                <a16:creationId xmlns:a16="http://schemas.microsoft.com/office/drawing/2014/main" id="{9D54C3FA-2ADC-4EDE-B8F0-D6225CED2A32}"/>
              </a:ext>
            </a:extLst>
          </p:cNvPr>
          <p:cNvSpPr>
            <a:spLocks noGrp="1"/>
          </p:cNvSpPr>
          <p:nvPr>
            <p:ph type="subTitle" idx="1"/>
          </p:nvPr>
        </p:nvSpPr>
        <p:spPr/>
        <p:txBody>
          <a:bodyPr/>
          <a:lstStyle/>
          <a:p>
            <a:endParaRPr kumimoji="1" lang="en-US" altLang="ja-JP" dirty="0"/>
          </a:p>
          <a:p>
            <a:r>
              <a:rPr kumimoji="1" lang="en-US" altLang="ja-JP" dirty="0"/>
              <a:t>Toru </a:t>
            </a:r>
            <a:r>
              <a:rPr kumimoji="1" lang="en-US" altLang="ja-JP" dirty="0" err="1"/>
              <a:t>Hishinuma</a:t>
            </a:r>
            <a:r>
              <a:rPr lang="en-US" altLang="ja-JP" dirty="0"/>
              <a:t> and</a:t>
            </a:r>
            <a:r>
              <a:rPr kumimoji="1" lang="en-US" altLang="ja-JP" dirty="0"/>
              <a:t> Kei </a:t>
            </a:r>
            <a:r>
              <a:rPr kumimoji="1" lang="en-US" altLang="ja-JP" dirty="0" err="1"/>
              <a:t>Senda</a:t>
            </a:r>
            <a:endParaRPr kumimoji="1" lang="en-US" altLang="ja-JP" dirty="0"/>
          </a:p>
          <a:p>
            <a:r>
              <a:rPr lang="en-US" altLang="ja-JP" dirty="0"/>
              <a:t>Kyoto University</a:t>
            </a:r>
            <a:endParaRPr kumimoji="1" lang="ja-JP" altLang="en-US" dirty="0"/>
          </a:p>
        </p:txBody>
      </p:sp>
    </p:spTree>
    <p:extLst>
      <p:ext uri="{BB962C8B-B14F-4D97-AF65-F5344CB8AC3E}">
        <p14:creationId xmlns:p14="http://schemas.microsoft.com/office/powerpoint/2010/main" val="32947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621E8-0FCD-4169-9E2D-203BDF75D61E}"/>
              </a:ext>
            </a:extLst>
          </p:cNvPr>
          <p:cNvSpPr>
            <a:spLocks noGrp="1"/>
          </p:cNvSpPr>
          <p:nvPr>
            <p:ph type="title"/>
          </p:nvPr>
        </p:nvSpPr>
        <p:spPr/>
        <p:txBody>
          <a:bodyPr>
            <a:normAutofit/>
          </a:bodyPr>
          <a:lstStyle/>
          <a:p>
            <a:r>
              <a:rPr lang="en-US" altLang="ja-JP" sz="3600" dirty="0"/>
              <a:t>P</a:t>
            </a:r>
            <a:r>
              <a:rPr kumimoji="1" lang="en-US" altLang="ja-JP" sz="3600" dirty="0"/>
              <a:t>endulum swing-up prediction using</a:t>
            </a:r>
            <a:r>
              <a:rPr lang="en-US" altLang="ja-JP" sz="3600" dirty="0"/>
              <a:t> </a:t>
            </a:r>
            <a:r>
              <a:rPr kumimoji="1" lang="en-US" altLang="ja-JP" sz="3600" dirty="0"/>
              <a:t>small NNs</a:t>
            </a:r>
            <a:endParaRPr kumimoji="1" lang="ja-JP" altLang="en-US" sz="3600" dirty="0"/>
          </a:p>
        </p:txBody>
      </p:sp>
      <p:pic>
        <p:nvPicPr>
          <p:cNvPr id="7" name="図 6">
            <a:extLst>
              <a:ext uri="{FF2B5EF4-FFF2-40B4-BE49-F238E27FC236}">
                <a16:creationId xmlns:a16="http://schemas.microsoft.com/office/drawing/2014/main" id="{338D82E2-496E-4D2F-A2D4-9E941F5B06AE}"/>
              </a:ext>
            </a:extLst>
          </p:cNvPr>
          <p:cNvPicPr>
            <a:picLocks noChangeAspect="1"/>
          </p:cNvPicPr>
          <p:nvPr/>
        </p:nvPicPr>
        <p:blipFill>
          <a:blip r:embed="rId3"/>
          <a:stretch>
            <a:fillRect/>
          </a:stretch>
        </p:blipFill>
        <p:spPr>
          <a:xfrm>
            <a:off x="4734509" y="1699295"/>
            <a:ext cx="2710618" cy="2421326"/>
          </a:xfrm>
          <a:prstGeom prst="rect">
            <a:avLst/>
          </a:prstGeom>
        </p:spPr>
      </p:pic>
      <p:cxnSp>
        <p:nvCxnSpPr>
          <p:cNvPr id="11" name="直線コネクタ 10">
            <a:extLst>
              <a:ext uri="{FF2B5EF4-FFF2-40B4-BE49-F238E27FC236}">
                <a16:creationId xmlns:a16="http://schemas.microsoft.com/office/drawing/2014/main" id="{B0E8BADD-8896-4D83-9045-41AB7A6246F7}"/>
              </a:ext>
            </a:extLst>
          </p:cNvPr>
          <p:cNvCxnSpPr>
            <a:cxnSpLocks/>
          </p:cNvCxnSpPr>
          <p:nvPr/>
        </p:nvCxnSpPr>
        <p:spPr>
          <a:xfrm>
            <a:off x="3931372" y="1737845"/>
            <a:ext cx="0" cy="49371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46BC51A-D4D5-4A16-AF5F-FD006A114FE1}"/>
              </a:ext>
            </a:extLst>
          </p:cNvPr>
          <p:cNvSpPr txBox="1"/>
          <p:nvPr/>
        </p:nvSpPr>
        <p:spPr>
          <a:xfrm>
            <a:off x="262825" y="4292130"/>
            <a:ext cx="3668547" cy="2308324"/>
          </a:xfrm>
          <a:prstGeom prst="rect">
            <a:avLst/>
          </a:prstGeom>
          <a:noFill/>
        </p:spPr>
        <p:txBody>
          <a:bodyPr wrap="square" rtlCol="0">
            <a:spAutoFit/>
          </a:bodyPr>
          <a:lstStyle/>
          <a:p>
            <a:pPr algn="ctr"/>
            <a:r>
              <a:rPr kumimoji="1" lang="en-US" altLang="ja-JP" sz="1600" u="sng" dirty="0"/>
              <a:t>Fig (a)</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将来の実データ</a:t>
            </a:r>
            <a:endParaRPr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r>
              <a:rPr kumimoji="1" lang="ja-JP" altLang="en-US" sz="1600" dirty="0"/>
              <a:t>横軸：角度、縦軸：角速度</a:t>
            </a:r>
            <a:endParaRPr kumimoji="1"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r>
              <a:rPr kumimoji="1" lang="ja-JP" altLang="en-US" sz="1600" dirty="0"/>
              <a:t>原点に向かって振り上げる挙動であり、これをモデルで予測したい</a:t>
            </a:r>
            <a:endParaRPr kumimoji="1" lang="en-US" altLang="ja-JP" sz="1600" dirty="0"/>
          </a:p>
          <a:p>
            <a:endParaRPr lang="en-US" altLang="ja-JP" sz="1600" dirty="0"/>
          </a:p>
        </p:txBody>
      </p:sp>
      <p:pic>
        <p:nvPicPr>
          <p:cNvPr id="20" name="図 19">
            <a:extLst>
              <a:ext uri="{FF2B5EF4-FFF2-40B4-BE49-F238E27FC236}">
                <a16:creationId xmlns:a16="http://schemas.microsoft.com/office/drawing/2014/main" id="{B799F2DE-E081-447E-9B86-2565DE077FAB}"/>
              </a:ext>
            </a:extLst>
          </p:cNvPr>
          <p:cNvPicPr>
            <a:picLocks noChangeAspect="1"/>
          </p:cNvPicPr>
          <p:nvPr/>
        </p:nvPicPr>
        <p:blipFill>
          <a:blip r:embed="rId4"/>
          <a:stretch>
            <a:fillRect/>
          </a:stretch>
        </p:blipFill>
        <p:spPr>
          <a:xfrm>
            <a:off x="8406681" y="1689077"/>
            <a:ext cx="2710612" cy="2423605"/>
          </a:xfrm>
          <a:prstGeom prst="rect">
            <a:avLst/>
          </a:prstGeom>
        </p:spPr>
      </p:pic>
      <p:pic>
        <p:nvPicPr>
          <p:cNvPr id="28" name="図 27">
            <a:extLst>
              <a:ext uri="{FF2B5EF4-FFF2-40B4-BE49-F238E27FC236}">
                <a16:creationId xmlns:a16="http://schemas.microsoft.com/office/drawing/2014/main" id="{ED4C515F-77B5-4134-A924-125F6B732310}"/>
              </a:ext>
            </a:extLst>
          </p:cNvPr>
          <p:cNvPicPr>
            <a:picLocks noChangeAspect="1"/>
          </p:cNvPicPr>
          <p:nvPr/>
        </p:nvPicPr>
        <p:blipFill>
          <a:blip r:embed="rId5"/>
          <a:stretch>
            <a:fillRect/>
          </a:stretch>
        </p:blipFill>
        <p:spPr>
          <a:xfrm>
            <a:off x="747498" y="1689077"/>
            <a:ext cx="2643217" cy="2397004"/>
          </a:xfrm>
          <a:prstGeom prst="rect">
            <a:avLst/>
          </a:prstGeom>
        </p:spPr>
      </p:pic>
      <p:sp>
        <p:nvSpPr>
          <p:cNvPr id="15" name="テキスト ボックス 14">
            <a:extLst>
              <a:ext uri="{FF2B5EF4-FFF2-40B4-BE49-F238E27FC236}">
                <a16:creationId xmlns:a16="http://schemas.microsoft.com/office/drawing/2014/main" id="{BCA7DE74-128E-44D6-B908-E6571BEE06FB}"/>
              </a:ext>
            </a:extLst>
          </p:cNvPr>
          <p:cNvSpPr txBox="1"/>
          <p:nvPr/>
        </p:nvSpPr>
        <p:spPr>
          <a:xfrm>
            <a:off x="4181112" y="4298305"/>
            <a:ext cx="3967466" cy="2308324"/>
          </a:xfrm>
          <a:prstGeom prst="rect">
            <a:avLst/>
          </a:prstGeom>
          <a:noFill/>
        </p:spPr>
        <p:txBody>
          <a:bodyPr wrap="square" rtlCol="0">
            <a:spAutoFit/>
          </a:bodyPr>
          <a:lstStyle/>
          <a:p>
            <a:pPr algn="ctr"/>
            <a:r>
              <a:rPr kumimoji="1" lang="en-US" altLang="ja-JP" sz="1600" u="sng" dirty="0"/>
              <a:t>Fig (b)</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黒：重み無し推定モデルの将来予測</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カラー：訓練データ重み</a:t>
            </a:r>
            <a:endParaRPr lang="en-US" altLang="ja-JP" sz="1600" dirty="0"/>
          </a:p>
          <a:p>
            <a:r>
              <a:rPr lang="en-US" altLang="ja-JP" sz="1600" dirty="0"/>
              <a:t>     </a:t>
            </a:r>
            <a:r>
              <a:rPr lang="ja-JP" altLang="en-US" sz="1600" dirty="0"/>
              <a:t>→　重みは一様</a:t>
            </a:r>
            <a:endParaRPr lang="en-US" altLang="ja-JP" sz="1600" dirty="0"/>
          </a:p>
          <a:p>
            <a:endParaRPr lang="en-US" altLang="ja-JP" sz="1600" dirty="0"/>
          </a:p>
          <a:p>
            <a:pPr marL="285750" indent="-285750">
              <a:buFont typeface="Arial" panose="020B0604020202020204" pitchFamily="34" charset="0"/>
              <a:buChar char="•"/>
            </a:pPr>
            <a:r>
              <a:rPr kumimoji="1" lang="ja-JP" altLang="en-US" sz="1600" dirty="0"/>
              <a:t>振り上げ挙動が予測できていない</a:t>
            </a:r>
            <a:endParaRPr kumimoji="1" lang="en-US" altLang="ja-JP" sz="1600" dirty="0"/>
          </a:p>
          <a:p>
            <a:r>
              <a:rPr lang="ja-JP" altLang="en-US" sz="1600" dirty="0"/>
              <a:t>　  ↑　表現能力不足で</a:t>
            </a:r>
            <a:r>
              <a:rPr lang="ja-JP" altLang="en-US" sz="1600" b="0" i="0" dirty="0">
                <a:solidFill>
                  <a:srgbClr val="0F1419"/>
                </a:solidFill>
                <a:effectLst/>
                <a:latin typeface="Segoe UI" panose="020B0502040204020203" pitchFamily="34" charset="0"/>
              </a:rPr>
              <a:t>汎化</a:t>
            </a:r>
            <a:r>
              <a:rPr lang="ja-JP" altLang="en-US" sz="1600" dirty="0"/>
              <a:t>できない</a:t>
            </a:r>
            <a:endParaRPr kumimoji="1" lang="en-US" altLang="ja-JP" sz="1600" dirty="0"/>
          </a:p>
        </p:txBody>
      </p:sp>
      <p:sp>
        <p:nvSpPr>
          <p:cNvPr id="16" name="テキスト ボックス 15">
            <a:extLst>
              <a:ext uri="{FF2B5EF4-FFF2-40B4-BE49-F238E27FC236}">
                <a16:creationId xmlns:a16="http://schemas.microsoft.com/office/drawing/2014/main" id="{E007B2AB-A275-47B4-B5AE-7BA90B98716A}"/>
              </a:ext>
            </a:extLst>
          </p:cNvPr>
          <p:cNvSpPr txBox="1"/>
          <p:nvPr/>
        </p:nvSpPr>
        <p:spPr>
          <a:xfrm>
            <a:off x="8192377" y="4279412"/>
            <a:ext cx="3967465" cy="2308324"/>
          </a:xfrm>
          <a:prstGeom prst="rect">
            <a:avLst/>
          </a:prstGeom>
          <a:noFill/>
        </p:spPr>
        <p:txBody>
          <a:bodyPr wrap="square" rtlCol="0">
            <a:spAutoFit/>
          </a:bodyPr>
          <a:lstStyle/>
          <a:p>
            <a:pPr algn="ctr"/>
            <a:r>
              <a:rPr kumimoji="1" lang="en-US" altLang="ja-JP" sz="1600" u="sng" dirty="0"/>
              <a:t>Fig ©</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黒：重み付け推定モデルの将来予測</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カラー：訓練データ重み</a:t>
            </a:r>
            <a:endParaRPr lang="en-US" altLang="ja-JP" sz="1600" dirty="0"/>
          </a:p>
          <a:p>
            <a:r>
              <a:rPr lang="ja-JP" altLang="en-US" sz="1600" dirty="0"/>
              <a:t>　  →　振り上げ挙動の周りに大きい重み</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kumimoji="1" lang="ja-JP" altLang="en-US" sz="1600" dirty="0"/>
              <a:t>振り上げ挙動が予測できている</a:t>
            </a:r>
            <a:endParaRPr kumimoji="1" lang="en-US" altLang="ja-JP" sz="1600" dirty="0"/>
          </a:p>
          <a:p>
            <a:r>
              <a:rPr lang="ja-JP" altLang="en-US" sz="1600" dirty="0"/>
              <a:t>　 </a:t>
            </a:r>
            <a:r>
              <a:rPr lang="ja-JP" altLang="en-US" sz="1600"/>
              <a:t>↑　</a:t>
            </a:r>
            <a:r>
              <a:rPr kumimoji="1" lang="ja-JP" altLang="en-US" sz="1600"/>
              <a:t>振り上げ挙動周りを精度よく予測</a:t>
            </a:r>
            <a:endParaRPr kumimoji="1" lang="en-US" altLang="ja-JP" sz="1600" dirty="0"/>
          </a:p>
        </p:txBody>
      </p:sp>
      <p:pic>
        <p:nvPicPr>
          <p:cNvPr id="4" name="図 3">
            <a:extLst>
              <a:ext uri="{FF2B5EF4-FFF2-40B4-BE49-F238E27FC236}">
                <a16:creationId xmlns:a16="http://schemas.microsoft.com/office/drawing/2014/main" id="{AD5D973D-5CFE-4C3D-AC8A-36CDE13C8F55}"/>
              </a:ext>
            </a:extLst>
          </p:cNvPr>
          <p:cNvPicPr>
            <a:picLocks noChangeAspect="1"/>
          </p:cNvPicPr>
          <p:nvPr/>
        </p:nvPicPr>
        <p:blipFill>
          <a:blip r:embed="rId6"/>
          <a:stretch>
            <a:fillRect/>
          </a:stretch>
        </p:blipFill>
        <p:spPr>
          <a:xfrm>
            <a:off x="11282618" y="1737845"/>
            <a:ext cx="495073" cy="2104064"/>
          </a:xfrm>
          <a:prstGeom prst="rect">
            <a:avLst/>
          </a:prstGeom>
        </p:spPr>
      </p:pic>
    </p:spTree>
    <p:extLst>
      <p:ext uri="{BB962C8B-B14F-4D97-AF65-F5344CB8AC3E}">
        <p14:creationId xmlns:p14="http://schemas.microsoft.com/office/powerpoint/2010/main" val="63491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9EF0C-F348-4DFF-BB7B-3053ED785E84}"/>
              </a:ext>
            </a:extLst>
          </p:cNvPr>
          <p:cNvSpPr>
            <a:spLocks noGrp="1"/>
          </p:cNvSpPr>
          <p:nvPr>
            <p:ph type="title"/>
          </p:nvPr>
        </p:nvSpPr>
        <p:spPr/>
        <p:txBody>
          <a:bodyPr>
            <a:normAutofit/>
          </a:bodyPr>
          <a:lstStyle/>
          <a:p>
            <a:r>
              <a:rPr lang="en-US" altLang="ja-JP" sz="3800" dirty="0"/>
              <a:t>P</a:t>
            </a:r>
            <a:r>
              <a:rPr kumimoji="1" lang="en-US" altLang="ja-JP" sz="3800" dirty="0"/>
              <a:t>endulum swing-up prediction using</a:t>
            </a:r>
            <a:r>
              <a:rPr lang="en-US" altLang="ja-JP" sz="3800" dirty="0"/>
              <a:t> </a:t>
            </a:r>
            <a:r>
              <a:rPr kumimoji="1" lang="en-US" altLang="ja-JP" sz="3800" dirty="0"/>
              <a:t>small NNs</a:t>
            </a:r>
            <a:endParaRPr kumimoji="1" lang="ja-JP" altLang="en-US" sz="3800" dirty="0"/>
          </a:p>
        </p:txBody>
      </p:sp>
      <p:cxnSp>
        <p:nvCxnSpPr>
          <p:cNvPr id="8" name="直線矢印コネクタ 7">
            <a:extLst>
              <a:ext uri="{FF2B5EF4-FFF2-40B4-BE49-F238E27FC236}">
                <a16:creationId xmlns:a16="http://schemas.microsoft.com/office/drawing/2014/main" id="{C3E6D002-3866-441C-8E3D-441C59D24B60}"/>
              </a:ext>
            </a:extLst>
          </p:cNvPr>
          <p:cNvCxnSpPr>
            <a:cxnSpLocks/>
          </p:cNvCxnSpPr>
          <p:nvPr/>
        </p:nvCxnSpPr>
        <p:spPr>
          <a:xfrm>
            <a:off x="336402" y="4241641"/>
            <a:ext cx="10463605" cy="29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41AFD21-1CF3-48C6-A644-9FCE984D40D1}"/>
              </a:ext>
            </a:extLst>
          </p:cNvPr>
          <p:cNvSpPr txBox="1"/>
          <p:nvPr/>
        </p:nvSpPr>
        <p:spPr>
          <a:xfrm>
            <a:off x="10843797" y="4071573"/>
            <a:ext cx="1107996" cy="369332"/>
          </a:xfrm>
          <a:prstGeom prst="rect">
            <a:avLst/>
          </a:prstGeom>
          <a:noFill/>
        </p:spPr>
        <p:txBody>
          <a:bodyPr wrap="none" rtlCol="0">
            <a:spAutoFit/>
          </a:bodyPr>
          <a:lstStyle/>
          <a:p>
            <a:r>
              <a:rPr kumimoji="1" lang="ja-JP" altLang="en-US" dirty="0"/>
              <a:t>反復回数</a:t>
            </a:r>
          </a:p>
        </p:txBody>
      </p:sp>
      <p:pic>
        <p:nvPicPr>
          <p:cNvPr id="14" name="図 13">
            <a:extLst>
              <a:ext uri="{FF2B5EF4-FFF2-40B4-BE49-F238E27FC236}">
                <a16:creationId xmlns:a16="http://schemas.microsoft.com/office/drawing/2014/main" id="{1161274B-C50F-42F3-B3DA-244B2370B95C}"/>
              </a:ext>
            </a:extLst>
          </p:cNvPr>
          <p:cNvPicPr>
            <a:picLocks noChangeAspect="1"/>
          </p:cNvPicPr>
          <p:nvPr/>
        </p:nvPicPr>
        <p:blipFill>
          <a:blip r:embed="rId3"/>
          <a:stretch>
            <a:fillRect/>
          </a:stretch>
        </p:blipFill>
        <p:spPr>
          <a:xfrm>
            <a:off x="1349358" y="2237113"/>
            <a:ext cx="1985806" cy="1486212"/>
          </a:xfrm>
          <a:prstGeom prst="rect">
            <a:avLst/>
          </a:prstGeom>
        </p:spPr>
      </p:pic>
      <p:pic>
        <p:nvPicPr>
          <p:cNvPr id="16" name="図 15">
            <a:extLst>
              <a:ext uri="{FF2B5EF4-FFF2-40B4-BE49-F238E27FC236}">
                <a16:creationId xmlns:a16="http://schemas.microsoft.com/office/drawing/2014/main" id="{4B3AFBE2-1D63-4BAF-839B-A3024E7C7B1F}"/>
              </a:ext>
            </a:extLst>
          </p:cNvPr>
          <p:cNvPicPr>
            <a:picLocks noChangeAspect="1"/>
          </p:cNvPicPr>
          <p:nvPr/>
        </p:nvPicPr>
        <p:blipFill>
          <a:blip r:embed="rId4"/>
          <a:stretch>
            <a:fillRect/>
          </a:stretch>
        </p:blipFill>
        <p:spPr>
          <a:xfrm>
            <a:off x="3577602" y="2280209"/>
            <a:ext cx="1947436" cy="1443116"/>
          </a:xfrm>
          <a:prstGeom prst="rect">
            <a:avLst/>
          </a:prstGeom>
        </p:spPr>
      </p:pic>
      <p:pic>
        <p:nvPicPr>
          <p:cNvPr id="18" name="図 17">
            <a:extLst>
              <a:ext uri="{FF2B5EF4-FFF2-40B4-BE49-F238E27FC236}">
                <a16:creationId xmlns:a16="http://schemas.microsoft.com/office/drawing/2014/main" id="{24CC5A2D-C862-4154-82B7-0CAC7B3CD041}"/>
              </a:ext>
            </a:extLst>
          </p:cNvPr>
          <p:cNvPicPr>
            <a:picLocks noChangeAspect="1"/>
          </p:cNvPicPr>
          <p:nvPr/>
        </p:nvPicPr>
        <p:blipFill>
          <a:blip r:embed="rId5"/>
          <a:stretch>
            <a:fillRect/>
          </a:stretch>
        </p:blipFill>
        <p:spPr>
          <a:xfrm>
            <a:off x="5655792" y="2255515"/>
            <a:ext cx="1985805" cy="1492503"/>
          </a:xfrm>
          <a:prstGeom prst="rect">
            <a:avLst/>
          </a:prstGeom>
        </p:spPr>
      </p:pic>
      <p:pic>
        <p:nvPicPr>
          <p:cNvPr id="20" name="図 19">
            <a:extLst>
              <a:ext uri="{FF2B5EF4-FFF2-40B4-BE49-F238E27FC236}">
                <a16:creationId xmlns:a16="http://schemas.microsoft.com/office/drawing/2014/main" id="{5D0DE9AF-B217-408A-824D-579E9276BBB2}"/>
              </a:ext>
            </a:extLst>
          </p:cNvPr>
          <p:cNvPicPr>
            <a:picLocks noChangeAspect="1"/>
          </p:cNvPicPr>
          <p:nvPr/>
        </p:nvPicPr>
        <p:blipFill>
          <a:blip r:embed="rId6"/>
          <a:stretch>
            <a:fillRect/>
          </a:stretch>
        </p:blipFill>
        <p:spPr>
          <a:xfrm>
            <a:off x="7845666" y="2265939"/>
            <a:ext cx="1955388" cy="1471654"/>
          </a:xfrm>
          <a:prstGeom prst="rect">
            <a:avLst/>
          </a:prstGeom>
        </p:spPr>
      </p:pic>
      <p:pic>
        <p:nvPicPr>
          <p:cNvPr id="23" name="図 22">
            <a:extLst>
              <a:ext uri="{FF2B5EF4-FFF2-40B4-BE49-F238E27FC236}">
                <a16:creationId xmlns:a16="http://schemas.microsoft.com/office/drawing/2014/main" id="{FF792FB9-0FA7-42C2-A2C3-CEABB0A36FD3}"/>
              </a:ext>
            </a:extLst>
          </p:cNvPr>
          <p:cNvPicPr>
            <a:picLocks noChangeAspect="1"/>
          </p:cNvPicPr>
          <p:nvPr/>
        </p:nvPicPr>
        <p:blipFill>
          <a:blip r:embed="rId7"/>
          <a:stretch>
            <a:fillRect/>
          </a:stretch>
        </p:blipFill>
        <p:spPr>
          <a:xfrm>
            <a:off x="9874631" y="2280209"/>
            <a:ext cx="1938332" cy="1438414"/>
          </a:xfrm>
          <a:prstGeom prst="rect">
            <a:avLst/>
          </a:prstGeom>
        </p:spPr>
      </p:pic>
      <p:cxnSp>
        <p:nvCxnSpPr>
          <p:cNvPr id="27" name="直線矢印コネクタ 26">
            <a:extLst>
              <a:ext uri="{FF2B5EF4-FFF2-40B4-BE49-F238E27FC236}">
                <a16:creationId xmlns:a16="http://schemas.microsoft.com/office/drawing/2014/main" id="{2A3365B4-0DED-494F-A195-696B31A6FE85}"/>
              </a:ext>
            </a:extLst>
          </p:cNvPr>
          <p:cNvCxnSpPr/>
          <p:nvPr/>
        </p:nvCxnSpPr>
        <p:spPr>
          <a:xfrm flipV="1">
            <a:off x="1349358" y="3810308"/>
            <a:ext cx="992903" cy="997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AA1766C-C2F7-4313-8F5F-73E173626B20}"/>
              </a:ext>
            </a:extLst>
          </p:cNvPr>
          <p:cNvCxnSpPr>
            <a:cxnSpLocks/>
          </p:cNvCxnSpPr>
          <p:nvPr/>
        </p:nvCxnSpPr>
        <p:spPr>
          <a:xfrm>
            <a:off x="2444453" y="3834869"/>
            <a:ext cx="939380" cy="94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D73BD65-42CE-42B5-A27A-C8C76E3248CE}"/>
              </a:ext>
            </a:extLst>
          </p:cNvPr>
          <p:cNvCxnSpPr/>
          <p:nvPr/>
        </p:nvCxnSpPr>
        <p:spPr>
          <a:xfrm flipV="1">
            <a:off x="3577602" y="3799883"/>
            <a:ext cx="992903" cy="997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1C9FF2F-EBBE-4811-96CE-616C141B1284}"/>
              </a:ext>
            </a:extLst>
          </p:cNvPr>
          <p:cNvCxnSpPr>
            <a:cxnSpLocks/>
          </p:cNvCxnSpPr>
          <p:nvPr/>
        </p:nvCxnSpPr>
        <p:spPr>
          <a:xfrm>
            <a:off x="4612462" y="3824444"/>
            <a:ext cx="939380" cy="94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7469134-421E-4C96-BE45-9321C986D041}"/>
              </a:ext>
            </a:extLst>
          </p:cNvPr>
          <p:cNvCxnSpPr/>
          <p:nvPr/>
        </p:nvCxnSpPr>
        <p:spPr>
          <a:xfrm flipV="1">
            <a:off x="5696337" y="3799883"/>
            <a:ext cx="992903" cy="997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DA62DD1-2489-4110-B1B2-797730814964}"/>
              </a:ext>
            </a:extLst>
          </p:cNvPr>
          <p:cNvCxnSpPr>
            <a:cxnSpLocks/>
          </p:cNvCxnSpPr>
          <p:nvPr/>
        </p:nvCxnSpPr>
        <p:spPr>
          <a:xfrm>
            <a:off x="6709297" y="3824444"/>
            <a:ext cx="939380" cy="94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3A50590-A6A5-4B77-9D6A-7A4D7F600811}"/>
              </a:ext>
            </a:extLst>
          </p:cNvPr>
          <p:cNvCxnSpPr/>
          <p:nvPr/>
        </p:nvCxnSpPr>
        <p:spPr>
          <a:xfrm flipV="1">
            <a:off x="7881526" y="3775321"/>
            <a:ext cx="992903" cy="997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E619B07-F635-4489-B96E-599C6D48C33D}"/>
              </a:ext>
            </a:extLst>
          </p:cNvPr>
          <p:cNvCxnSpPr>
            <a:cxnSpLocks/>
          </p:cNvCxnSpPr>
          <p:nvPr/>
        </p:nvCxnSpPr>
        <p:spPr>
          <a:xfrm>
            <a:off x="8894486" y="3799882"/>
            <a:ext cx="939380" cy="94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BF26B22-719B-4970-8FD0-622C97ECE941}"/>
              </a:ext>
            </a:extLst>
          </p:cNvPr>
          <p:cNvCxnSpPr/>
          <p:nvPr/>
        </p:nvCxnSpPr>
        <p:spPr>
          <a:xfrm flipV="1">
            <a:off x="9890301" y="3799882"/>
            <a:ext cx="992903" cy="997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E4EDC120-96EA-4352-B114-B64BD8044E54}"/>
              </a:ext>
            </a:extLst>
          </p:cNvPr>
          <p:cNvPicPr>
            <a:picLocks noChangeAspect="1"/>
          </p:cNvPicPr>
          <p:nvPr/>
        </p:nvPicPr>
        <p:blipFill>
          <a:blip r:embed="rId8"/>
          <a:stretch>
            <a:fillRect/>
          </a:stretch>
        </p:blipFill>
        <p:spPr>
          <a:xfrm>
            <a:off x="434387" y="4825400"/>
            <a:ext cx="2010066" cy="1299189"/>
          </a:xfrm>
          <a:prstGeom prst="rect">
            <a:avLst/>
          </a:prstGeom>
        </p:spPr>
      </p:pic>
      <p:pic>
        <p:nvPicPr>
          <p:cNvPr id="42" name="図 41">
            <a:extLst>
              <a:ext uri="{FF2B5EF4-FFF2-40B4-BE49-F238E27FC236}">
                <a16:creationId xmlns:a16="http://schemas.microsoft.com/office/drawing/2014/main" id="{A8E6C59B-2CC0-4697-AB62-7ED79ECB4BDC}"/>
              </a:ext>
            </a:extLst>
          </p:cNvPr>
          <p:cNvPicPr>
            <a:picLocks noChangeAspect="1"/>
          </p:cNvPicPr>
          <p:nvPr/>
        </p:nvPicPr>
        <p:blipFill>
          <a:blip r:embed="rId9"/>
          <a:stretch>
            <a:fillRect/>
          </a:stretch>
        </p:blipFill>
        <p:spPr>
          <a:xfrm>
            <a:off x="2550326" y="4827539"/>
            <a:ext cx="2010066" cy="1297050"/>
          </a:xfrm>
          <a:prstGeom prst="rect">
            <a:avLst/>
          </a:prstGeom>
        </p:spPr>
      </p:pic>
      <p:pic>
        <p:nvPicPr>
          <p:cNvPr id="44" name="図 43">
            <a:extLst>
              <a:ext uri="{FF2B5EF4-FFF2-40B4-BE49-F238E27FC236}">
                <a16:creationId xmlns:a16="http://schemas.microsoft.com/office/drawing/2014/main" id="{BAF8DD54-40ED-4970-BB9B-B7BF1C82F4C1}"/>
              </a:ext>
            </a:extLst>
          </p:cNvPr>
          <p:cNvPicPr>
            <a:picLocks noChangeAspect="1"/>
          </p:cNvPicPr>
          <p:nvPr/>
        </p:nvPicPr>
        <p:blipFill>
          <a:blip r:embed="rId10"/>
          <a:stretch>
            <a:fillRect/>
          </a:stretch>
        </p:blipFill>
        <p:spPr>
          <a:xfrm>
            <a:off x="4691531" y="4834109"/>
            <a:ext cx="2010066" cy="1300693"/>
          </a:xfrm>
          <a:prstGeom prst="rect">
            <a:avLst/>
          </a:prstGeom>
        </p:spPr>
      </p:pic>
      <p:pic>
        <p:nvPicPr>
          <p:cNvPr id="46" name="図 45">
            <a:extLst>
              <a:ext uri="{FF2B5EF4-FFF2-40B4-BE49-F238E27FC236}">
                <a16:creationId xmlns:a16="http://schemas.microsoft.com/office/drawing/2014/main" id="{A24FC106-EA72-41CA-BED0-E3BE142CFD32}"/>
              </a:ext>
            </a:extLst>
          </p:cNvPr>
          <p:cNvPicPr>
            <a:picLocks noChangeAspect="1"/>
          </p:cNvPicPr>
          <p:nvPr/>
        </p:nvPicPr>
        <p:blipFill>
          <a:blip r:embed="rId11"/>
          <a:stretch>
            <a:fillRect/>
          </a:stretch>
        </p:blipFill>
        <p:spPr>
          <a:xfrm>
            <a:off x="6832736" y="4828051"/>
            <a:ext cx="2010066" cy="1306751"/>
          </a:xfrm>
          <a:prstGeom prst="rect">
            <a:avLst/>
          </a:prstGeom>
        </p:spPr>
      </p:pic>
      <p:pic>
        <p:nvPicPr>
          <p:cNvPr id="48" name="図 47">
            <a:extLst>
              <a:ext uri="{FF2B5EF4-FFF2-40B4-BE49-F238E27FC236}">
                <a16:creationId xmlns:a16="http://schemas.microsoft.com/office/drawing/2014/main" id="{6EDE16E2-878D-4DB3-B05D-0B4B41DA9BAC}"/>
              </a:ext>
            </a:extLst>
          </p:cNvPr>
          <p:cNvPicPr>
            <a:picLocks noChangeAspect="1"/>
          </p:cNvPicPr>
          <p:nvPr/>
        </p:nvPicPr>
        <p:blipFill>
          <a:blip r:embed="rId12"/>
          <a:stretch>
            <a:fillRect/>
          </a:stretch>
        </p:blipFill>
        <p:spPr>
          <a:xfrm>
            <a:off x="8998756" y="4807441"/>
            <a:ext cx="1991422" cy="1298166"/>
          </a:xfrm>
          <a:prstGeom prst="rect">
            <a:avLst/>
          </a:prstGeom>
        </p:spPr>
      </p:pic>
      <p:sp>
        <p:nvSpPr>
          <p:cNvPr id="49" name="テキスト ボックス 48">
            <a:extLst>
              <a:ext uri="{FF2B5EF4-FFF2-40B4-BE49-F238E27FC236}">
                <a16:creationId xmlns:a16="http://schemas.microsoft.com/office/drawing/2014/main" id="{7F0C6CCF-B0A1-4468-B6F2-1084AA06889D}"/>
              </a:ext>
            </a:extLst>
          </p:cNvPr>
          <p:cNvSpPr txBox="1"/>
          <p:nvPr/>
        </p:nvSpPr>
        <p:spPr>
          <a:xfrm>
            <a:off x="4570505" y="6322685"/>
            <a:ext cx="2723823" cy="369332"/>
          </a:xfrm>
          <a:prstGeom prst="rect">
            <a:avLst/>
          </a:prstGeom>
          <a:noFill/>
        </p:spPr>
        <p:txBody>
          <a:bodyPr wrap="none" rtlCol="0">
            <a:spAutoFit/>
          </a:bodyPr>
          <a:lstStyle/>
          <a:p>
            <a:r>
              <a:rPr kumimoji="1" lang="ja-JP" altLang="en-US" dirty="0"/>
              <a:t>訓練データの重みの推定</a:t>
            </a:r>
          </a:p>
        </p:txBody>
      </p:sp>
      <p:sp>
        <p:nvSpPr>
          <p:cNvPr id="50" name="テキスト ボックス 49">
            <a:extLst>
              <a:ext uri="{FF2B5EF4-FFF2-40B4-BE49-F238E27FC236}">
                <a16:creationId xmlns:a16="http://schemas.microsoft.com/office/drawing/2014/main" id="{4607D087-4C36-4BEF-8659-AF9EC312821F}"/>
              </a:ext>
            </a:extLst>
          </p:cNvPr>
          <p:cNvSpPr txBox="1"/>
          <p:nvPr/>
        </p:nvSpPr>
        <p:spPr>
          <a:xfrm>
            <a:off x="4352802" y="1677585"/>
            <a:ext cx="2723823" cy="369332"/>
          </a:xfrm>
          <a:prstGeom prst="rect">
            <a:avLst/>
          </a:prstGeom>
          <a:noFill/>
        </p:spPr>
        <p:txBody>
          <a:bodyPr wrap="none" rtlCol="0">
            <a:spAutoFit/>
          </a:bodyPr>
          <a:lstStyle/>
          <a:p>
            <a:r>
              <a:rPr lang="ja-JP" altLang="en-US" dirty="0"/>
              <a:t>将来のシミュレーション</a:t>
            </a:r>
            <a:endParaRPr kumimoji="1" lang="ja-JP" altLang="en-US" dirty="0"/>
          </a:p>
        </p:txBody>
      </p:sp>
    </p:spTree>
    <p:extLst>
      <p:ext uri="{BB962C8B-B14F-4D97-AF65-F5344CB8AC3E}">
        <p14:creationId xmlns:p14="http://schemas.microsoft.com/office/powerpoint/2010/main" val="22567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CA506-E479-4375-A823-D2B5646F25D1}"/>
              </a:ext>
            </a:extLst>
          </p:cNvPr>
          <p:cNvSpPr>
            <a:spLocks noGrp="1"/>
          </p:cNvSpPr>
          <p:nvPr>
            <p:ph type="title"/>
          </p:nvPr>
        </p:nvSpPr>
        <p:spPr/>
        <p:txBody>
          <a:bodyPr>
            <a:normAutofit/>
          </a:bodyPr>
          <a:lstStyle/>
          <a:p>
            <a:r>
              <a:rPr kumimoji="1" lang="en-US" altLang="ja-JP" sz="3200" dirty="0"/>
              <a:t>Algorithm: weighted model estimation for policy evaluation </a:t>
            </a:r>
            <a:r>
              <a:rPr kumimoji="1" lang="en-US" altLang="ja-JP" sz="3200" dirty="0">
                <a:solidFill>
                  <a:srgbClr val="FF0000"/>
                </a:solidFill>
              </a:rPr>
              <a:t>(</a:t>
            </a:r>
            <a:r>
              <a:rPr lang="en-US" altLang="ja-JP" sz="3200" dirty="0">
                <a:solidFill>
                  <a:srgbClr val="FF0000"/>
                </a:solidFill>
              </a:rPr>
              <a:t>simplified</a:t>
            </a:r>
            <a:r>
              <a:rPr kumimoji="1" lang="en-US" altLang="ja-JP" sz="3200" dirty="0">
                <a:solidFill>
                  <a:srgbClr val="FF0000"/>
                </a:solidFill>
              </a:rPr>
              <a:t> version) </a:t>
            </a:r>
            <a:endParaRPr kumimoji="1" lang="ja-JP" altLang="en-US" sz="3200" dirty="0">
              <a:solidFill>
                <a:srgbClr val="FF0000"/>
              </a:solidFill>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382653-673C-4703-9919-4E45E811F322}"/>
                  </a:ext>
                </a:extLst>
              </p:cNvPr>
              <p:cNvSpPr>
                <a:spLocks noGrp="1"/>
              </p:cNvSpPr>
              <p:nvPr>
                <p:ph idx="1"/>
              </p:nvPr>
            </p:nvSpPr>
            <p:spPr>
              <a:xfrm>
                <a:off x="838200" y="1825625"/>
                <a:ext cx="11138012" cy="4351338"/>
              </a:xfrm>
            </p:spPr>
            <p:txBody>
              <a:bodyPr>
                <a:noAutofit/>
              </a:bodyPr>
              <a:lstStyle/>
              <a:p>
                <a:r>
                  <a:rPr lang="ja-JP" altLang="en-US" sz="2200" dirty="0"/>
                  <a:t>再掲：勾配</a:t>
                </a:r>
                <a:endParaRPr lang="en-US" altLang="ja-JP" sz="2200" dirty="0"/>
              </a:p>
              <a:p>
                <a:pPr marL="0" indent="0">
                  <a:buNone/>
                </a:pPr>
                <a14:m>
                  <m:oMathPara xmlns:m="http://schemas.openxmlformats.org/officeDocument/2006/math">
                    <m:oMathParaPr>
                      <m:jc m:val="centerGroup"/>
                    </m:oMathParaPr>
                    <m:oMath xmlns:m="http://schemas.openxmlformats.org/officeDocument/2006/math">
                      <m:r>
                        <m:rPr>
                          <m:sty m:val="p"/>
                        </m:rPr>
                        <a:rPr kumimoji="1" lang="en-US" altLang="ja-JP" sz="2200" b="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𝐿</m:t>
                      </m:r>
                      <m:d>
                        <m:dPr>
                          <m:ctrlPr>
                            <a:rPr kumimoji="1" lang="en-US" altLang="ja-JP" sz="2200" b="0" i="1" smtClean="0">
                              <a:latin typeface="Cambria Math" panose="02040503050406030204" pitchFamily="18" charset="0"/>
                              <a:ea typeface="Cambria Math" panose="02040503050406030204" pitchFamily="18" charset="0"/>
                            </a:rPr>
                          </m:ctrlPr>
                        </m:dPr>
                        <m:e>
                          <m:r>
                            <a:rPr lang="ja-JP" altLang="en-US" sz="2200" i="1">
                              <a:latin typeface="Cambria Math" panose="02040503050406030204" pitchFamily="18" charset="0"/>
                              <a:ea typeface="Cambria Math" panose="02040503050406030204" pitchFamily="18" charset="0"/>
                            </a:rPr>
                            <m:t>𝜃</m:t>
                          </m:r>
                        </m:e>
                      </m:d>
                      <m:r>
                        <a:rPr lang="en-US" altLang="ja-JP" sz="2200" i="1" smtClean="0">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m:t>
                      </m:r>
                      <m:nary>
                        <m:naryPr>
                          <m:chr m:val="∑"/>
                          <m:subHide m:val="on"/>
                          <m:supHide m:val="on"/>
                          <m:ctrlPr>
                            <a:rPr lang="en-US" altLang="ja-JP" sz="2200" i="1">
                              <a:latin typeface="Cambria Math" panose="02040503050406030204" pitchFamily="18" charset="0"/>
                              <a:ea typeface="Cambria Math" panose="02040503050406030204" pitchFamily="18" charset="0"/>
                            </a:rPr>
                          </m:ctrlPr>
                        </m:naryPr>
                        <m:sub/>
                        <m:sup/>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d>
                            <m:dPr>
                              <m:begChr m:val="{"/>
                              <m:endChr m:val="}"/>
                              <m:ctrlPr>
                                <a:rPr lang="en-US" altLang="ja-JP" sz="2200" i="1">
                                  <a:latin typeface="Cambria Math" panose="02040503050406030204" pitchFamily="18" charset="0"/>
                                  <a:ea typeface="Cambria Math" panose="02040503050406030204" pitchFamily="18" charset="0"/>
                                </a:rPr>
                              </m:ctrlPr>
                            </m:dPr>
                            <m:e>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a:rPr lang="en-US" altLang="ja-JP" sz="2200" b="0" i="1" smtClean="0">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b="0" i="1" smtClean="0">
                                          <a:latin typeface="Cambria Math" panose="02040503050406030204" pitchFamily="18" charset="0"/>
                                          <a:ea typeface="Cambria Math" panose="02040503050406030204" pitchFamily="18" charset="0"/>
                                        </a:rPr>
                                        <m:t>𝑑</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r>
                                    <a:rPr lang="en-US" altLang="ja-JP" sz="2200" b="0" i="1" smtClean="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𝑠</m:t>
                                  </m:r>
                                  <m:r>
                                    <a:rPr lang="en-US" altLang="ja-JP" sz="2200" b="0" i="1" smtClean="0">
                                      <a:latin typeface="Cambria Math" panose="02040503050406030204" pitchFamily="18" charset="0"/>
                                      <a:ea typeface="Cambria Math" panose="02040503050406030204" pitchFamily="18" charset="0"/>
                                    </a:rPr>
                                    <m:t>)</m:t>
                                  </m:r>
                                </m:e>
                              </m:func>
                            </m:e>
                          </m:d>
                        </m:e>
                      </m:nary>
                    </m:oMath>
                  </m:oMathPara>
                </a14:m>
                <a:endParaRPr lang="en-US" altLang="ja-JP" sz="2200" dirty="0"/>
              </a:p>
              <a:p>
                <a:endParaRPr lang="en-US" altLang="ja-JP" sz="2200" dirty="0"/>
              </a:p>
              <a:p>
                <a:r>
                  <a:rPr lang="ja-JP" altLang="en-US" sz="2200" dirty="0">
                    <a:solidFill>
                      <a:srgbClr val="FF0000"/>
                    </a:solidFill>
                  </a:rPr>
                  <a:t>簡略化</a:t>
                </a:r>
                <a:r>
                  <a:rPr lang="ja-JP" altLang="en-US" sz="2200" dirty="0"/>
                  <a:t>アルゴリズム：</a:t>
                </a:r>
                <a:endParaRPr lang="en-US" altLang="ja-JP" sz="2200" dirty="0"/>
              </a:p>
              <a:p>
                <a:pPr lvl="1"/>
                <a:r>
                  <a:rPr lang="ja-JP" altLang="en-US" sz="2000" dirty="0"/>
                  <a:t>モデルパラメータ初期化：　</a:t>
                </a:r>
                <a:endParaRPr lang="en-US" altLang="ja-JP" sz="2000" dirty="0"/>
              </a:p>
              <a:p>
                <a:pPr lvl="1"/>
                <a:r>
                  <a:rPr lang="ja-JP" altLang="en-US" sz="2000" dirty="0"/>
                  <a:t>収束するまで以下を繰り返す</a:t>
                </a:r>
                <a:endParaRPr lang="en-US" altLang="ja-JP" sz="2000" dirty="0"/>
              </a:p>
              <a:p>
                <a:pPr lvl="1"/>
                <a:r>
                  <a:rPr lang="ja-JP" altLang="en-US" sz="2000" dirty="0">
                    <a:solidFill>
                      <a:srgbClr val="FF0000"/>
                    </a:solidFill>
                  </a:rPr>
                  <a:t>収束しないので、損失改善具合を見つつ以下を繰り返す（本研究の欠点</a:t>
                </a:r>
                <a:r>
                  <a:rPr lang="en-US" altLang="ja-JP" sz="2000" dirty="0">
                    <a:solidFill>
                      <a:srgbClr val="FF0000"/>
                    </a:solidFill>
                  </a:rPr>
                  <a:t>…</a:t>
                </a:r>
                <a:r>
                  <a:rPr lang="ja-JP" altLang="en-US" sz="2000" dirty="0">
                    <a:solidFill>
                      <a:srgbClr val="FF0000"/>
                    </a:solidFill>
                  </a:rPr>
                  <a:t>）</a:t>
                </a:r>
                <a:endParaRPr lang="en-US" altLang="ja-JP" sz="2000" dirty="0">
                  <a:solidFill>
                    <a:srgbClr val="FF0000"/>
                  </a:solidFill>
                </a:endParaRPr>
              </a:p>
              <a:p>
                <a:pPr lvl="2"/>
                <a:r>
                  <a:rPr lang="ja-JP" altLang="en-US" dirty="0"/>
                  <a:t>シミュレーション：　モデルパラメータ</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のモデルで、シミュレーションデータを生成</a:t>
                </a:r>
                <a:endParaRPr lang="en-US" altLang="ja-JP" dirty="0"/>
              </a:p>
              <a:p>
                <a:pPr lvl="2"/>
                <a:r>
                  <a:rPr lang="ja-JP" altLang="en-US" dirty="0"/>
                  <a:t>密度比推定：　シミュレーションデータ＋オフラインデータで、</a:t>
                </a:r>
                <a14:m>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𝑤</m:t>
                        </m:r>
                      </m:e>
                      <m:sub>
                        <m:r>
                          <a:rPr lang="ja-JP" altLang="en-US" i="1">
                            <a:latin typeface="Cambria Math" panose="02040503050406030204" pitchFamily="18" charset="0"/>
                            <a:ea typeface="Cambria Math" panose="02040503050406030204" pitchFamily="18" charset="0"/>
                          </a:rPr>
                          <m:t>𝜃</m:t>
                        </m:r>
                      </m:sub>
                      <m:sup>
                        <m:r>
                          <a:rPr lang="ja-JP" altLang="en-US" i="1">
                            <a:latin typeface="Cambria Math" panose="02040503050406030204" pitchFamily="18" charset="0"/>
                            <a:ea typeface="Cambria Math" panose="02040503050406030204" pitchFamily="18" charset="0"/>
                          </a:rPr>
                          <m:t>𝜋</m:t>
                        </m:r>
                      </m:sup>
                    </m:sSubSup>
                  </m:oMath>
                </a14:m>
                <a:r>
                  <a:rPr lang="ja-JP" altLang="en-US" dirty="0"/>
                  <a:t>を推定</a:t>
                </a:r>
                <a:endParaRPr lang="en-US" altLang="ja-JP" dirty="0"/>
              </a:p>
              <a:p>
                <a:pPr lvl="2"/>
                <a:r>
                  <a:rPr lang="en-US" altLang="ja-JP" dirty="0"/>
                  <a:t>LSDG</a:t>
                </a:r>
                <a:r>
                  <a:rPr lang="ja-JP" altLang="en-US" dirty="0"/>
                  <a:t>の拡張：　モデルパラメータ</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のモデル上で、</a:t>
                </a:r>
                <a:r>
                  <a:rPr lang="en-US" altLang="ja-JP" dirty="0">
                    <a:ea typeface="Cambria Math" panose="02040503050406030204" pitchFamily="18" charset="0"/>
                  </a:rPr>
                  <a:t> </a:t>
                </a:r>
                <a14:m>
                  <m:oMath xmlns:m="http://schemas.openxmlformats.org/officeDocument/2006/math">
                    <m:r>
                      <m:rPr>
                        <m:sty m:val="p"/>
                      </m:rP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ln</m:t>
                        </m:r>
                      </m:fName>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𝑑</m:t>
                            </m:r>
                          </m:e>
                          <m:sub>
                            <m:r>
                              <a:rPr lang="ja-JP" altLang="en-US" i="1">
                                <a:latin typeface="Cambria Math" panose="02040503050406030204" pitchFamily="18" charset="0"/>
                                <a:ea typeface="Cambria Math" panose="02040503050406030204" pitchFamily="18" charset="0"/>
                              </a:rPr>
                              <m:t>𝜃</m:t>
                            </m:r>
                          </m:sub>
                          <m:sup>
                            <m:r>
                              <a:rPr lang="ja-JP" altLang="en-US" i="1">
                                <a:latin typeface="Cambria Math" panose="02040503050406030204" pitchFamily="18" charset="0"/>
                                <a:ea typeface="Cambria Math" panose="02040503050406030204" pitchFamily="18" charset="0"/>
                              </a:rPr>
                              <m:t>𝜋</m:t>
                            </m:r>
                          </m:sup>
                        </m:sSubSup>
                      </m:e>
                    </m:func>
                  </m:oMath>
                </a14:m>
                <a:r>
                  <a:rPr lang="ja-JP" altLang="en-US" dirty="0"/>
                  <a:t>を推定</a:t>
                </a:r>
                <a:endParaRPr lang="en-US" altLang="ja-JP" dirty="0"/>
              </a:p>
              <a:p>
                <a:pPr lvl="2"/>
                <a:r>
                  <a:rPr lang="ja-JP" altLang="en-US" sz="2000" dirty="0"/>
                  <a:t>モデルパラメータ更新：　損失関数と勾配に基づいて、</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を更新</a:t>
                </a:r>
                <a:endParaRPr lang="en-US" altLang="ja-JP" dirty="0"/>
              </a:p>
              <a:p>
                <a:pPr lvl="2"/>
                <a:endParaRPr lang="en-US" altLang="ja-JP" dirty="0"/>
              </a:p>
              <a:p>
                <a:pPr marL="0" indent="0">
                  <a:buNone/>
                </a:pPr>
                <a:endParaRPr lang="en-US" altLang="ja-JP" sz="2200" dirty="0"/>
              </a:p>
            </p:txBody>
          </p:sp>
        </mc:Choice>
        <mc:Fallback xmlns="">
          <p:sp>
            <p:nvSpPr>
              <p:cNvPr id="3" name="コンテンツ プレースホルダー 2">
                <a:extLst>
                  <a:ext uri="{FF2B5EF4-FFF2-40B4-BE49-F238E27FC236}">
                    <a16:creationId xmlns:a16="http://schemas.microsoft.com/office/drawing/2014/main" id="{29382653-673C-4703-9919-4E45E811F322}"/>
                  </a:ext>
                </a:extLst>
              </p:cNvPr>
              <p:cNvSpPr>
                <a:spLocks noGrp="1" noRot="1" noChangeAspect="1" noMove="1" noResize="1" noEditPoints="1" noAdjustHandles="1" noChangeArrowheads="1" noChangeShapeType="1" noTextEdit="1"/>
              </p:cNvSpPr>
              <p:nvPr>
                <p:ph idx="1"/>
              </p:nvPr>
            </p:nvSpPr>
            <p:spPr>
              <a:xfrm>
                <a:off x="838200" y="1825625"/>
                <a:ext cx="11138012" cy="4351338"/>
              </a:xfrm>
              <a:blipFill>
                <a:blip r:embed="rId3"/>
                <a:stretch>
                  <a:fillRect l="-657" t="-1541" r="-547" b="-2521"/>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56F8293F-47FD-45B4-9F81-7AAE468608F2}"/>
              </a:ext>
            </a:extLst>
          </p:cNvPr>
          <p:cNvCxnSpPr>
            <a:cxnSpLocks/>
          </p:cNvCxnSpPr>
          <p:nvPr/>
        </p:nvCxnSpPr>
        <p:spPr>
          <a:xfrm>
            <a:off x="9016409" y="2454193"/>
            <a:ext cx="11802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D77B9E0-BB82-4B44-A78A-5B417843EEA7}"/>
              </a:ext>
            </a:extLst>
          </p:cNvPr>
          <p:cNvCxnSpPr>
            <a:cxnSpLocks/>
          </p:cNvCxnSpPr>
          <p:nvPr/>
        </p:nvCxnSpPr>
        <p:spPr>
          <a:xfrm>
            <a:off x="9019955" y="2516217"/>
            <a:ext cx="11802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C27C7FA-5EA2-4C4E-8831-A6076B559F33}"/>
              </a:ext>
            </a:extLst>
          </p:cNvPr>
          <p:cNvCxnSpPr>
            <a:cxnSpLocks/>
          </p:cNvCxnSpPr>
          <p:nvPr/>
        </p:nvCxnSpPr>
        <p:spPr>
          <a:xfrm>
            <a:off x="2016643" y="5656367"/>
            <a:ext cx="75313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5345323-096A-4402-983E-BD7478077EF8}"/>
              </a:ext>
            </a:extLst>
          </p:cNvPr>
          <p:cNvCxnSpPr>
            <a:cxnSpLocks/>
          </p:cNvCxnSpPr>
          <p:nvPr/>
        </p:nvCxnSpPr>
        <p:spPr>
          <a:xfrm>
            <a:off x="2016643" y="5585482"/>
            <a:ext cx="75313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吹き出し: 角を丸めた四角形 10">
                <a:extLst>
                  <a:ext uri="{FF2B5EF4-FFF2-40B4-BE49-F238E27FC236}">
                    <a16:creationId xmlns:a16="http://schemas.microsoft.com/office/drawing/2014/main" id="{804A82E3-AE7A-4573-B4FE-40C59EE77E25}"/>
                  </a:ext>
                </a:extLst>
              </p:cNvPr>
              <p:cNvSpPr/>
              <p:nvPr/>
            </p:nvSpPr>
            <p:spPr>
              <a:xfrm>
                <a:off x="4779335" y="3144787"/>
                <a:ext cx="7065335" cy="732552"/>
              </a:xfrm>
              <a:prstGeom prst="wedgeRoundRectCallout">
                <a:avLst>
                  <a:gd name="adj1" fmla="val 14811"/>
                  <a:gd name="adj2" fmla="val -10441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US" altLang="ja-JP" sz="1600" i="1" smtClean="0">
                        <a:solidFill>
                          <a:srgbClr val="FF0000"/>
                        </a:solidFill>
                        <a:latin typeface="Cambria Math" panose="02040503050406030204" pitchFamily="18" charset="0"/>
                        <a:ea typeface="Cambria Math" panose="02040503050406030204" pitchFamily="18" charset="0"/>
                      </a:rPr>
                      <m:t>∇</m:t>
                    </m:r>
                    <m:func>
                      <m:funcPr>
                        <m:ctrlPr>
                          <a:rPr lang="en-US" altLang="ja-JP" sz="1600" i="1">
                            <a:solidFill>
                              <a:srgbClr val="FF0000"/>
                            </a:solidFill>
                            <a:latin typeface="Cambria Math" panose="02040503050406030204" pitchFamily="18" charset="0"/>
                            <a:ea typeface="Cambria Math" panose="02040503050406030204" pitchFamily="18" charset="0"/>
                          </a:rPr>
                        </m:ctrlPr>
                      </m:funcPr>
                      <m:fName>
                        <m:r>
                          <m:rPr>
                            <m:sty m:val="p"/>
                          </m:rPr>
                          <a:rPr lang="en-US" altLang="ja-JP" sz="1600">
                            <a:solidFill>
                              <a:srgbClr val="FF0000"/>
                            </a:solidFill>
                            <a:latin typeface="Cambria Math" panose="02040503050406030204" pitchFamily="18" charset="0"/>
                            <a:ea typeface="Cambria Math" panose="02040503050406030204" pitchFamily="18" charset="0"/>
                          </a:rPr>
                          <m:t>ln</m:t>
                        </m:r>
                      </m:fName>
                      <m:e>
                        <m:sSubSup>
                          <m:sSubSupPr>
                            <m:ctrlPr>
                              <a:rPr lang="en-US" altLang="ja-JP" sz="1600" i="1">
                                <a:solidFill>
                                  <a:srgbClr val="FF0000"/>
                                </a:solidFill>
                                <a:latin typeface="Cambria Math" panose="02040503050406030204" pitchFamily="18" charset="0"/>
                                <a:ea typeface="Cambria Math" panose="02040503050406030204" pitchFamily="18" charset="0"/>
                              </a:rPr>
                            </m:ctrlPr>
                          </m:sSubSupPr>
                          <m:e>
                            <m:r>
                              <a:rPr lang="en-US" altLang="ja-JP" sz="1600" i="1">
                                <a:solidFill>
                                  <a:srgbClr val="FF0000"/>
                                </a:solidFill>
                                <a:latin typeface="Cambria Math" panose="02040503050406030204" pitchFamily="18" charset="0"/>
                                <a:ea typeface="Cambria Math" panose="02040503050406030204" pitchFamily="18" charset="0"/>
                              </a:rPr>
                              <m:t>𝑑</m:t>
                            </m:r>
                          </m:e>
                          <m:sub>
                            <m:r>
                              <a:rPr lang="ja-JP" altLang="en-US" sz="1600" i="1">
                                <a:solidFill>
                                  <a:srgbClr val="FF0000"/>
                                </a:solidFill>
                                <a:latin typeface="Cambria Math" panose="02040503050406030204" pitchFamily="18" charset="0"/>
                                <a:ea typeface="Cambria Math" panose="02040503050406030204" pitchFamily="18" charset="0"/>
                              </a:rPr>
                              <m:t>𝜃</m:t>
                            </m:r>
                          </m:sub>
                          <m:sup>
                            <m:r>
                              <a:rPr lang="ja-JP" altLang="en-US" sz="1600" i="1">
                                <a:solidFill>
                                  <a:srgbClr val="FF0000"/>
                                </a:solidFill>
                                <a:latin typeface="Cambria Math" panose="02040503050406030204" pitchFamily="18" charset="0"/>
                                <a:ea typeface="Cambria Math" panose="02040503050406030204" pitchFamily="18" charset="0"/>
                              </a:rPr>
                              <m:t>𝜋</m:t>
                            </m:r>
                          </m:sup>
                        </m:sSubSup>
                      </m:e>
                    </m:func>
                  </m:oMath>
                </a14:m>
                <a:r>
                  <a:rPr lang="ja-JP" altLang="en-US" sz="1600" dirty="0">
                    <a:solidFill>
                      <a:srgbClr val="FF0000"/>
                    </a:solidFill>
                  </a:rPr>
                  <a:t>の推定にはかなり計算量が必要で、大規模問題だと辛い。</a:t>
                </a:r>
                <a:endParaRPr lang="en-US" altLang="ja-JP" sz="1600" dirty="0">
                  <a:solidFill>
                    <a:srgbClr val="FF0000"/>
                  </a:solidFill>
                </a:endParaRPr>
              </a:p>
              <a:p>
                <a:r>
                  <a:rPr lang="ja-JP" altLang="en-US" sz="1600" dirty="0">
                    <a:solidFill>
                      <a:srgbClr val="FF0000"/>
                    </a:solidFill>
                  </a:rPr>
                  <a:t>具体的には、モデルパラメータと同数の</a:t>
                </a:r>
                <a:r>
                  <a:rPr lang="en-US" altLang="ja-JP" sz="1600" dirty="0">
                    <a:solidFill>
                      <a:srgbClr val="FF0000"/>
                    </a:solidFill>
                  </a:rPr>
                  <a:t>MDP</a:t>
                </a:r>
                <a:r>
                  <a:rPr lang="ja-JP" altLang="en-US" sz="1600" dirty="0">
                    <a:solidFill>
                      <a:srgbClr val="FF0000"/>
                    </a:solidFill>
                  </a:rPr>
                  <a:t>に対する価値関数推定が必要。</a:t>
                </a:r>
                <a:endParaRPr lang="en-US" altLang="ja-JP" sz="1600" dirty="0">
                  <a:solidFill>
                    <a:srgbClr val="FF0000"/>
                  </a:solidFill>
                </a:endParaRPr>
              </a:p>
            </p:txBody>
          </p:sp>
        </mc:Choice>
        <mc:Fallback xmlns="">
          <p:sp>
            <p:nvSpPr>
              <p:cNvPr id="11" name="吹き出し: 角を丸めた四角形 10">
                <a:extLst>
                  <a:ext uri="{FF2B5EF4-FFF2-40B4-BE49-F238E27FC236}">
                    <a16:creationId xmlns:a16="http://schemas.microsoft.com/office/drawing/2014/main" id="{804A82E3-AE7A-4573-B4FE-40C59EE77E25}"/>
                  </a:ext>
                </a:extLst>
              </p:cNvPr>
              <p:cNvSpPr>
                <a:spLocks noRot="1" noChangeAspect="1" noMove="1" noResize="1" noEditPoints="1" noAdjustHandles="1" noChangeArrowheads="1" noChangeShapeType="1" noTextEdit="1"/>
              </p:cNvSpPr>
              <p:nvPr/>
            </p:nvSpPr>
            <p:spPr>
              <a:xfrm>
                <a:off x="4779335" y="3144787"/>
                <a:ext cx="7065335" cy="732552"/>
              </a:xfrm>
              <a:prstGeom prst="wedgeRoundRectCallout">
                <a:avLst>
                  <a:gd name="adj1" fmla="val 14811"/>
                  <a:gd name="adj2" fmla="val -104415"/>
                  <a:gd name="adj3" fmla="val 16667"/>
                </a:avLst>
              </a:prstGeom>
              <a:blipFill>
                <a:blip r:embed="rId4"/>
                <a:stretch>
                  <a:fillRect r="-2153"/>
                </a:stretch>
              </a:blipFill>
              <a:ln>
                <a:solidFill>
                  <a:schemeClr val="tx1"/>
                </a:solidFill>
              </a:ln>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2C9DDD5B-B0D0-45D4-92F5-2F2F40117E47}"/>
              </a:ext>
            </a:extLst>
          </p:cNvPr>
          <p:cNvCxnSpPr>
            <a:cxnSpLocks/>
          </p:cNvCxnSpPr>
          <p:nvPr/>
        </p:nvCxnSpPr>
        <p:spPr>
          <a:xfrm>
            <a:off x="1610834" y="4313119"/>
            <a:ext cx="32960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464B3A-05E9-44F0-9FEA-7A07E5C61EDA}"/>
              </a:ext>
            </a:extLst>
          </p:cNvPr>
          <p:cNvCxnSpPr>
            <a:cxnSpLocks/>
          </p:cNvCxnSpPr>
          <p:nvPr/>
        </p:nvCxnSpPr>
        <p:spPr>
          <a:xfrm>
            <a:off x="1610834" y="4224360"/>
            <a:ext cx="32960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CA506-E479-4375-A823-D2B5646F25D1}"/>
              </a:ext>
            </a:extLst>
          </p:cNvPr>
          <p:cNvSpPr>
            <a:spLocks noGrp="1"/>
          </p:cNvSpPr>
          <p:nvPr>
            <p:ph type="title"/>
          </p:nvPr>
        </p:nvSpPr>
        <p:spPr/>
        <p:txBody>
          <a:bodyPr>
            <a:normAutofit/>
          </a:bodyPr>
          <a:lstStyle/>
          <a:p>
            <a:r>
              <a:rPr kumimoji="1" lang="en-US" altLang="ja-JP" sz="2800" dirty="0"/>
              <a:t>Algorithm: policy optimization based on weighted model estimation</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382653-673C-4703-9919-4E45E811F322}"/>
                  </a:ext>
                </a:extLst>
              </p:cNvPr>
              <p:cNvSpPr>
                <a:spLocks noGrp="1"/>
              </p:cNvSpPr>
              <p:nvPr>
                <p:ph idx="1"/>
              </p:nvPr>
            </p:nvSpPr>
            <p:spPr>
              <a:xfrm>
                <a:off x="838200" y="1825625"/>
                <a:ext cx="11138012" cy="4351338"/>
              </a:xfrm>
            </p:spPr>
            <p:txBody>
              <a:bodyPr>
                <a:noAutofit/>
              </a:bodyPr>
              <a:lstStyle/>
              <a:p>
                <a:r>
                  <a:rPr kumimoji="1" lang="ja-JP" altLang="en-US" sz="2200" dirty="0"/>
                  <a:t>再掲：方策最適化</a:t>
                </a:r>
                <a:r>
                  <a:rPr lang="ja-JP" altLang="en-US" sz="2200" dirty="0"/>
                  <a:t>の損失関数（モデルパラメータ</a:t>
                </a:r>
                <a14:m>
                  <m:oMath xmlns:m="http://schemas.openxmlformats.org/officeDocument/2006/math">
                    <m:r>
                      <a:rPr lang="ja-JP" altLang="en-US" sz="2200" i="1" smtClean="0">
                        <a:latin typeface="Cambria Math" panose="02040503050406030204" pitchFamily="18" charset="0"/>
                        <a:ea typeface="Cambria Math" panose="02040503050406030204" pitchFamily="18" charset="0"/>
                      </a:rPr>
                      <m:t>𝜃</m:t>
                    </m:r>
                  </m:oMath>
                </a14:m>
                <a:r>
                  <a:rPr lang="ja-JP" altLang="en-US" sz="2200" dirty="0"/>
                  <a:t>と方策</a:t>
                </a:r>
                <a14:m>
                  <m:oMath xmlns:m="http://schemas.openxmlformats.org/officeDocument/2006/math">
                    <m:r>
                      <a:rPr lang="ja-JP" altLang="en-US" sz="2200" i="1">
                        <a:latin typeface="Cambria Math" panose="02040503050406030204" pitchFamily="18" charset="0"/>
                        <a:ea typeface="Cambria Math" panose="02040503050406030204" pitchFamily="18" charset="0"/>
                      </a:rPr>
                      <m:t>𝜋</m:t>
                    </m:r>
                  </m:oMath>
                </a14:m>
                <a:r>
                  <a:rPr lang="ja-JP" altLang="en-US" sz="2200" dirty="0"/>
                  <a:t>を最適化）</a:t>
                </a:r>
                <a:endParaRPr kumimoji="1" lang="en-US" altLang="ja-JP" sz="2200" dirty="0"/>
              </a:p>
              <a:p>
                <a:endParaRPr lang="en-US" altLang="ja-JP" sz="2200" dirty="0"/>
              </a:p>
              <a:p>
                <a:pPr marL="0" indent="0">
                  <a:buNone/>
                </a:pPr>
                <a14:m>
                  <m:oMathPara xmlns:m="http://schemas.openxmlformats.org/officeDocument/2006/math">
                    <m:oMathParaPr>
                      <m:jc m:val="centerGroup"/>
                    </m:oMathParaPr>
                    <m:oMath xmlns:m="http://schemas.openxmlformats.org/officeDocument/2006/math">
                      <m:r>
                        <a:rPr lang="en-US" altLang="ja-JP" sz="2200" b="0" i="1" smtClean="0">
                          <a:latin typeface="Cambria Math" panose="02040503050406030204" pitchFamily="18" charset="0"/>
                          <a:ea typeface="Cambria Math" panose="02040503050406030204" pitchFamily="18" charset="0"/>
                        </a:rPr>
                        <m:t>𝐽</m:t>
                      </m:r>
                      <m:d>
                        <m:dPr>
                          <m:ctrlPr>
                            <a:rPr lang="en-US" altLang="ja-JP" sz="2200" b="0" i="1" smtClean="0">
                              <a:latin typeface="Cambria Math" panose="02040503050406030204" pitchFamily="18" charset="0"/>
                              <a:ea typeface="Cambria Math" panose="02040503050406030204" pitchFamily="18" charset="0"/>
                            </a:rPr>
                          </m:ctrlPr>
                        </m:dPr>
                        <m:e>
                          <m:r>
                            <a:rPr lang="ja-JP" altLang="en-US" sz="2200" b="0" i="1" smtClean="0">
                              <a:latin typeface="Cambria Math" panose="02040503050406030204" pitchFamily="18" charset="0"/>
                              <a:ea typeface="Cambria Math" panose="02040503050406030204" pitchFamily="18" charset="0"/>
                            </a:rPr>
                            <m:t>𝜃</m:t>
                          </m:r>
                          <m:r>
                            <a:rPr lang="en-US" altLang="ja-JP" sz="2200" b="0" i="1" smtClean="0">
                              <a:latin typeface="Cambria Math" panose="02040503050406030204" pitchFamily="18" charset="0"/>
                              <a:ea typeface="Cambria Math" panose="02040503050406030204" pitchFamily="18" charset="0"/>
                            </a:rPr>
                            <m:t>,</m:t>
                          </m:r>
                          <m:r>
                            <a:rPr lang="ja-JP" altLang="en-US" sz="2200" b="0" i="1" smtClean="0">
                              <a:latin typeface="Cambria Math" panose="02040503050406030204" pitchFamily="18" charset="0"/>
                              <a:ea typeface="Cambria Math" panose="02040503050406030204" pitchFamily="18" charset="0"/>
                            </a:rPr>
                            <m:t>𝜋</m:t>
                          </m:r>
                        </m:e>
                      </m:d>
                      <m:r>
                        <a:rPr lang="en-US" altLang="ja-JP" sz="2200" b="0" i="1" smtClean="0">
                          <a:latin typeface="Cambria Math" panose="02040503050406030204" pitchFamily="18" charset="0"/>
                          <a:ea typeface="Cambria Math" panose="02040503050406030204" pitchFamily="18" charset="0"/>
                        </a:rPr>
                        <m:t>=−</m:t>
                      </m:r>
                      <m:r>
                        <a:rPr lang="en-US" altLang="ja-JP" sz="2200" i="1" smtClean="0">
                          <a:latin typeface="Cambria Math" panose="02040503050406030204" pitchFamily="18" charset="0"/>
                        </a:rPr>
                        <m:t>𝜂</m:t>
                      </m:r>
                      <m:d>
                        <m:dPr>
                          <m:ctrlPr>
                            <a:rPr lang="en-US" altLang="ja-JP" sz="2200" b="0" i="1" smtClean="0">
                              <a:latin typeface="Cambria Math" panose="02040503050406030204" pitchFamily="18" charset="0"/>
                            </a:rPr>
                          </m:ctrlPr>
                        </m:dPr>
                        <m:e>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𝑃</m:t>
                              </m:r>
                            </m:e>
                            <m:sub>
                              <m:r>
                                <a:rPr lang="ja-JP" altLang="en-US" sz="2200" b="0" i="1" smtClean="0">
                                  <a:latin typeface="Cambria Math" panose="02040503050406030204" pitchFamily="18" charset="0"/>
                                </a:rPr>
                                <m:t>𝜃</m:t>
                              </m:r>
                            </m:sub>
                          </m:sSub>
                          <m:r>
                            <a:rPr lang="en-US" altLang="ja-JP" sz="2200" b="0" i="1" smtClean="0">
                              <a:latin typeface="Cambria Math" panose="02040503050406030204" pitchFamily="18" charset="0"/>
                            </a:rPr>
                            <m:t>,</m:t>
                          </m:r>
                          <m:r>
                            <a:rPr lang="ja-JP" altLang="en-US" sz="2200" b="0" i="1" smtClean="0">
                              <a:latin typeface="Cambria Math" panose="02040503050406030204" pitchFamily="18" charset="0"/>
                            </a:rPr>
                            <m:t>𝜋</m:t>
                          </m:r>
                        </m:e>
                      </m:d>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𝐵</m:t>
                      </m:r>
                      <m:r>
                        <a:rPr lang="en-US" altLang="ja-JP" sz="2200" b="0" i="1" smtClean="0">
                          <a:latin typeface="Cambria Math" panose="02040503050406030204" pitchFamily="18" charset="0"/>
                        </a:rPr>
                        <m:t>′</m:t>
                      </m:r>
                      <m:rad>
                        <m:radPr>
                          <m:degHide m:val="on"/>
                          <m:ctrlPr>
                            <a:rPr lang="en-US" altLang="ja-JP" sz="2200" i="1">
                              <a:latin typeface="Cambria Math" panose="02040503050406030204" pitchFamily="18" charset="0"/>
                              <a:ea typeface="Cambria Math" panose="02040503050406030204" pitchFamily="18" charset="0"/>
                            </a:rPr>
                          </m:ctrlPr>
                        </m:radPr>
                        <m:deg/>
                        <m:e>
                          <m:r>
                            <a:rPr lang="en-US" altLang="ja-JP" sz="2200" i="1">
                              <a:latin typeface="Cambria Math" panose="02040503050406030204" pitchFamily="18" charset="0"/>
                              <a:ea typeface="Cambria Math" panose="02040503050406030204" pitchFamily="18" charset="0"/>
                            </a:rPr>
                            <m:t>𝐸</m:t>
                          </m:r>
                          <m:d>
                            <m:dPr>
                              <m:begChr m:val="["/>
                              <m:endChr m:val="]"/>
                              <m:ctrlPr>
                                <a:rPr lang="en-US" altLang="ja-JP" sz="2200" i="1">
                                  <a:latin typeface="Cambria Math" panose="02040503050406030204" pitchFamily="18" charset="0"/>
                                  <a:ea typeface="Cambria Math" panose="02040503050406030204" pitchFamily="18" charset="0"/>
                                </a:rPr>
                              </m:ctrlPr>
                            </m:dPr>
                            <m:e>
                              <m:r>
                                <a:rPr lang="en-US" altLang="ja-JP" sz="2200" b="0" i="1" smtClean="0">
                                  <a:latin typeface="Cambria Math" panose="02040503050406030204" pitchFamily="18" charset="0"/>
                                  <a:ea typeface="Cambria Math" panose="02040503050406030204" pitchFamily="18" charset="0"/>
                                </a:rPr>
                                <m:t>−</m:t>
                              </m:r>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e>
                          </m:d>
                          <m:r>
                            <a:rPr lang="en-US" altLang="ja-JP" sz="2200" i="1">
                              <a:latin typeface="Cambria Math" panose="02040503050406030204" pitchFamily="18" charset="0"/>
                              <a:ea typeface="Cambria Math" panose="02040503050406030204" pitchFamily="18" charset="0"/>
                            </a:rPr>
                            <m:t>−</m:t>
                          </m:r>
                          <m:r>
                            <m:rPr>
                              <m:sty m:val="p"/>
                            </m:rPr>
                            <a:rPr lang="en-US" altLang="ja-JP" sz="2200">
                              <a:latin typeface="Cambria Math" panose="02040503050406030204" pitchFamily="18" charset="0"/>
                              <a:ea typeface="Cambria Math" panose="02040503050406030204" pitchFamily="18" charset="0"/>
                            </a:rPr>
                            <m:t>const</m:t>
                          </m:r>
                        </m:e>
                      </m:rad>
                    </m:oMath>
                  </m:oMathPara>
                </a14:m>
                <a:endParaRPr kumimoji="1" lang="en-US" altLang="ja-JP" sz="2200" dirty="0"/>
              </a:p>
              <a:p>
                <a:pPr marL="0" indent="0">
                  <a:buNone/>
                </a:pPr>
                <a:endParaRPr kumimoji="1" lang="en-US" altLang="ja-JP" sz="2200" dirty="0"/>
              </a:p>
              <a:p>
                <a:pPr marL="0" indent="0">
                  <a:buNone/>
                </a:pPr>
                <a:endParaRPr kumimoji="1" lang="en-US" altLang="ja-JP" sz="2200" dirty="0"/>
              </a:p>
              <a:p>
                <a:pPr marL="0" indent="0">
                  <a:buNone/>
                </a:pPr>
                <a:endParaRPr lang="en-US" altLang="ja-JP" sz="2200" dirty="0"/>
              </a:p>
              <a:p>
                <a:r>
                  <a:rPr lang="en-US" altLang="ja-JP" sz="2200" dirty="0"/>
                  <a:t>EM</a:t>
                </a:r>
                <a:r>
                  <a:rPr lang="ja-JP" altLang="en-US" sz="2200" dirty="0"/>
                  <a:t>法で、 </a:t>
                </a:r>
                <a14:m>
                  <m:oMath xmlns:m="http://schemas.openxmlformats.org/officeDocument/2006/math">
                    <m:r>
                      <a:rPr lang="en-US" altLang="ja-JP" sz="2200" b="0" i="1" smtClean="0">
                        <a:latin typeface="Cambria Math" panose="02040503050406030204" pitchFamily="18" charset="0"/>
                        <a:ea typeface="Cambria Math" panose="02040503050406030204" pitchFamily="18" charset="0"/>
                      </a:rPr>
                      <m:t>𝐽</m:t>
                    </m:r>
                    <m:d>
                      <m:dPr>
                        <m:ctrlPr>
                          <a:rPr lang="en-US" altLang="ja-JP" sz="2200" b="0" i="1" smtClean="0">
                            <a:latin typeface="Cambria Math" panose="02040503050406030204" pitchFamily="18" charset="0"/>
                            <a:ea typeface="Cambria Math" panose="02040503050406030204" pitchFamily="18" charset="0"/>
                          </a:rPr>
                        </m:ctrlPr>
                      </m:dPr>
                      <m:e>
                        <m:r>
                          <a:rPr lang="ja-JP" altLang="en-US" sz="2200" b="0" i="1" smtClean="0">
                            <a:latin typeface="Cambria Math" panose="02040503050406030204" pitchFamily="18" charset="0"/>
                            <a:ea typeface="Cambria Math" panose="02040503050406030204" pitchFamily="18" charset="0"/>
                          </a:rPr>
                          <m:t>𝜃</m:t>
                        </m:r>
                        <m:r>
                          <a:rPr lang="en-US" altLang="ja-JP" sz="2200" b="0" i="1" smtClean="0">
                            <a:latin typeface="Cambria Math" panose="02040503050406030204" pitchFamily="18" charset="0"/>
                            <a:ea typeface="Cambria Math" panose="02040503050406030204" pitchFamily="18" charset="0"/>
                          </a:rPr>
                          <m:t>,</m:t>
                        </m:r>
                        <m:r>
                          <a:rPr lang="ja-JP" altLang="en-US" sz="2200" b="0" i="1" smtClean="0">
                            <a:latin typeface="Cambria Math" panose="02040503050406030204" pitchFamily="18" charset="0"/>
                            <a:ea typeface="Cambria Math" panose="02040503050406030204" pitchFamily="18" charset="0"/>
                          </a:rPr>
                          <m:t>𝜋</m:t>
                        </m:r>
                      </m:e>
                    </m:d>
                  </m:oMath>
                </a14:m>
                <a:r>
                  <a:rPr lang="ja-JP" altLang="en-US" sz="2200" dirty="0"/>
                  <a:t> を（代理関数を通じて）最大化する</a:t>
                </a:r>
                <a:endParaRPr lang="en-US" altLang="ja-JP" sz="2200" dirty="0"/>
              </a:p>
              <a:p>
                <a:pPr lvl="1"/>
                <a:endParaRPr lang="en-US" altLang="ja-JP" sz="1800" dirty="0"/>
              </a:p>
              <a:p>
                <a:pPr lvl="1"/>
                <a:r>
                  <a:rPr lang="ja-JP" altLang="en-US" sz="1800" dirty="0"/>
                  <a:t>Ｅステップ：前述の重み付けモデル推定法（の微修正）で、モデルパラメータ </a:t>
                </a:r>
                <a14:m>
                  <m:oMath xmlns:m="http://schemas.openxmlformats.org/officeDocument/2006/math">
                    <m:r>
                      <a:rPr lang="ja-JP" altLang="en-US" sz="1800" b="0" i="1" smtClean="0">
                        <a:latin typeface="Cambria Math" panose="02040503050406030204" pitchFamily="18" charset="0"/>
                        <a:ea typeface="Cambria Math" panose="02040503050406030204" pitchFamily="18" charset="0"/>
                      </a:rPr>
                      <m:t>𝜃</m:t>
                    </m:r>
                  </m:oMath>
                </a14:m>
                <a:r>
                  <a:rPr lang="ja-JP" altLang="en-US" sz="1800" dirty="0"/>
                  <a:t> を更新</a:t>
                </a:r>
                <a:endParaRPr lang="en-US" altLang="ja-JP" sz="1800" dirty="0"/>
              </a:p>
              <a:p>
                <a:pPr lvl="1"/>
                <a:endParaRPr lang="en-US" altLang="ja-JP" sz="1800" dirty="0"/>
              </a:p>
              <a:p>
                <a:pPr lvl="1"/>
                <a:r>
                  <a:rPr lang="ja-JP" altLang="en-US" sz="1800" dirty="0"/>
                  <a:t>Ｍ</a:t>
                </a:r>
                <a:r>
                  <a:rPr kumimoji="1" lang="ja-JP" altLang="en-US" sz="1800" dirty="0"/>
                  <a:t>ステップ：モデルとペナルティ付き報酬によるシミュレーション</a:t>
                </a:r>
                <a:r>
                  <a:rPr kumimoji="1" lang="en-US" altLang="ja-JP" sz="1800" dirty="0"/>
                  <a:t>MDP</a:t>
                </a:r>
                <a:r>
                  <a:rPr kumimoji="1" lang="ja-JP" altLang="en-US" sz="1800" dirty="0"/>
                  <a:t>上で、方策 </a:t>
                </a:r>
                <a14:m>
                  <m:oMath xmlns:m="http://schemas.openxmlformats.org/officeDocument/2006/math">
                    <m:r>
                      <a:rPr lang="ja-JP" altLang="en-US" sz="1800" b="0" i="1" smtClean="0">
                        <a:latin typeface="Cambria Math" panose="02040503050406030204" pitchFamily="18" charset="0"/>
                        <a:ea typeface="Cambria Math" panose="02040503050406030204" pitchFamily="18" charset="0"/>
                      </a:rPr>
                      <m:t>𝜋</m:t>
                    </m:r>
                  </m:oMath>
                </a14:m>
                <a:r>
                  <a:rPr kumimoji="1" lang="ja-JP" altLang="en-US" sz="1800" dirty="0"/>
                  <a:t> を更新</a:t>
                </a:r>
                <a:endParaRPr kumimoji="1" lang="en-US" altLang="ja-JP" sz="1800" dirty="0"/>
              </a:p>
            </p:txBody>
          </p:sp>
        </mc:Choice>
        <mc:Fallback xmlns="">
          <p:sp>
            <p:nvSpPr>
              <p:cNvPr id="3" name="コンテンツ プレースホルダー 2">
                <a:extLst>
                  <a:ext uri="{FF2B5EF4-FFF2-40B4-BE49-F238E27FC236}">
                    <a16:creationId xmlns:a16="http://schemas.microsoft.com/office/drawing/2014/main" id="{29382653-673C-4703-9919-4E45E811F322}"/>
                  </a:ext>
                </a:extLst>
              </p:cNvPr>
              <p:cNvSpPr>
                <a:spLocks noGrp="1" noRot="1" noChangeAspect="1" noMove="1" noResize="1" noEditPoints="1" noAdjustHandles="1" noChangeArrowheads="1" noChangeShapeType="1" noTextEdit="1"/>
              </p:cNvSpPr>
              <p:nvPr>
                <p:ph idx="1"/>
              </p:nvPr>
            </p:nvSpPr>
            <p:spPr>
              <a:xfrm>
                <a:off x="838200" y="1825625"/>
                <a:ext cx="11138012" cy="4351338"/>
              </a:xfrm>
              <a:blipFill>
                <a:blip r:embed="rId3"/>
                <a:stretch>
                  <a:fillRect l="-657" t="-1541" b="-3221"/>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1A7C983E-092E-456D-8364-53B011A62328}"/>
              </a:ext>
            </a:extLst>
          </p:cNvPr>
          <p:cNvCxnSpPr>
            <a:cxnSpLocks/>
          </p:cNvCxnSpPr>
          <p:nvPr/>
        </p:nvCxnSpPr>
        <p:spPr>
          <a:xfrm>
            <a:off x="4107667" y="3232749"/>
            <a:ext cx="9340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A2DE22-BD99-40E1-BA88-E9082784517B}"/>
              </a:ext>
            </a:extLst>
          </p:cNvPr>
          <p:cNvCxnSpPr>
            <a:cxnSpLocks/>
          </p:cNvCxnSpPr>
          <p:nvPr/>
        </p:nvCxnSpPr>
        <p:spPr>
          <a:xfrm>
            <a:off x="5444928" y="3232749"/>
            <a:ext cx="45834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吹き出し: 角を丸めた四角形 14">
            <a:extLst>
              <a:ext uri="{FF2B5EF4-FFF2-40B4-BE49-F238E27FC236}">
                <a16:creationId xmlns:a16="http://schemas.microsoft.com/office/drawing/2014/main" id="{02BFC4FF-50AA-4EB3-8409-678F4B30E1B6}"/>
              </a:ext>
            </a:extLst>
          </p:cNvPr>
          <p:cNvSpPr/>
          <p:nvPr/>
        </p:nvSpPr>
        <p:spPr>
          <a:xfrm>
            <a:off x="4251862" y="3531979"/>
            <a:ext cx="2661211" cy="398055"/>
          </a:xfrm>
          <a:prstGeom prst="wedgeRoundRectCallout">
            <a:avLst>
              <a:gd name="adj1" fmla="val -40145"/>
              <a:gd name="adj2" fmla="val -1152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期待リターン（モデル上）</a:t>
            </a:r>
            <a:endParaRPr kumimoji="1" lang="ja-JP" altLang="en-US" sz="1600" dirty="0">
              <a:solidFill>
                <a:schemeClr val="tx1"/>
              </a:solidFill>
            </a:endParaRPr>
          </a:p>
        </p:txBody>
      </p:sp>
      <p:sp>
        <p:nvSpPr>
          <p:cNvPr id="16" name="吹き出し: 角を丸めた四角形 15">
            <a:extLst>
              <a:ext uri="{FF2B5EF4-FFF2-40B4-BE49-F238E27FC236}">
                <a16:creationId xmlns:a16="http://schemas.microsoft.com/office/drawing/2014/main" id="{ED122693-82FF-4EA0-B8E6-3823D7A29B50}"/>
              </a:ext>
            </a:extLst>
          </p:cNvPr>
          <p:cNvSpPr/>
          <p:nvPr/>
        </p:nvSpPr>
        <p:spPr>
          <a:xfrm>
            <a:off x="8263408" y="3531979"/>
            <a:ext cx="3404558" cy="398055"/>
          </a:xfrm>
          <a:prstGeom prst="wedgeRoundRectCallout">
            <a:avLst>
              <a:gd name="adj1" fmla="val -42225"/>
              <a:gd name="adj2" fmla="val -12225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方策評価誤差に対するペナルティ</a:t>
            </a:r>
            <a:endParaRPr kumimoji="1" lang="ja-JP" altLang="en-US" sz="1600" dirty="0">
              <a:solidFill>
                <a:schemeClr val="tx1"/>
              </a:solidFill>
            </a:endParaRPr>
          </a:p>
        </p:txBody>
      </p:sp>
    </p:spTree>
    <p:extLst>
      <p:ext uri="{BB962C8B-B14F-4D97-AF65-F5344CB8AC3E}">
        <p14:creationId xmlns:p14="http://schemas.microsoft.com/office/powerpoint/2010/main" val="174928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9EF0C-F348-4DFF-BB7B-3053ED785E84}"/>
              </a:ext>
            </a:extLst>
          </p:cNvPr>
          <p:cNvSpPr>
            <a:spLocks noGrp="1"/>
          </p:cNvSpPr>
          <p:nvPr>
            <p:ph type="title"/>
          </p:nvPr>
        </p:nvSpPr>
        <p:spPr/>
        <p:txBody>
          <a:bodyPr/>
          <a:lstStyle/>
          <a:p>
            <a:r>
              <a:rPr kumimoji="1" lang="en-US" altLang="ja-JP" dirty="0"/>
              <a:t>D4RL </a:t>
            </a:r>
            <a:r>
              <a:rPr kumimoji="1" lang="en-US" altLang="ja-JP" dirty="0" err="1"/>
              <a:t>MuJoCo</a:t>
            </a:r>
            <a:r>
              <a:rPr kumimoji="1" lang="en-US" altLang="ja-JP" dirty="0"/>
              <a:t> benchmark</a:t>
            </a:r>
            <a:endParaRPr kumimoji="1" lang="ja-JP" altLang="en-US" dirty="0"/>
          </a:p>
        </p:txBody>
      </p:sp>
      <p:sp>
        <p:nvSpPr>
          <p:cNvPr id="3" name="コンテンツ プレースホルダー 2">
            <a:extLst>
              <a:ext uri="{FF2B5EF4-FFF2-40B4-BE49-F238E27FC236}">
                <a16:creationId xmlns:a16="http://schemas.microsoft.com/office/drawing/2014/main" id="{2CFCBF67-7636-4669-859A-8752B85CA83E}"/>
              </a:ext>
            </a:extLst>
          </p:cNvPr>
          <p:cNvSpPr>
            <a:spLocks noGrp="1"/>
          </p:cNvSpPr>
          <p:nvPr>
            <p:ph idx="1"/>
          </p:nvPr>
        </p:nvSpPr>
        <p:spPr/>
        <p:txBody>
          <a:bodyPr>
            <a:normAutofit fontScale="77500" lnSpcReduction="2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pPr marL="0" indent="0">
              <a:buNone/>
            </a:pPr>
            <a:endParaRPr lang="en-US" altLang="ja-JP" dirty="0"/>
          </a:p>
          <a:p>
            <a:pPr marL="0" indent="0">
              <a:buNone/>
            </a:pPr>
            <a:endParaRPr lang="en-US" altLang="ja-JP" dirty="0"/>
          </a:p>
          <a:p>
            <a:r>
              <a:rPr kumimoji="1" lang="en-US" altLang="ja-JP" dirty="0"/>
              <a:t>walker2d-medium-expert dataset</a:t>
            </a:r>
            <a:r>
              <a:rPr kumimoji="1" lang="ja-JP" altLang="en-US" dirty="0"/>
              <a:t>に対しては、性能を改善した</a:t>
            </a:r>
            <a:endParaRPr kumimoji="1" lang="en-US" altLang="ja-JP" dirty="0"/>
          </a:p>
          <a:p>
            <a:r>
              <a:rPr lang="ja-JP" altLang="en-US" dirty="0"/>
              <a:t>（それ以外に対しては、特に性能改善しなかった）</a:t>
            </a:r>
            <a:endParaRPr kumimoji="1" lang="en-US" altLang="ja-JP" dirty="0"/>
          </a:p>
        </p:txBody>
      </p:sp>
      <p:pic>
        <p:nvPicPr>
          <p:cNvPr id="5" name="図 4">
            <a:extLst>
              <a:ext uri="{FF2B5EF4-FFF2-40B4-BE49-F238E27FC236}">
                <a16:creationId xmlns:a16="http://schemas.microsoft.com/office/drawing/2014/main" id="{090FC370-189C-4E87-AE41-1348A340C2C6}"/>
              </a:ext>
            </a:extLst>
          </p:cNvPr>
          <p:cNvPicPr>
            <a:picLocks noChangeAspect="1"/>
          </p:cNvPicPr>
          <p:nvPr/>
        </p:nvPicPr>
        <p:blipFill>
          <a:blip r:embed="rId3"/>
          <a:stretch>
            <a:fillRect/>
          </a:stretch>
        </p:blipFill>
        <p:spPr>
          <a:xfrm>
            <a:off x="2063954" y="1828804"/>
            <a:ext cx="7975686" cy="3197525"/>
          </a:xfrm>
          <a:prstGeom prst="rect">
            <a:avLst/>
          </a:prstGeom>
        </p:spPr>
      </p:pic>
      <p:sp>
        <p:nvSpPr>
          <p:cNvPr id="9" name="正方形/長方形 8">
            <a:extLst>
              <a:ext uri="{FF2B5EF4-FFF2-40B4-BE49-F238E27FC236}">
                <a16:creationId xmlns:a16="http://schemas.microsoft.com/office/drawing/2014/main" id="{DAB9908C-661C-4C1C-9524-088674C8704F}"/>
              </a:ext>
            </a:extLst>
          </p:cNvPr>
          <p:cNvSpPr/>
          <p:nvPr/>
        </p:nvSpPr>
        <p:spPr>
          <a:xfrm>
            <a:off x="8712684" y="1690688"/>
            <a:ext cx="1326956" cy="3467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22EC38E1-A2F7-49DB-80F6-EAD5A2E178B7}"/>
              </a:ext>
            </a:extLst>
          </p:cNvPr>
          <p:cNvSpPr/>
          <p:nvPr/>
        </p:nvSpPr>
        <p:spPr>
          <a:xfrm>
            <a:off x="9296400" y="1057739"/>
            <a:ext cx="2490788" cy="376987"/>
          </a:xfrm>
          <a:prstGeom prst="wedgeRoundRectCallout">
            <a:avLst>
              <a:gd name="adj1" fmla="val -47660"/>
              <a:gd name="adj2" fmla="val 11746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Our EM-style algorithm</a:t>
            </a:r>
            <a:endParaRPr kumimoji="1" lang="ja-JP" altLang="en-US" sz="1600" dirty="0">
              <a:solidFill>
                <a:schemeClr val="tx1"/>
              </a:solidFill>
            </a:endParaRPr>
          </a:p>
        </p:txBody>
      </p:sp>
    </p:spTree>
    <p:extLst>
      <p:ext uri="{BB962C8B-B14F-4D97-AF65-F5344CB8AC3E}">
        <p14:creationId xmlns:p14="http://schemas.microsoft.com/office/powerpoint/2010/main" val="305285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7F8CF-0C46-4D62-86F3-D01C96D83CFF}"/>
              </a:ext>
            </a:extLst>
          </p:cNvPr>
          <p:cNvSpPr>
            <a:spLocks noGrp="1"/>
          </p:cNvSpPr>
          <p:nvPr>
            <p:ph type="title"/>
          </p:nvPr>
        </p:nvSpPr>
        <p:spPr/>
        <p:txBody>
          <a:bodyPr/>
          <a:lstStyle/>
          <a:p>
            <a:r>
              <a:rPr kumimoji="1" lang="en-US" altLang="ja-JP" dirty="0"/>
              <a:t>Conclusion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22C434-6527-41C8-9401-9ED46AEE3C46}"/>
                  </a:ext>
                </a:extLst>
              </p:cNvPr>
              <p:cNvSpPr>
                <a:spLocks noGrp="1"/>
              </p:cNvSpPr>
              <p:nvPr>
                <p:ph idx="1"/>
              </p:nvPr>
            </p:nvSpPr>
            <p:spPr>
              <a:xfrm>
                <a:off x="838199" y="1825625"/>
                <a:ext cx="11016633" cy="4351338"/>
              </a:xfrm>
            </p:spPr>
            <p:txBody>
              <a:bodyPr>
                <a:normAutofit fontScale="92500" lnSpcReduction="10000"/>
              </a:bodyPr>
              <a:lstStyle/>
              <a:p>
                <a:r>
                  <a:rPr kumimoji="1" lang="ja-JP" altLang="en-US" sz="2400" dirty="0"/>
                  <a:t>オフライン・モデルベース・強化学習で、共変量シフトを考慮した重要度重み付けモデル推定の方法を議論した。</a:t>
                </a:r>
                <a:endParaRPr lang="en-US" altLang="ja-JP" sz="2400" b="0" dirty="0">
                  <a:solidFill>
                    <a:schemeClr val="tx1"/>
                  </a:solidFill>
                </a:endParaRPr>
              </a:p>
              <a:p>
                <a:endParaRPr lang="en-US" altLang="ja-JP" sz="24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ja-JP" altLang="en-US" sz="2400" i="1" dirty="0">
                          <a:latin typeface="Cambria Math" panose="02040503050406030204" pitchFamily="18" charset="0"/>
                        </a:rPr>
                        <m:t>本研究の</m:t>
                      </m:r>
                      <m:r>
                        <a:rPr lang="ja-JP" altLang="en-US" sz="2400" i="1">
                          <a:latin typeface="Cambria Math" panose="02040503050406030204" pitchFamily="18" charset="0"/>
                        </a:rPr>
                        <m:t>重み</m:t>
                      </m:r>
                      <m:r>
                        <a:rPr lang="ja-JP" altLang="en-US" sz="2400" i="1" smtClean="0">
                          <a:latin typeface="Cambria Math" panose="02040503050406030204" pitchFamily="18" charset="0"/>
                        </a:rPr>
                        <m:t>付け</m:t>
                      </m:r>
                      <m:r>
                        <a:rPr lang="en-US" altLang="ja-JP" sz="2400" b="0" i="1" smtClean="0">
                          <a:solidFill>
                            <a:schemeClr val="tx1"/>
                          </a:solidFill>
                          <a:latin typeface="Cambria Math" panose="02040503050406030204" pitchFamily="18" charset="0"/>
                        </a:rPr>
                        <m:t>=</m:t>
                      </m:r>
                      <m:f>
                        <m:fPr>
                          <m:ctrlPr>
                            <a:rPr lang="en-US" altLang="ja-JP" sz="2400" i="1">
                              <a:solidFill>
                                <a:schemeClr val="tx1"/>
                              </a:solidFill>
                              <a:latin typeface="Cambria Math" panose="02040503050406030204" pitchFamily="18" charset="0"/>
                            </a:rPr>
                          </m:ctrlPr>
                        </m:fPr>
                        <m:num>
                          <m:r>
                            <a:rPr lang="ja-JP" altLang="en-US" sz="2400" i="1">
                              <a:solidFill>
                                <a:schemeClr val="tx1"/>
                              </a:solidFill>
                              <a:latin typeface="Cambria Math" panose="02040503050406030204" pitchFamily="18" charset="0"/>
                            </a:rPr>
                            <m:t>将来の方策に対応する</m:t>
                          </m:r>
                          <m:r>
                            <a:rPr lang="ja-JP" altLang="en-US" sz="2400" i="1">
                              <a:latin typeface="Cambria Math" panose="02040503050406030204" pitchFamily="18" charset="0"/>
                            </a:rPr>
                            <m:t>実データ</m:t>
                          </m:r>
                          <m:r>
                            <a:rPr lang="ja-JP" altLang="en-US" sz="2400" b="1" i="1" smtClean="0">
                              <a:solidFill>
                                <a:srgbClr val="FF0000"/>
                              </a:solidFill>
                              <a:latin typeface="Cambria Math" panose="02040503050406030204" pitchFamily="18" charset="0"/>
                            </a:rPr>
                            <m:t>シミュレーション</m:t>
                          </m:r>
                          <m:r>
                            <a:rPr lang="ja-JP" altLang="en-US" sz="2400" b="1" i="1">
                              <a:solidFill>
                                <a:srgbClr val="FF0000"/>
                              </a:solidFill>
                              <a:latin typeface="Cambria Math" panose="02040503050406030204" pitchFamily="18" charset="0"/>
                            </a:rPr>
                            <m:t>データ</m:t>
                          </m:r>
                          <m:r>
                            <a:rPr lang="ja-JP" altLang="en-US" sz="2400" i="1">
                              <a:solidFill>
                                <a:schemeClr val="tx1"/>
                              </a:solidFill>
                              <a:latin typeface="Cambria Math" panose="02040503050406030204" pitchFamily="18" charset="0"/>
                            </a:rPr>
                            <m:t>の分布</m:t>
                          </m:r>
                        </m:num>
                        <m:den>
                          <m:r>
                            <a:rPr lang="ja-JP" altLang="en-US" sz="2400" i="1" dirty="0">
                              <a:solidFill>
                                <a:schemeClr val="tx1"/>
                              </a:solidFill>
                              <a:latin typeface="Cambria Math" panose="02040503050406030204" pitchFamily="18" charset="0"/>
                            </a:rPr>
                            <m:t>オフラインデータの分布</m:t>
                          </m:r>
                        </m:den>
                      </m:f>
                    </m:oMath>
                  </m:oMathPara>
                </a14:m>
                <a:endParaRPr kumimoji="1" lang="en-US" altLang="ja-JP" sz="2400" dirty="0"/>
              </a:p>
              <a:p>
                <a:endParaRPr kumimoji="1" lang="en-US" altLang="ja-JP" sz="2400" dirty="0"/>
              </a:p>
              <a:p>
                <a:endParaRPr kumimoji="1" lang="en-US" altLang="ja-JP" sz="2400" dirty="0"/>
              </a:p>
              <a:p>
                <a:r>
                  <a:rPr kumimoji="1" lang="ja-JP" altLang="en-US" sz="2400" dirty="0"/>
                  <a:t>研究課題：シミュレーションデータで置き換えた重み付けでも大丈夫か？</a:t>
                </a:r>
                <a:endParaRPr kumimoji="1" lang="en-US" altLang="ja-JP" sz="2400" dirty="0"/>
              </a:p>
              <a:p>
                <a:pPr lvl="1"/>
                <a:endParaRPr kumimoji="1" lang="en-US" altLang="ja-JP" sz="2000" dirty="0"/>
              </a:p>
              <a:p>
                <a:pPr lvl="1"/>
                <a:r>
                  <a:rPr kumimoji="1" lang="ja-JP" altLang="en-US" sz="2000" dirty="0"/>
                  <a:t>理屈的にはよさそう　←　重み付け損失が方策評価誤差の</a:t>
                </a:r>
                <a:r>
                  <a:rPr kumimoji="1" lang="en-US" altLang="ja-JP" sz="2000" dirty="0"/>
                  <a:t>upper bound</a:t>
                </a:r>
                <a:r>
                  <a:rPr kumimoji="1" lang="ja-JP" altLang="en-US" sz="2000" dirty="0"/>
                  <a:t>になっている</a:t>
                </a:r>
                <a:endParaRPr kumimoji="1" lang="en-US" altLang="ja-JP" sz="2000" dirty="0"/>
              </a:p>
              <a:p>
                <a:pPr lvl="1"/>
                <a:endParaRPr lang="en-US" altLang="ja-JP" sz="2000" dirty="0"/>
              </a:p>
              <a:p>
                <a:pPr lvl="1"/>
                <a:r>
                  <a:rPr kumimoji="1" lang="ja-JP" altLang="en-US" sz="2000" dirty="0"/>
                  <a:t>実際的にもよさそう　←　アルゴリズムを作って</a:t>
                </a:r>
                <a:r>
                  <a:rPr kumimoji="1" lang="ja-JP" altLang="en-US" sz="2000"/>
                  <a:t>適用して、</a:t>
                </a:r>
                <a:r>
                  <a:rPr kumimoji="1" lang="ja-JP" altLang="en-US" sz="2000" dirty="0"/>
                  <a:t>数値実験で改善が見られた</a:t>
                </a:r>
                <a:endParaRPr kumimoji="1" lang="en-US" altLang="ja-JP" sz="2000" dirty="0"/>
              </a:p>
            </p:txBody>
          </p:sp>
        </mc:Choice>
        <mc:Fallback xmlns="">
          <p:sp>
            <p:nvSpPr>
              <p:cNvPr id="3" name="コンテンツ プレースホルダー 2">
                <a:extLst>
                  <a:ext uri="{FF2B5EF4-FFF2-40B4-BE49-F238E27FC236}">
                    <a16:creationId xmlns:a16="http://schemas.microsoft.com/office/drawing/2014/main" id="{FA22C434-6527-41C8-9401-9ED46AEE3C46}"/>
                  </a:ext>
                </a:extLst>
              </p:cNvPr>
              <p:cNvSpPr>
                <a:spLocks noGrp="1" noRot="1" noChangeAspect="1" noMove="1" noResize="1" noEditPoints="1" noAdjustHandles="1" noChangeArrowheads="1" noChangeShapeType="1" noTextEdit="1"/>
              </p:cNvSpPr>
              <p:nvPr>
                <p:ph idx="1"/>
              </p:nvPr>
            </p:nvSpPr>
            <p:spPr>
              <a:xfrm>
                <a:off x="838199" y="1825625"/>
                <a:ext cx="11016633" cy="4351338"/>
              </a:xfrm>
              <a:blipFill>
                <a:blip r:embed="rId3"/>
                <a:stretch>
                  <a:fillRect l="-608" t="-2101"/>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461ACA6B-0166-4A06-8ACA-2176A1603B5D}"/>
              </a:ext>
            </a:extLst>
          </p:cNvPr>
          <p:cNvCxnSpPr>
            <a:cxnSpLocks/>
          </p:cNvCxnSpPr>
          <p:nvPr/>
        </p:nvCxnSpPr>
        <p:spPr>
          <a:xfrm>
            <a:off x="6542569" y="2968101"/>
            <a:ext cx="104376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81626AA-47C7-4DF1-84FF-1C7F3DCF71F7}"/>
              </a:ext>
            </a:extLst>
          </p:cNvPr>
          <p:cNvCxnSpPr>
            <a:cxnSpLocks/>
          </p:cNvCxnSpPr>
          <p:nvPr/>
        </p:nvCxnSpPr>
        <p:spPr>
          <a:xfrm>
            <a:off x="6546117" y="2875952"/>
            <a:ext cx="104376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28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7F8CF-0C46-4D62-86F3-D01C96D83CFF}"/>
              </a:ext>
            </a:extLst>
          </p:cNvPr>
          <p:cNvSpPr>
            <a:spLocks noGrp="1"/>
          </p:cNvSpPr>
          <p:nvPr>
            <p:ph type="title"/>
          </p:nvPr>
        </p:nvSpPr>
        <p:spPr/>
        <p:txBody>
          <a:bodyPr/>
          <a:lstStyle/>
          <a:p>
            <a:r>
              <a:rPr kumimoji="1" lang="en-US" altLang="ja-JP" dirty="0"/>
              <a:t>Future </a:t>
            </a:r>
            <a:r>
              <a:rPr lang="en-US" altLang="ja-JP" dirty="0"/>
              <a:t>issues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A22C434-6527-41C8-9401-9ED46AEE3C46}"/>
                  </a:ext>
                </a:extLst>
              </p:cNvPr>
              <p:cNvSpPr>
                <a:spLocks noGrp="1"/>
              </p:cNvSpPr>
              <p:nvPr>
                <p:ph idx="1"/>
              </p:nvPr>
            </p:nvSpPr>
            <p:spPr>
              <a:xfrm>
                <a:off x="838199" y="1825625"/>
                <a:ext cx="11259394" cy="4351338"/>
              </a:xfrm>
            </p:spPr>
            <p:txBody>
              <a:bodyPr>
                <a:noAutofit/>
              </a:bodyPr>
              <a:lstStyle/>
              <a:p>
                <a:r>
                  <a:rPr kumimoji="1" lang="ja-JP" altLang="en-US" sz="1800" dirty="0"/>
                  <a:t>ベイズ・モデルベース</a:t>
                </a:r>
                <a:r>
                  <a:rPr lang="ja-JP" altLang="en-US" sz="1800" dirty="0"/>
                  <a:t>・強化学習への拡張</a:t>
                </a:r>
                <a:endParaRPr lang="en-US" altLang="ja-JP" sz="1800" dirty="0"/>
              </a:p>
              <a:p>
                <a:pPr marL="0" indent="0">
                  <a:buNone/>
                </a:pPr>
                <a:r>
                  <a:rPr lang="ja-JP" altLang="en-US" sz="1800" dirty="0"/>
                  <a:t>　　　↑元々これをやりたくて、本研究はその途中経過（重み付き尤度の定義までやれた）という感じ</a:t>
                </a:r>
                <a:endParaRPr kumimoji="1" lang="en-US" altLang="ja-JP" sz="1800" dirty="0"/>
              </a:p>
              <a:p>
                <a:endParaRPr kumimoji="1" lang="en-US" altLang="ja-JP" sz="1800" dirty="0"/>
              </a:p>
              <a:p>
                <a:r>
                  <a:rPr lang="ja-JP" altLang="en-US" sz="1800" dirty="0">
                    <a:solidFill>
                      <a:schemeClr val="tx1"/>
                    </a:solidFill>
                    <a:ea typeface="Cambria Math" panose="02040503050406030204" pitchFamily="18" charset="0"/>
                  </a:rPr>
                  <a:t>大規模タスクに対する</a:t>
                </a:r>
                <a14:m>
                  <m:oMath xmlns:m="http://schemas.openxmlformats.org/officeDocument/2006/math">
                    <m:r>
                      <m:rPr>
                        <m:sty m:val="p"/>
                      </m:rPr>
                      <a:rPr lang="en-US" altLang="ja-JP" sz="1800" i="1" smtClean="0">
                        <a:solidFill>
                          <a:schemeClr val="tx1"/>
                        </a:solidFill>
                        <a:latin typeface="Cambria Math" panose="02040503050406030204" pitchFamily="18" charset="0"/>
                        <a:ea typeface="Cambria Math" panose="02040503050406030204" pitchFamily="18" charset="0"/>
                      </a:rPr>
                      <m:t>∇</m:t>
                    </m:r>
                    <m:func>
                      <m:funcPr>
                        <m:ctrlPr>
                          <a:rPr lang="en-US" altLang="ja-JP" sz="1800" i="1">
                            <a:solidFill>
                              <a:schemeClr val="tx1"/>
                            </a:solidFill>
                            <a:latin typeface="Cambria Math" panose="02040503050406030204" pitchFamily="18" charset="0"/>
                            <a:ea typeface="Cambria Math" panose="02040503050406030204" pitchFamily="18" charset="0"/>
                          </a:rPr>
                        </m:ctrlPr>
                      </m:funcPr>
                      <m:fName>
                        <m:r>
                          <m:rPr>
                            <m:sty m:val="p"/>
                          </m:rPr>
                          <a:rPr lang="en-US" altLang="ja-JP" sz="1800">
                            <a:solidFill>
                              <a:schemeClr val="tx1"/>
                            </a:solidFill>
                            <a:latin typeface="Cambria Math" panose="02040503050406030204" pitchFamily="18" charset="0"/>
                            <a:ea typeface="Cambria Math" panose="02040503050406030204" pitchFamily="18" charset="0"/>
                          </a:rPr>
                          <m:t>ln</m:t>
                        </m:r>
                      </m:fName>
                      <m:e>
                        <m:sSubSup>
                          <m:sSubSupPr>
                            <m:ctrlPr>
                              <a:rPr lang="en-US" altLang="ja-JP" sz="1800" i="1">
                                <a:solidFill>
                                  <a:schemeClr val="tx1"/>
                                </a:solidFill>
                                <a:latin typeface="Cambria Math" panose="02040503050406030204" pitchFamily="18" charset="0"/>
                                <a:ea typeface="Cambria Math" panose="02040503050406030204" pitchFamily="18" charset="0"/>
                              </a:rPr>
                            </m:ctrlPr>
                          </m:sSubSupPr>
                          <m:e>
                            <m:r>
                              <a:rPr lang="en-US" altLang="ja-JP" sz="1800" i="1">
                                <a:solidFill>
                                  <a:schemeClr val="tx1"/>
                                </a:solidFill>
                                <a:latin typeface="Cambria Math" panose="02040503050406030204" pitchFamily="18" charset="0"/>
                                <a:ea typeface="Cambria Math" panose="02040503050406030204" pitchFamily="18" charset="0"/>
                              </a:rPr>
                              <m:t>𝑑</m:t>
                            </m:r>
                          </m:e>
                          <m:sub>
                            <m:r>
                              <a:rPr lang="ja-JP" altLang="en-US" sz="1800" i="1">
                                <a:solidFill>
                                  <a:schemeClr val="tx1"/>
                                </a:solidFill>
                                <a:latin typeface="Cambria Math" panose="02040503050406030204" pitchFamily="18" charset="0"/>
                                <a:ea typeface="Cambria Math" panose="02040503050406030204" pitchFamily="18" charset="0"/>
                              </a:rPr>
                              <m:t>𝜃</m:t>
                            </m:r>
                          </m:sub>
                          <m:sup>
                            <m:r>
                              <a:rPr lang="ja-JP" altLang="en-US" sz="1800" i="1">
                                <a:solidFill>
                                  <a:schemeClr val="tx1"/>
                                </a:solidFill>
                                <a:latin typeface="Cambria Math" panose="02040503050406030204" pitchFamily="18" charset="0"/>
                                <a:ea typeface="Cambria Math" panose="02040503050406030204" pitchFamily="18" charset="0"/>
                              </a:rPr>
                              <m:t>𝜋</m:t>
                            </m:r>
                          </m:sup>
                        </m:sSubSup>
                      </m:e>
                    </m:func>
                  </m:oMath>
                </a14:m>
                <a:r>
                  <a:rPr lang="ja-JP" altLang="en-US" sz="1800" dirty="0">
                    <a:solidFill>
                      <a:schemeClr val="tx1"/>
                    </a:solidFill>
                  </a:rPr>
                  <a:t>の推定（今回無視したやつ）</a:t>
                </a:r>
                <a:endParaRPr lang="en-US" altLang="ja-JP" sz="1800" dirty="0">
                  <a:solidFill>
                    <a:schemeClr val="tx1"/>
                  </a:solidFill>
                </a:endParaRPr>
              </a:p>
              <a:p>
                <a:pPr marL="0" indent="0">
                  <a:buNone/>
                </a:pPr>
                <a:r>
                  <a:rPr lang="ja-JP" altLang="en-US" sz="1800" dirty="0"/>
                  <a:t>　　　↑報酬関数が異なる</a:t>
                </a:r>
                <a:r>
                  <a:rPr lang="en-US" altLang="ja-JP" sz="1800" dirty="0"/>
                  <a:t>MDP</a:t>
                </a:r>
                <a:r>
                  <a:rPr lang="ja-JP" altLang="en-US" sz="1800" dirty="0"/>
                  <a:t>が多数ある場合に、それぞれの前進</a:t>
                </a:r>
                <a:r>
                  <a:rPr lang="en-US" altLang="ja-JP" sz="1800" dirty="0"/>
                  <a:t>Bellman</a:t>
                </a:r>
                <a:r>
                  <a:rPr lang="ja-JP" altLang="en-US" sz="1800" dirty="0"/>
                  <a:t>方程式の解を推定したい</a:t>
                </a:r>
                <a:endParaRPr lang="en-US" altLang="ja-JP" sz="1800" dirty="0"/>
              </a:p>
              <a:p>
                <a:pPr marL="0" indent="0">
                  <a:buNone/>
                </a:pPr>
                <a:r>
                  <a:rPr lang="ja-JP" altLang="en-US" sz="1800" dirty="0"/>
                  <a:t>　　　↑マルチタスク強化学習みたいなやつを使う？</a:t>
                </a:r>
                <a:endParaRPr lang="en-US" altLang="ja-JP" sz="1800" dirty="0"/>
              </a:p>
              <a:p>
                <a:endParaRPr kumimoji="1" lang="en-US" altLang="ja-JP" sz="1800" dirty="0"/>
              </a:p>
              <a:p>
                <a:r>
                  <a:rPr lang="ja-JP" altLang="en-US" sz="1800" dirty="0"/>
                  <a:t>オフラインデータのカバー範囲と密度比推定に関する議論</a:t>
                </a:r>
                <a:endParaRPr kumimoji="1" lang="en-US" altLang="ja-JP" sz="1800" dirty="0"/>
              </a:p>
              <a:p>
                <a:pPr marL="0" indent="0">
                  <a:buNone/>
                </a:pPr>
                <a:r>
                  <a:rPr lang="ja-JP" altLang="en-US" sz="1800" dirty="0"/>
                  <a:t>　　　↑今回、このことを全然ケアしていなかった（ポスター会場で指摘されて気づいた</a:t>
                </a:r>
                <a:r>
                  <a:rPr lang="en-US" altLang="ja-JP" sz="1800" dirty="0"/>
                  <a:t>…</a:t>
                </a:r>
                <a:r>
                  <a:rPr lang="ja-JP" altLang="en-US" sz="1800" dirty="0"/>
                  <a:t>）</a:t>
                </a:r>
                <a:endParaRPr lang="en-US" altLang="ja-JP" sz="1800" dirty="0"/>
              </a:p>
              <a:p>
                <a:endParaRPr kumimoji="1" lang="en-US" altLang="ja-JP" sz="1800" dirty="0"/>
              </a:p>
              <a:p>
                <a:r>
                  <a:rPr lang="ja-JP" altLang="en-US" sz="1800" dirty="0"/>
                  <a:t>他の外挿手法との組み合わせ</a:t>
                </a:r>
                <a:endParaRPr lang="en-US" altLang="ja-JP" sz="1800" dirty="0"/>
              </a:p>
              <a:p>
                <a:pPr marL="0" indent="0">
                  <a:buNone/>
                </a:pPr>
                <a:r>
                  <a:rPr lang="ja-JP" altLang="en-US" sz="1800" dirty="0"/>
                  <a:t>　　　↑</a:t>
                </a:r>
                <a:r>
                  <a:rPr lang="en-US" altLang="ja-JP" sz="1800" dirty="0"/>
                  <a:t>D4RL</a:t>
                </a:r>
                <a:r>
                  <a:rPr lang="ja-JP" altLang="en-US" sz="1800" dirty="0"/>
                  <a:t>だと結果が期待したほど改善しなかったので</a:t>
                </a:r>
                <a:r>
                  <a:rPr lang="en-US" altLang="ja-JP" sz="1800" dirty="0"/>
                  <a:t>…</a:t>
                </a:r>
              </a:p>
              <a:p>
                <a:endParaRPr lang="en-US" altLang="ja-JP" sz="1800" dirty="0"/>
              </a:p>
            </p:txBody>
          </p:sp>
        </mc:Choice>
        <mc:Fallback>
          <p:sp>
            <p:nvSpPr>
              <p:cNvPr id="3" name="コンテンツ プレースホルダー 2">
                <a:extLst>
                  <a:ext uri="{FF2B5EF4-FFF2-40B4-BE49-F238E27FC236}">
                    <a16:creationId xmlns:a16="http://schemas.microsoft.com/office/drawing/2014/main" id="{FA22C434-6527-41C8-9401-9ED46AEE3C46}"/>
                  </a:ext>
                </a:extLst>
              </p:cNvPr>
              <p:cNvSpPr>
                <a:spLocks noGrp="1" noRot="1" noChangeAspect="1" noMove="1" noResize="1" noEditPoints="1" noAdjustHandles="1" noChangeArrowheads="1" noChangeShapeType="1" noTextEdit="1"/>
              </p:cNvSpPr>
              <p:nvPr>
                <p:ph idx="1"/>
              </p:nvPr>
            </p:nvSpPr>
            <p:spPr>
              <a:xfrm>
                <a:off x="838199" y="1825625"/>
                <a:ext cx="11259394" cy="4351338"/>
              </a:xfrm>
              <a:blipFill>
                <a:blip r:embed="rId3"/>
                <a:stretch>
                  <a:fillRect l="-325" t="-1261" b="-46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335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7F8CF-0C46-4D62-86F3-D01C96D83CFF}"/>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コンテンツ プレースホルダー 2">
            <a:extLst>
              <a:ext uri="{FF2B5EF4-FFF2-40B4-BE49-F238E27FC236}">
                <a16:creationId xmlns:a16="http://schemas.microsoft.com/office/drawing/2014/main" id="{FA22C434-6527-41C8-9401-9ED46AEE3C46}"/>
              </a:ext>
            </a:extLst>
          </p:cNvPr>
          <p:cNvSpPr>
            <a:spLocks noGrp="1"/>
          </p:cNvSpPr>
          <p:nvPr>
            <p:ph idx="1"/>
          </p:nvPr>
        </p:nvSpPr>
        <p:spPr>
          <a:xfrm>
            <a:off x="838199" y="1825625"/>
            <a:ext cx="11016633" cy="4351338"/>
          </a:xfrm>
        </p:spPr>
        <p:txBody>
          <a:bodyPr>
            <a:normAutofit/>
          </a:bodyPr>
          <a:lstStyle/>
          <a:p>
            <a:r>
              <a:rPr kumimoji="1" lang="en-US" altLang="ja-JP" sz="2400" dirty="0"/>
              <a:t>Levine et al. Offline reinforcement learning: Tutorial, review, and perspectives on open problems. 2020.</a:t>
            </a:r>
          </a:p>
          <a:p>
            <a:endParaRPr kumimoji="1" lang="en-US" altLang="ja-JP" sz="2400" dirty="0"/>
          </a:p>
          <a:p>
            <a:r>
              <a:rPr lang="en-US" altLang="ja-JP" sz="2400" dirty="0"/>
              <a:t>Luo et al. Algorithmic framework for model-based deep reinforcement learning with theoretical guarantees. 2019.</a:t>
            </a:r>
          </a:p>
          <a:p>
            <a:endParaRPr kumimoji="1" lang="en-US" altLang="ja-JP" sz="2400" dirty="0"/>
          </a:p>
          <a:p>
            <a:r>
              <a:rPr kumimoji="1" lang="en-US" altLang="ja-JP" sz="2400" dirty="0" err="1"/>
              <a:t>Morimura</a:t>
            </a:r>
            <a:r>
              <a:rPr kumimoji="1" lang="en-US" altLang="ja-JP" sz="2400" dirty="0"/>
              <a:t> et al. Derivatives of logarithmic stationary distributions for policy gradient reinforcement learning. 2010.</a:t>
            </a:r>
          </a:p>
          <a:p>
            <a:endParaRPr kumimoji="1" lang="en-US" altLang="ja-JP" sz="2400" dirty="0"/>
          </a:p>
          <a:p>
            <a:r>
              <a:rPr kumimoji="1" lang="en-US" altLang="ja-JP" sz="2400" dirty="0"/>
              <a:t>Yu et al. MOPO: Model-based offline policy optimization. 2020.</a:t>
            </a:r>
          </a:p>
          <a:p>
            <a:endParaRPr kumimoji="1" lang="en-US" altLang="ja-JP" sz="2400" dirty="0"/>
          </a:p>
        </p:txBody>
      </p:sp>
    </p:spTree>
    <p:extLst>
      <p:ext uri="{BB962C8B-B14F-4D97-AF65-F5344CB8AC3E}">
        <p14:creationId xmlns:p14="http://schemas.microsoft.com/office/powerpoint/2010/main" val="71375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7F8CF-0C46-4D62-86F3-D01C96D83CFF}"/>
              </a:ext>
            </a:extLst>
          </p:cNvPr>
          <p:cNvSpPr>
            <a:spLocks noGrp="1"/>
          </p:cNvSpPr>
          <p:nvPr>
            <p:ph type="title"/>
          </p:nvPr>
        </p:nvSpPr>
        <p:spPr/>
        <p:txBody>
          <a:bodyPr/>
          <a:lstStyle/>
          <a:p>
            <a:r>
              <a:rPr kumimoji="1" lang="en-US" altLang="ja-JP" dirty="0"/>
              <a:t>Ratio estimation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22C434-6527-41C8-9401-9ED46AEE3C46}"/>
                  </a:ext>
                </a:extLst>
              </p:cNvPr>
              <p:cNvSpPr>
                <a:spLocks noGrp="1"/>
              </p:cNvSpPr>
              <p:nvPr>
                <p:ph idx="1"/>
              </p:nvPr>
            </p:nvSpPr>
            <p:spPr>
              <a:xfrm>
                <a:off x="838199" y="1825625"/>
                <a:ext cx="11016633" cy="4351338"/>
              </a:xfrm>
            </p:spPr>
            <p:txBody>
              <a:bodyPr>
                <a:noAutofit/>
              </a:bodyPr>
              <a:lstStyle/>
              <a:p>
                <a:r>
                  <a:rPr lang="ja-JP" altLang="en-US" sz="2000" dirty="0"/>
                  <a:t>確率的分類器による密度比推定法</a:t>
                </a:r>
                <a:endParaRPr lang="en-US" altLang="ja-JP" sz="2000" dirty="0"/>
              </a:p>
              <a:p>
                <a:endParaRPr kumimoji="1"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0" i="1" smtClean="0">
                          <a:solidFill>
                            <a:schemeClr val="tx1"/>
                          </a:solidFill>
                          <a:latin typeface="Cambria Math" panose="02040503050406030204" pitchFamily="18" charset="0"/>
                        </a:rPr>
                        <m:t>𝑤</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𝑥</m:t>
                          </m:r>
                        </m:e>
                      </m:d>
                      <m:r>
                        <a:rPr lang="en-US" altLang="ja-JP" sz="2000" b="0" i="1" smtClean="0">
                          <a:solidFill>
                            <a:schemeClr val="tx1"/>
                          </a:solidFill>
                          <a:latin typeface="Cambria Math" panose="02040503050406030204" pitchFamily="18" charset="0"/>
                        </a:rPr>
                        <m:t>=</m:t>
                      </m:r>
                      <m:f>
                        <m:fPr>
                          <m:ctrlPr>
                            <a:rPr lang="en-US" altLang="ja-JP" sz="2000" i="1">
                              <a:solidFill>
                                <a:schemeClr val="tx1"/>
                              </a:solidFill>
                              <a:latin typeface="Cambria Math" panose="02040503050406030204" pitchFamily="18" charset="0"/>
                            </a:rPr>
                          </m:ctrlPr>
                        </m:fPr>
                        <m:num>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𝑝</m:t>
                              </m:r>
                            </m:e>
                            <m:sub>
                              <m:r>
                                <m:rPr>
                                  <m:sty m:val="p"/>
                                </m:rPr>
                                <a:rPr lang="en-US" altLang="ja-JP" sz="2000" b="0" i="0" dirty="0" smtClean="0">
                                  <a:latin typeface="Cambria Math" panose="02040503050406030204" pitchFamily="18" charset="0"/>
                                </a:rPr>
                                <m:t>test</m:t>
                              </m:r>
                            </m:sub>
                          </m:sSub>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𝑥</m:t>
                          </m:r>
                          <m:r>
                            <a:rPr lang="en-US" altLang="ja-JP" sz="2000" b="0" i="1" dirty="0" smtClean="0">
                              <a:latin typeface="Cambria Math" panose="02040503050406030204" pitchFamily="18" charset="0"/>
                            </a:rPr>
                            <m:t>)</m:t>
                          </m:r>
                        </m:num>
                        <m:den>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𝑝</m:t>
                              </m:r>
                            </m:e>
                            <m:sub>
                              <m:r>
                                <m:rPr>
                                  <m:sty m:val="p"/>
                                </m:rPr>
                                <a:rPr lang="en-US" altLang="ja-JP" sz="2000" i="0" dirty="0">
                                  <a:latin typeface="Cambria Math" panose="02040503050406030204" pitchFamily="18" charset="0"/>
                                </a:rPr>
                                <m:t>train</m:t>
                              </m:r>
                            </m:sub>
                          </m:sSub>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𝑥</m:t>
                          </m:r>
                          <m:r>
                            <a:rPr lang="en-US" altLang="ja-JP" sz="2000" b="0" i="1" dirty="0" smtClean="0">
                              <a:latin typeface="Cambria Math" panose="02040503050406030204" pitchFamily="18" charset="0"/>
                            </a:rPr>
                            <m:t>)</m:t>
                          </m:r>
                        </m:den>
                      </m:f>
                      <m:r>
                        <a:rPr lang="en-US" altLang="ja-JP" sz="2000" b="0" i="1" dirty="0" smtClean="0">
                          <a:solidFill>
                            <a:schemeClr val="tx1"/>
                          </a:solidFill>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dirty="0">
                              <a:latin typeface="Cambria Math" panose="02040503050406030204" pitchFamily="18" charset="0"/>
                            </a:rPr>
                            <m:t>𝑝</m:t>
                          </m:r>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nor/>
                                </m:rPr>
                                <a:rPr lang="en-US" altLang="ja-JP" sz="2000" dirty="0">
                                  <a:latin typeface="Cambria Math" panose="02040503050406030204" pitchFamily="18" charset="0"/>
                                </a:rPr>
                                <m:t>"</m:t>
                              </m:r>
                              <m:r>
                                <m:rPr>
                                  <m:nor/>
                                </m:rPr>
                                <a:rPr lang="en-US" altLang="ja-JP" sz="2000" b="0" i="0" dirty="0" smtClean="0">
                                  <a:latin typeface="Cambria Math" panose="02040503050406030204" pitchFamily="18" charset="0"/>
                                </a:rPr>
                                <m:t>train</m:t>
                              </m:r>
                              <m:r>
                                <m:rPr>
                                  <m:nor/>
                                </m:rPr>
                                <a:rPr lang="en-US" altLang="ja-JP" sz="2000" dirty="0">
                                  <a:latin typeface="Cambria Math" panose="02040503050406030204" pitchFamily="18" charset="0"/>
                                </a:rPr>
                                <m:t>"</m:t>
                              </m:r>
                            </m:e>
                          </m:d>
                        </m:num>
                        <m:den>
                          <m:r>
                            <a:rPr lang="en-US" altLang="ja-JP" sz="2000" i="1" dirty="0">
                              <a:latin typeface="Cambria Math" panose="02040503050406030204" pitchFamily="18" charset="0"/>
                            </a:rPr>
                            <m:t>𝑝</m:t>
                          </m:r>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nor/>
                                </m:rPr>
                                <a:rPr lang="en-US" altLang="ja-JP" sz="2000" dirty="0">
                                  <a:latin typeface="Cambria Math" panose="02040503050406030204" pitchFamily="18" charset="0"/>
                                </a:rPr>
                                <m:t>"</m:t>
                              </m:r>
                              <m:r>
                                <m:rPr>
                                  <m:nor/>
                                </m:rPr>
                                <a:rPr lang="en-US" altLang="ja-JP" sz="2000" dirty="0">
                                  <a:latin typeface="Cambria Math" panose="02040503050406030204" pitchFamily="18" charset="0"/>
                                </a:rPr>
                                <m:t>test</m:t>
                              </m:r>
                              <m:r>
                                <m:rPr>
                                  <m:nor/>
                                </m:rPr>
                                <a:rPr lang="en-US" altLang="ja-JP" sz="2000" dirty="0">
                                  <a:latin typeface="Cambria Math" panose="02040503050406030204" pitchFamily="18" charset="0"/>
                                </a:rPr>
                                <m:t>"</m:t>
                              </m:r>
                            </m:e>
                          </m:d>
                        </m:den>
                      </m:f>
                      <m:f>
                        <m:fPr>
                          <m:ctrlPr>
                            <a:rPr lang="en-US" altLang="ja-JP" sz="2000" i="1">
                              <a:latin typeface="Cambria Math" panose="02040503050406030204" pitchFamily="18" charset="0"/>
                            </a:rPr>
                          </m:ctrlPr>
                        </m:fPr>
                        <m:num>
                          <m:r>
                            <a:rPr lang="en-US" altLang="ja-JP" sz="2000" i="1" dirty="0">
                              <a:latin typeface="Cambria Math" panose="02040503050406030204" pitchFamily="18" charset="0"/>
                            </a:rPr>
                            <m:t>𝑝</m:t>
                          </m:r>
                          <m:r>
                            <a:rPr lang="en-US" altLang="ja-JP" sz="2000" i="1" dirty="0">
                              <a:latin typeface="Cambria Math" panose="02040503050406030204" pitchFamily="18" charset="0"/>
                            </a:rPr>
                            <m:t> (</m:t>
                          </m:r>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sty m:val="p"/>
                            </m:rPr>
                            <a:rPr lang="en-US" altLang="ja-JP" sz="2000" dirty="0">
                              <a:latin typeface="Cambria Math" panose="02040503050406030204" pitchFamily="18" charset="0"/>
                            </a:rPr>
                            <m:t>test</m:t>
                          </m:r>
                          <m:r>
                            <a:rPr lang="en-US" altLang="ja-JP" sz="2000" i="1" dirty="0">
                              <a:latin typeface="Cambria Math" panose="02040503050406030204" pitchFamily="18" charset="0"/>
                            </a:rPr>
                            <m:t>"|</m:t>
                          </m:r>
                          <m:r>
                            <a:rPr lang="en-US" altLang="ja-JP" sz="2000" i="1" dirty="0">
                              <a:latin typeface="Cambria Math" panose="02040503050406030204" pitchFamily="18" charset="0"/>
                            </a:rPr>
                            <m:t>𝑥</m:t>
                          </m:r>
                          <m:r>
                            <a:rPr lang="en-US" altLang="ja-JP" sz="2000" i="1" dirty="0">
                              <a:latin typeface="Cambria Math" panose="02040503050406030204" pitchFamily="18" charset="0"/>
                            </a:rPr>
                            <m:t>)</m:t>
                          </m:r>
                        </m:num>
                        <m:den>
                          <m:r>
                            <a:rPr lang="en-US" altLang="ja-JP" sz="2000" i="1" dirty="0">
                              <a:latin typeface="Cambria Math" panose="02040503050406030204" pitchFamily="18" charset="0"/>
                            </a:rPr>
                            <m:t>𝑝</m:t>
                          </m:r>
                          <m:r>
                            <a:rPr lang="en-US" altLang="ja-JP" sz="2000" i="1" dirty="0">
                              <a:latin typeface="Cambria Math" panose="02040503050406030204" pitchFamily="18" charset="0"/>
                            </a:rPr>
                            <m:t> (</m:t>
                          </m:r>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sty m:val="p"/>
                            </m:rPr>
                            <a:rPr lang="en-US" altLang="ja-JP" sz="2000" dirty="0">
                              <a:latin typeface="Cambria Math" panose="02040503050406030204" pitchFamily="18" charset="0"/>
                            </a:rPr>
                            <m:t>train</m:t>
                          </m:r>
                          <m:r>
                            <a:rPr lang="en-US" altLang="ja-JP" sz="2000" i="1" dirty="0">
                              <a:latin typeface="Cambria Math" panose="02040503050406030204" pitchFamily="18" charset="0"/>
                            </a:rPr>
                            <m:t>"|</m:t>
                          </m:r>
                          <m:r>
                            <a:rPr lang="en-US" altLang="ja-JP" sz="2000" i="1" dirty="0">
                              <a:latin typeface="Cambria Math" panose="02040503050406030204" pitchFamily="18" charset="0"/>
                            </a:rPr>
                            <m:t>𝑥</m:t>
                          </m:r>
                          <m:r>
                            <a:rPr lang="en-US" altLang="ja-JP" sz="2000" i="1" dirty="0">
                              <a:latin typeface="Cambria Math" panose="02040503050406030204" pitchFamily="18" charset="0"/>
                            </a:rPr>
                            <m:t>)</m:t>
                          </m:r>
                        </m:den>
                      </m:f>
                      <m:r>
                        <a:rPr lang="en-US" altLang="ja-JP" sz="2000" i="1" dirty="0" smtClean="0">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𝑛</m:t>
                              </m:r>
                            </m:e>
                            <m:sub>
                              <m:r>
                                <m:rPr>
                                  <m:sty m:val="p"/>
                                </m:rPr>
                                <a:rPr lang="en-US" altLang="ja-JP" sz="2000" dirty="0">
                                  <a:latin typeface="Cambria Math" panose="02040503050406030204" pitchFamily="18" charset="0"/>
                                </a:rPr>
                                <m:t>train</m:t>
                              </m:r>
                            </m:sub>
                          </m:sSub>
                        </m:num>
                        <m:den>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𝑛</m:t>
                              </m:r>
                            </m:e>
                            <m:sub>
                              <m:r>
                                <m:rPr>
                                  <m:sty m:val="p"/>
                                </m:rPr>
                                <a:rPr lang="en-US" altLang="ja-JP" sz="2000" dirty="0">
                                  <a:latin typeface="Cambria Math" panose="02040503050406030204" pitchFamily="18" charset="0"/>
                                </a:rPr>
                                <m:t>test</m:t>
                              </m:r>
                            </m:sub>
                          </m:sSub>
                        </m:den>
                      </m:f>
                      <m:f>
                        <m:fPr>
                          <m:ctrlPr>
                            <a:rPr lang="en-US" altLang="ja-JP" sz="2000" i="1">
                              <a:latin typeface="Cambria Math" panose="02040503050406030204" pitchFamily="18" charset="0"/>
                            </a:rPr>
                          </m:ctrlPr>
                        </m:fPr>
                        <m:num>
                          <m:acc>
                            <m:accPr>
                              <m:chr m:val="̂"/>
                              <m:ctrlPr>
                                <a:rPr lang="en-US" altLang="ja-JP" sz="2000" b="0" i="1" dirty="0" smtClean="0">
                                  <a:solidFill>
                                    <a:schemeClr val="tx1"/>
                                  </a:solidFill>
                                  <a:latin typeface="Cambria Math" panose="02040503050406030204" pitchFamily="18" charset="0"/>
                                </a:rPr>
                              </m:ctrlPr>
                            </m:accPr>
                            <m:e>
                              <m:r>
                                <a:rPr lang="en-US" altLang="ja-JP" sz="2000" b="0" i="1" dirty="0" smtClean="0">
                                  <a:solidFill>
                                    <a:schemeClr val="tx1"/>
                                  </a:solidFill>
                                  <a:latin typeface="Cambria Math" panose="02040503050406030204" pitchFamily="18" charset="0"/>
                                </a:rPr>
                                <m:t>𝑝</m:t>
                              </m:r>
                            </m:e>
                          </m:acc>
                          <m:r>
                            <a:rPr lang="en-US" altLang="ja-JP" sz="2000" i="1" dirty="0">
                              <a:latin typeface="Cambria Math" panose="02040503050406030204" pitchFamily="18" charset="0"/>
                            </a:rPr>
                            <m:t> (</m:t>
                          </m:r>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sty m:val="p"/>
                            </m:rPr>
                            <a:rPr lang="en-US" altLang="ja-JP" sz="2000" dirty="0">
                              <a:latin typeface="Cambria Math" panose="02040503050406030204" pitchFamily="18" charset="0"/>
                            </a:rPr>
                            <m:t>t</m:t>
                          </m:r>
                          <m:r>
                            <m:rPr>
                              <m:sty m:val="p"/>
                            </m:rPr>
                            <a:rPr lang="en-US" altLang="ja-JP" sz="2000" b="0" i="0" dirty="0" smtClean="0">
                              <a:latin typeface="Cambria Math" panose="02040503050406030204" pitchFamily="18" charset="0"/>
                            </a:rPr>
                            <m:t>est</m:t>
                          </m:r>
                          <m:r>
                            <a:rPr lang="en-US" altLang="ja-JP" sz="2000" i="1" dirty="0">
                              <a:latin typeface="Cambria Math" panose="02040503050406030204" pitchFamily="18" charset="0"/>
                            </a:rPr>
                            <m:t>"|</m:t>
                          </m:r>
                          <m:r>
                            <a:rPr lang="en-US" altLang="ja-JP" sz="2000" i="1" dirty="0">
                              <a:latin typeface="Cambria Math" panose="02040503050406030204" pitchFamily="18" charset="0"/>
                            </a:rPr>
                            <m:t>𝑥</m:t>
                          </m:r>
                          <m:r>
                            <a:rPr lang="en-US" altLang="ja-JP" sz="2000" i="1" dirty="0">
                              <a:latin typeface="Cambria Math" panose="02040503050406030204" pitchFamily="18" charset="0"/>
                            </a:rPr>
                            <m:t>)</m:t>
                          </m:r>
                        </m:num>
                        <m:den>
                          <m:acc>
                            <m:accPr>
                              <m:chr m:val="̂"/>
                              <m:ctrlPr>
                                <a:rPr lang="en-US" altLang="ja-JP" sz="2000" i="1" dirty="0">
                                  <a:latin typeface="Cambria Math" panose="02040503050406030204" pitchFamily="18" charset="0"/>
                                </a:rPr>
                              </m:ctrlPr>
                            </m:accPr>
                            <m:e>
                              <m:r>
                                <a:rPr lang="en-US" altLang="ja-JP" sz="2000" i="1" dirty="0">
                                  <a:latin typeface="Cambria Math" panose="02040503050406030204" pitchFamily="18" charset="0"/>
                                </a:rPr>
                                <m:t>𝑝</m:t>
                              </m:r>
                            </m:e>
                          </m:acc>
                          <m:r>
                            <a:rPr lang="en-US" altLang="ja-JP" sz="2000" i="1" dirty="0">
                              <a:latin typeface="Cambria Math" panose="02040503050406030204" pitchFamily="18" charset="0"/>
                            </a:rPr>
                            <m:t>(</m:t>
                          </m:r>
                          <m:r>
                            <a:rPr lang="en-US" altLang="ja-JP" sz="2000" i="1" dirty="0">
                              <a:latin typeface="Cambria Math" panose="02040503050406030204" pitchFamily="18" charset="0"/>
                            </a:rPr>
                            <m:t>𝑦</m:t>
                          </m:r>
                          <m:r>
                            <a:rPr lang="en-US" altLang="ja-JP" sz="2000" i="1" dirty="0">
                              <a:latin typeface="Cambria Math" panose="02040503050406030204" pitchFamily="18" charset="0"/>
                            </a:rPr>
                            <m:t>="</m:t>
                          </m:r>
                          <m:r>
                            <m:rPr>
                              <m:sty m:val="p"/>
                            </m:rPr>
                            <a:rPr lang="en-US" altLang="ja-JP" sz="2000" b="0" i="0" dirty="0" smtClean="0">
                              <a:latin typeface="Cambria Math" panose="02040503050406030204" pitchFamily="18" charset="0"/>
                            </a:rPr>
                            <m:t>train</m:t>
                          </m:r>
                          <m:r>
                            <a:rPr lang="en-US" altLang="ja-JP" sz="2000" i="1" dirty="0">
                              <a:latin typeface="Cambria Math" panose="02040503050406030204" pitchFamily="18" charset="0"/>
                            </a:rPr>
                            <m:t>"|</m:t>
                          </m:r>
                          <m:r>
                            <a:rPr lang="en-US" altLang="ja-JP" sz="2000" i="1" dirty="0">
                              <a:latin typeface="Cambria Math" panose="02040503050406030204" pitchFamily="18" charset="0"/>
                            </a:rPr>
                            <m:t>𝑥</m:t>
                          </m:r>
                          <m:r>
                            <a:rPr lang="en-US" altLang="ja-JP" sz="2000" i="1" dirty="0">
                              <a:latin typeface="Cambria Math" panose="02040503050406030204" pitchFamily="18" charset="0"/>
                            </a:rPr>
                            <m:t>)</m:t>
                          </m:r>
                        </m:den>
                      </m:f>
                    </m:oMath>
                  </m:oMathPara>
                </a14:m>
                <a:endParaRPr lang="en-US" altLang="ja-JP" sz="2000" dirty="0"/>
              </a:p>
              <a:p>
                <a:pPr marL="0" indent="0">
                  <a:buNone/>
                </a:pPr>
                <a:endParaRPr kumimoji="1" lang="en-US" altLang="ja-JP" sz="2000" dirty="0"/>
              </a:p>
              <a:p>
                <a:endParaRPr kumimoji="1" lang="en-US" altLang="ja-JP" sz="2000" dirty="0"/>
              </a:p>
              <a:p>
                <a:r>
                  <a:rPr lang="ja-JP" altLang="en-US" sz="2000" dirty="0"/>
                  <a:t>重要度重み付き経験損失最小化の安定化</a:t>
                </a:r>
                <a:endParaRPr lang="en-US" altLang="ja-JP" sz="2000" dirty="0"/>
              </a:p>
              <a:p>
                <a:endParaRPr lang="en-US" altLang="ja-JP" sz="2000" dirty="0"/>
              </a:p>
              <a:p>
                <a:pPr marL="0" indent="0">
                  <a:buNone/>
                </a:pPr>
                <a14:m>
                  <m:oMathPara xmlns:m="http://schemas.openxmlformats.org/officeDocument/2006/math">
                    <m:oMathParaPr>
                      <m:jc m:val="centerGroup"/>
                    </m:oMathParaPr>
                    <m:oMath xmlns:m="http://schemas.openxmlformats.org/officeDocument/2006/math">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𝑤</m:t>
                          </m:r>
                        </m:e>
                        <m:sup>
                          <m:r>
                            <a:rPr lang="en-US" altLang="ja-JP" sz="2000" b="0" i="1" smtClean="0">
                              <a:solidFill>
                                <a:schemeClr val="tx1"/>
                              </a:solidFill>
                              <a:latin typeface="Cambria Math" panose="02040503050406030204" pitchFamily="18" charset="0"/>
                            </a:rPr>
                            <m:t>′</m:t>
                          </m:r>
                        </m:sup>
                      </m:sSup>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i="1">
                              <a:latin typeface="Cambria Math" panose="02040503050406030204" pitchFamily="18" charset="0"/>
                            </a:rPr>
                            <m:t>[</m:t>
                          </m:r>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i="1">
                              <a:latin typeface="Cambria Math" panose="02040503050406030204" pitchFamily="18" charset="0"/>
                            </a:rPr>
                            <m:t>]</m:t>
                          </m:r>
                        </m:e>
                        <m:sup>
                          <m:r>
                            <a:rPr lang="ja-JP" altLang="en-US" sz="2000" b="0" i="1" smtClean="0">
                              <a:solidFill>
                                <a:schemeClr val="tx1"/>
                              </a:solidFill>
                              <a:latin typeface="Cambria Math" panose="02040503050406030204" pitchFamily="18" charset="0"/>
                            </a:rPr>
                            <m:t>𝛼</m:t>
                          </m:r>
                        </m:sup>
                      </m:sSup>
                    </m:oMath>
                  </m:oMathPara>
                </a14:m>
                <a:endParaRPr kumimoji="1" lang="en-US" altLang="ja-JP" sz="2000" dirty="0"/>
              </a:p>
              <a:p>
                <a:endParaRPr lang="en-US" altLang="ja-JP" sz="2000" dirty="0"/>
              </a:p>
              <a:p>
                <a:pPr lvl="1"/>
                <a14:m>
                  <m:oMath xmlns:m="http://schemas.openxmlformats.org/officeDocument/2006/math">
                    <m:r>
                      <a:rPr lang="en-US" altLang="ja-JP" sz="2000" i="1" smtClean="0">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oMath>
                </a14:m>
                <a:r>
                  <a:rPr kumimoji="1" lang="ja-JP" altLang="en-US" sz="2000" dirty="0"/>
                  <a:t>をそのまま使う</a:t>
                </a:r>
                <a:r>
                  <a:rPr kumimoji="1" lang="en-US" altLang="ja-JP" sz="2000" dirty="0"/>
                  <a:t>IWERM</a:t>
                </a:r>
                <a:r>
                  <a:rPr kumimoji="1" lang="ja-JP" altLang="en-US" sz="2000" dirty="0"/>
                  <a:t>は、一致性を持つが不安定になり得る </a:t>
                </a:r>
                <a:r>
                  <a:rPr kumimoji="1" lang="en-US" altLang="ja-JP" sz="2000" dirty="0"/>
                  <a:t>[Shimodaira2000]</a:t>
                </a:r>
              </a:p>
              <a:p>
                <a:pPr lvl="1"/>
                <a14:m>
                  <m:oMath xmlns:m="http://schemas.openxmlformats.org/officeDocument/2006/math">
                    <m:r>
                      <a:rPr lang="ja-JP" altLang="en-US" sz="2000" b="0" i="1" smtClean="0">
                        <a:solidFill>
                          <a:schemeClr val="tx1"/>
                        </a:solidFill>
                        <a:latin typeface="Cambria Math" panose="02040503050406030204" pitchFamily="18" charset="0"/>
                      </a:rPr>
                      <m:t>𝛼</m:t>
                    </m:r>
                    <m:r>
                      <a:rPr lang="ja-JP" altLang="en-US" sz="2000" i="1">
                        <a:latin typeface="Cambria Math" panose="02040503050406030204" pitchFamily="18" charset="0"/>
                      </a:rPr>
                      <m:t>＜１</m:t>
                    </m:r>
                  </m:oMath>
                </a14:m>
                <a:r>
                  <a:rPr lang="ja-JP" altLang="en-US" sz="2000" dirty="0"/>
                  <a:t>である</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𝑤</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oMath>
                </a14:m>
                <a:r>
                  <a:rPr lang="ja-JP" altLang="en-US" sz="2000" dirty="0"/>
                  <a:t>を使えば、（一致性を犠牲にして）安定化することができる</a:t>
                </a:r>
                <a:endParaRPr kumimoji="1" lang="en-US" altLang="ja-JP" sz="2000" dirty="0"/>
              </a:p>
            </p:txBody>
          </p:sp>
        </mc:Choice>
        <mc:Fallback xmlns="">
          <p:sp>
            <p:nvSpPr>
              <p:cNvPr id="3" name="コンテンツ プレースホルダー 2">
                <a:extLst>
                  <a:ext uri="{FF2B5EF4-FFF2-40B4-BE49-F238E27FC236}">
                    <a16:creationId xmlns:a16="http://schemas.microsoft.com/office/drawing/2014/main" id="{FA22C434-6527-41C8-9401-9ED46AEE3C46}"/>
                  </a:ext>
                </a:extLst>
              </p:cNvPr>
              <p:cNvSpPr>
                <a:spLocks noGrp="1" noRot="1" noChangeAspect="1" noMove="1" noResize="1" noEditPoints="1" noAdjustHandles="1" noChangeArrowheads="1" noChangeShapeType="1" noTextEdit="1"/>
              </p:cNvSpPr>
              <p:nvPr>
                <p:ph idx="1"/>
              </p:nvPr>
            </p:nvSpPr>
            <p:spPr>
              <a:xfrm>
                <a:off x="838199" y="1825625"/>
                <a:ext cx="11016633" cy="4351338"/>
              </a:xfrm>
              <a:blipFill>
                <a:blip r:embed="rId3"/>
                <a:stretch>
                  <a:fillRect l="-442" t="-1261" b="-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906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7F8CF-0C46-4D62-86F3-D01C96D83CFF}"/>
              </a:ext>
            </a:extLst>
          </p:cNvPr>
          <p:cNvSpPr>
            <a:spLocks noGrp="1"/>
          </p:cNvSpPr>
          <p:nvPr>
            <p:ph type="title"/>
          </p:nvPr>
        </p:nvSpPr>
        <p:spPr/>
        <p:txBody>
          <a:bodyPr>
            <a:normAutofit/>
          </a:bodyPr>
          <a:lstStyle/>
          <a:p>
            <a:r>
              <a:rPr kumimoji="1" lang="en-US" altLang="ja-JP" sz="4200" dirty="0"/>
              <a:t>Surrogate function for EM-style optimization</a:t>
            </a:r>
            <a:endParaRPr kumimoji="1" lang="ja-JP" altLang="en-US" sz="42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22C434-6527-41C8-9401-9ED46AEE3C46}"/>
                  </a:ext>
                </a:extLst>
              </p:cNvPr>
              <p:cNvSpPr>
                <a:spLocks noGrp="1"/>
              </p:cNvSpPr>
              <p:nvPr>
                <p:ph idx="1"/>
              </p:nvPr>
            </p:nvSpPr>
            <p:spPr>
              <a:xfrm>
                <a:off x="838199" y="1825625"/>
                <a:ext cx="11016633" cy="4351338"/>
              </a:xfrm>
            </p:spPr>
            <p:txBody>
              <a:bodyPr>
                <a:normAutofit lnSpcReduction="10000"/>
              </a:bodyPr>
              <a:lstStyle/>
              <a:p>
                <a:pPr marL="0" indent="0">
                  <a:buNone/>
                </a:pPr>
                <a:r>
                  <a:rPr kumimoji="1" lang="ja-JP" altLang="en-US" sz="2400" dirty="0"/>
                  <a:t>方策最適化の損失関数</a:t>
                </a:r>
                <a:endParaRPr kumimoji="1"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𝐽</m:t>
                      </m:r>
                      <m:d>
                        <m:dPr>
                          <m:ctrlPr>
                            <a:rPr lang="en-US" altLang="ja-JP" sz="2400" b="0" i="1" smtClean="0">
                              <a:latin typeface="Cambria Math" panose="02040503050406030204" pitchFamily="18" charset="0"/>
                              <a:ea typeface="Cambria Math" panose="02040503050406030204" pitchFamily="18" charset="0"/>
                            </a:rPr>
                          </m:ctrlPr>
                        </m:dPr>
                        <m:e>
                          <m:r>
                            <a:rPr lang="ja-JP" altLang="en-US" sz="2400" b="0" i="1" smtClean="0">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m:t>
                          </m:r>
                          <m:r>
                            <a:rPr lang="ja-JP" altLang="en-US" sz="2400" b="0" i="1" smtClean="0">
                              <a:latin typeface="Cambria Math" panose="02040503050406030204" pitchFamily="18" charset="0"/>
                              <a:ea typeface="Cambria Math" panose="02040503050406030204" pitchFamily="18" charset="0"/>
                            </a:rPr>
                            <m:t>𝜋</m:t>
                          </m:r>
                        </m:e>
                      </m:d>
                      <m:r>
                        <a:rPr lang="en-US" altLang="ja-JP" sz="2400" b="0" i="1" smtClean="0">
                          <a:latin typeface="Cambria Math" panose="02040503050406030204" pitchFamily="18" charset="0"/>
                          <a:ea typeface="Cambria Math" panose="02040503050406030204" pitchFamily="18" charset="0"/>
                        </a:rPr>
                        <m:t>=−</m:t>
                      </m:r>
                      <m:r>
                        <a:rPr lang="en-US" altLang="ja-JP" sz="2400" i="1" smtClean="0">
                          <a:latin typeface="Cambria Math" panose="02040503050406030204" pitchFamily="18" charset="0"/>
                        </a:rPr>
                        <m:t>𝜂</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ja-JP" altLang="en-US" sz="2400" b="0" i="1" smtClean="0">
                                  <a:latin typeface="Cambria Math" panose="02040503050406030204" pitchFamily="18" charset="0"/>
                                </a:rPr>
                                <m:t>𝜃</m:t>
                              </m:r>
                            </m:sub>
                          </m:sSub>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𝜋</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𝐸</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𝑤</m:t>
                                  </m:r>
                                </m:e>
                                <m:sub>
                                  <m:r>
                                    <a:rPr lang="ja-JP" altLang="en-US" sz="2400" i="1">
                                      <a:latin typeface="Cambria Math" panose="02040503050406030204" pitchFamily="18" charset="0"/>
                                      <a:ea typeface="Cambria Math" panose="02040503050406030204" pitchFamily="18" charset="0"/>
                                    </a:rPr>
                                    <m:t>𝜃</m:t>
                                  </m:r>
                                </m:sub>
                                <m:sup>
                                  <m:r>
                                    <a:rPr lang="ja-JP" altLang="en-US" sz="2400" i="1">
                                      <a:latin typeface="Cambria Math" panose="02040503050406030204" pitchFamily="18" charset="0"/>
                                      <a:ea typeface="Cambria Math" panose="02040503050406030204" pitchFamily="18" charset="0"/>
                                    </a:rPr>
                                    <m:t>𝜋</m:t>
                                  </m:r>
                                </m:sup>
                              </m:sSubSup>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func>
                                <m:funcPr>
                                  <m:ctrlPr>
                                    <a:rPr lang="en-US" altLang="ja-JP" sz="2400" i="1">
                                      <a:latin typeface="Cambria Math" panose="02040503050406030204" pitchFamily="18" charset="0"/>
                                      <a:ea typeface="Cambria Math" panose="02040503050406030204" pitchFamily="18" charset="0"/>
                                    </a:rPr>
                                  </m:ctrlPr>
                                </m:funcPr>
                                <m:fName>
                                  <m:r>
                                    <m:rPr>
                                      <m:sty m:val="p"/>
                                    </m:rPr>
                                    <a:rPr lang="en-US" altLang="ja-JP" sz="2400">
                                      <a:latin typeface="Cambria Math" panose="02040503050406030204" pitchFamily="18" charset="0"/>
                                      <a:ea typeface="Cambria Math" panose="02040503050406030204" pitchFamily="18" charset="0"/>
                                    </a:rPr>
                                    <m:t>ln</m:t>
                                  </m:r>
                                </m:fName>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𝑃</m:t>
                                      </m:r>
                                    </m:e>
                                    <m:sub>
                                      <m:r>
                                        <a:rPr lang="ja-JP" altLang="en-US" sz="2400" i="1">
                                          <a:latin typeface="Cambria Math" panose="02040503050406030204" pitchFamily="18" charset="0"/>
                                          <a:ea typeface="Cambria Math" panose="02040503050406030204" pitchFamily="18" charset="0"/>
                                        </a:rPr>
                                        <m:t>𝜃</m:t>
                                      </m:r>
                                    </m:sub>
                                  </m:sSub>
                                  <m:d>
                                    <m:dPr>
                                      <m:ctrlPr>
                                        <a:rPr lang="en-US" altLang="ja-JP" sz="2400" i="1">
                                          <a:latin typeface="Cambria Math" panose="02040503050406030204" pitchFamily="18" charset="0"/>
                                          <a:ea typeface="Cambria Math" panose="02040503050406030204" pitchFamily="18" charset="0"/>
                                        </a:rPr>
                                      </m:ctrlPr>
                                    </m:dPr>
                                    <m:e>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𝑠</m:t>
                                          </m:r>
                                        </m:e>
                                        <m:sup>
                                          <m:r>
                                            <a:rPr lang="en-US" altLang="ja-JP" sz="2400" i="1">
                                              <a:latin typeface="Cambria Math" panose="02040503050406030204" pitchFamily="18" charset="0"/>
                                              <a:ea typeface="Cambria Math" panose="02040503050406030204" pitchFamily="18" charset="0"/>
                                            </a:rPr>
                                            <m:t>′</m:t>
                                          </m:r>
                                        </m:sup>
                                      </m:sSup>
                                    </m:e>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e>
                              </m:func>
                            </m:e>
                          </m:d>
                          <m:r>
                            <a:rPr lang="en-US" altLang="ja-JP" sz="2400" i="1">
                              <a:latin typeface="Cambria Math" panose="02040503050406030204" pitchFamily="18" charset="0"/>
                              <a:ea typeface="Cambria Math" panose="02040503050406030204" pitchFamily="18" charset="0"/>
                            </a:rPr>
                            <m:t>−</m:t>
                          </m:r>
                          <m:r>
                            <m:rPr>
                              <m:sty m:val="p"/>
                            </m:rPr>
                            <a:rPr lang="en-US" altLang="ja-JP" sz="2400" smtClean="0">
                              <a:latin typeface="Cambria Math" panose="02040503050406030204" pitchFamily="18" charset="0"/>
                              <a:ea typeface="Cambria Math" panose="02040503050406030204" pitchFamily="18" charset="0"/>
                            </a:rPr>
                            <m:t>const</m:t>
                          </m:r>
                        </m:e>
                      </m:rad>
                    </m:oMath>
                  </m:oMathPara>
                </a14:m>
                <a:endParaRPr kumimoji="1" lang="en-US" altLang="ja-JP" sz="2400" dirty="0"/>
              </a:p>
              <a:p>
                <a:pPr marL="0" indent="0">
                  <a:buNone/>
                </a:pPr>
                <a:endParaRPr kumimoji="1" lang="en-US" altLang="ja-JP" sz="2400" dirty="0"/>
              </a:p>
              <a:p>
                <a:pPr marL="0" indent="0">
                  <a:buNone/>
                </a:pPr>
                <a:r>
                  <a:rPr kumimoji="1" lang="ja-JP" altLang="en-US" sz="2400" dirty="0"/>
                  <a:t>上界最小化手法をルートの部分に適用すると、</a:t>
                </a:r>
                <a:endParaRPr kumimoji="1" lang="en-US" altLang="ja-JP" sz="2400" dirty="0"/>
              </a:p>
              <a:p>
                <a:pPr marL="0" indent="0">
                  <a:buNone/>
                </a:pPr>
                <a:endParaRPr lang="en-US" altLang="ja-JP"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𝐽</m:t>
                          </m:r>
                        </m:e>
                        <m:sub>
                          <m:r>
                            <m:rPr>
                              <m:sty m:val="p"/>
                            </m:rPr>
                            <a:rPr lang="en-US" altLang="ja-JP" sz="2400" b="0" i="0" smtClean="0">
                              <a:latin typeface="Cambria Math" panose="02040503050406030204" pitchFamily="18" charset="0"/>
                              <a:ea typeface="Cambria Math" panose="02040503050406030204" pitchFamily="18" charset="0"/>
                            </a:rPr>
                            <m:t>surr</m:t>
                          </m:r>
                        </m:sub>
                      </m:sSub>
                      <m:d>
                        <m:dPr>
                          <m:ctrlPr>
                            <a:rPr lang="en-US" altLang="ja-JP" sz="2400" b="0" i="1" smtClean="0">
                              <a:latin typeface="Cambria Math" panose="02040503050406030204" pitchFamily="18" charset="0"/>
                              <a:ea typeface="Cambria Math" panose="02040503050406030204" pitchFamily="18" charset="0"/>
                            </a:rPr>
                          </m:ctrlPr>
                        </m:dPr>
                        <m:e>
                          <m:r>
                            <a:rPr lang="ja-JP" altLang="en-US" sz="2400" b="0" i="1" smtClean="0">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m:t>
                          </m:r>
                          <m:r>
                            <a:rPr lang="ja-JP" altLang="en-US" sz="2400" b="0" i="1" smtClean="0">
                              <a:latin typeface="Cambria Math" panose="02040503050406030204" pitchFamily="18" charset="0"/>
                              <a:ea typeface="Cambria Math" panose="02040503050406030204" pitchFamily="18" charset="0"/>
                            </a:rPr>
                            <m:t>𝜋</m:t>
                          </m:r>
                        </m:e>
                      </m:d>
                      <m:r>
                        <a:rPr lang="en-US" altLang="ja-JP" sz="2400" b="0" i="1" smtClean="0">
                          <a:latin typeface="Cambria Math" panose="02040503050406030204" pitchFamily="18" charset="0"/>
                          <a:ea typeface="Cambria Math" panose="02040503050406030204" pitchFamily="18" charset="0"/>
                        </a:rPr>
                        <m:t>=−</m:t>
                      </m:r>
                      <m:r>
                        <a:rPr lang="en-US" altLang="ja-JP" sz="2400" i="1" smtClean="0">
                          <a:latin typeface="Cambria Math" panose="02040503050406030204" pitchFamily="18" charset="0"/>
                        </a:rPr>
                        <m:t>𝜂</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ja-JP" altLang="en-US" sz="2400" b="0" i="1" smtClean="0">
                                  <a:latin typeface="Cambria Math" panose="02040503050406030204" pitchFamily="18" charset="0"/>
                                </a:rPr>
                                <m:t>𝜃</m:t>
                              </m:r>
                            </m:sub>
                          </m:sSub>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𝜋</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m:t>
                          </m:r>
                        </m:sup>
                      </m:sSup>
                      <m:r>
                        <a:rPr lang="en-US" altLang="ja-JP" sz="2400" i="1">
                          <a:latin typeface="Cambria Math" panose="02040503050406030204" pitchFamily="18" charset="0"/>
                          <a:ea typeface="Cambria Math" panose="02040503050406030204" pitchFamily="18" charset="0"/>
                        </a:rPr>
                        <m:t>𝐸</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𝑤</m:t>
                              </m:r>
                            </m:e>
                            <m:sub>
                              <m:r>
                                <a:rPr lang="ja-JP" altLang="en-US" sz="2400" i="1">
                                  <a:latin typeface="Cambria Math" panose="02040503050406030204" pitchFamily="18" charset="0"/>
                                  <a:ea typeface="Cambria Math" panose="02040503050406030204" pitchFamily="18" charset="0"/>
                                </a:rPr>
                                <m:t>𝜃</m:t>
                              </m:r>
                            </m:sub>
                            <m:sup>
                              <m:r>
                                <a:rPr lang="ja-JP" altLang="en-US" sz="2400" i="1">
                                  <a:latin typeface="Cambria Math" panose="02040503050406030204" pitchFamily="18" charset="0"/>
                                  <a:ea typeface="Cambria Math" panose="02040503050406030204" pitchFamily="18" charset="0"/>
                                </a:rPr>
                                <m:t>𝜋</m:t>
                              </m:r>
                            </m:sup>
                          </m:sSubSup>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func>
                            <m:funcPr>
                              <m:ctrlPr>
                                <a:rPr lang="en-US" altLang="ja-JP" sz="2400" i="1">
                                  <a:latin typeface="Cambria Math" panose="02040503050406030204" pitchFamily="18" charset="0"/>
                                  <a:ea typeface="Cambria Math" panose="02040503050406030204" pitchFamily="18" charset="0"/>
                                </a:rPr>
                              </m:ctrlPr>
                            </m:funcPr>
                            <m:fName>
                              <m:r>
                                <m:rPr>
                                  <m:sty m:val="p"/>
                                </m:rPr>
                                <a:rPr lang="en-US" altLang="ja-JP" sz="2400">
                                  <a:latin typeface="Cambria Math" panose="02040503050406030204" pitchFamily="18" charset="0"/>
                                  <a:ea typeface="Cambria Math" panose="02040503050406030204" pitchFamily="18" charset="0"/>
                                </a:rPr>
                                <m:t>ln</m:t>
                              </m:r>
                            </m:fName>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𝑃</m:t>
                                  </m:r>
                                </m:e>
                                <m:sub>
                                  <m:r>
                                    <a:rPr lang="ja-JP" altLang="en-US" sz="2400" i="1">
                                      <a:latin typeface="Cambria Math" panose="02040503050406030204" pitchFamily="18" charset="0"/>
                                      <a:ea typeface="Cambria Math" panose="02040503050406030204" pitchFamily="18" charset="0"/>
                                    </a:rPr>
                                    <m:t>𝜃</m:t>
                                  </m:r>
                                </m:sub>
                              </m:sSub>
                              <m:d>
                                <m:dPr>
                                  <m:ctrlPr>
                                    <a:rPr lang="en-US" altLang="ja-JP" sz="2400" i="1">
                                      <a:latin typeface="Cambria Math" panose="02040503050406030204" pitchFamily="18" charset="0"/>
                                      <a:ea typeface="Cambria Math" panose="02040503050406030204" pitchFamily="18" charset="0"/>
                                    </a:rPr>
                                  </m:ctrlPr>
                                </m:dPr>
                                <m:e>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𝑠</m:t>
                                      </m:r>
                                    </m:e>
                                    <m:sup>
                                      <m:r>
                                        <a:rPr lang="en-US" altLang="ja-JP" sz="2400" i="1">
                                          <a:latin typeface="Cambria Math" panose="02040503050406030204" pitchFamily="18" charset="0"/>
                                          <a:ea typeface="Cambria Math" panose="02040503050406030204" pitchFamily="18" charset="0"/>
                                        </a:rPr>
                                        <m:t>′</m:t>
                                      </m:r>
                                    </m:sup>
                                  </m:sSup>
                                </m:e>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e>
                          </m:func>
                        </m:e>
                      </m:d>
                      <m:r>
                        <a:rPr lang="en-US" altLang="ja-JP" sz="2400" i="1">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const</m:t>
                      </m:r>
                    </m:oMath>
                  </m:oMathPara>
                </a14:m>
                <a:endParaRPr lang="en-US" altLang="ja-JP" sz="2400" dirty="0">
                  <a:latin typeface="Cambria Math" panose="02040503050406030204" pitchFamily="18" charset="0"/>
                  <a:ea typeface="Cambria Math" panose="02040503050406030204" pitchFamily="18" charset="0"/>
                </a:endParaRPr>
              </a:p>
              <a:p>
                <a:pPr marL="0" indent="0">
                  <a:buNone/>
                </a:pPr>
                <a:endParaRPr lang="en-US" altLang="ja-JP" sz="2400" b="0" i="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𝑠</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𝑑</m:t>
                              </m:r>
                            </m:e>
                            <m:sub>
                              <m:r>
                                <m:rPr>
                                  <m:sty m:val="p"/>
                                </m:rPr>
                                <a:rPr lang="en-US" altLang="ja-JP" sz="2400" b="0" i="0" smtClean="0">
                                  <a:latin typeface="Cambria Math" panose="02040503050406030204" pitchFamily="18" charset="0"/>
                                  <a:ea typeface="Cambria Math" panose="02040503050406030204" pitchFamily="18" charset="0"/>
                                </a:rPr>
                                <m:t>offline</m:t>
                              </m:r>
                              <m:r>
                                <a:rPr lang="en-US" altLang="ja-JP" sz="2400" b="0" i="0" smtClean="0">
                                  <a:latin typeface="Cambria Math" panose="02040503050406030204" pitchFamily="18" charset="0"/>
                                  <a:ea typeface="Cambria Math" panose="02040503050406030204" pitchFamily="18" charset="0"/>
                                </a:rPr>
                                <m:t>_</m:t>
                              </m:r>
                              <m:r>
                                <m:rPr>
                                  <m:sty m:val="p"/>
                                </m:rPr>
                                <a:rPr lang="en-US" altLang="ja-JP" sz="2400" b="0" i="0" smtClean="0">
                                  <a:latin typeface="Cambria Math" panose="02040503050406030204" pitchFamily="18" charset="0"/>
                                  <a:ea typeface="Cambria Math" panose="02040503050406030204" pitchFamily="18" charset="0"/>
                                </a:rPr>
                                <m:t>data</m:t>
                              </m:r>
                            </m:sub>
                          </m:sSub>
                        </m:sub>
                      </m:sSub>
                      <m:d>
                        <m:dPr>
                          <m:begChr m:val="{"/>
                          <m:endChr m:val="}"/>
                          <m:ctrlPr>
                            <a:rPr lang="en-US" altLang="ja-JP" sz="2400" i="1" smtClean="0">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𝑤</m:t>
                              </m:r>
                            </m:e>
                            <m:sub>
                              <m:r>
                                <a:rPr lang="ja-JP" altLang="en-US" sz="2400" i="1">
                                  <a:latin typeface="Cambria Math" panose="02040503050406030204" pitchFamily="18" charset="0"/>
                                  <a:ea typeface="Cambria Math" panose="02040503050406030204" pitchFamily="18" charset="0"/>
                                </a:rPr>
                                <m:t>𝜃</m:t>
                              </m:r>
                            </m:sub>
                            <m:sup>
                              <m:r>
                                <a:rPr lang="ja-JP" altLang="en-US" sz="2400" i="1">
                                  <a:latin typeface="Cambria Math" panose="02040503050406030204" pitchFamily="18" charset="0"/>
                                  <a:ea typeface="Cambria Math" panose="02040503050406030204" pitchFamily="18" charset="0"/>
                                </a:rPr>
                                <m:t>𝜋</m:t>
                              </m:r>
                            </m:sup>
                          </m:sSubSup>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d>
                            <m:dPr>
                              <m:begChr m:val="["/>
                              <m:endChr m:val="]"/>
                              <m:ctrlPr>
                                <a:rPr lang="en-US" altLang="ja-JP" sz="2400" i="1">
                                  <a:latin typeface="Cambria Math" panose="02040503050406030204" pitchFamily="18" charset="0"/>
                                  <a:ea typeface="Cambria Math" panose="02040503050406030204" pitchFamily="18" charset="0"/>
                                </a:rPr>
                              </m:ctrlPr>
                            </m:dPr>
                            <m:e>
                              <m:func>
                                <m:funcPr>
                                  <m:ctrlPr>
                                    <a:rPr lang="en-US" altLang="ja-JP" sz="2400" i="1">
                                      <a:latin typeface="Cambria Math" panose="02040503050406030204" pitchFamily="18" charset="0"/>
                                      <a:ea typeface="Cambria Math" panose="02040503050406030204" pitchFamily="18" charset="0"/>
                                    </a:rPr>
                                  </m:ctrlPr>
                                </m:funcPr>
                                <m:fName>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𝑟</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𝑠</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e>
                                      </m:d>
                                    </m:num>
                                    <m:den>
                                      <m:r>
                                        <a:rPr lang="en-US" altLang="ja-JP" sz="2400" b="0" i="1" smtClean="0">
                                          <a:latin typeface="Cambria Math" panose="02040503050406030204" pitchFamily="18" charset="0"/>
                                          <a:ea typeface="Cambria Math" panose="02040503050406030204" pitchFamily="18" charset="0"/>
                                        </a:rPr>
                                        <m:t>1−</m:t>
                                      </m:r>
                                      <m:r>
                                        <a:rPr lang="ja-JP" altLang="en-US" sz="2400" b="0" i="1" smtClean="0">
                                          <a:latin typeface="Cambria Math" panose="02040503050406030204" pitchFamily="18" charset="0"/>
                                          <a:ea typeface="Cambria Math" panose="02040503050406030204" pitchFamily="18" charset="0"/>
                                        </a:rPr>
                                        <m:t>𝛾</m:t>
                                      </m:r>
                                    </m:den>
                                  </m:f>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ln</m:t>
                                  </m:r>
                                </m:fName>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𝑃</m:t>
                                      </m:r>
                                    </m:e>
                                    <m:sub>
                                      <m:r>
                                        <a:rPr lang="ja-JP" altLang="en-US" sz="2400" i="1">
                                          <a:latin typeface="Cambria Math" panose="02040503050406030204" pitchFamily="18" charset="0"/>
                                          <a:ea typeface="Cambria Math" panose="02040503050406030204" pitchFamily="18" charset="0"/>
                                        </a:rPr>
                                        <m:t>𝜃</m:t>
                                      </m:r>
                                    </m:sub>
                                  </m:sSub>
                                  <m:d>
                                    <m:dPr>
                                      <m:ctrlPr>
                                        <a:rPr lang="en-US" altLang="ja-JP" sz="2400" i="1">
                                          <a:latin typeface="Cambria Math" panose="02040503050406030204" pitchFamily="18" charset="0"/>
                                          <a:ea typeface="Cambria Math" panose="02040503050406030204" pitchFamily="18" charset="0"/>
                                        </a:rPr>
                                      </m:ctrlPr>
                                    </m:dPr>
                                    <m:e>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𝑠</m:t>
                                          </m:r>
                                        </m:e>
                                        <m:sup>
                                          <m:r>
                                            <a:rPr lang="en-US" altLang="ja-JP" sz="2400" i="1">
                                              <a:latin typeface="Cambria Math" panose="02040503050406030204" pitchFamily="18" charset="0"/>
                                              <a:ea typeface="Cambria Math" panose="02040503050406030204" pitchFamily="18" charset="0"/>
                                            </a:rPr>
                                            <m:t>′</m:t>
                                          </m:r>
                                        </m:sup>
                                      </m:sSup>
                                    </m:e>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e>
                              </m:func>
                            </m:e>
                          </m:d>
                        </m:e>
                      </m:d>
                      <m:r>
                        <a:rPr lang="en-US" altLang="ja-JP" sz="2400" i="1">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const</m:t>
                      </m:r>
                    </m:oMath>
                  </m:oMathPara>
                </a14:m>
                <a:endParaRPr kumimoji="1" lang="en-US" altLang="ja-JP" sz="2400" i="1"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FA22C434-6527-41C8-9401-9ED46AEE3C46}"/>
                  </a:ext>
                </a:extLst>
              </p:cNvPr>
              <p:cNvSpPr>
                <a:spLocks noGrp="1" noRot="1" noChangeAspect="1" noMove="1" noResize="1" noEditPoints="1" noAdjustHandles="1" noChangeArrowheads="1" noChangeShapeType="1" noTextEdit="1"/>
              </p:cNvSpPr>
              <p:nvPr>
                <p:ph idx="1"/>
              </p:nvPr>
            </p:nvSpPr>
            <p:spPr>
              <a:xfrm>
                <a:off x="838199" y="1825625"/>
                <a:ext cx="11016633" cy="4351338"/>
              </a:xfrm>
              <a:blipFill>
                <a:blip r:embed="rId3"/>
                <a:stretch>
                  <a:fillRect l="-830" t="-25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6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B1792-B46B-4CD1-A95F-3C9D00A4685C}"/>
              </a:ext>
            </a:extLst>
          </p:cNvPr>
          <p:cNvSpPr>
            <a:spLocks noGrp="1"/>
          </p:cNvSpPr>
          <p:nvPr>
            <p:ph type="title"/>
          </p:nvPr>
        </p:nvSpPr>
        <p:spPr/>
        <p:txBody>
          <a:bodyPr/>
          <a:lstStyle/>
          <a:p>
            <a:r>
              <a:rPr kumimoji="1" lang="en-US" altLang="ja-JP" dirty="0"/>
              <a:t>Background</a:t>
            </a:r>
            <a:endParaRPr kumimoji="1" lang="ja-JP" altLang="en-US" dirty="0"/>
          </a:p>
        </p:txBody>
      </p:sp>
      <p:sp>
        <p:nvSpPr>
          <p:cNvPr id="3" name="コンテンツ プレースホルダー 2">
            <a:extLst>
              <a:ext uri="{FF2B5EF4-FFF2-40B4-BE49-F238E27FC236}">
                <a16:creationId xmlns:a16="http://schemas.microsoft.com/office/drawing/2014/main" id="{7692A922-134B-4CE0-8059-DB58F6C53A77}"/>
              </a:ext>
            </a:extLst>
          </p:cNvPr>
          <p:cNvSpPr>
            <a:spLocks noGrp="1"/>
          </p:cNvSpPr>
          <p:nvPr>
            <p:ph idx="1"/>
          </p:nvPr>
        </p:nvSpPr>
        <p:spPr/>
        <p:txBody>
          <a:bodyPr>
            <a:noAutofit/>
          </a:bodyPr>
          <a:lstStyle/>
          <a:p>
            <a:r>
              <a:rPr kumimoji="1" lang="ja-JP" altLang="en-US" sz="2000" dirty="0"/>
              <a:t>オフライン・モデルベース・強化学習</a:t>
            </a:r>
            <a:endParaRPr kumimoji="1" lang="en-US" altLang="ja-JP" sz="2000" dirty="0"/>
          </a:p>
          <a:p>
            <a:pPr lvl="1"/>
            <a:r>
              <a:rPr kumimoji="1" lang="ja-JP" altLang="en-US" sz="1800" dirty="0"/>
              <a:t>強化学習　　　</a:t>
            </a:r>
            <a:r>
              <a:rPr kumimoji="1" lang="en-US" altLang="ja-JP" sz="1800" dirty="0"/>
              <a:t>…</a:t>
            </a:r>
            <a:r>
              <a:rPr kumimoji="1" lang="ja-JP" altLang="en-US" sz="1800" dirty="0"/>
              <a:t>　データから方策／制御器を学習する</a:t>
            </a:r>
            <a:endParaRPr kumimoji="1" lang="en-US" altLang="ja-JP" sz="1800" dirty="0"/>
          </a:p>
          <a:p>
            <a:pPr lvl="1"/>
            <a:r>
              <a:rPr kumimoji="1" lang="ja-JP" altLang="en-US" sz="1800" dirty="0"/>
              <a:t>オフライン　　</a:t>
            </a:r>
            <a:r>
              <a:rPr kumimoji="1" lang="en-US" altLang="ja-JP" sz="1800" dirty="0"/>
              <a:t>…</a:t>
            </a:r>
            <a:r>
              <a:rPr kumimoji="1" lang="ja-JP" altLang="en-US" sz="1800" dirty="0"/>
              <a:t>　あらかじめ収集しておいたオフラインデータのみを使う</a:t>
            </a:r>
            <a:endParaRPr kumimoji="1" lang="en-US" altLang="ja-JP" sz="1800" dirty="0"/>
          </a:p>
          <a:p>
            <a:pPr lvl="1"/>
            <a:r>
              <a:rPr kumimoji="1" lang="ja-JP" altLang="en-US" sz="1800" dirty="0"/>
              <a:t>モデルベース　</a:t>
            </a:r>
            <a:r>
              <a:rPr kumimoji="1" lang="en-US" altLang="ja-JP" sz="1800" dirty="0"/>
              <a:t>…</a:t>
            </a:r>
            <a:r>
              <a:rPr kumimoji="1" lang="ja-JP" altLang="en-US" sz="1800" dirty="0"/>
              <a:t>　</a:t>
            </a:r>
            <a:r>
              <a:rPr lang="ja-JP" altLang="en-US" sz="1800" dirty="0"/>
              <a:t>環境</a:t>
            </a:r>
            <a:r>
              <a:rPr kumimoji="1" lang="ja-JP" altLang="en-US" sz="1800" dirty="0"/>
              <a:t>モデルを陽に推定して利用する</a:t>
            </a:r>
            <a:endParaRPr kumimoji="1" lang="en-US" altLang="ja-JP" sz="1800" dirty="0"/>
          </a:p>
          <a:p>
            <a:pPr marL="0" indent="0">
              <a:buNone/>
            </a:pPr>
            <a:endParaRPr lang="en-US" altLang="ja-JP" sz="1800" dirty="0"/>
          </a:p>
          <a:p>
            <a:r>
              <a:rPr lang="ja-JP" altLang="en-US" sz="2000" dirty="0"/>
              <a:t>よくある手順：</a:t>
            </a:r>
            <a:endParaRPr lang="en-US" altLang="ja-JP" sz="2000" dirty="0"/>
          </a:p>
          <a:p>
            <a:pPr marL="914400" lvl="1" indent="-457200">
              <a:buAutoNum type="arabicPeriod"/>
            </a:pPr>
            <a:r>
              <a:rPr lang="ja-JP" altLang="en-US" sz="1800" dirty="0"/>
              <a:t>経験損失最小化（例：最小二乗法）でモデルを推定する</a:t>
            </a:r>
            <a:endParaRPr lang="en-US" altLang="ja-JP" sz="1800" dirty="0"/>
          </a:p>
          <a:p>
            <a:pPr marL="914400" lvl="1" indent="-457200">
              <a:buAutoNum type="arabicPeriod"/>
            </a:pPr>
            <a:r>
              <a:rPr lang="ja-JP" altLang="en-US" sz="1800" dirty="0"/>
              <a:t>推定したモデルを使って方策をプランニングする</a:t>
            </a:r>
            <a:endParaRPr lang="en-US" altLang="ja-JP" sz="1800" dirty="0"/>
          </a:p>
          <a:p>
            <a:endParaRPr lang="en-US" altLang="ja-JP" sz="1800" dirty="0"/>
          </a:p>
          <a:p>
            <a:r>
              <a:rPr lang="ja-JP" altLang="en-US" sz="2000" dirty="0"/>
              <a:t>課題：</a:t>
            </a:r>
            <a:endParaRPr lang="en-US" altLang="ja-JP" sz="2000" dirty="0"/>
          </a:p>
          <a:p>
            <a:pPr marL="0" indent="0">
              <a:buNone/>
            </a:pPr>
            <a:r>
              <a:rPr lang="ja-JP" altLang="en-US" sz="2000" dirty="0"/>
              <a:t>　共変量シフトによりモデルの予測性能が低下　→　方策のプランニングに影響</a:t>
            </a:r>
            <a:endParaRPr lang="en-US" altLang="ja-JP" sz="2000" dirty="0"/>
          </a:p>
          <a:p>
            <a:pPr lvl="1"/>
            <a:r>
              <a:rPr kumimoji="1" lang="ja-JP" altLang="en-US" sz="1800" dirty="0"/>
              <a:t>訓練データ　　</a:t>
            </a:r>
            <a:r>
              <a:rPr kumimoji="1" lang="en-US" altLang="ja-JP" sz="1800" dirty="0"/>
              <a:t>…</a:t>
            </a:r>
            <a:r>
              <a:rPr kumimoji="1" lang="ja-JP" altLang="en-US" sz="1800" dirty="0"/>
              <a:t>　オフラインデータ収集方策に従ってサンプルされる</a:t>
            </a:r>
            <a:endParaRPr kumimoji="1" lang="en-US" altLang="ja-JP" sz="1800" dirty="0"/>
          </a:p>
          <a:p>
            <a:pPr lvl="1"/>
            <a:r>
              <a:rPr lang="ja-JP" altLang="en-US" sz="1800" dirty="0"/>
              <a:t>テストデータ　</a:t>
            </a:r>
            <a:r>
              <a:rPr lang="en-US" altLang="ja-JP" sz="1800" dirty="0"/>
              <a:t>…</a:t>
            </a:r>
            <a:r>
              <a:rPr lang="ja-JP" altLang="en-US" sz="1800" dirty="0"/>
              <a:t>　エージェントの将来の方策に従ってサンプルされる</a:t>
            </a:r>
            <a:endParaRPr kumimoji="1" lang="en-US" altLang="ja-JP" sz="1800" dirty="0"/>
          </a:p>
        </p:txBody>
      </p:sp>
    </p:spTree>
    <p:extLst>
      <p:ext uri="{BB962C8B-B14F-4D97-AF65-F5344CB8AC3E}">
        <p14:creationId xmlns:p14="http://schemas.microsoft.com/office/powerpoint/2010/main" val="340324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9EF0C-F348-4DFF-BB7B-3053ED785E84}"/>
              </a:ext>
            </a:extLst>
          </p:cNvPr>
          <p:cNvSpPr>
            <a:spLocks noGrp="1"/>
          </p:cNvSpPr>
          <p:nvPr>
            <p:ph type="title"/>
          </p:nvPr>
        </p:nvSpPr>
        <p:spPr/>
        <p:txBody>
          <a:bodyPr/>
          <a:lstStyle/>
          <a:p>
            <a:r>
              <a:rPr kumimoji="1" lang="en-US" altLang="ja-JP" dirty="0"/>
              <a:t>Derivative of</a:t>
            </a:r>
            <a:r>
              <a:rPr lang="ja-JP" altLang="en-US" dirty="0"/>
              <a:t> </a:t>
            </a:r>
            <a:r>
              <a:rPr lang="en-US" altLang="ja-JP" dirty="0"/>
              <a:t>l</a:t>
            </a:r>
            <a:r>
              <a:rPr kumimoji="1" lang="en-US" altLang="ja-JP" dirty="0"/>
              <a:t>og-stationary distribution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CFCBF67-7636-4669-859A-8752B85CA83E}"/>
                  </a:ext>
                </a:extLst>
              </p:cNvPr>
              <p:cNvSpPr>
                <a:spLocks noGrp="1"/>
              </p:cNvSpPr>
              <p:nvPr>
                <p:ph idx="1"/>
              </p:nvPr>
            </p:nvSpPr>
            <p:spPr/>
            <p:txBody>
              <a:bodyPr>
                <a:normAutofit/>
              </a:bodyPr>
              <a:lstStyle/>
              <a:p>
                <a:pPr marL="0" indent="0">
                  <a:buNone/>
                </a:pPr>
                <a:r>
                  <a:rPr lang="ja-JP" altLang="en-US" sz="2200" dirty="0"/>
                  <a:t>割引</a:t>
                </a:r>
                <a:r>
                  <a:rPr lang="en-US" altLang="ja-JP" sz="2200" dirty="0"/>
                  <a:t>MDP</a:t>
                </a:r>
                <a:r>
                  <a:rPr lang="ja-JP" altLang="en-US" sz="2200" dirty="0"/>
                  <a:t>における定常状態分布は、</a:t>
                </a:r>
                <a:endParaRPr lang="en-US" altLang="ja-JP" sz="2200" dirty="0"/>
              </a:p>
              <a:p>
                <a:pPr marL="0" indent="0">
                  <a:buNone/>
                </a:pPr>
                <a:endParaRPr kumimoji="1" lang="en-US" altLang="ja-JP" sz="2200"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kumimoji="1" lang="en-US" altLang="ja-JP" sz="2200" b="0" i="1" smtClean="0">
                              <a:latin typeface="Cambria Math" panose="02040503050406030204" pitchFamily="18" charset="0"/>
                            </a:rPr>
                          </m:ctrlPr>
                        </m:dPr>
                        <m:e>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𝑠</m:t>
                              </m:r>
                            </m:e>
                            <m:sup>
                              <m:r>
                                <a:rPr kumimoji="1" lang="en-US" altLang="ja-JP" sz="2200" b="0" i="1" smtClean="0">
                                  <a:latin typeface="Cambria Math" panose="02040503050406030204" pitchFamily="18" charset="0"/>
                                </a:rPr>
                                <m:t>′</m:t>
                              </m:r>
                            </m:sup>
                          </m:sSup>
                        </m:e>
                      </m:d>
                      <m:r>
                        <a:rPr kumimoji="1" lang="en-US" altLang="ja-JP" sz="2200" b="0" i="1" smtClean="0">
                          <a:latin typeface="Cambria Math" panose="02040503050406030204" pitchFamily="18" charset="0"/>
                        </a:rPr>
                        <m:t>=</m:t>
                      </m:r>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1−</m:t>
                          </m:r>
                          <m:r>
                            <a:rPr lang="ja-JP" altLang="en-US" sz="2200" i="1">
                              <a:latin typeface="Cambria Math" panose="02040503050406030204" pitchFamily="18" charset="0"/>
                            </a:rPr>
                            <m:t>𝛾</m:t>
                          </m:r>
                        </m:e>
                      </m:d>
                      <m:r>
                        <a:rPr kumimoji="1" lang="ja-JP" altLang="en-US" sz="2200" b="0" i="1" smtClean="0">
                          <a:latin typeface="Cambria Math" panose="02040503050406030204" pitchFamily="18" charset="0"/>
                        </a:rPr>
                        <m:t>𝜌</m:t>
                      </m:r>
                      <m:d>
                        <m:dPr>
                          <m:ctrlPr>
                            <a:rPr kumimoji="1" lang="en-US" altLang="ja-JP" sz="2200" b="0" i="1" smtClean="0">
                              <a:latin typeface="Cambria Math" panose="02040503050406030204" pitchFamily="18" charset="0"/>
                            </a:rPr>
                          </m:ctrlPr>
                        </m:dPr>
                        <m:e>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𝑠</m:t>
                              </m:r>
                            </m:e>
                            <m:sup>
                              <m:r>
                                <a:rPr kumimoji="1" lang="en-US" altLang="ja-JP" sz="2200" b="0" i="1" smtClean="0">
                                  <a:latin typeface="Cambria Math" panose="02040503050406030204" pitchFamily="18" charset="0"/>
                                </a:rPr>
                                <m:t>′</m:t>
                              </m:r>
                            </m:sup>
                          </m:sSup>
                        </m:e>
                      </m:d>
                      <m:r>
                        <a:rPr kumimoji="1" lang="en-US" altLang="ja-JP" sz="2200" b="0" i="1" smtClean="0">
                          <a:latin typeface="Cambria Math" panose="02040503050406030204" pitchFamily="18" charset="0"/>
                        </a:rPr>
                        <m:t>+</m:t>
                      </m:r>
                      <m:r>
                        <a:rPr kumimoji="1" lang="ja-JP" altLang="en-US" sz="2200" b="0" i="1" smtClean="0">
                          <a:latin typeface="Cambria Math" panose="02040503050406030204" pitchFamily="18" charset="0"/>
                        </a:rPr>
                        <m:t>𝛾</m:t>
                      </m:r>
                      <m:nary>
                        <m:naryPr>
                          <m:chr m:val="∑"/>
                          <m:supHide m:val="on"/>
                          <m:ctrlPr>
                            <a:rPr kumimoji="1" lang="en-US" altLang="ja-JP" sz="2200" b="0" i="1" smtClean="0">
                              <a:latin typeface="Cambria Math" panose="02040503050406030204" pitchFamily="18" charset="0"/>
                            </a:rPr>
                          </m:ctrlPr>
                        </m:naryPr>
                        <m:sub>
                          <m:r>
                            <m:rPr>
                              <m:brk m:alnAt="7"/>
                            </m:rPr>
                            <a:rPr kumimoji="1" lang="en-US" altLang="ja-JP" sz="2200" b="0" i="1" smtClean="0">
                              <a:latin typeface="Cambria Math" panose="02040503050406030204" pitchFamily="18" charset="0"/>
                            </a:rPr>
                            <m:t>𝑠</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𝑎</m:t>
                          </m:r>
                        </m:sub>
                        <m:sup/>
                        <m:e>
                          <m:sSubSup>
                            <m:sSubSupPr>
                              <m:ctrlPr>
                                <a:rPr lang="en-US" altLang="ja-JP" sz="2200" i="1">
                                  <a:latin typeface="Cambria Math" panose="02040503050406030204" pitchFamily="18" charset="0"/>
                                </a:rPr>
                              </m:ctrlPr>
                            </m:sSubSupPr>
                            <m:e>
                              <m:r>
                                <a:rPr lang="en-US" altLang="ja-JP" sz="2200" i="1">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𝑠</m:t>
                              </m:r>
                            </m:e>
                          </m:d>
                          <m:r>
                            <a:rPr kumimoji="1" lang="ja-JP" altLang="en-US" sz="2200" b="0" i="1" smtClean="0">
                              <a:latin typeface="Cambria Math" panose="02040503050406030204" pitchFamily="18" charset="0"/>
                            </a:rPr>
                            <m:t>𝜋</m:t>
                          </m:r>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𝑎</m:t>
                              </m:r>
                            </m:e>
                            <m:e>
                              <m:r>
                                <a:rPr kumimoji="1" lang="en-US" altLang="ja-JP" sz="2200" b="0" i="1" smtClean="0">
                                  <a:latin typeface="Cambria Math" panose="02040503050406030204" pitchFamily="18" charset="0"/>
                                </a:rPr>
                                <m:t>𝑠</m:t>
                              </m:r>
                            </m:e>
                          </m:d>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𝑃</m:t>
                              </m:r>
                            </m:e>
                            <m:sub>
                              <m:r>
                                <a:rPr kumimoji="1" lang="ja-JP" altLang="en-US" sz="2200" b="0" i="1" smtClean="0">
                                  <a:latin typeface="Cambria Math" panose="02040503050406030204" pitchFamily="18" charset="0"/>
                                </a:rPr>
                                <m:t>𝜃</m:t>
                              </m:r>
                            </m:sub>
                          </m:sSub>
                          <m:r>
                            <a:rPr kumimoji="1" lang="en-US" altLang="ja-JP" sz="2200" b="0" i="1" smtClean="0">
                              <a:latin typeface="Cambria Math" panose="02040503050406030204" pitchFamily="18" charset="0"/>
                            </a:rPr>
                            <m:t> (</m:t>
                          </m:r>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𝑠</m:t>
                              </m:r>
                            </m:e>
                            <m:sup>
                              <m:r>
                                <a:rPr kumimoji="1" lang="en-US" altLang="ja-JP" sz="2200" b="0" i="1" smtClean="0">
                                  <a:latin typeface="Cambria Math" panose="02040503050406030204" pitchFamily="18" charset="0"/>
                                </a:rPr>
                                <m:t>′</m:t>
                              </m:r>
                            </m:sup>
                          </m:sSup>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𝑠</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𝑎</m:t>
                          </m:r>
                          <m:r>
                            <a:rPr kumimoji="1" lang="en-US" altLang="ja-JP" sz="2200" b="0" i="1" smtClean="0">
                              <a:latin typeface="Cambria Math" panose="02040503050406030204" pitchFamily="18" charset="0"/>
                            </a:rPr>
                            <m:t>)</m:t>
                          </m:r>
                        </m:e>
                      </m:nary>
                    </m:oMath>
                  </m:oMathPara>
                </a14:m>
                <a:endParaRPr kumimoji="1" lang="en-US" altLang="ja-JP" sz="2200" dirty="0"/>
              </a:p>
              <a:p>
                <a:pPr marL="0" indent="0">
                  <a:buNone/>
                </a:pPr>
                <a:endParaRPr kumimoji="1" lang="en-US" altLang="ja-JP" sz="2200" dirty="0"/>
              </a:p>
              <a:p>
                <a:pPr marL="0" indent="0">
                  <a:buNone/>
                </a:pPr>
                <a:r>
                  <a:rPr kumimoji="1" lang="en-US" altLang="ja-JP" sz="2200" dirty="0" err="1"/>
                  <a:t>i</a:t>
                </a:r>
                <a:r>
                  <a:rPr kumimoji="1" lang="ja-JP" altLang="en-US" sz="2200" dirty="0"/>
                  <a:t>番目のパラメータ</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ja-JP" altLang="en-US" sz="2200" b="0" i="1" smtClean="0">
                            <a:latin typeface="Cambria Math" panose="02040503050406030204" pitchFamily="18" charset="0"/>
                          </a:rPr>
                          <m:t>𝜃</m:t>
                        </m:r>
                      </m:e>
                      <m:sub>
                        <m:r>
                          <a:rPr kumimoji="1" lang="en-US" altLang="ja-JP" sz="2200" b="0" i="1" smtClean="0">
                            <a:latin typeface="Cambria Math" panose="02040503050406030204" pitchFamily="18" charset="0"/>
                          </a:rPr>
                          <m:t>𝑖</m:t>
                        </m:r>
                      </m:sub>
                    </m:sSub>
                  </m:oMath>
                </a14:m>
                <a:r>
                  <a:rPr kumimoji="1" lang="ja-JP" altLang="en-US" sz="2200" dirty="0"/>
                  <a:t>で微分すると、前進</a:t>
                </a:r>
                <a:r>
                  <a:rPr kumimoji="1" lang="en-US" altLang="ja-JP" sz="2200" dirty="0"/>
                  <a:t>Bellman</a:t>
                </a:r>
                <a:r>
                  <a:rPr lang="ja-JP" altLang="en-US" sz="2200" dirty="0"/>
                  <a:t>方程式が得られる</a:t>
                </a:r>
                <a:endParaRPr lang="en-US" altLang="ja-JP" sz="2200" dirty="0"/>
              </a:p>
              <a:p>
                <a:pPr marL="0" indent="0">
                  <a:buNone/>
                </a:pPr>
                <a:endParaRPr lang="en-US" altLang="ja-JP" sz="2200"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kumimoji="1" lang="en-US" altLang="ja-JP" sz="2200" b="0" i="1" smtClean="0">
                              <a:latin typeface="Cambria Math" panose="02040503050406030204" pitchFamily="18" charset="0"/>
                            </a:rPr>
                          </m:ctrlPr>
                        </m:dPr>
                        <m:e>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𝑠</m:t>
                              </m:r>
                            </m:e>
                            <m:sup>
                              <m:r>
                                <a:rPr kumimoji="1" lang="en-US" altLang="ja-JP" sz="2200" b="0" i="1" smtClean="0">
                                  <a:latin typeface="Cambria Math" panose="02040503050406030204" pitchFamily="18" charset="0"/>
                                </a:rPr>
                                <m:t>′</m:t>
                              </m:r>
                            </m:sup>
                          </m:sSup>
                        </m:e>
                      </m:d>
                      <m:sSub>
                        <m:sSubPr>
                          <m:ctrlPr>
                            <a:rPr kumimoji="1" lang="en-US" altLang="ja-JP" sz="2200" b="0" i="1" smtClean="0">
                              <a:latin typeface="Cambria Math" panose="02040503050406030204" pitchFamily="18" charset="0"/>
                            </a:rPr>
                          </m:ctrlPr>
                        </m:sSubPr>
                        <m:e>
                          <m:r>
                            <m:rPr>
                              <m:sty m:val="p"/>
                            </m:rPr>
                            <a:rPr kumimoji="1" lang="en-US" altLang="ja-JP" sz="2200" b="0" i="1" smtClean="0">
                              <a:latin typeface="Cambria Math" panose="02040503050406030204" pitchFamily="18" charset="0"/>
                              <a:ea typeface="Cambria Math" panose="02040503050406030204" pitchFamily="18" charset="0"/>
                            </a:rPr>
                            <m:t>∇</m:t>
                          </m:r>
                        </m:e>
                        <m:sub>
                          <m:sSub>
                            <m:sSubPr>
                              <m:ctrlPr>
                                <a:rPr kumimoji="1" lang="en-US" altLang="ja-JP" sz="2200" b="0" i="1" smtClean="0">
                                  <a:latin typeface="Cambria Math" panose="02040503050406030204" pitchFamily="18" charset="0"/>
                                </a:rPr>
                              </m:ctrlPr>
                            </m:sSubPr>
                            <m:e>
                              <m:r>
                                <a:rPr kumimoji="1" lang="ja-JP" altLang="en-US" sz="2200" b="0" i="1" smtClean="0">
                                  <a:latin typeface="Cambria Math" panose="02040503050406030204" pitchFamily="18" charset="0"/>
                                </a:rPr>
                                <m:t>𝜃</m:t>
                              </m:r>
                            </m:e>
                            <m:sub>
                              <m:r>
                                <a:rPr kumimoji="1" lang="en-US" altLang="ja-JP" sz="2200" b="0" i="1" smtClean="0">
                                  <a:latin typeface="Cambria Math" panose="02040503050406030204" pitchFamily="18" charset="0"/>
                                </a:rPr>
                                <m:t>𝑖</m:t>
                              </m:r>
                            </m:sub>
                          </m:sSub>
                        </m:sub>
                      </m:sSub>
                      <m:func>
                        <m:funcPr>
                          <m:ctrlPr>
                            <a:rPr kumimoji="1" lang="en-US" altLang="ja-JP" sz="2200" b="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ln</m:t>
                          </m:r>
                        </m:fName>
                        <m:e>
                          <m:sSubSup>
                            <m:sSubSupPr>
                              <m:ctrlPr>
                                <a:rPr lang="en-US" altLang="ja-JP" sz="2200" i="1">
                                  <a:latin typeface="Cambria Math" panose="02040503050406030204" pitchFamily="18" charset="0"/>
                                </a:rPr>
                              </m:ctrlPr>
                            </m:sSubSupPr>
                            <m:e>
                              <m:r>
                                <a:rPr lang="en-US" altLang="ja-JP" sz="2200" i="1">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𝑠</m:t>
                              </m:r>
                              <m:r>
                                <a:rPr kumimoji="1" lang="en-US" altLang="ja-JP" sz="2200" b="0" i="1" smtClean="0">
                                  <a:latin typeface="Cambria Math" panose="02040503050406030204" pitchFamily="18" charset="0"/>
                                </a:rPr>
                                <m:t>′</m:t>
                              </m:r>
                            </m:e>
                          </m:d>
                        </m:e>
                      </m:func>
                      <m:r>
                        <a:rPr kumimoji="1" lang="en-US" altLang="ja-JP" sz="2200" b="0" i="1" smtClean="0">
                          <a:latin typeface="Cambria Math" panose="02040503050406030204" pitchFamily="18" charset="0"/>
                        </a:rPr>
                        <m:t>=</m:t>
                      </m:r>
                      <m:nary>
                        <m:naryPr>
                          <m:chr m:val="∑"/>
                          <m:supHide m:val="on"/>
                          <m:ctrlPr>
                            <a:rPr kumimoji="1" lang="en-US" altLang="ja-JP" sz="2200" b="0" i="1" smtClean="0">
                              <a:latin typeface="Cambria Math" panose="02040503050406030204" pitchFamily="18" charset="0"/>
                            </a:rPr>
                          </m:ctrlPr>
                        </m:naryPr>
                        <m:sub>
                          <m:r>
                            <m:rPr>
                              <m:brk m:alnAt="7"/>
                            </m:rPr>
                            <a:rPr kumimoji="1" lang="en-US" altLang="ja-JP" sz="2200" b="0" i="1" smtClean="0">
                              <a:latin typeface="Cambria Math" panose="02040503050406030204" pitchFamily="18" charset="0"/>
                            </a:rPr>
                            <m:t>𝑠</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𝑎</m:t>
                          </m:r>
                        </m:sub>
                        <m:sup/>
                        <m:e>
                          <m:sSubSup>
                            <m:sSubSupPr>
                              <m:ctrlPr>
                                <a:rPr lang="en-US" altLang="ja-JP" sz="2200" i="1">
                                  <a:latin typeface="Cambria Math" panose="02040503050406030204" pitchFamily="18" charset="0"/>
                                </a:rPr>
                              </m:ctrlPr>
                            </m:sSubSupPr>
                            <m:e>
                              <m:r>
                                <a:rPr lang="en-US" altLang="ja-JP" sz="2200" i="1">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𝑠</m:t>
                              </m:r>
                            </m:e>
                          </m:d>
                          <m:r>
                            <a:rPr kumimoji="1" lang="ja-JP" altLang="en-US" sz="2200" b="0" i="1" smtClean="0">
                              <a:latin typeface="Cambria Math" panose="02040503050406030204" pitchFamily="18" charset="0"/>
                            </a:rPr>
                            <m:t>𝜋</m:t>
                          </m:r>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𝑎</m:t>
                              </m:r>
                            </m:e>
                            <m:e>
                              <m:r>
                                <a:rPr kumimoji="1" lang="en-US" altLang="ja-JP" sz="2200" b="0" i="1" smtClean="0">
                                  <a:latin typeface="Cambria Math" panose="02040503050406030204" pitchFamily="18" charset="0"/>
                                </a:rPr>
                                <m:t>𝑠</m:t>
                              </m:r>
                            </m:e>
                          </m:d>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𝑃</m:t>
                              </m:r>
                            </m:e>
                            <m:sub>
                              <m:r>
                                <a:rPr kumimoji="1" lang="ja-JP" altLang="en-US" sz="2200" b="0" i="1" smtClean="0">
                                  <a:latin typeface="Cambria Math" panose="02040503050406030204" pitchFamily="18" charset="0"/>
                                </a:rPr>
                                <m:t>𝜃</m:t>
                              </m:r>
                            </m:sub>
                          </m:sSub>
                          <m:r>
                            <a:rPr kumimoji="1" lang="en-US" altLang="ja-JP" sz="2200" b="0" i="1" smtClean="0">
                              <a:latin typeface="Cambria Math" panose="02040503050406030204" pitchFamily="18" charset="0"/>
                            </a:rPr>
                            <m:t> (</m:t>
                          </m:r>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𝑠</m:t>
                              </m:r>
                            </m:e>
                            <m:sup>
                              <m:r>
                                <a:rPr kumimoji="1" lang="en-US" altLang="ja-JP" sz="2200" b="0" i="1" smtClean="0">
                                  <a:latin typeface="Cambria Math" panose="02040503050406030204" pitchFamily="18" charset="0"/>
                                </a:rPr>
                                <m:t>′</m:t>
                              </m:r>
                            </m:sup>
                          </m:sSup>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𝑠</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𝑎</m:t>
                          </m:r>
                          <m:r>
                            <a:rPr kumimoji="1" lang="en-US" altLang="ja-JP" sz="2200" b="0" i="1" smtClean="0">
                              <a:latin typeface="Cambria Math" panose="02040503050406030204" pitchFamily="18" charset="0"/>
                            </a:rPr>
                            <m:t>)</m:t>
                          </m:r>
                        </m:e>
                      </m:nary>
                      <m:d>
                        <m:dPr>
                          <m:begChr m:val="{"/>
                          <m:endChr m:val="}"/>
                          <m:ctrlPr>
                            <a:rPr kumimoji="1" lang="en-US" altLang="ja-JP" sz="2200" b="0" i="1" smtClean="0">
                              <a:latin typeface="Cambria Math" panose="02040503050406030204" pitchFamily="18" charset="0"/>
                            </a:rPr>
                          </m:ctrlPr>
                        </m:dPr>
                        <m:e>
                          <m:r>
                            <a:rPr kumimoji="1" lang="ja-JP" altLang="en-US" sz="2200" b="0" i="1" smtClean="0">
                              <a:latin typeface="Cambria Math" panose="02040503050406030204" pitchFamily="18" charset="0"/>
                            </a:rPr>
                            <m:t>𝛾</m:t>
                          </m:r>
                          <m:sSub>
                            <m:sSubPr>
                              <m:ctrlPr>
                                <a:rPr lang="en-US" altLang="ja-JP" sz="2200" i="1">
                                  <a:latin typeface="Cambria Math" panose="02040503050406030204" pitchFamily="18" charset="0"/>
                                </a:rPr>
                              </m:ctrlPr>
                            </m:sSubPr>
                            <m:e>
                              <m:r>
                                <m:rPr>
                                  <m:sty m:val="p"/>
                                </m:rPr>
                                <a:rPr lang="en-US" altLang="ja-JP" sz="2200" i="1">
                                  <a:latin typeface="Cambria Math" panose="02040503050406030204" pitchFamily="18" charset="0"/>
                                  <a:ea typeface="Cambria Math" panose="02040503050406030204" pitchFamily="18" charset="0"/>
                                </a:rPr>
                                <m:t>∇</m:t>
                              </m:r>
                            </m:e>
                            <m:sub>
                              <m:sSub>
                                <m:sSubPr>
                                  <m:ctrlPr>
                                    <a:rPr lang="en-US" altLang="ja-JP" sz="2200" i="1">
                                      <a:latin typeface="Cambria Math" panose="02040503050406030204" pitchFamily="18" charset="0"/>
                                    </a:rPr>
                                  </m:ctrlPr>
                                </m:sSubPr>
                                <m:e>
                                  <m:r>
                                    <a:rPr lang="ja-JP" altLang="en-US" sz="2200" i="1">
                                      <a:latin typeface="Cambria Math" panose="02040503050406030204" pitchFamily="18" charset="0"/>
                                    </a:rPr>
                                    <m:t>𝜃</m:t>
                                  </m:r>
                                </m:e>
                                <m:sub>
                                  <m:r>
                                    <a:rPr lang="en-US" altLang="ja-JP" sz="2200" i="1">
                                      <a:latin typeface="Cambria Math" panose="02040503050406030204" pitchFamily="18" charset="0"/>
                                    </a:rPr>
                                    <m:t>𝑖</m:t>
                                  </m:r>
                                </m:sub>
                              </m:sSub>
                            </m:sub>
                          </m:sSub>
                          <m:func>
                            <m:funcPr>
                              <m:ctrlPr>
                                <a:rPr lang="en-US" altLang="ja-JP" sz="2200" i="1">
                                  <a:latin typeface="Cambria Math" panose="02040503050406030204" pitchFamily="18" charset="0"/>
                                </a:rPr>
                              </m:ctrlPr>
                            </m:funcPr>
                            <m:fName>
                              <m:r>
                                <m:rPr>
                                  <m:sty m:val="p"/>
                                </m:rPr>
                                <a:rPr lang="en-US" altLang="ja-JP" sz="2200">
                                  <a:latin typeface="Cambria Math" panose="02040503050406030204" pitchFamily="18" charset="0"/>
                                </a:rPr>
                                <m:t>ln</m:t>
                              </m:r>
                            </m:fName>
                            <m:e>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𝑃</m:t>
                                  </m:r>
                                </m:e>
                                <m:sub>
                                  <m:r>
                                    <a:rPr lang="ja-JP" altLang="en-US" sz="2200" i="1">
                                      <a:latin typeface="Cambria Math" panose="02040503050406030204" pitchFamily="18" charset="0"/>
                                    </a:rPr>
                                    <m:t>𝜃</m:t>
                                  </m:r>
                                </m:sub>
                              </m:sSub>
                              <m:r>
                                <a:rPr lang="en-US" altLang="ja-JP" sz="2200" i="1">
                                  <a:latin typeface="Cambria Math" panose="02040503050406030204" pitchFamily="18" charset="0"/>
                                </a:rPr>
                                <m:t> (</m:t>
                              </m:r>
                              <m:sSup>
                                <m:sSupPr>
                                  <m:ctrlPr>
                                    <a:rPr lang="en-US" altLang="ja-JP" sz="2200" i="1">
                                      <a:latin typeface="Cambria Math" panose="02040503050406030204" pitchFamily="18" charset="0"/>
                                    </a:rPr>
                                  </m:ctrlPr>
                                </m:sSupPr>
                                <m:e>
                                  <m:r>
                                    <a:rPr lang="en-US" altLang="ja-JP" sz="2200" i="1">
                                      <a:latin typeface="Cambria Math" panose="02040503050406030204" pitchFamily="18" charset="0"/>
                                    </a:rPr>
                                    <m:t>𝑠</m:t>
                                  </m:r>
                                </m:e>
                                <m:sup>
                                  <m:r>
                                    <a:rPr lang="en-US" altLang="ja-JP" sz="2200" i="1">
                                      <a:latin typeface="Cambria Math" panose="02040503050406030204" pitchFamily="18" charset="0"/>
                                    </a:rPr>
                                    <m:t>′</m:t>
                                  </m:r>
                                </m:sup>
                              </m:sSup>
                              <m:r>
                                <a:rPr lang="en-US" altLang="ja-JP" sz="2200" i="1">
                                  <a:latin typeface="Cambria Math" panose="02040503050406030204" pitchFamily="18" charset="0"/>
                                </a:rPr>
                                <m:t>|</m:t>
                              </m:r>
                              <m:r>
                                <a:rPr lang="en-US" altLang="ja-JP" sz="2200" i="1">
                                  <a:latin typeface="Cambria Math" panose="02040503050406030204" pitchFamily="18" charset="0"/>
                                </a:rPr>
                                <m:t>𝑠</m:t>
                              </m:r>
                              <m:r>
                                <a:rPr lang="en-US" altLang="ja-JP" sz="2200" i="1">
                                  <a:latin typeface="Cambria Math" panose="02040503050406030204" pitchFamily="18" charset="0"/>
                                </a:rPr>
                                <m:t>,</m:t>
                              </m:r>
                              <m:r>
                                <a:rPr lang="en-US" altLang="ja-JP" sz="2200" i="1">
                                  <a:latin typeface="Cambria Math" panose="02040503050406030204" pitchFamily="18" charset="0"/>
                                </a:rPr>
                                <m:t>𝑎</m:t>
                              </m:r>
                              <m:r>
                                <a:rPr lang="en-US" altLang="ja-JP" sz="2200" i="1">
                                  <a:latin typeface="Cambria Math" panose="02040503050406030204" pitchFamily="18" charset="0"/>
                                </a:rPr>
                                <m:t>)</m:t>
                              </m:r>
                            </m:e>
                          </m:func>
                          <m:r>
                            <a:rPr lang="en-US" altLang="ja-JP" sz="2200" b="0" i="1" smtClean="0">
                              <a:latin typeface="Cambria Math" panose="02040503050406030204" pitchFamily="18" charset="0"/>
                            </a:rPr>
                            <m:t>+</m:t>
                          </m:r>
                          <m:r>
                            <a:rPr lang="ja-JP" altLang="en-US" sz="2200" i="1">
                              <a:latin typeface="Cambria Math" panose="02040503050406030204" pitchFamily="18" charset="0"/>
                            </a:rPr>
                            <m:t>𝛾</m:t>
                          </m:r>
                          <m:sSub>
                            <m:sSubPr>
                              <m:ctrlPr>
                                <a:rPr lang="en-US" altLang="ja-JP" sz="2200" i="1">
                                  <a:latin typeface="Cambria Math" panose="02040503050406030204" pitchFamily="18" charset="0"/>
                                </a:rPr>
                              </m:ctrlPr>
                            </m:sSubPr>
                            <m:e>
                              <m:r>
                                <m:rPr>
                                  <m:sty m:val="p"/>
                                </m:rPr>
                                <a:rPr lang="en-US" altLang="ja-JP" sz="2200" i="1">
                                  <a:latin typeface="Cambria Math" panose="02040503050406030204" pitchFamily="18" charset="0"/>
                                  <a:ea typeface="Cambria Math" panose="02040503050406030204" pitchFamily="18" charset="0"/>
                                </a:rPr>
                                <m:t>∇</m:t>
                              </m:r>
                            </m:e>
                            <m:sub>
                              <m:sSub>
                                <m:sSubPr>
                                  <m:ctrlPr>
                                    <a:rPr lang="en-US" altLang="ja-JP" sz="2200" i="1">
                                      <a:latin typeface="Cambria Math" panose="02040503050406030204" pitchFamily="18" charset="0"/>
                                    </a:rPr>
                                  </m:ctrlPr>
                                </m:sSubPr>
                                <m:e>
                                  <m:r>
                                    <a:rPr lang="ja-JP" altLang="en-US" sz="2200" i="1">
                                      <a:latin typeface="Cambria Math" panose="02040503050406030204" pitchFamily="18" charset="0"/>
                                    </a:rPr>
                                    <m:t>𝜃</m:t>
                                  </m:r>
                                </m:e>
                                <m:sub>
                                  <m:r>
                                    <a:rPr lang="en-US" altLang="ja-JP" sz="2200" i="1">
                                      <a:latin typeface="Cambria Math" panose="02040503050406030204" pitchFamily="18" charset="0"/>
                                    </a:rPr>
                                    <m:t>𝑖</m:t>
                                  </m:r>
                                </m:sub>
                              </m:sSub>
                            </m:sub>
                          </m:sSub>
                          <m:func>
                            <m:funcPr>
                              <m:ctrlPr>
                                <a:rPr lang="en-US" altLang="ja-JP" sz="2200" i="1">
                                  <a:latin typeface="Cambria Math" panose="02040503050406030204" pitchFamily="18" charset="0"/>
                                </a:rPr>
                              </m:ctrlPr>
                            </m:funcPr>
                            <m:fName>
                              <m:r>
                                <m:rPr>
                                  <m:sty m:val="p"/>
                                </m:rPr>
                                <a:rPr lang="en-US" altLang="ja-JP" sz="2200">
                                  <a:latin typeface="Cambria Math" panose="02040503050406030204" pitchFamily="18" charset="0"/>
                                </a:rPr>
                                <m:t>ln</m:t>
                              </m:r>
                            </m:fName>
                            <m:e>
                              <m:sSubSup>
                                <m:sSubSupPr>
                                  <m:ctrlPr>
                                    <a:rPr lang="en-US" altLang="ja-JP" sz="2200" i="1">
                                      <a:latin typeface="Cambria Math" panose="02040503050406030204" pitchFamily="18" charset="0"/>
                                    </a:rPr>
                                  </m:ctrlPr>
                                </m:sSubSupPr>
                                <m:e>
                                  <m:r>
                                    <a:rPr lang="en-US" altLang="ja-JP" sz="2200" i="1">
                                      <a:latin typeface="Cambria Math" panose="02040503050406030204" pitchFamily="18" charset="0"/>
                                    </a:rPr>
                                    <m:t>𝑑</m:t>
                                  </m:r>
                                </m:e>
                                <m:sub>
                                  <m:r>
                                    <a:rPr lang="ja-JP" altLang="en-US" sz="2200" i="1">
                                      <a:latin typeface="Cambria Math" panose="02040503050406030204" pitchFamily="18" charset="0"/>
                                    </a:rPr>
                                    <m:t>𝜃</m:t>
                                  </m:r>
                                </m:sub>
                                <m:sup>
                                  <m:r>
                                    <a:rPr lang="ja-JP" altLang="en-US" sz="2200" i="1">
                                      <a:latin typeface="Cambria Math" panose="02040503050406030204" pitchFamily="18" charset="0"/>
                                    </a:rPr>
                                    <m:t>𝜋</m:t>
                                  </m:r>
                                </m:sup>
                              </m:sSubSup>
                              <m:d>
                                <m:dPr>
                                  <m:ctrlPr>
                                    <a:rPr lang="en-US" altLang="ja-JP" sz="2200" i="1">
                                      <a:latin typeface="Cambria Math" panose="02040503050406030204" pitchFamily="18" charset="0"/>
                                    </a:rPr>
                                  </m:ctrlPr>
                                </m:dPr>
                                <m:e>
                                  <m:r>
                                    <a:rPr lang="en-US" altLang="ja-JP" sz="2200" i="1">
                                      <a:latin typeface="Cambria Math" panose="02040503050406030204" pitchFamily="18" charset="0"/>
                                    </a:rPr>
                                    <m:t>𝑠</m:t>
                                  </m:r>
                                </m:e>
                              </m:d>
                            </m:e>
                          </m:func>
                        </m:e>
                      </m:d>
                    </m:oMath>
                  </m:oMathPara>
                </a14:m>
                <a:endParaRPr kumimoji="1" lang="en-US" altLang="ja-JP" sz="2200" dirty="0"/>
              </a:p>
            </p:txBody>
          </p:sp>
        </mc:Choice>
        <mc:Fallback>
          <p:sp>
            <p:nvSpPr>
              <p:cNvPr id="3" name="コンテンツ プレースホルダー 2">
                <a:extLst>
                  <a:ext uri="{FF2B5EF4-FFF2-40B4-BE49-F238E27FC236}">
                    <a16:creationId xmlns:a16="http://schemas.microsoft.com/office/drawing/2014/main" id="{2CFCBF67-7636-4669-859A-8752B85CA83E}"/>
                  </a:ext>
                </a:extLst>
              </p:cNvPr>
              <p:cNvSpPr>
                <a:spLocks noGrp="1" noRot="1" noChangeAspect="1" noMove="1" noResize="1" noEditPoints="1" noAdjustHandles="1" noChangeArrowheads="1" noChangeShapeType="1" noTextEdit="1"/>
              </p:cNvSpPr>
              <p:nvPr>
                <p:ph idx="1"/>
              </p:nvPr>
            </p:nvSpPr>
            <p:spPr>
              <a:blipFill>
                <a:blip r:embed="rId3"/>
                <a:stretch>
                  <a:fillRect l="-754" t="-1541"/>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88A3CA4F-178E-42ED-AF87-40ACC81FEB5D}"/>
              </a:ext>
            </a:extLst>
          </p:cNvPr>
          <p:cNvCxnSpPr>
            <a:cxnSpLocks/>
          </p:cNvCxnSpPr>
          <p:nvPr/>
        </p:nvCxnSpPr>
        <p:spPr>
          <a:xfrm>
            <a:off x="1824404" y="5220337"/>
            <a:ext cx="14334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DC046A8-D174-4E17-A292-D7A373D2CCEC}"/>
              </a:ext>
            </a:extLst>
          </p:cNvPr>
          <p:cNvCxnSpPr>
            <a:cxnSpLocks/>
          </p:cNvCxnSpPr>
          <p:nvPr/>
        </p:nvCxnSpPr>
        <p:spPr>
          <a:xfrm>
            <a:off x="9675286" y="5199757"/>
            <a:ext cx="14334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吹き出し: 角を丸めた四角形 14">
            <a:extLst>
              <a:ext uri="{FF2B5EF4-FFF2-40B4-BE49-F238E27FC236}">
                <a16:creationId xmlns:a16="http://schemas.microsoft.com/office/drawing/2014/main" id="{01E889BE-5090-49D8-989C-AD86BDE9B7FC}"/>
              </a:ext>
            </a:extLst>
          </p:cNvPr>
          <p:cNvSpPr/>
          <p:nvPr/>
        </p:nvSpPr>
        <p:spPr>
          <a:xfrm>
            <a:off x="2198568" y="5563371"/>
            <a:ext cx="1059324" cy="398055"/>
          </a:xfrm>
          <a:prstGeom prst="wedgeRoundRectCallout">
            <a:avLst>
              <a:gd name="adj1" fmla="val -40145"/>
              <a:gd name="adj2" fmla="val -1152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価値関数</a:t>
            </a:r>
            <a:endParaRPr kumimoji="1" lang="ja-JP" altLang="en-US" sz="1600" dirty="0">
              <a:solidFill>
                <a:schemeClr val="tx1"/>
              </a:solidFill>
            </a:endParaRPr>
          </a:p>
        </p:txBody>
      </p:sp>
      <p:sp>
        <p:nvSpPr>
          <p:cNvPr id="16" name="吹き出し: 角を丸めた四角形 15">
            <a:extLst>
              <a:ext uri="{FF2B5EF4-FFF2-40B4-BE49-F238E27FC236}">
                <a16:creationId xmlns:a16="http://schemas.microsoft.com/office/drawing/2014/main" id="{38CDAA24-C18C-48D6-BE76-3288A715E39A}"/>
              </a:ext>
            </a:extLst>
          </p:cNvPr>
          <p:cNvSpPr/>
          <p:nvPr/>
        </p:nvSpPr>
        <p:spPr>
          <a:xfrm>
            <a:off x="10402981" y="5489333"/>
            <a:ext cx="1059324" cy="398055"/>
          </a:xfrm>
          <a:prstGeom prst="wedgeRoundRectCallout">
            <a:avLst>
              <a:gd name="adj1" fmla="val -40145"/>
              <a:gd name="adj2" fmla="val -1152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価値関数</a:t>
            </a:r>
            <a:endParaRPr kumimoji="1" lang="ja-JP" altLang="en-US" sz="1600" dirty="0">
              <a:solidFill>
                <a:schemeClr val="tx1"/>
              </a:solidFill>
            </a:endParaRPr>
          </a:p>
        </p:txBody>
      </p:sp>
      <p:cxnSp>
        <p:nvCxnSpPr>
          <p:cNvPr id="17" name="直線コネクタ 16">
            <a:extLst>
              <a:ext uri="{FF2B5EF4-FFF2-40B4-BE49-F238E27FC236}">
                <a16:creationId xmlns:a16="http://schemas.microsoft.com/office/drawing/2014/main" id="{1BD1BE83-9534-4BB8-93A9-447E7AEEBE21}"/>
              </a:ext>
            </a:extLst>
          </p:cNvPr>
          <p:cNvCxnSpPr>
            <a:cxnSpLocks/>
          </p:cNvCxnSpPr>
          <p:nvPr/>
        </p:nvCxnSpPr>
        <p:spPr>
          <a:xfrm>
            <a:off x="7161145" y="5196925"/>
            <a:ext cx="2043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吹き出し: 角を丸めた四角形 17">
            <a:extLst>
              <a:ext uri="{FF2B5EF4-FFF2-40B4-BE49-F238E27FC236}">
                <a16:creationId xmlns:a16="http://schemas.microsoft.com/office/drawing/2014/main" id="{271965C6-15A4-40E8-9CF8-62F3C3E2535A}"/>
              </a:ext>
            </a:extLst>
          </p:cNvPr>
          <p:cNvSpPr/>
          <p:nvPr/>
        </p:nvSpPr>
        <p:spPr>
          <a:xfrm>
            <a:off x="8202222" y="5489333"/>
            <a:ext cx="636429" cy="398055"/>
          </a:xfrm>
          <a:prstGeom prst="wedgeRoundRectCallout">
            <a:avLst>
              <a:gd name="adj1" fmla="val -40145"/>
              <a:gd name="adj2" fmla="val -1152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報酬</a:t>
            </a:r>
            <a:endParaRPr kumimoji="1" lang="ja-JP" altLang="en-US" sz="1600" dirty="0">
              <a:solidFill>
                <a:schemeClr val="tx1"/>
              </a:solidFill>
            </a:endParaRPr>
          </a:p>
        </p:txBody>
      </p:sp>
    </p:spTree>
    <p:extLst>
      <p:ext uri="{BB962C8B-B14F-4D97-AF65-F5344CB8AC3E}">
        <p14:creationId xmlns:p14="http://schemas.microsoft.com/office/powerpoint/2010/main" val="2729790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9EF0C-F348-4DFF-BB7B-3053ED785E84}"/>
              </a:ext>
            </a:extLst>
          </p:cNvPr>
          <p:cNvSpPr>
            <a:spLocks noGrp="1"/>
          </p:cNvSpPr>
          <p:nvPr>
            <p:ph type="title"/>
          </p:nvPr>
        </p:nvSpPr>
        <p:spPr/>
        <p:txBody>
          <a:bodyPr/>
          <a:lstStyle/>
          <a:p>
            <a:r>
              <a:rPr kumimoji="1" lang="en-US" altLang="ja-JP" dirty="0"/>
              <a:t>D4RL </a:t>
            </a:r>
            <a:r>
              <a:rPr kumimoji="1" lang="en-US" altLang="ja-JP" dirty="0" err="1"/>
              <a:t>MuJoCo</a:t>
            </a:r>
            <a:r>
              <a:rPr kumimoji="1" lang="en-US" altLang="ja-JP" dirty="0"/>
              <a:t> benchmark</a:t>
            </a:r>
            <a:endParaRPr kumimoji="1" lang="ja-JP" altLang="en-US" dirty="0"/>
          </a:p>
        </p:txBody>
      </p:sp>
      <p:sp>
        <p:nvSpPr>
          <p:cNvPr id="3" name="コンテンツ プレースホルダー 2">
            <a:extLst>
              <a:ext uri="{FF2B5EF4-FFF2-40B4-BE49-F238E27FC236}">
                <a16:creationId xmlns:a16="http://schemas.microsoft.com/office/drawing/2014/main" id="{2CFCBF67-7636-4669-859A-8752B85CA83E}"/>
              </a:ext>
            </a:extLst>
          </p:cNvPr>
          <p:cNvSpPr>
            <a:spLocks noGrp="1"/>
          </p:cNvSpPr>
          <p:nvPr>
            <p:ph idx="1"/>
          </p:nvPr>
        </p:nvSpPr>
        <p:spPr/>
        <p:txBody>
          <a:bodyPr>
            <a:normAutofit/>
          </a:bodyPr>
          <a:lstStyle/>
          <a:p>
            <a:r>
              <a:rPr kumimoji="1" lang="en-US" altLang="ja-JP" sz="2200" dirty="0"/>
              <a:t>walker2d-medium-expert dataset</a:t>
            </a:r>
          </a:p>
        </p:txBody>
      </p:sp>
      <p:pic>
        <p:nvPicPr>
          <p:cNvPr id="6" name="図 5">
            <a:extLst>
              <a:ext uri="{FF2B5EF4-FFF2-40B4-BE49-F238E27FC236}">
                <a16:creationId xmlns:a16="http://schemas.microsoft.com/office/drawing/2014/main" id="{4CE7DB0C-F6C6-45D4-B58D-7FC75448EFD7}"/>
              </a:ext>
            </a:extLst>
          </p:cNvPr>
          <p:cNvPicPr>
            <a:picLocks noChangeAspect="1"/>
          </p:cNvPicPr>
          <p:nvPr/>
        </p:nvPicPr>
        <p:blipFill>
          <a:blip r:embed="rId3"/>
          <a:stretch>
            <a:fillRect/>
          </a:stretch>
        </p:blipFill>
        <p:spPr>
          <a:xfrm>
            <a:off x="1852701" y="2440112"/>
            <a:ext cx="5294299" cy="3921702"/>
          </a:xfrm>
          <a:prstGeom prst="rect">
            <a:avLst/>
          </a:prstGeom>
        </p:spPr>
      </p:pic>
      <p:sp>
        <p:nvSpPr>
          <p:cNvPr id="11" name="吹き出し: 角を丸めた四角形 10">
            <a:extLst>
              <a:ext uri="{FF2B5EF4-FFF2-40B4-BE49-F238E27FC236}">
                <a16:creationId xmlns:a16="http://schemas.microsoft.com/office/drawing/2014/main" id="{83BB06FC-2FF3-4056-8CAF-1383EA3C792F}"/>
              </a:ext>
            </a:extLst>
          </p:cNvPr>
          <p:cNvSpPr/>
          <p:nvPr/>
        </p:nvSpPr>
        <p:spPr>
          <a:xfrm>
            <a:off x="7703877" y="2440112"/>
            <a:ext cx="4024571" cy="1043578"/>
          </a:xfrm>
          <a:prstGeom prst="wedgeRoundRectCallout">
            <a:avLst>
              <a:gd name="adj1" fmla="val -73220"/>
              <a:gd name="adj2" fmla="val -93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FF0000"/>
                </a:solidFill>
              </a:rPr>
              <a:t>赤色（重み付けモデル推定をする方）は、モデルで推定した期待リターンと実環境の期待リターンが比較的近い。</a:t>
            </a:r>
            <a:endParaRPr kumimoji="1" lang="ja-JP" altLang="en-US" sz="1600" dirty="0">
              <a:solidFill>
                <a:srgbClr val="FF0000"/>
              </a:solidFill>
            </a:endParaRPr>
          </a:p>
        </p:txBody>
      </p:sp>
      <p:sp>
        <p:nvSpPr>
          <p:cNvPr id="12" name="吹き出し: 角を丸めた四角形 11">
            <a:extLst>
              <a:ext uri="{FF2B5EF4-FFF2-40B4-BE49-F238E27FC236}">
                <a16:creationId xmlns:a16="http://schemas.microsoft.com/office/drawing/2014/main" id="{451300A4-7E31-45A3-A20C-DE0E94F4AA9F}"/>
              </a:ext>
            </a:extLst>
          </p:cNvPr>
          <p:cNvSpPr/>
          <p:nvPr/>
        </p:nvSpPr>
        <p:spPr>
          <a:xfrm>
            <a:off x="7676040" y="3618626"/>
            <a:ext cx="4052409" cy="1772523"/>
          </a:xfrm>
          <a:prstGeom prst="wedgeRoundRectCallout">
            <a:avLst>
              <a:gd name="adj1" fmla="val -68886"/>
              <a:gd name="adj2" fmla="val 692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70C0"/>
                </a:solidFill>
              </a:rPr>
              <a:t>青色（重み無しモデル推定をする方）は、</a:t>
            </a:r>
            <a:endParaRPr lang="en-US" altLang="ja-JP" sz="1600" dirty="0">
              <a:solidFill>
                <a:srgbClr val="0070C0"/>
              </a:solidFill>
            </a:endParaRPr>
          </a:p>
          <a:p>
            <a:pPr algn="ctr"/>
            <a:r>
              <a:rPr lang="ja-JP" altLang="en-US" sz="1600" dirty="0">
                <a:solidFill>
                  <a:srgbClr val="0070C0"/>
                </a:solidFill>
              </a:rPr>
              <a:t>モデルで推定した期待リターンと実環境の期待リターンとの差が比較的大きい。</a:t>
            </a:r>
            <a:endParaRPr lang="en-US" altLang="ja-JP" sz="1600" dirty="0">
              <a:solidFill>
                <a:srgbClr val="0070C0"/>
              </a:solidFill>
            </a:endParaRPr>
          </a:p>
          <a:p>
            <a:pPr algn="ctr"/>
            <a:r>
              <a:rPr kumimoji="1" lang="ja-JP" altLang="en-US" sz="1600" dirty="0">
                <a:solidFill>
                  <a:srgbClr val="0070C0"/>
                </a:solidFill>
              </a:rPr>
              <a:t>具体的には、「モデル上だと最後まで乾燥するが、実環境だと一歩目でコケる」みたいな方策</a:t>
            </a:r>
            <a:r>
              <a:rPr lang="ja-JP" altLang="en-US" sz="1600" dirty="0">
                <a:solidFill>
                  <a:srgbClr val="0070C0"/>
                </a:solidFill>
              </a:rPr>
              <a:t>が学習されている。</a:t>
            </a:r>
            <a:endParaRPr kumimoji="1" lang="ja-JP" altLang="en-US" sz="1600" dirty="0">
              <a:solidFill>
                <a:srgbClr val="0070C0"/>
              </a:solidFill>
            </a:endParaRPr>
          </a:p>
        </p:txBody>
      </p:sp>
    </p:spTree>
    <p:extLst>
      <p:ext uri="{BB962C8B-B14F-4D97-AF65-F5344CB8AC3E}">
        <p14:creationId xmlns:p14="http://schemas.microsoft.com/office/powerpoint/2010/main" val="343900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52939-C5B3-411F-8755-490BD11FF01F}"/>
              </a:ext>
            </a:extLst>
          </p:cNvPr>
          <p:cNvSpPr>
            <a:spLocks noGrp="1"/>
          </p:cNvSpPr>
          <p:nvPr>
            <p:ph type="title"/>
          </p:nvPr>
        </p:nvSpPr>
        <p:spPr/>
        <p:txBody>
          <a:bodyPr/>
          <a:lstStyle/>
          <a:p>
            <a:r>
              <a:rPr kumimoji="1" lang="en-US" altLang="ja-JP" dirty="0"/>
              <a:t>Approach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1D0A0A-81E1-460F-8AB4-D6610C8B7C62}"/>
                  </a:ext>
                </a:extLst>
              </p:cNvPr>
              <p:cNvSpPr>
                <a:spLocks noGrp="1"/>
              </p:cNvSpPr>
              <p:nvPr>
                <p:ph idx="1"/>
              </p:nvPr>
            </p:nvSpPr>
            <p:spPr/>
            <p:txBody>
              <a:bodyPr>
                <a:noAutofit/>
              </a:bodyPr>
              <a:lstStyle/>
              <a:p>
                <a:r>
                  <a:rPr kumimoji="1" lang="ja-JP" altLang="en-US" sz="2000" dirty="0"/>
                  <a:t>一般に、重み付け経験損失最小化で、共変量シフト下での予測性能を改善できる。</a:t>
                </a:r>
                <a:endParaRPr kumimoji="1" lang="en-US" altLang="ja-JP" sz="2000" dirty="0"/>
              </a:p>
              <a:p>
                <a:pPr marL="0" indent="0">
                  <a:buNone/>
                </a:pPr>
                <a:r>
                  <a:rPr lang="ja-JP" altLang="en-US" sz="2000" dirty="0"/>
                  <a:t>　オフライン・モデルベース・強化学習でも、同じようなことをやりたい。</a:t>
                </a:r>
                <a:endParaRPr kumimoji="1" lang="en-US" altLang="ja-JP" sz="2000" dirty="0"/>
              </a:p>
              <a:p>
                <a:endParaRPr kumimoji="1" lang="en-US" altLang="ja-JP" sz="2000" dirty="0"/>
              </a:p>
              <a:p>
                <a:pPr marL="0" indent="0" algn="ctr">
                  <a:buNone/>
                </a:pPr>
                <a:r>
                  <a:rPr lang="en-US" altLang="ja-JP" sz="2000" dirty="0"/>
                  <a:t>  </a:t>
                </a:r>
                <a14:m>
                  <m:oMath xmlns:m="http://schemas.openxmlformats.org/officeDocument/2006/math">
                    <m:r>
                      <a:rPr lang="en-US" altLang="ja-JP" sz="2000" b="0" i="1" smtClean="0">
                        <a:latin typeface="Cambria Math" panose="02040503050406030204" pitchFamily="18" charset="0"/>
                      </a:rPr>
                      <m:t>𝐿</m:t>
                    </m:r>
                    <m:d>
                      <m:dPr>
                        <m:ctrlPr>
                          <a:rPr lang="en-US" altLang="ja-JP" sz="2000" b="0" i="1" smtClean="0">
                            <a:latin typeface="Cambria Math" panose="02040503050406030204" pitchFamily="18" charset="0"/>
                          </a:rPr>
                        </m:ctrlPr>
                      </m:dPr>
                      <m:e>
                        <m:r>
                          <a:rPr lang="ja-JP" altLang="en-US" sz="2000" i="1">
                            <a:latin typeface="Cambria Math" panose="02040503050406030204" pitchFamily="18" charset="0"/>
                          </a:rPr>
                          <m:t>𝜃</m:t>
                        </m:r>
                      </m:e>
                    </m:d>
                    <m:r>
                      <a:rPr lang="en-US" altLang="ja-JP" sz="2000" b="0" i="1" smtClean="0">
                        <a:latin typeface="Cambria Math" panose="02040503050406030204" pitchFamily="18" charset="0"/>
                      </a:rPr>
                      <m:t>=−</m:t>
                    </m:r>
                    <m:nary>
                      <m:naryPr>
                        <m:chr m:val="∑"/>
                        <m:subHide m:val="on"/>
                        <m:supHide m:val="on"/>
                        <m:ctrlPr>
                          <a:rPr lang="en-US" altLang="ja-JP" sz="2000" i="1" smtClean="0">
                            <a:latin typeface="Cambria Math" panose="02040503050406030204" pitchFamily="18" charset="0"/>
                          </a:rPr>
                        </m:ctrlPr>
                      </m:naryPr>
                      <m:sub/>
                      <m:sup/>
                      <m:e>
                        <m:r>
                          <a:rPr lang="en-US" altLang="ja-JP" sz="2000" b="0" i="1" smtClean="0">
                            <a:latin typeface="Cambria Math" panose="02040503050406030204" pitchFamily="18" charset="0"/>
                          </a:rPr>
                          <m:t>𝑤</m:t>
                        </m:r>
                        <m:d>
                          <m:dPr>
                            <m:ctrlPr>
                              <a:rPr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𝑛</m:t>
                                </m:r>
                              </m:sub>
                            </m:sSub>
                          </m:e>
                        </m:d>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ln</m:t>
                            </m:r>
                          </m:fNa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𝑃</m:t>
                                </m:r>
                              </m:e>
                              <m:sub>
                                <m:r>
                                  <a:rPr lang="ja-JP" altLang="en-US" sz="2000" i="1">
                                    <a:latin typeface="Cambria Math" panose="02040503050406030204" pitchFamily="18" charset="0"/>
                                  </a:rPr>
                                  <m:t>𝜃</m:t>
                                </m:r>
                              </m:sub>
                            </m:sSub>
                            <m:d>
                              <m:dPr>
                                <m:ctrlPr>
                                  <a:rPr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i="1">
                                        <a:latin typeface="Cambria Math" panose="02040503050406030204" pitchFamily="18" charset="0"/>
                                      </a:rPr>
                                      <m:t>𝑛</m:t>
                                    </m:r>
                                  </m:sub>
                                </m:sSub>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𝑛</m:t>
                                    </m:r>
                                  </m:sub>
                                </m:sSub>
                              </m:e>
                            </m:d>
                          </m:e>
                        </m:func>
                      </m:e>
                    </m:nary>
                  </m:oMath>
                </a14:m>
                <a:endParaRPr lang="en-US" altLang="ja-JP" sz="2000" dirty="0"/>
              </a:p>
              <a:p>
                <a:pPr marL="0" indent="0" algn="ctr">
                  <a:buNone/>
                </a:pPr>
                <a:endParaRPr kumimoji="1" lang="en-US" altLang="ja-JP" sz="2000" dirty="0"/>
              </a:p>
              <a:p>
                <a:r>
                  <a:rPr lang="ja-JP" altLang="en-US" sz="2000" dirty="0"/>
                  <a:t>自然な発想：</a:t>
                </a:r>
                <a:endParaRPr lang="en-US" altLang="ja-JP" sz="2000" dirty="0"/>
              </a:p>
              <a:p>
                <a:pPr marL="0" indent="0">
                  <a:buNone/>
                </a:pPr>
                <a:r>
                  <a:rPr lang="ja-JP" altLang="en-US" sz="2000" b="0" dirty="0"/>
                  <a:t>　　　　　</a:t>
                </a:r>
                <a14:m>
                  <m:oMath xmlns:m="http://schemas.openxmlformats.org/officeDocument/2006/math">
                    <m:r>
                      <a:rPr lang="en-US" altLang="ja-JP" sz="2000" b="0" i="1" smtClean="0">
                        <a:latin typeface="Cambria Math" panose="02040503050406030204" pitchFamily="18" charset="0"/>
                      </a:rPr>
                      <m:t>𝑤</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solidFill>
                              <a:schemeClr val="tx1"/>
                            </a:solidFill>
                            <a:latin typeface="Cambria Math" panose="02040503050406030204" pitchFamily="18" charset="0"/>
                          </a:rPr>
                        </m:ctrlPr>
                      </m:fPr>
                      <m:num>
                        <m:r>
                          <a:rPr lang="ja-JP" altLang="en-US" sz="2000" i="1" smtClean="0">
                            <a:solidFill>
                              <a:schemeClr val="tx1"/>
                            </a:solidFill>
                            <a:latin typeface="Cambria Math" panose="02040503050406030204" pitchFamily="18" charset="0"/>
                          </a:rPr>
                          <m:t>将来</m:t>
                        </m:r>
                        <m:r>
                          <a:rPr lang="ja-JP" altLang="en-US" sz="2000" i="1">
                            <a:solidFill>
                              <a:schemeClr val="tx1"/>
                            </a:solidFill>
                            <a:latin typeface="Cambria Math" panose="02040503050406030204" pitchFamily="18" charset="0"/>
                          </a:rPr>
                          <m:t>の</m:t>
                        </m:r>
                        <m:r>
                          <a:rPr lang="ja-JP" altLang="en-US" sz="2000" i="1" smtClean="0">
                            <a:solidFill>
                              <a:schemeClr val="tx1"/>
                            </a:solidFill>
                            <a:latin typeface="Cambria Math" panose="02040503050406030204" pitchFamily="18" charset="0"/>
                          </a:rPr>
                          <m:t>方策</m:t>
                        </m:r>
                        <m:r>
                          <a:rPr lang="ja-JP" altLang="en-US" sz="2000" i="1">
                            <a:solidFill>
                              <a:schemeClr val="tx1"/>
                            </a:solidFill>
                            <a:latin typeface="Cambria Math" panose="02040503050406030204" pitchFamily="18" charset="0"/>
                          </a:rPr>
                          <m:t>に</m:t>
                        </m:r>
                        <m:r>
                          <a:rPr lang="ja-JP" altLang="en-US" sz="2000" i="1" smtClean="0">
                            <a:solidFill>
                              <a:schemeClr val="tx1"/>
                            </a:solidFill>
                            <a:latin typeface="Cambria Math" panose="02040503050406030204" pitchFamily="18" charset="0"/>
                          </a:rPr>
                          <m:t>対応</m:t>
                        </m:r>
                        <m:r>
                          <a:rPr lang="ja-JP" altLang="en-US" sz="2000" i="1">
                            <a:solidFill>
                              <a:schemeClr val="tx1"/>
                            </a:solidFill>
                            <a:latin typeface="Cambria Math" panose="02040503050406030204" pitchFamily="18" charset="0"/>
                          </a:rPr>
                          <m:t>する</m:t>
                        </m:r>
                        <m:r>
                          <a:rPr lang="ja-JP" altLang="en-US" sz="2000" b="1" i="1" smtClean="0">
                            <a:solidFill>
                              <a:srgbClr val="FF0000"/>
                            </a:solidFill>
                            <a:latin typeface="Cambria Math" panose="02040503050406030204" pitchFamily="18" charset="0"/>
                          </a:rPr>
                          <m:t>実</m:t>
                        </m:r>
                        <m:r>
                          <a:rPr lang="ja-JP" altLang="en-US" sz="2000" b="1" i="1">
                            <a:solidFill>
                              <a:srgbClr val="FF0000"/>
                            </a:solidFill>
                            <a:latin typeface="Cambria Math" panose="02040503050406030204" pitchFamily="18" charset="0"/>
                          </a:rPr>
                          <m:t>環境</m:t>
                        </m:r>
                        <m:r>
                          <a:rPr lang="ja-JP" altLang="en-US" sz="2000" b="1" i="1" smtClean="0">
                            <a:solidFill>
                              <a:srgbClr val="FF0000"/>
                            </a:solidFill>
                            <a:latin typeface="Cambria Math" panose="02040503050406030204" pitchFamily="18" charset="0"/>
                          </a:rPr>
                          <m:t>データ</m:t>
                        </m:r>
                        <m:r>
                          <a:rPr lang="ja-JP" altLang="en-US" sz="2000" i="1">
                            <a:solidFill>
                              <a:schemeClr val="tx1"/>
                            </a:solidFill>
                            <a:latin typeface="Cambria Math" panose="02040503050406030204" pitchFamily="18" charset="0"/>
                          </a:rPr>
                          <m:t>の分布</m:t>
                        </m:r>
                      </m:num>
                      <m:den>
                        <m:r>
                          <a:rPr lang="ja-JP" altLang="en-US" sz="2000" i="1" dirty="0">
                            <a:solidFill>
                              <a:schemeClr val="tx1"/>
                            </a:solidFill>
                            <a:latin typeface="Cambria Math" panose="02040503050406030204" pitchFamily="18" charset="0"/>
                          </a:rPr>
                          <m:t>オフラインデータの分布</m:t>
                        </m:r>
                      </m:den>
                    </m:f>
                  </m:oMath>
                </a14:m>
                <a:endParaRPr lang="en-US" altLang="ja-JP" sz="2000" dirty="0">
                  <a:solidFill>
                    <a:schemeClr val="tx1"/>
                  </a:solidFill>
                </a:endParaRPr>
              </a:p>
              <a:p>
                <a:pPr marL="0" indent="0">
                  <a:buNone/>
                </a:pPr>
                <a:endParaRPr lang="en-US" altLang="ja-JP" sz="2000" dirty="0">
                  <a:solidFill>
                    <a:schemeClr val="tx1"/>
                  </a:solidFill>
                </a:endParaRPr>
              </a:p>
              <a:p>
                <a:r>
                  <a:rPr lang="ja-JP" altLang="en-US" sz="2000" dirty="0">
                    <a:solidFill>
                      <a:schemeClr val="tx1"/>
                    </a:solidFill>
                  </a:rPr>
                  <a:t>本研究：</a:t>
                </a:r>
                <a:endParaRPr lang="en-US" altLang="ja-JP" sz="2000" dirty="0">
                  <a:solidFill>
                    <a:schemeClr val="tx1"/>
                  </a:solidFill>
                </a:endParaRPr>
              </a:p>
              <a:p>
                <a:pPr marL="0" indent="0">
                  <a:buNone/>
                </a:pPr>
                <a:r>
                  <a:rPr lang="ja-JP" altLang="en-US" sz="2000" b="0" dirty="0">
                    <a:solidFill>
                      <a:schemeClr val="tx1"/>
                    </a:solidFill>
                  </a:rPr>
                  <a:t>　　　　　</a:t>
                </a:r>
                <a14:m>
                  <m:oMath xmlns:m="http://schemas.openxmlformats.org/officeDocument/2006/math">
                    <m:r>
                      <a:rPr lang="en-US" altLang="ja-JP" sz="2000" b="0" i="1" smtClean="0">
                        <a:solidFill>
                          <a:schemeClr val="tx1"/>
                        </a:solidFill>
                        <a:latin typeface="Cambria Math" panose="02040503050406030204" pitchFamily="18" charset="0"/>
                      </a:rPr>
                      <m:t>𝑤</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𝑥</m:t>
                        </m:r>
                      </m:e>
                    </m:d>
                    <m:r>
                      <a:rPr lang="en-US" altLang="ja-JP" sz="2000" b="0" i="1" smtClean="0">
                        <a:solidFill>
                          <a:schemeClr val="tx1"/>
                        </a:solidFill>
                        <a:latin typeface="Cambria Math" panose="02040503050406030204" pitchFamily="18" charset="0"/>
                      </a:rPr>
                      <m:t>=</m:t>
                    </m:r>
                    <m:f>
                      <m:fPr>
                        <m:ctrlPr>
                          <a:rPr lang="en-US" altLang="ja-JP" sz="2000" i="1">
                            <a:solidFill>
                              <a:schemeClr val="tx1"/>
                            </a:solidFill>
                            <a:latin typeface="Cambria Math" panose="02040503050406030204" pitchFamily="18" charset="0"/>
                          </a:rPr>
                        </m:ctrlPr>
                      </m:fPr>
                      <m:num>
                        <m:r>
                          <a:rPr lang="ja-JP" altLang="en-US" sz="2000" i="1">
                            <a:solidFill>
                              <a:schemeClr val="tx1"/>
                            </a:solidFill>
                            <a:latin typeface="Cambria Math" panose="02040503050406030204" pitchFamily="18" charset="0"/>
                          </a:rPr>
                          <m:t>将来の方策に対応する</m:t>
                        </m:r>
                        <m:r>
                          <a:rPr lang="ja-JP" altLang="en-US" sz="2000" b="1" i="1" smtClean="0">
                            <a:solidFill>
                              <a:srgbClr val="FF0000"/>
                            </a:solidFill>
                            <a:latin typeface="Cambria Math" panose="02040503050406030204" pitchFamily="18" charset="0"/>
                          </a:rPr>
                          <m:t>シミュレーション</m:t>
                        </m:r>
                        <m:r>
                          <a:rPr lang="ja-JP" altLang="en-US" sz="2000" b="1" i="1">
                            <a:solidFill>
                              <a:srgbClr val="FF0000"/>
                            </a:solidFill>
                            <a:latin typeface="Cambria Math" panose="02040503050406030204" pitchFamily="18" charset="0"/>
                          </a:rPr>
                          <m:t>データ</m:t>
                        </m:r>
                        <m:r>
                          <a:rPr lang="ja-JP" altLang="en-US" sz="2000" i="1">
                            <a:solidFill>
                              <a:schemeClr val="tx1"/>
                            </a:solidFill>
                            <a:latin typeface="Cambria Math" panose="02040503050406030204" pitchFamily="18" charset="0"/>
                          </a:rPr>
                          <m:t>の分布</m:t>
                        </m:r>
                      </m:num>
                      <m:den>
                        <m:r>
                          <a:rPr lang="ja-JP" altLang="en-US" sz="2000" i="1" dirty="0">
                            <a:solidFill>
                              <a:schemeClr val="tx1"/>
                            </a:solidFill>
                            <a:latin typeface="Cambria Math" panose="02040503050406030204" pitchFamily="18" charset="0"/>
                          </a:rPr>
                          <m:t>オフラインデータの分布</m:t>
                        </m:r>
                      </m:den>
                    </m:f>
                  </m:oMath>
                </a14:m>
                <a:endParaRPr lang="en-US" altLang="ja-JP" sz="2000" b="0"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401D0A0A-81E1-460F-8AB4-D6610C8B7C62}"/>
                  </a:ext>
                </a:extLst>
              </p:cNvPr>
              <p:cNvSpPr>
                <a:spLocks noGrp="1" noRot="1" noChangeAspect="1" noMove="1" noResize="1" noEditPoints="1" noAdjustHandles="1" noChangeArrowheads="1" noChangeShapeType="1" noTextEdit="1"/>
              </p:cNvSpPr>
              <p:nvPr>
                <p:ph idx="1"/>
              </p:nvPr>
            </p:nvSpPr>
            <p:spPr>
              <a:blipFill>
                <a:blip r:embed="rId3"/>
                <a:stretch>
                  <a:fillRect l="-522" t="-1261" b="-2801"/>
                </a:stretch>
              </a:blipFill>
            </p:spPr>
            <p:txBody>
              <a:bodyPr/>
              <a:lstStyle/>
              <a:p>
                <a:r>
                  <a:rPr lang="ja-JP" altLang="en-US">
                    <a:noFill/>
                  </a:rPr>
                  <a:t> </a:t>
                </a:r>
              </a:p>
            </p:txBody>
          </p:sp>
        </mc:Fallback>
      </mc:AlternateContent>
      <p:sp>
        <p:nvSpPr>
          <p:cNvPr id="10" name="吹き出し: 角を丸めた四角形 9">
            <a:extLst>
              <a:ext uri="{FF2B5EF4-FFF2-40B4-BE49-F238E27FC236}">
                <a16:creationId xmlns:a16="http://schemas.microsoft.com/office/drawing/2014/main" id="{35CE5D23-07D3-4FA2-8089-2EB5FEC7661E}"/>
              </a:ext>
            </a:extLst>
          </p:cNvPr>
          <p:cNvSpPr/>
          <p:nvPr/>
        </p:nvSpPr>
        <p:spPr>
          <a:xfrm>
            <a:off x="8803760" y="4094847"/>
            <a:ext cx="3149008" cy="956929"/>
          </a:xfrm>
          <a:prstGeom prst="wedgeRoundRectCallout">
            <a:avLst>
              <a:gd name="adj1" fmla="val -76812"/>
              <a:gd name="adj2" fmla="val -130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将来実環境データは直接使えず、その推定自体がオフ方策評価の主要課題。なかなか難しい。</a:t>
            </a:r>
            <a:endParaRPr kumimoji="1" lang="en-US" altLang="ja-JP" sz="1600" dirty="0">
              <a:solidFill>
                <a:schemeClr val="tx1"/>
              </a:solidFill>
            </a:endParaRPr>
          </a:p>
        </p:txBody>
      </p:sp>
      <p:sp>
        <p:nvSpPr>
          <p:cNvPr id="11" name="吹き出し: 角を丸めた四角形 10">
            <a:extLst>
              <a:ext uri="{FF2B5EF4-FFF2-40B4-BE49-F238E27FC236}">
                <a16:creationId xmlns:a16="http://schemas.microsoft.com/office/drawing/2014/main" id="{7B2CB20C-E9A1-4261-B216-04865DB47495}"/>
              </a:ext>
            </a:extLst>
          </p:cNvPr>
          <p:cNvSpPr/>
          <p:nvPr/>
        </p:nvSpPr>
        <p:spPr>
          <a:xfrm>
            <a:off x="9395637" y="5474014"/>
            <a:ext cx="2557131" cy="1125187"/>
          </a:xfrm>
          <a:prstGeom prst="wedgeRoundRectCallout">
            <a:avLst>
              <a:gd name="adj1" fmla="val -57327"/>
              <a:gd name="adj2" fmla="val -111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シミュレーションデータを生成し、それを使って密度比推定すれば求まる。比較的簡単。</a:t>
            </a:r>
            <a:endParaRPr kumimoji="1" lang="en-US" altLang="ja-JP" sz="1600" dirty="0">
              <a:solidFill>
                <a:schemeClr val="tx1"/>
              </a:solidFill>
            </a:endParaRPr>
          </a:p>
        </p:txBody>
      </p:sp>
    </p:spTree>
    <p:extLst>
      <p:ext uri="{BB962C8B-B14F-4D97-AF65-F5344CB8AC3E}">
        <p14:creationId xmlns:p14="http://schemas.microsoft.com/office/powerpoint/2010/main" val="381898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52939-C5B3-411F-8755-490BD11FF01F}"/>
              </a:ext>
            </a:extLst>
          </p:cNvPr>
          <p:cNvSpPr>
            <a:spLocks noGrp="1"/>
          </p:cNvSpPr>
          <p:nvPr>
            <p:ph type="title"/>
          </p:nvPr>
        </p:nvSpPr>
        <p:spPr/>
        <p:txBody>
          <a:bodyPr/>
          <a:lstStyle/>
          <a:p>
            <a:r>
              <a:rPr lang="en-US" altLang="ja-JP" dirty="0"/>
              <a:t>Research q</a:t>
            </a:r>
            <a:r>
              <a:rPr kumimoji="1" lang="en-US" altLang="ja-JP" dirty="0"/>
              <a:t>uestion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1D0A0A-81E1-460F-8AB4-D6610C8B7C62}"/>
                  </a:ext>
                </a:extLst>
              </p:cNvPr>
              <p:cNvSpPr>
                <a:spLocks noGrp="1"/>
              </p:cNvSpPr>
              <p:nvPr>
                <p:ph idx="1"/>
              </p:nvPr>
            </p:nvSpPr>
            <p:spPr/>
            <p:txBody>
              <a:bodyPr>
                <a:normAutofit/>
              </a:bodyPr>
              <a:lstStyle/>
              <a:p>
                <a:pPr marL="0" indent="0" algn="ctr">
                  <a:buNone/>
                </a:pPr>
                <a:r>
                  <a:rPr lang="ja-JP" altLang="en-US" sz="2400" dirty="0"/>
                  <a:t>「シミュレーションデータで置き換えた重み付けでも大丈夫か？」</a:t>
                </a:r>
                <a:endParaRPr lang="en-US" altLang="ja-JP" sz="2400" dirty="0"/>
              </a:p>
              <a:p>
                <a:endParaRPr lang="en-US" altLang="ja-JP" sz="2000" dirty="0"/>
              </a:p>
              <a:p>
                <a:endParaRPr lang="en-US" altLang="ja-JP" sz="2000" dirty="0"/>
              </a:p>
              <a:p>
                <a:r>
                  <a:rPr lang="ja-JP" altLang="en-US" sz="1800" dirty="0"/>
                  <a:t>再掲：</a:t>
                </a:r>
                <a:endParaRPr lang="en-US" altLang="ja-JP" sz="1800" dirty="0"/>
              </a:p>
              <a:p>
                <a:endParaRPr lang="en-US" altLang="ja-JP" sz="1800" dirty="0"/>
              </a:p>
              <a:p>
                <a:pPr lvl="1"/>
                <a:r>
                  <a:rPr lang="ja-JP" altLang="en-US" sz="1800" dirty="0"/>
                  <a:t>自然な発想　</a:t>
                </a:r>
                <a:r>
                  <a:rPr lang="en-US" altLang="ja-JP" sz="1800" dirty="0"/>
                  <a:t>…</a:t>
                </a:r>
                <a:r>
                  <a:rPr lang="ja-JP" altLang="en-US" sz="1800" dirty="0"/>
                  <a:t>　</a:t>
                </a:r>
                <a14:m>
                  <m:oMath xmlns:m="http://schemas.openxmlformats.org/officeDocument/2006/math">
                    <m:r>
                      <a:rPr lang="en-US" altLang="ja-JP" sz="1800" b="0" i="1" smtClean="0">
                        <a:latin typeface="Cambria Math" panose="02040503050406030204" pitchFamily="18" charset="0"/>
                      </a:rPr>
                      <m:t>𝑤</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𝑥</m:t>
                        </m:r>
                      </m:e>
                    </m:d>
                    <m:r>
                      <a:rPr lang="en-US" altLang="ja-JP" sz="1800" b="0" i="1" smtClean="0">
                        <a:latin typeface="Cambria Math" panose="02040503050406030204" pitchFamily="18" charset="0"/>
                      </a:rPr>
                      <m:t>=</m:t>
                    </m:r>
                    <m:f>
                      <m:fPr>
                        <m:ctrlPr>
                          <a:rPr lang="en-US" altLang="ja-JP" sz="1800" b="0" i="1" smtClean="0">
                            <a:solidFill>
                              <a:schemeClr val="tx1"/>
                            </a:solidFill>
                            <a:latin typeface="Cambria Math" panose="02040503050406030204" pitchFamily="18" charset="0"/>
                          </a:rPr>
                        </m:ctrlPr>
                      </m:fPr>
                      <m:num>
                        <m:r>
                          <a:rPr lang="ja-JP" altLang="en-US" sz="1800" i="1" smtClean="0">
                            <a:solidFill>
                              <a:schemeClr val="tx1"/>
                            </a:solidFill>
                            <a:latin typeface="Cambria Math" panose="02040503050406030204" pitchFamily="18" charset="0"/>
                          </a:rPr>
                          <m:t>将来</m:t>
                        </m:r>
                        <m:r>
                          <a:rPr lang="ja-JP" altLang="en-US" sz="1800" i="1">
                            <a:solidFill>
                              <a:schemeClr val="tx1"/>
                            </a:solidFill>
                            <a:latin typeface="Cambria Math" panose="02040503050406030204" pitchFamily="18" charset="0"/>
                          </a:rPr>
                          <m:t>の</m:t>
                        </m:r>
                        <m:r>
                          <a:rPr lang="ja-JP" altLang="en-US" sz="1800" i="1" smtClean="0">
                            <a:solidFill>
                              <a:schemeClr val="tx1"/>
                            </a:solidFill>
                            <a:latin typeface="Cambria Math" panose="02040503050406030204" pitchFamily="18" charset="0"/>
                          </a:rPr>
                          <m:t>方策</m:t>
                        </m:r>
                        <m:r>
                          <a:rPr lang="ja-JP" altLang="en-US" sz="1800" i="1">
                            <a:solidFill>
                              <a:schemeClr val="tx1"/>
                            </a:solidFill>
                            <a:latin typeface="Cambria Math" panose="02040503050406030204" pitchFamily="18" charset="0"/>
                          </a:rPr>
                          <m:t>に</m:t>
                        </m:r>
                        <m:r>
                          <a:rPr lang="ja-JP" altLang="en-US" sz="1800" i="1" smtClean="0">
                            <a:solidFill>
                              <a:schemeClr val="tx1"/>
                            </a:solidFill>
                            <a:latin typeface="Cambria Math" panose="02040503050406030204" pitchFamily="18" charset="0"/>
                          </a:rPr>
                          <m:t>対応</m:t>
                        </m:r>
                        <m:r>
                          <a:rPr lang="ja-JP" altLang="en-US" sz="1800" i="1">
                            <a:solidFill>
                              <a:schemeClr val="tx1"/>
                            </a:solidFill>
                            <a:latin typeface="Cambria Math" panose="02040503050406030204" pitchFamily="18" charset="0"/>
                          </a:rPr>
                          <m:t>する</m:t>
                        </m:r>
                        <m:r>
                          <a:rPr lang="ja-JP" altLang="en-US" sz="1800" b="1" i="1" smtClean="0">
                            <a:solidFill>
                              <a:srgbClr val="FF0000"/>
                            </a:solidFill>
                            <a:latin typeface="Cambria Math" panose="02040503050406030204" pitchFamily="18" charset="0"/>
                          </a:rPr>
                          <m:t>実</m:t>
                        </m:r>
                        <m:r>
                          <a:rPr lang="ja-JP" altLang="en-US" sz="1800" b="1" i="1">
                            <a:solidFill>
                              <a:srgbClr val="FF0000"/>
                            </a:solidFill>
                            <a:latin typeface="Cambria Math" panose="02040503050406030204" pitchFamily="18" charset="0"/>
                          </a:rPr>
                          <m:t>環境</m:t>
                        </m:r>
                        <m:r>
                          <a:rPr lang="ja-JP" altLang="en-US" sz="1800" b="1" i="1" smtClean="0">
                            <a:solidFill>
                              <a:srgbClr val="FF0000"/>
                            </a:solidFill>
                            <a:latin typeface="Cambria Math" panose="02040503050406030204" pitchFamily="18" charset="0"/>
                          </a:rPr>
                          <m:t>データ</m:t>
                        </m:r>
                        <m:r>
                          <a:rPr lang="ja-JP" altLang="en-US" sz="1800" i="1">
                            <a:solidFill>
                              <a:schemeClr val="tx1"/>
                            </a:solidFill>
                            <a:latin typeface="Cambria Math" panose="02040503050406030204" pitchFamily="18" charset="0"/>
                          </a:rPr>
                          <m:t>の分布</m:t>
                        </m:r>
                      </m:num>
                      <m:den>
                        <m:r>
                          <a:rPr lang="ja-JP" altLang="en-US" sz="1800" i="1" dirty="0">
                            <a:solidFill>
                              <a:schemeClr val="tx1"/>
                            </a:solidFill>
                            <a:latin typeface="Cambria Math" panose="02040503050406030204" pitchFamily="18" charset="0"/>
                          </a:rPr>
                          <m:t>オフラインデータの分布</m:t>
                        </m:r>
                      </m:den>
                    </m:f>
                  </m:oMath>
                </a14:m>
                <a:endParaRPr lang="en-US" altLang="ja-JP" sz="1800" dirty="0">
                  <a:solidFill>
                    <a:schemeClr val="tx1"/>
                  </a:solidFill>
                </a:endParaRPr>
              </a:p>
              <a:p>
                <a:pPr lvl="1"/>
                <a:endParaRPr lang="en-US" altLang="ja-JP" sz="1800" dirty="0"/>
              </a:p>
              <a:p>
                <a:pPr lvl="1"/>
                <a:r>
                  <a:rPr lang="ja-JP" altLang="en-US" sz="1800" dirty="0"/>
                  <a:t>本研究　　　</a:t>
                </a:r>
                <a:r>
                  <a:rPr lang="en-US" altLang="ja-JP" sz="1800" dirty="0"/>
                  <a:t>…</a:t>
                </a:r>
                <a:r>
                  <a:rPr lang="ja-JP" altLang="en-US" sz="1800" dirty="0"/>
                  <a:t>　</a:t>
                </a:r>
                <a14:m>
                  <m:oMath xmlns:m="http://schemas.openxmlformats.org/officeDocument/2006/math">
                    <m:r>
                      <a:rPr lang="en-US" altLang="ja-JP" sz="1800" b="0" i="1" smtClean="0">
                        <a:solidFill>
                          <a:schemeClr val="tx1"/>
                        </a:solidFill>
                        <a:latin typeface="Cambria Math" panose="02040503050406030204" pitchFamily="18" charset="0"/>
                      </a:rPr>
                      <m:t>𝑤</m:t>
                    </m:r>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i="1">
                            <a:solidFill>
                              <a:schemeClr val="tx1"/>
                            </a:solidFill>
                            <a:latin typeface="Cambria Math" panose="02040503050406030204" pitchFamily="18" charset="0"/>
                          </a:rPr>
                        </m:ctrlPr>
                      </m:fPr>
                      <m:num>
                        <m:r>
                          <a:rPr lang="ja-JP" altLang="en-US" sz="1800" i="1">
                            <a:solidFill>
                              <a:schemeClr val="tx1"/>
                            </a:solidFill>
                            <a:latin typeface="Cambria Math" panose="02040503050406030204" pitchFamily="18" charset="0"/>
                          </a:rPr>
                          <m:t>将来の方策に対応する</m:t>
                        </m:r>
                        <m:r>
                          <a:rPr lang="ja-JP" altLang="en-US" sz="1800" b="1" i="1" smtClean="0">
                            <a:solidFill>
                              <a:srgbClr val="FF0000"/>
                            </a:solidFill>
                            <a:latin typeface="Cambria Math" panose="02040503050406030204" pitchFamily="18" charset="0"/>
                          </a:rPr>
                          <m:t>シミュレーション</m:t>
                        </m:r>
                        <m:r>
                          <a:rPr lang="ja-JP" altLang="en-US" sz="1800" b="1" i="1">
                            <a:solidFill>
                              <a:srgbClr val="FF0000"/>
                            </a:solidFill>
                            <a:latin typeface="Cambria Math" panose="02040503050406030204" pitchFamily="18" charset="0"/>
                          </a:rPr>
                          <m:t>データ</m:t>
                        </m:r>
                        <m:r>
                          <a:rPr lang="ja-JP" altLang="en-US" sz="1800" i="1">
                            <a:solidFill>
                              <a:schemeClr val="tx1"/>
                            </a:solidFill>
                            <a:latin typeface="Cambria Math" panose="02040503050406030204" pitchFamily="18" charset="0"/>
                          </a:rPr>
                          <m:t>の分布</m:t>
                        </m:r>
                      </m:num>
                      <m:den>
                        <m:r>
                          <a:rPr lang="ja-JP" altLang="en-US" sz="1800" i="1" dirty="0">
                            <a:solidFill>
                              <a:schemeClr val="tx1"/>
                            </a:solidFill>
                            <a:latin typeface="Cambria Math" panose="02040503050406030204" pitchFamily="18" charset="0"/>
                          </a:rPr>
                          <m:t>オフラインデータの分布</m:t>
                        </m:r>
                      </m:den>
                    </m:f>
                  </m:oMath>
                </a14:m>
                <a:endParaRPr lang="en-US" altLang="ja-JP" sz="1800" b="0"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401D0A0A-81E1-460F-8AB4-D6610C8B7C62}"/>
                  </a:ext>
                </a:extLst>
              </p:cNvPr>
              <p:cNvSpPr>
                <a:spLocks noGrp="1" noRot="1" noChangeAspect="1" noMove="1" noResize="1" noEditPoints="1" noAdjustHandles="1" noChangeArrowheads="1" noChangeShapeType="1" noTextEdit="1"/>
              </p:cNvSpPr>
              <p:nvPr>
                <p:ph idx="1"/>
              </p:nvPr>
            </p:nvSpPr>
            <p:spPr>
              <a:blipFill>
                <a:blip r:embed="rId3"/>
                <a:stretch>
                  <a:fillRect l="-406" t="-1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5162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52939-C5B3-411F-8755-490BD11FF01F}"/>
              </a:ext>
            </a:extLst>
          </p:cNvPr>
          <p:cNvSpPr>
            <a:spLocks noGrp="1"/>
          </p:cNvSpPr>
          <p:nvPr>
            <p:ph type="title"/>
          </p:nvPr>
        </p:nvSpPr>
        <p:spPr/>
        <p:txBody>
          <a:bodyPr/>
          <a:lstStyle/>
          <a:p>
            <a:r>
              <a:rPr kumimoji="1" lang="en-US" altLang="ja-JP" dirty="0"/>
              <a:t>Justification</a:t>
            </a:r>
            <a:r>
              <a:rPr lang="ja-JP" altLang="en-US" dirty="0"/>
              <a:t> </a:t>
            </a:r>
            <a:r>
              <a:rPr lang="en-US" altLang="ja-JP" dirty="0"/>
              <a:t>(1/2)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1D0A0A-81E1-460F-8AB4-D6610C8B7C62}"/>
                  </a:ext>
                </a:extLst>
              </p:cNvPr>
              <p:cNvSpPr>
                <a:spLocks noGrp="1"/>
              </p:cNvSpPr>
              <p:nvPr>
                <p:ph idx="1"/>
              </p:nvPr>
            </p:nvSpPr>
            <p:spPr/>
            <p:txBody>
              <a:bodyPr>
                <a:noAutofit/>
              </a:bodyPr>
              <a:lstStyle/>
              <a:p>
                <a:pPr marL="0" indent="0">
                  <a:buNone/>
                </a:pPr>
                <a:r>
                  <a:rPr lang="ja-JP" altLang="en-US" sz="2200" dirty="0"/>
                  <a:t>本研究の重み付け損失関数は、方策評価誤差の</a:t>
                </a:r>
                <a:r>
                  <a:rPr lang="en-US" altLang="ja-JP" sz="2200" dirty="0"/>
                  <a:t>upper bound</a:t>
                </a:r>
                <a:r>
                  <a:rPr lang="ja-JP" altLang="en-US" sz="2200" dirty="0"/>
                  <a:t>を評価している</a:t>
                </a:r>
                <a:endParaRPr lang="en-US" altLang="ja-JP" sz="2200" dirty="0"/>
              </a:p>
              <a:p>
                <a:pPr marL="0" indent="0">
                  <a:buNone/>
                </a:pPr>
                <a:endParaRPr lang="en-US" altLang="ja-JP" sz="2200" dirty="0"/>
              </a:p>
              <a:p>
                <a:endParaRPr lang="en-US" altLang="ja-JP" sz="2200" dirty="0"/>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2200" i="1" smtClean="0">
                              <a:latin typeface="Cambria Math" panose="02040503050406030204" pitchFamily="18" charset="0"/>
                            </a:rPr>
                          </m:ctrlPr>
                        </m:dPr>
                        <m:e>
                          <m:r>
                            <a:rPr lang="en-US" altLang="ja-JP" sz="2200" i="1">
                              <a:latin typeface="Cambria Math" panose="02040503050406030204" pitchFamily="18" charset="0"/>
                            </a:rPr>
                            <m:t>𝜂</m:t>
                          </m:r>
                          <m:d>
                            <m:dPr>
                              <m:ctrlPr>
                                <a:rPr lang="en-US" altLang="ja-JP" sz="2200" b="0" i="1" smtClean="0">
                                  <a:latin typeface="Cambria Math" panose="02040503050406030204" pitchFamily="18" charset="0"/>
                                </a:rPr>
                              </m:ctrlPr>
                            </m:dPr>
                            <m:e>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𝑃</m:t>
                                  </m:r>
                                </m:e>
                                <m:sub>
                                  <m:r>
                                    <a:rPr lang="ja-JP" altLang="en-US" sz="2200" b="0" i="1" smtClean="0">
                                      <a:latin typeface="Cambria Math" panose="02040503050406030204" pitchFamily="18" charset="0"/>
                                    </a:rPr>
                                    <m:t>𝜃</m:t>
                                  </m:r>
                                </m:sub>
                              </m:sSub>
                              <m:r>
                                <a:rPr lang="en-US" altLang="ja-JP" sz="2200" b="0" i="1" smtClean="0">
                                  <a:latin typeface="Cambria Math" panose="02040503050406030204" pitchFamily="18" charset="0"/>
                                </a:rPr>
                                <m:t>,</m:t>
                              </m:r>
                              <m:r>
                                <a:rPr lang="ja-JP" altLang="en-US" sz="2200" b="0" i="1" smtClean="0">
                                  <a:latin typeface="Cambria Math" panose="02040503050406030204" pitchFamily="18" charset="0"/>
                                </a:rPr>
                                <m:t>𝜋</m:t>
                              </m:r>
                            </m:e>
                          </m:d>
                          <m:r>
                            <a:rPr lang="en-US" altLang="ja-JP" sz="2200" b="0" i="1" smtClean="0">
                              <a:latin typeface="Cambria Math" panose="02040503050406030204" pitchFamily="18" charset="0"/>
                            </a:rPr>
                            <m:t>−</m:t>
                          </m:r>
                          <m:r>
                            <a:rPr lang="en-US" altLang="ja-JP" sz="2200" i="1" smtClean="0">
                              <a:latin typeface="Cambria Math" panose="02040503050406030204" pitchFamily="18" charset="0"/>
                            </a:rPr>
                            <m:t>𝜂</m:t>
                          </m:r>
                          <m:d>
                            <m:dPr>
                              <m:ctrlPr>
                                <a:rPr lang="en-US" altLang="ja-JP" sz="2200" b="0" i="1" smtClean="0">
                                  <a:latin typeface="Cambria Math" panose="02040503050406030204" pitchFamily="18" charset="0"/>
                                </a:rPr>
                              </m:ctrlPr>
                            </m:dPr>
                            <m:e>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𝑃</m:t>
                                  </m:r>
                                </m:e>
                                <m:sub>
                                  <m:r>
                                    <a:rPr lang="en-US" altLang="ja-JP" sz="2200" b="0" i="1" smtClean="0">
                                      <a:latin typeface="Cambria Math" panose="02040503050406030204" pitchFamily="18" charset="0"/>
                                    </a:rPr>
                                    <m:t>∗</m:t>
                                  </m:r>
                                </m:sub>
                              </m:sSub>
                              <m:r>
                                <a:rPr lang="en-US" altLang="ja-JP" sz="2200" b="0" i="1" smtClean="0">
                                  <a:latin typeface="Cambria Math" panose="02040503050406030204" pitchFamily="18" charset="0"/>
                                </a:rPr>
                                <m:t>,</m:t>
                              </m:r>
                              <m:r>
                                <a:rPr lang="ja-JP" altLang="en-US" sz="2200" b="0" i="1" smtClean="0">
                                  <a:latin typeface="Cambria Math" panose="02040503050406030204" pitchFamily="18" charset="0"/>
                                </a:rPr>
                                <m:t>𝜋</m:t>
                              </m:r>
                            </m:e>
                          </m:d>
                        </m:e>
                      </m:d>
                      <m:r>
                        <a:rPr kumimoji="1" lang="en-US" altLang="ja-JP" sz="2200" b="0" i="1" smtClean="0">
                          <a:latin typeface="Cambria Math" panose="02040503050406030204" pitchFamily="18" charset="0"/>
                        </a:rPr>
                        <m:t> </m:t>
                      </m:r>
                      <m:r>
                        <a:rPr kumimoji="1" lang="en-US" altLang="ja-JP" sz="220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 </m:t>
                      </m:r>
                      <m:r>
                        <a:rPr kumimoji="1" lang="en-US" altLang="ja-JP" sz="2200" b="0" i="1" smtClean="0">
                          <a:latin typeface="Cambria Math" panose="02040503050406030204" pitchFamily="18" charset="0"/>
                          <a:ea typeface="Cambria Math" panose="02040503050406030204" pitchFamily="18" charset="0"/>
                        </a:rPr>
                        <m:t>𝐵</m:t>
                      </m:r>
                      <m:rad>
                        <m:radPr>
                          <m:degHide m:val="on"/>
                          <m:ctrlPr>
                            <a:rPr kumimoji="1" lang="en-US" altLang="ja-JP" sz="2200" i="1" smtClean="0">
                              <a:latin typeface="Cambria Math" panose="02040503050406030204" pitchFamily="18" charset="0"/>
                              <a:ea typeface="Cambria Math" panose="02040503050406030204" pitchFamily="18" charset="0"/>
                            </a:rPr>
                          </m:ctrlPr>
                        </m:radPr>
                        <m:deg/>
                        <m:e>
                          <m:r>
                            <a:rPr kumimoji="1" lang="en-US" altLang="ja-JP" sz="2200" b="0" i="1" smtClean="0">
                              <a:latin typeface="Cambria Math" panose="02040503050406030204" pitchFamily="18" charset="0"/>
                              <a:ea typeface="Cambria Math" panose="02040503050406030204" pitchFamily="18" charset="0"/>
                            </a:rPr>
                            <m:t>𝐸</m:t>
                          </m:r>
                          <m:d>
                            <m:dPr>
                              <m:begChr m:val="["/>
                              <m:endChr m:val="]"/>
                              <m:ctrlPr>
                                <a:rPr kumimoji="1" lang="en-US" altLang="ja-JP" sz="2200" b="0" i="1" smtClean="0">
                                  <a:latin typeface="Cambria Math" panose="02040503050406030204" pitchFamily="18" charset="0"/>
                                  <a:ea typeface="Cambria Math" panose="02040503050406030204" pitchFamily="18" charset="0"/>
                                </a:rPr>
                              </m:ctrlPr>
                            </m:dPr>
                            <m:e>
                              <m:r>
                                <a:rPr kumimoji="1" lang="en-US" altLang="ja-JP" sz="2200" b="0" i="1" smtClean="0">
                                  <a:latin typeface="Cambria Math" panose="02040503050406030204" pitchFamily="18" charset="0"/>
                                  <a:ea typeface="Cambria Math" panose="02040503050406030204" pitchFamily="18" charset="0"/>
                                </a:rPr>
                                <m:t>−</m:t>
                              </m:r>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kumimoji="1" lang="en-US" altLang="ja-JP" sz="2200" b="0" i="1" smtClean="0">
                                      <a:latin typeface="Cambria Math" panose="02040503050406030204" pitchFamily="18" charset="0"/>
                                      <a:ea typeface="Cambria Math" panose="02040503050406030204" pitchFamily="18" charset="0"/>
                                    </a:rPr>
                                  </m:ctrlPr>
                                </m:dPr>
                                <m:e>
                                  <m:r>
                                    <a:rPr kumimoji="1" lang="en-US" altLang="ja-JP" sz="2200" b="0" i="1" smtClean="0">
                                      <a:latin typeface="Cambria Math" panose="02040503050406030204" pitchFamily="18" charset="0"/>
                                      <a:ea typeface="Cambria Math" panose="02040503050406030204" pitchFamily="18" charset="0"/>
                                    </a:rPr>
                                    <m:t>𝑠</m:t>
                                  </m:r>
                                  <m:r>
                                    <a:rPr kumimoji="1" lang="en-US" altLang="ja-JP" sz="2200" b="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𝑎</m:t>
                                  </m:r>
                                </m:e>
                              </m:d>
                              <m:func>
                                <m:funcPr>
                                  <m:ctrlPr>
                                    <a:rPr kumimoji="1" lang="en-US" altLang="ja-JP" sz="2200" b="0" i="1" smtClean="0">
                                      <a:latin typeface="Cambria Math" panose="02040503050406030204" pitchFamily="18" charset="0"/>
                                      <a:ea typeface="Cambria Math" panose="02040503050406030204" pitchFamily="18" charset="0"/>
                                    </a:rPr>
                                  </m:ctrlPr>
                                </m:funcPr>
                                <m:fName>
                                  <m:r>
                                    <m:rPr>
                                      <m:sty m:val="p"/>
                                    </m:rPr>
                                    <a:rPr kumimoji="1" lang="en-US" altLang="ja-JP" sz="2200" b="0" i="0" smtClean="0">
                                      <a:latin typeface="Cambria Math" panose="02040503050406030204" pitchFamily="18" charset="0"/>
                                      <a:ea typeface="Cambria Math" panose="02040503050406030204" pitchFamily="18" charset="0"/>
                                    </a:rPr>
                                    <m:t>ln</m:t>
                                  </m:r>
                                </m:fName>
                                <m:e>
                                  <m:sSub>
                                    <m:sSubPr>
                                      <m:ctrlPr>
                                        <a:rPr kumimoji="1" lang="en-US" altLang="ja-JP" sz="2200" b="0" i="1" smtClean="0">
                                          <a:latin typeface="Cambria Math" panose="02040503050406030204" pitchFamily="18" charset="0"/>
                                          <a:ea typeface="Cambria Math" panose="02040503050406030204" pitchFamily="18" charset="0"/>
                                        </a:rPr>
                                      </m:ctrlPr>
                                    </m:sSubPr>
                                    <m:e>
                                      <m:r>
                                        <a:rPr kumimoji="1" lang="en-US" altLang="ja-JP" sz="2200" b="0" i="1" smtClean="0">
                                          <a:latin typeface="Cambria Math" panose="02040503050406030204" pitchFamily="18" charset="0"/>
                                          <a:ea typeface="Cambria Math" panose="02040503050406030204" pitchFamily="18" charset="0"/>
                                        </a:rPr>
                                        <m:t>𝑃</m:t>
                                      </m:r>
                                    </m:e>
                                    <m:sub>
                                      <m:r>
                                        <a:rPr kumimoji="1" lang="ja-JP" altLang="en-US" sz="2200" b="0" i="1" smtClean="0">
                                          <a:latin typeface="Cambria Math" panose="02040503050406030204" pitchFamily="18" charset="0"/>
                                          <a:ea typeface="Cambria Math" panose="02040503050406030204" pitchFamily="18" charset="0"/>
                                        </a:rPr>
                                        <m:t>𝜃</m:t>
                                      </m:r>
                                    </m:sub>
                                  </m:sSub>
                                  <m:d>
                                    <m:dPr>
                                      <m:ctrlPr>
                                        <a:rPr kumimoji="1" lang="en-US" altLang="ja-JP" sz="2200" b="0" i="1" smtClean="0">
                                          <a:latin typeface="Cambria Math" panose="02040503050406030204" pitchFamily="18" charset="0"/>
                                          <a:ea typeface="Cambria Math" panose="02040503050406030204" pitchFamily="18" charset="0"/>
                                        </a:rPr>
                                      </m:ctrlPr>
                                    </m:dPr>
                                    <m:e>
                                      <m:sSup>
                                        <m:sSupPr>
                                          <m:ctrlPr>
                                            <a:rPr kumimoji="1" lang="en-US" altLang="ja-JP" sz="2200" b="0" i="1" smtClean="0">
                                              <a:latin typeface="Cambria Math" panose="02040503050406030204" pitchFamily="18" charset="0"/>
                                              <a:ea typeface="Cambria Math" panose="02040503050406030204" pitchFamily="18" charset="0"/>
                                            </a:rPr>
                                          </m:ctrlPr>
                                        </m:sSupPr>
                                        <m:e>
                                          <m:r>
                                            <a:rPr kumimoji="1" lang="en-US" altLang="ja-JP" sz="2200" b="0" i="1" smtClean="0">
                                              <a:latin typeface="Cambria Math" panose="02040503050406030204" pitchFamily="18" charset="0"/>
                                              <a:ea typeface="Cambria Math" panose="02040503050406030204" pitchFamily="18" charset="0"/>
                                            </a:rPr>
                                            <m:t>𝑠</m:t>
                                          </m:r>
                                        </m:e>
                                        <m:sup>
                                          <m:r>
                                            <a:rPr kumimoji="1" lang="en-US" altLang="ja-JP" sz="2200" b="0" i="1" smtClean="0">
                                              <a:latin typeface="Cambria Math" panose="02040503050406030204" pitchFamily="18" charset="0"/>
                                              <a:ea typeface="Cambria Math" panose="02040503050406030204" pitchFamily="18" charset="0"/>
                                            </a:rPr>
                                            <m:t>′</m:t>
                                          </m:r>
                                        </m:sup>
                                      </m:sSup>
                                    </m:e>
                                    <m:e>
                                      <m:r>
                                        <a:rPr kumimoji="1" lang="en-US" altLang="ja-JP" sz="2200" b="0" i="1" smtClean="0">
                                          <a:latin typeface="Cambria Math" panose="02040503050406030204" pitchFamily="18" charset="0"/>
                                          <a:ea typeface="Cambria Math" panose="02040503050406030204" pitchFamily="18" charset="0"/>
                                        </a:rPr>
                                        <m:t>𝑠</m:t>
                                      </m:r>
                                      <m:r>
                                        <a:rPr kumimoji="1" lang="en-US" altLang="ja-JP" sz="2200" b="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𝑎</m:t>
                                      </m:r>
                                    </m:e>
                                  </m:d>
                                </m:e>
                              </m:func>
                            </m:e>
                          </m:d>
                          <m:r>
                            <a:rPr kumimoji="1" lang="en-US" altLang="ja-JP" sz="2200" b="0" i="1" smtClean="0">
                              <a:latin typeface="Cambria Math" panose="02040503050406030204" pitchFamily="18" charset="0"/>
                              <a:ea typeface="Cambria Math" panose="02040503050406030204" pitchFamily="18" charset="0"/>
                            </a:rPr>
                            <m:t>−</m:t>
                          </m:r>
                          <m:r>
                            <m:rPr>
                              <m:sty m:val="p"/>
                            </m:rPr>
                            <a:rPr kumimoji="1" lang="en-US" altLang="ja-JP" sz="2200" b="0" i="0" smtClean="0">
                              <a:latin typeface="Cambria Math" panose="02040503050406030204" pitchFamily="18" charset="0"/>
                              <a:ea typeface="Cambria Math" panose="02040503050406030204" pitchFamily="18" charset="0"/>
                            </a:rPr>
                            <m:t>const</m:t>
                          </m:r>
                          <m:r>
                            <a:rPr kumimoji="1" lang="en-US" altLang="ja-JP" sz="2200" b="0" i="1" smtClean="0">
                              <a:latin typeface="Cambria Math" panose="02040503050406030204" pitchFamily="18" charset="0"/>
                              <a:ea typeface="Cambria Math" panose="02040503050406030204" pitchFamily="18" charset="0"/>
                            </a:rPr>
                            <m:t>.</m:t>
                          </m:r>
                        </m:e>
                      </m:rad>
                    </m:oMath>
                  </m:oMathPara>
                </a14:m>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lgn="ctr">
                  <a:buNone/>
                </a:pPr>
                <a:r>
                  <a:rPr lang="ja-JP" altLang="en-US" sz="2200" dirty="0"/>
                  <a:t>→　重み付け損失を減らせば方策評価誤差も減るので、理屈的には良さそう</a:t>
                </a:r>
                <a:endParaRPr lang="en-US" altLang="ja-JP" sz="2200" dirty="0"/>
              </a:p>
            </p:txBody>
          </p:sp>
        </mc:Choice>
        <mc:Fallback xmlns="">
          <p:sp>
            <p:nvSpPr>
              <p:cNvPr id="3" name="コンテンツ プレースホルダー 2">
                <a:extLst>
                  <a:ext uri="{FF2B5EF4-FFF2-40B4-BE49-F238E27FC236}">
                    <a16:creationId xmlns:a16="http://schemas.microsoft.com/office/drawing/2014/main" id="{401D0A0A-81E1-460F-8AB4-D6610C8B7C62}"/>
                  </a:ext>
                </a:extLst>
              </p:cNvPr>
              <p:cNvSpPr>
                <a:spLocks noGrp="1" noRot="1" noChangeAspect="1" noMove="1" noResize="1" noEditPoints="1" noAdjustHandles="1" noChangeArrowheads="1" noChangeShapeType="1" noTextEdit="1"/>
              </p:cNvSpPr>
              <p:nvPr>
                <p:ph idx="1"/>
              </p:nvPr>
            </p:nvSpPr>
            <p:spPr>
              <a:blipFill>
                <a:blip r:embed="rId3"/>
                <a:stretch>
                  <a:fillRect l="-754" t="-1541"/>
                </a:stretch>
              </a:blipFill>
            </p:spPr>
            <p:txBody>
              <a:bodyPr/>
              <a:lstStyle/>
              <a:p>
                <a:r>
                  <a:rPr lang="ja-JP" altLang="en-US">
                    <a:noFill/>
                  </a:rPr>
                  <a:t> </a:t>
                </a:r>
              </a:p>
            </p:txBody>
          </p:sp>
        </mc:Fallback>
      </mc:AlternateContent>
      <p:sp>
        <p:nvSpPr>
          <p:cNvPr id="4" name="吹き出し: 角を丸めた四角形 3">
            <a:extLst>
              <a:ext uri="{FF2B5EF4-FFF2-40B4-BE49-F238E27FC236}">
                <a16:creationId xmlns:a16="http://schemas.microsoft.com/office/drawing/2014/main" id="{2CCE505A-0894-4A66-941D-D0F3D12ECAF2}"/>
              </a:ext>
            </a:extLst>
          </p:cNvPr>
          <p:cNvSpPr/>
          <p:nvPr/>
        </p:nvSpPr>
        <p:spPr>
          <a:xfrm>
            <a:off x="4104526" y="4111313"/>
            <a:ext cx="1486787" cy="551062"/>
          </a:xfrm>
          <a:prstGeom prst="wedgeRoundRectCallout">
            <a:avLst>
              <a:gd name="adj1" fmla="val -42497"/>
              <a:gd name="adj2" fmla="val -11804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期待リターン（実環境上）</a:t>
            </a:r>
          </a:p>
        </p:txBody>
      </p:sp>
      <p:sp>
        <p:nvSpPr>
          <p:cNvPr id="5" name="吹き出し: 角を丸めた四角形 4">
            <a:extLst>
              <a:ext uri="{FF2B5EF4-FFF2-40B4-BE49-F238E27FC236}">
                <a16:creationId xmlns:a16="http://schemas.microsoft.com/office/drawing/2014/main" id="{9B04D6FA-9F2E-4614-AB49-4AFBB2621569}"/>
              </a:ext>
            </a:extLst>
          </p:cNvPr>
          <p:cNvSpPr/>
          <p:nvPr/>
        </p:nvSpPr>
        <p:spPr>
          <a:xfrm>
            <a:off x="2477386" y="4118461"/>
            <a:ext cx="1486786" cy="551062"/>
          </a:xfrm>
          <a:prstGeom prst="wedgeRoundRectCallout">
            <a:avLst>
              <a:gd name="adj1" fmla="val -41103"/>
              <a:gd name="adj2" fmla="val -12220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期待リターン（モデル上）</a:t>
            </a:r>
          </a:p>
        </p:txBody>
      </p:sp>
      <p:cxnSp>
        <p:nvCxnSpPr>
          <p:cNvPr id="6" name="直線コネクタ 5">
            <a:extLst>
              <a:ext uri="{FF2B5EF4-FFF2-40B4-BE49-F238E27FC236}">
                <a16:creationId xmlns:a16="http://schemas.microsoft.com/office/drawing/2014/main" id="{D186E40B-8CB5-4CA2-9188-5D961FA1F39A}"/>
              </a:ext>
            </a:extLst>
          </p:cNvPr>
          <p:cNvCxnSpPr/>
          <p:nvPr/>
        </p:nvCxnSpPr>
        <p:spPr>
          <a:xfrm>
            <a:off x="2437836" y="3575927"/>
            <a:ext cx="9629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EF1DF77-650C-43C5-8110-86F5526E8775}"/>
              </a:ext>
            </a:extLst>
          </p:cNvPr>
          <p:cNvCxnSpPr>
            <a:cxnSpLocks/>
          </p:cNvCxnSpPr>
          <p:nvPr/>
        </p:nvCxnSpPr>
        <p:spPr>
          <a:xfrm>
            <a:off x="3742660" y="3575927"/>
            <a:ext cx="92163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B6CC653-40D6-42E3-A488-60DD0E136154}"/>
              </a:ext>
            </a:extLst>
          </p:cNvPr>
          <p:cNvCxnSpPr>
            <a:cxnSpLocks/>
          </p:cNvCxnSpPr>
          <p:nvPr/>
        </p:nvCxnSpPr>
        <p:spPr>
          <a:xfrm flipV="1">
            <a:off x="5635185" y="3575927"/>
            <a:ext cx="3184522" cy="1224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吹き出し: 角を丸めた四角形 10">
            <a:extLst>
              <a:ext uri="{FF2B5EF4-FFF2-40B4-BE49-F238E27FC236}">
                <a16:creationId xmlns:a16="http://schemas.microsoft.com/office/drawing/2014/main" id="{D086DD9A-B264-47EA-A428-10CE72E26938}"/>
              </a:ext>
            </a:extLst>
          </p:cNvPr>
          <p:cNvSpPr/>
          <p:nvPr/>
        </p:nvSpPr>
        <p:spPr>
          <a:xfrm>
            <a:off x="6959010" y="4118461"/>
            <a:ext cx="2684720" cy="551062"/>
          </a:xfrm>
          <a:prstGeom prst="wedgeRoundRectCallout">
            <a:avLst>
              <a:gd name="adj1" fmla="val -42497"/>
              <a:gd name="adj2" fmla="val -11804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本研究の重み付け損失関数</a:t>
            </a:r>
          </a:p>
        </p:txBody>
      </p:sp>
    </p:spTree>
    <p:extLst>
      <p:ext uri="{BB962C8B-B14F-4D97-AF65-F5344CB8AC3E}">
        <p14:creationId xmlns:p14="http://schemas.microsoft.com/office/powerpoint/2010/main" val="291537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52939-C5B3-411F-8755-490BD11FF01F}"/>
              </a:ext>
            </a:extLst>
          </p:cNvPr>
          <p:cNvSpPr>
            <a:spLocks noGrp="1"/>
          </p:cNvSpPr>
          <p:nvPr>
            <p:ph type="title"/>
          </p:nvPr>
        </p:nvSpPr>
        <p:spPr/>
        <p:txBody>
          <a:bodyPr>
            <a:normAutofit/>
          </a:bodyPr>
          <a:lstStyle/>
          <a:p>
            <a:r>
              <a:rPr lang="en-US" altLang="ja-JP" dirty="0"/>
              <a:t>Justification (2/2)</a:t>
            </a:r>
            <a:endParaRPr kumimoji="1" lang="ja-JP" altLang="en-US" dirty="0"/>
          </a:p>
        </p:txBody>
      </p:sp>
      <p:pic>
        <p:nvPicPr>
          <p:cNvPr id="5" name="図 4">
            <a:extLst>
              <a:ext uri="{FF2B5EF4-FFF2-40B4-BE49-F238E27FC236}">
                <a16:creationId xmlns:a16="http://schemas.microsoft.com/office/drawing/2014/main" id="{7AB0A279-EB30-4589-928E-D19FABC2D60D}"/>
              </a:ext>
            </a:extLst>
          </p:cNvPr>
          <p:cNvPicPr>
            <a:picLocks noChangeAspect="1"/>
          </p:cNvPicPr>
          <p:nvPr/>
        </p:nvPicPr>
        <p:blipFill>
          <a:blip r:embed="rId3"/>
          <a:stretch>
            <a:fillRect/>
          </a:stretch>
        </p:blipFill>
        <p:spPr>
          <a:xfrm>
            <a:off x="1059943" y="1884896"/>
            <a:ext cx="7513933" cy="2885506"/>
          </a:xfrm>
          <a:prstGeom prst="rect">
            <a:avLst/>
          </a:prstGeom>
        </p:spPr>
      </p:pic>
      <p:pic>
        <p:nvPicPr>
          <p:cNvPr id="9" name="図 8">
            <a:extLst>
              <a:ext uri="{FF2B5EF4-FFF2-40B4-BE49-F238E27FC236}">
                <a16:creationId xmlns:a16="http://schemas.microsoft.com/office/drawing/2014/main" id="{E3177FDB-ECEA-4876-BBE2-4C9132666A13}"/>
              </a:ext>
            </a:extLst>
          </p:cNvPr>
          <p:cNvPicPr>
            <a:picLocks noChangeAspect="1"/>
          </p:cNvPicPr>
          <p:nvPr/>
        </p:nvPicPr>
        <p:blipFill>
          <a:blip r:embed="rId4"/>
          <a:stretch>
            <a:fillRect/>
          </a:stretch>
        </p:blipFill>
        <p:spPr>
          <a:xfrm>
            <a:off x="1059943" y="5249453"/>
            <a:ext cx="7553593" cy="538823"/>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987A3A-1D02-458C-85D3-2C6FBCEFF801}"/>
                  </a:ext>
                </a:extLst>
              </p:cNvPr>
              <p:cNvSpPr txBox="1"/>
              <p:nvPr/>
            </p:nvSpPr>
            <p:spPr>
              <a:xfrm>
                <a:off x="3666745" y="5952607"/>
                <a:ext cx="53945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BB987A3A-1D02-458C-85D3-2C6FBCEFF801}"/>
                  </a:ext>
                </a:extLst>
              </p:cNvPr>
              <p:cNvSpPr txBox="1">
                <a:spLocks noRot="1" noChangeAspect="1" noMove="1" noResize="1" noEditPoints="1" noAdjustHandles="1" noChangeArrowheads="1" noChangeShapeType="1" noTextEdit="1"/>
              </p:cNvSpPr>
              <p:nvPr/>
            </p:nvSpPr>
            <p:spPr>
              <a:xfrm>
                <a:off x="3666745" y="5952607"/>
                <a:ext cx="539459" cy="400110"/>
              </a:xfrm>
              <a:prstGeom prst="rect">
                <a:avLst/>
              </a:prstGeom>
              <a:blipFill>
                <a:blip r:embed="rId5"/>
                <a:stretch>
                  <a:fillRect/>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F66D299B-F6B6-4DB5-ABE1-652A6BA41BE1}"/>
              </a:ext>
            </a:extLst>
          </p:cNvPr>
          <p:cNvPicPr>
            <a:picLocks noChangeAspect="1"/>
          </p:cNvPicPr>
          <p:nvPr/>
        </p:nvPicPr>
        <p:blipFill>
          <a:blip r:embed="rId6"/>
          <a:stretch>
            <a:fillRect/>
          </a:stretch>
        </p:blipFill>
        <p:spPr>
          <a:xfrm>
            <a:off x="4127882" y="5763999"/>
            <a:ext cx="3237318" cy="711652"/>
          </a:xfrm>
          <a:prstGeom prst="rect">
            <a:avLst/>
          </a:prstGeom>
        </p:spPr>
      </p:pic>
      <p:cxnSp>
        <p:nvCxnSpPr>
          <p:cNvPr id="14" name="直線コネクタ 13">
            <a:extLst>
              <a:ext uri="{FF2B5EF4-FFF2-40B4-BE49-F238E27FC236}">
                <a16:creationId xmlns:a16="http://schemas.microsoft.com/office/drawing/2014/main" id="{198D484D-E2A9-46D1-A708-BCA108BE468D}"/>
              </a:ext>
            </a:extLst>
          </p:cNvPr>
          <p:cNvCxnSpPr/>
          <p:nvPr/>
        </p:nvCxnSpPr>
        <p:spPr>
          <a:xfrm>
            <a:off x="3135663" y="4701473"/>
            <a:ext cx="2613727"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CB267C-594D-4AD9-A379-738EB8C05F98}"/>
              </a:ext>
            </a:extLst>
          </p:cNvPr>
          <p:cNvCxnSpPr/>
          <p:nvPr/>
        </p:nvCxnSpPr>
        <p:spPr>
          <a:xfrm>
            <a:off x="1116810" y="5782653"/>
            <a:ext cx="2613727"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3DE04D8-FB7D-451E-A0A9-540AD569FCB0}"/>
              </a:ext>
            </a:extLst>
          </p:cNvPr>
          <p:cNvCxnSpPr>
            <a:cxnSpLocks/>
          </p:cNvCxnSpPr>
          <p:nvPr/>
        </p:nvCxnSpPr>
        <p:spPr>
          <a:xfrm flipH="1">
            <a:off x="2913321" y="4790589"/>
            <a:ext cx="1292883" cy="513013"/>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A912777-C4CF-4051-9D4C-ACC0F9551F1E}"/>
              </a:ext>
            </a:extLst>
          </p:cNvPr>
          <p:cNvSpPr txBox="1"/>
          <p:nvPr/>
        </p:nvSpPr>
        <p:spPr>
          <a:xfrm>
            <a:off x="8835664" y="1966365"/>
            <a:ext cx="2393604" cy="646331"/>
          </a:xfrm>
          <a:prstGeom prst="rect">
            <a:avLst/>
          </a:prstGeom>
          <a:noFill/>
        </p:spPr>
        <p:txBody>
          <a:bodyPr wrap="none" rtlCol="0">
            <a:spAutoFit/>
          </a:bodyPr>
          <a:lstStyle/>
          <a:p>
            <a:r>
              <a:rPr kumimoji="1" lang="en-US" altLang="ja-JP" dirty="0"/>
              <a:t>Telescoping Lemma </a:t>
            </a:r>
          </a:p>
          <a:p>
            <a:r>
              <a:rPr kumimoji="1" lang="en-US" altLang="ja-JP" dirty="0"/>
              <a:t>[Luo+2019]</a:t>
            </a:r>
            <a:endParaRPr kumimoji="1" lang="ja-JP" altLang="en-US" dirty="0"/>
          </a:p>
        </p:txBody>
      </p:sp>
      <p:sp>
        <p:nvSpPr>
          <p:cNvPr id="19" name="テキスト ボックス 18">
            <a:extLst>
              <a:ext uri="{FF2B5EF4-FFF2-40B4-BE49-F238E27FC236}">
                <a16:creationId xmlns:a16="http://schemas.microsoft.com/office/drawing/2014/main" id="{853B5537-C55B-4607-B637-0E40AABE924F}"/>
              </a:ext>
            </a:extLst>
          </p:cNvPr>
          <p:cNvSpPr txBox="1"/>
          <p:nvPr/>
        </p:nvSpPr>
        <p:spPr>
          <a:xfrm>
            <a:off x="8835663" y="2718020"/>
            <a:ext cx="3135795" cy="369332"/>
          </a:xfrm>
          <a:prstGeom prst="rect">
            <a:avLst/>
          </a:prstGeom>
          <a:noFill/>
        </p:spPr>
        <p:txBody>
          <a:bodyPr wrap="none" rtlCol="0">
            <a:spAutoFit/>
          </a:bodyPr>
          <a:lstStyle/>
          <a:p>
            <a:r>
              <a:rPr kumimoji="1" lang="en-US" altLang="ja-JP" dirty="0"/>
              <a:t>Holder</a:t>
            </a:r>
            <a:r>
              <a:rPr kumimoji="1" lang="ja-JP" altLang="en-US" dirty="0"/>
              <a:t>不等式</a:t>
            </a:r>
            <a:r>
              <a:rPr kumimoji="1" lang="en-US" altLang="ja-JP" dirty="0"/>
              <a:t>+</a:t>
            </a:r>
            <a:r>
              <a:rPr kumimoji="1" lang="ja-JP" altLang="en-US" dirty="0"/>
              <a:t>価値関数上限</a:t>
            </a:r>
          </a:p>
        </p:txBody>
      </p:sp>
      <p:sp>
        <p:nvSpPr>
          <p:cNvPr id="20" name="テキスト ボックス 19">
            <a:extLst>
              <a:ext uri="{FF2B5EF4-FFF2-40B4-BE49-F238E27FC236}">
                <a16:creationId xmlns:a16="http://schemas.microsoft.com/office/drawing/2014/main" id="{91A15835-D18A-4DDB-B769-0E6E02A28C00}"/>
              </a:ext>
            </a:extLst>
          </p:cNvPr>
          <p:cNvSpPr txBox="1"/>
          <p:nvPr/>
        </p:nvSpPr>
        <p:spPr>
          <a:xfrm>
            <a:off x="8829264" y="3307835"/>
            <a:ext cx="3314892" cy="369332"/>
          </a:xfrm>
          <a:prstGeom prst="rect">
            <a:avLst/>
          </a:prstGeom>
          <a:noFill/>
        </p:spPr>
        <p:txBody>
          <a:bodyPr wrap="square" rtlCol="0">
            <a:spAutoFit/>
          </a:bodyPr>
          <a:lstStyle/>
          <a:p>
            <a:r>
              <a:rPr lang="en-US" altLang="ja-JP" dirty="0" err="1"/>
              <a:t>Pinsker</a:t>
            </a:r>
            <a:r>
              <a:rPr kumimoji="1" lang="ja-JP" altLang="en-US" dirty="0"/>
              <a:t>不等式</a:t>
            </a:r>
            <a:r>
              <a:rPr kumimoji="1" lang="en-US" altLang="ja-JP" dirty="0"/>
              <a:t>+</a:t>
            </a:r>
            <a:r>
              <a:rPr lang="en-US" altLang="ja-JP" dirty="0"/>
              <a:t>Jensen</a:t>
            </a:r>
            <a:r>
              <a:rPr lang="ja-JP" altLang="en-US" dirty="0"/>
              <a:t>不等式</a:t>
            </a:r>
            <a:endParaRPr kumimoji="1" lang="ja-JP" altLang="en-US" dirty="0"/>
          </a:p>
        </p:txBody>
      </p:sp>
      <p:sp>
        <p:nvSpPr>
          <p:cNvPr id="13" name="テキスト ボックス 12">
            <a:extLst>
              <a:ext uri="{FF2B5EF4-FFF2-40B4-BE49-F238E27FC236}">
                <a16:creationId xmlns:a16="http://schemas.microsoft.com/office/drawing/2014/main" id="{47A0E5F3-AFCF-4B0A-BDBC-F6E5DFEFAEE1}"/>
              </a:ext>
            </a:extLst>
          </p:cNvPr>
          <p:cNvSpPr txBox="1"/>
          <p:nvPr/>
        </p:nvSpPr>
        <p:spPr>
          <a:xfrm>
            <a:off x="8892653" y="4245158"/>
            <a:ext cx="2943948" cy="646331"/>
          </a:xfrm>
          <a:prstGeom prst="rect">
            <a:avLst/>
          </a:prstGeom>
          <a:noFill/>
        </p:spPr>
        <p:txBody>
          <a:bodyPr wrap="square" rtlCol="0">
            <a:spAutoFit/>
          </a:bodyPr>
          <a:lstStyle/>
          <a:p>
            <a:r>
              <a:rPr lang="ja-JP" altLang="en-US" dirty="0"/>
              <a:t>遷移確率</a:t>
            </a:r>
            <a:r>
              <a:rPr kumimoji="1" lang="ja-JP" altLang="en-US" dirty="0"/>
              <a:t>自己エントロピーの最小値（定数）</a:t>
            </a:r>
          </a:p>
        </p:txBody>
      </p:sp>
      <p:sp>
        <p:nvSpPr>
          <p:cNvPr id="22" name="テキスト ボックス 21">
            <a:extLst>
              <a:ext uri="{FF2B5EF4-FFF2-40B4-BE49-F238E27FC236}">
                <a16:creationId xmlns:a16="http://schemas.microsoft.com/office/drawing/2014/main" id="{BE9258D8-7532-4CAC-90EC-3A415F865988}"/>
              </a:ext>
            </a:extLst>
          </p:cNvPr>
          <p:cNvSpPr txBox="1"/>
          <p:nvPr/>
        </p:nvSpPr>
        <p:spPr>
          <a:xfrm>
            <a:off x="838200" y="1668501"/>
            <a:ext cx="1692349" cy="369332"/>
          </a:xfrm>
          <a:prstGeom prst="rect">
            <a:avLst/>
          </a:prstGeom>
          <a:noFill/>
        </p:spPr>
        <p:txBody>
          <a:bodyPr wrap="square" rtlCol="0">
            <a:spAutoFit/>
          </a:bodyPr>
          <a:lstStyle/>
          <a:p>
            <a:r>
              <a:rPr lang="ja-JP" altLang="en-US" dirty="0">
                <a:solidFill>
                  <a:srgbClr val="FF0000"/>
                </a:solidFill>
              </a:rPr>
              <a:t>方策評価誤差</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8DAA1536-F44B-4F46-AE99-D632E9BD2AD4}"/>
              </a:ext>
            </a:extLst>
          </p:cNvPr>
          <p:cNvSpPr/>
          <p:nvPr/>
        </p:nvSpPr>
        <p:spPr>
          <a:xfrm>
            <a:off x="971044" y="2095837"/>
            <a:ext cx="1246173" cy="4469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FF3493E-A6AC-435B-8C18-D7B7F9392650}"/>
              </a:ext>
            </a:extLst>
          </p:cNvPr>
          <p:cNvSpPr/>
          <p:nvPr/>
        </p:nvSpPr>
        <p:spPr>
          <a:xfrm>
            <a:off x="4060438" y="5743812"/>
            <a:ext cx="3384234" cy="749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076AAB6-0126-4EB9-BC03-155F9374A2F8}"/>
              </a:ext>
            </a:extLst>
          </p:cNvPr>
          <p:cNvSpPr txBox="1"/>
          <p:nvPr/>
        </p:nvSpPr>
        <p:spPr>
          <a:xfrm>
            <a:off x="7561019" y="5977832"/>
            <a:ext cx="2943948" cy="369332"/>
          </a:xfrm>
          <a:prstGeom prst="rect">
            <a:avLst/>
          </a:prstGeom>
          <a:noFill/>
        </p:spPr>
        <p:txBody>
          <a:bodyPr wrap="square" rtlCol="0">
            <a:spAutoFit/>
          </a:bodyPr>
          <a:lstStyle/>
          <a:p>
            <a:r>
              <a:rPr lang="ja-JP" altLang="en-US" dirty="0">
                <a:solidFill>
                  <a:srgbClr val="FF0000"/>
                </a:solidFill>
              </a:rPr>
              <a:t>本研究の重み付け経験損失</a:t>
            </a:r>
            <a:endParaRPr kumimoji="1" lang="ja-JP" altLang="en-US" dirty="0">
              <a:solidFill>
                <a:srgbClr val="FF0000"/>
              </a:solidFill>
            </a:endParaRPr>
          </a:p>
        </p:txBody>
      </p:sp>
    </p:spTree>
    <p:extLst>
      <p:ext uri="{BB962C8B-B14F-4D97-AF65-F5344CB8AC3E}">
        <p14:creationId xmlns:p14="http://schemas.microsoft.com/office/powerpoint/2010/main" val="332911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52939-C5B3-411F-8755-490BD11FF01F}"/>
              </a:ext>
            </a:extLst>
          </p:cNvPr>
          <p:cNvSpPr>
            <a:spLocks noGrp="1"/>
          </p:cNvSpPr>
          <p:nvPr>
            <p:ph type="title"/>
          </p:nvPr>
        </p:nvSpPr>
        <p:spPr/>
        <p:txBody>
          <a:bodyPr>
            <a:normAutofit/>
          </a:bodyPr>
          <a:lstStyle/>
          <a:p>
            <a:r>
              <a:rPr kumimoji="1" lang="en-US" altLang="ja-JP" dirty="0"/>
              <a:t>Loss function</a:t>
            </a:r>
            <a:endParaRPr kumimoji="1" lang="ja-JP" altLang="en-US" dirty="0"/>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0D551E2B-8CD5-4E9C-AD99-2F9E7E2A30D4}"/>
                  </a:ext>
                </a:extLst>
              </p:cNvPr>
              <p:cNvSpPr>
                <a:spLocks noGrp="1"/>
              </p:cNvSpPr>
              <p:nvPr>
                <p:ph idx="1"/>
              </p:nvPr>
            </p:nvSpPr>
            <p:spPr>
              <a:xfrm>
                <a:off x="838200" y="1825625"/>
                <a:ext cx="10515600" cy="4351338"/>
              </a:xfrm>
            </p:spPr>
            <p:txBody>
              <a:bodyPr>
                <a:normAutofit/>
              </a:bodyPr>
              <a:lstStyle/>
              <a:p>
                <a:r>
                  <a:rPr lang="ja-JP" altLang="en-US" sz="2400" dirty="0"/>
                  <a:t>方策評価の損失関数（モデルパラメータ</a:t>
                </a:r>
                <a14:m>
                  <m:oMath xmlns:m="http://schemas.openxmlformats.org/officeDocument/2006/math">
                    <m:r>
                      <a:rPr lang="ja-JP" altLang="en-US" sz="2400" i="1" smtClean="0">
                        <a:latin typeface="Cambria Math" panose="02040503050406030204" pitchFamily="18" charset="0"/>
                        <a:ea typeface="Cambria Math" panose="02040503050406030204" pitchFamily="18" charset="0"/>
                      </a:rPr>
                      <m:t>𝜃</m:t>
                    </m:r>
                  </m:oMath>
                </a14:m>
                <a:r>
                  <a:rPr lang="ja-JP" altLang="en-US" sz="2400" dirty="0"/>
                  <a:t>のみを最適化）</a:t>
                </a:r>
                <a:r>
                  <a:rPr lang="en-US" altLang="ja-JP" sz="2400" dirty="0"/>
                  <a:t>:</a:t>
                </a:r>
                <a:endParaRPr kumimoji="1" lang="en-US" altLang="ja-JP" sz="2400" dirty="0"/>
              </a:p>
              <a:p>
                <a:endParaRPr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𝐿</m:t>
                      </m:r>
                      <m:d>
                        <m:dPr>
                          <m:ctrlPr>
                            <a:rPr kumimoji="1" lang="en-US" altLang="ja-JP" sz="2400" b="0" i="1" smtClean="0">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𝜃</m:t>
                          </m:r>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𝐸</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𝑤</m:t>
                              </m:r>
                            </m:e>
                            <m:sub>
                              <m:r>
                                <a:rPr lang="ja-JP" altLang="en-US" sz="2400" i="1">
                                  <a:latin typeface="Cambria Math" panose="02040503050406030204" pitchFamily="18" charset="0"/>
                                  <a:ea typeface="Cambria Math" panose="02040503050406030204" pitchFamily="18" charset="0"/>
                                </a:rPr>
                                <m:t>𝜃</m:t>
                              </m:r>
                            </m:sub>
                            <m:sup>
                              <m:r>
                                <a:rPr lang="ja-JP" altLang="en-US" sz="2400" i="1">
                                  <a:latin typeface="Cambria Math" panose="02040503050406030204" pitchFamily="18" charset="0"/>
                                  <a:ea typeface="Cambria Math" panose="02040503050406030204" pitchFamily="18" charset="0"/>
                                </a:rPr>
                                <m:t>𝜋</m:t>
                              </m:r>
                            </m:sup>
                          </m:sSubSup>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func>
                            <m:funcPr>
                              <m:ctrlPr>
                                <a:rPr lang="en-US" altLang="ja-JP" sz="2400" i="1">
                                  <a:latin typeface="Cambria Math" panose="02040503050406030204" pitchFamily="18" charset="0"/>
                                  <a:ea typeface="Cambria Math" panose="02040503050406030204" pitchFamily="18" charset="0"/>
                                </a:rPr>
                              </m:ctrlPr>
                            </m:funcPr>
                            <m:fName>
                              <m:r>
                                <m:rPr>
                                  <m:sty m:val="p"/>
                                </m:rPr>
                                <a:rPr lang="en-US" altLang="ja-JP" sz="2400">
                                  <a:latin typeface="Cambria Math" panose="02040503050406030204" pitchFamily="18" charset="0"/>
                                  <a:ea typeface="Cambria Math" panose="02040503050406030204" pitchFamily="18" charset="0"/>
                                </a:rPr>
                                <m:t>ln</m:t>
                              </m:r>
                            </m:fName>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𝑃</m:t>
                                  </m:r>
                                </m:e>
                                <m:sub>
                                  <m:r>
                                    <a:rPr lang="ja-JP" altLang="en-US" sz="2400" i="1">
                                      <a:latin typeface="Cambria Math" panose="02040503050406030204" pitchFamily="18" charset="0"/>
                                      <a:ea typeface="Cambria Math" panose="02040503050406030204" pitchFamily="18" charset="0"/>
                                    </a:rPr>
                                    <m:t>𝜃</m:t>
                                  </m:r>
                                </m:sub>
                              </m:sSub>
                              <m:d>
                                <m:dPr>
                                  <m:ctrlPr>
                                    <a:rPr lang="en-US" altLang="ja-JP" sz="2400" i="1">
                                      <a:latin typeface="Cambria Math" panose="02040503050406030204" pitchFamily="18" charset="0"/>
                                      <a:ea typeface="Cambria Math" panose="02040503050406030204" pitchFamily="18" charset="0"/>
                                    </a:rPr>
                                  </m:ctrlPr>
                                </m:dPr>
                                <m:e>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𝑠</m:t>
                                      </m:r>
                                    </m:e>
                                    <m:sup>
                                      <m:r>
                                        <a:rPr lang="en-US" altLang="ja-JP" sz="2400" i="1">
                                          <a:latin typeface="Cambria Math" panose="02040503050406030204" pitchFamily="18" charset="0"/>
                                          <a:ea typeface="Cambria Math" panose="02040503050406030204" pitchFamily="18" charset="0"/>
                                        </a:rPr>
                                        <m:t>′</m:t>
                                      </m:r>
                                    </m:sup>
                                  </m:sSup>
                                </m:e>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e>
                          </m:func>
                        </m:e>
                      </m:d>
                    </m:oMath>
                  </m:oMathPara>
                </a14:m>
                <a:endParaRPr kumimoji="1" lang="en-US" altLang="ja-JP" sz="2400" dirty="0"/>
              </a:p>
              <a:p>
                <a:pPr marL="0" indent="0">
                  <a:buNone/>
                </a:pPr>
                <a:endParaRPr kumimoji="1" lang="en-US" altLang="ja-JP" sz="2400" dirty="0"/>
              </a:p>
              <a:p>
                <a:endParaRPr kumimoji="1" lang="en-US" altLang="ja-JP" sz="2400" dirty="0"/>
              </a:p>
              <a:p>
                <a:r>
                  <a:rPr kumimoji="1" lang="ja-JP" altLang="en-US" sz="2400" dirty="0"/>
                  <a:t>方策最適化</a:t>
                </a:r>
                <a:r>
                  <a:rPr lang="ja-JP" altLang="en-US" sz="2400" dirty="0"/>
                  <a:t>の損失関数（モデルパラメータ</a:t>
                </a:r>
                <a14:m>
                  <m:oMath xmlns:m="http://schemas.openxmlformats.org/officeDocument/2006/math">
                    <m:r>
                      <a:rPr lang="ja-JP" altLang="en-US" sz="2400" i="1" smtClean="0">
                        <a:latin typeface="Cambria Math" panose="02040503050406030204" pitchFamily="18" charset="0"/>
                        <a:ea typeface="Cambria Math" panose="02040503050406030204" pitchFamily="18" charset="0"/>
                      </a:rPr>
                      <m:t>𝜃</m:t>
                    </m:r>
                  </m:oMath>
                </a14:m>
                <a:r>
                  <a:rPr lang="ja-JP" altLang="en-US" sz="2400" dirty="0"/>
                  <a:t>と方策</a:t>
                </a:r>
                <a14:m>
                  <m:oMath xmlns:m="http://schemas.openxmlformats.org/officeDocument/2006/math">
                    <m:r>
                      <a:rPr lang="ja-JP" altLang="en-US" sz="2400" i="1">
                        <a:latin typeface="Cambria Math" panose="02040503050406030204" pitchFamily="18" charset="0"/>
                        <a:ea typeface="Cambria Math" panose="02040503050406030204" pitchFamily="18" charset="0"/>
                      </a:rPr>
                      <m:t>𝜋</m:t>
                    </m:r>
                  </m:oMath>
                </a14:m>
                <a:r>
                  <a:rPr lang="ja-JP" altLang="en-US" sz="2400" dirty="0"/>
                  <a:t>を最適化）</a:t>
                </a:r>
                <a:r>
                  <a:rPr lang="en-US" altLang="ja-JP" sz="2400" dirty="0"/>
                  <a:t>:</a:t>
                </a:r>
                <a:endParaRPr kumimoji="1" lang="en-US" altLang="ja-JP" sz="2400" dirty="0"/>
              </a:p>
              <a:p>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𝐽</m:t>
                      </m:r>
                      <m:d>
                        <m:dPr>
                          <m:ctrlPr>
                            <a:rPr lang="en-US" altLang="ja-JP" sz="2400" b="0" i="1" smtClean="0">
                              <a:latin typeface="Cambria Math" panose="02040503050406030204" pitchFamily="18" charset="0"/>
                              <a:ea typeface="Cambria Math" panose="02040503050406030204" pitchFamily="18" charset="0"/>
                            </a:rPr>
                          </m:ctrlPr>
                        </m:dPr>
                        <m:e>
                          <m:r>
                            <a:rPr lang="ja-JP" altLang="en-US" sz="2400" b="0" i="1" smtClean="0">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m:t>
                          </m:r>
                          <m:r>
                            <a:rPr lang="ja-JP" altLang="en-US" sz="2400" b="0" i="1" smtClean="0">
                              <a:latin typeface="Cambria Math" panose="02040503050406030204" pitchFamily="18" charset="0"/>
                              <a:ea typeface="Cambria Math" panose="02040503050406030204" pitchFamily="18" charset="0"/>
                            </a:rPr>
                            <m:t>𝜋</m:t>
                          </m:r>
                        </m:e>
                      </m:d>
                      <m:r>
                        <a:rPr lang="en-US" altLang="ja-JP" sz="2400" b="0" i="1" smtClean="0">
                          <a:latin typeface="Cambria Math" panose="02040503050406030204" pitchFamily="18" charset="0"/>
                          <a:ea typeface="Cambria Math" panose="02040503050406030204" pitchFamily="18" charset="0"/>
                        </a:rPr>
                        <m:t>=−</m:t>
                      </m:r>
                      <m:r>
                        <a:rPr lang="en-US" altLang="ja-JP" sz="2400" i="1" smtClean="0">
                          <a:latin typeface="Cambria Math" panose="02040503050406030204" pitchFamily="18" charset="0"/>
                        </a:rPr>
                        <m:t>𝜂</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ja-JP" altLang="en-US" sz="2400" b="0" i="1" smtClean="0">
                                  <a:latin typeface="Cambria Math" panose="02040503050406030204" pitchFamily="18" charset="0"/>
                                </a:rPr>
                                <m:t>𝜃</m:t>
                              </m:r>
                            </m:sub>
                          </m:sSub>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𝜋</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𝐸</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𝑤</m:t>
                                  </m:r>
                                </m:e>
                                <m:sub>
                                  <m:r>
                                    <a:rPr lang="ja-JP" altLang="en-US" sz="2400" i="1">
                                      <a:latin typeface="Cambria Math" panose="02040503050406030204" pitchFamily="18" charset="0"/>
                                      <a:ea typeface="Cambria Math" panose="02040503050406030204" pitchFamily="18" charset="0"/>
                                    </a:rPr>
                                    <m:t>𝜃</m:t>
                                  </m:r>
                                </m:sub>
                                <m:sup>
                                  <m:r>
                                    <a:rPr lang="ja-JP" altLang="en-US" sz="2400" i="1">
                                      <a:latin typeface="Cambria Math" panose="02040503050406030204" pitchFamily="18" charset="0"/>
                                      <a:ea typeface="Cambria Math" panose="02040503050406030204" pitchFamily="18" charset="0"/>
                                    </a:rPr>
                                    <m:t>𝜋</m:t>
                                  </m:r>
                                </m:sup>
                              </m:sSubSup>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func>
                                <m:funcPr>
                                  <m:ctrlPr>
                                    <a:rPr lang="en-US" altLang="ja-JP" sz="2400" i="1">
                                      <a:latin typeface="Cambria Math" panose="02040503050406030204" pitchFamily="18" charset="0"/>
                                      <a:ea typeface="Cambria Math" panose="02040503050406030204" pitchFamily="18" charset="0"/>
                                    </a:rPr>
                                  </m:ctrlPr>
                                </m:funcPr>
                                <m:fName>
                                  <m:r>
                                    <m:rPr>
                                      <m:sty m:val="p"/>
                                    </m:rPr>
                                    <a:rPr lang="en-US" altLang="ja-JP" sz="2400">
                                      <a:latin typeface="Cambria Math" panose="02040503050406030204" pitchFamily="18" charset="0"/>
                                      <a:ea typeface="Cambria Math" panose="02040503050406030204" pitchFamily="18" charset="0"/>
                                    </a:rPr>
                                    <m:t>ln</m:t>
                                  </m:r>
                                </m:fName>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𝑃</m:t>
                                      </m:r>
                                    </m:e>
                                    <m:sub>
                                      <m:r>
                                        <a:rPr lang="ja-JP" altLang="en-US" sz="2400" i="1">
                                          <a:latin typeface="Cambria Math" panose="02040503050406030204" pitchFamily="18" charset="0"/>
                                          <a:ea typeface="Cambria Math" panose="02040503050406030204" pitchFamily="18" charset="0"/>
                                        </a:rPr>
                                        <m:t>𝜃</m:t>
                                      </m:r>
                                    </m:sub>
                                  </m:sSub>
                                  <m:d>
                                    <m:dPr>
                                      <m:ctrlPr>
                                        <a:rPr lang="en-US" altLang="ja-JP" sz="2400" i="1">
                                          <a:latin typeface="Cambria Math" panose="02040503050406030204" pitchFamily="18" charset="0"/>
                                          <a:ea typeface="Cambria Math" panose="02040503050406030204" pitchFamily="18" charset="0"/>
                                        </a:rPr>
                                      </m:ctrlPr>
                                    </m:dPr>
                                    <m:e>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𝑠</m:t>
                                          </m:r>
                                        </m:e>
                                        <m:sup>
                                          <m:r>
                                            <a:rPr lang="en-US" altLang="ja-JP" sz="2400" i="1">
                                              <a:latin typeface="Cambria Math" panose="02040503050406030204" pitchFamily="18" charset="0"/>
                                              <a:ea typeface="Cambria Math" panose="02040503050406030204" pitchFamily="18" charset="0"/>
                                            </a:rPr>
                                            <m:t>′</m:t>
                                          </m:r>
                                        </m:sup>
                                      </m:sSup>
                                    </m:e>
                                    <m:e>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𝑎</m:t>
                                      </m:r>
                                    </m:e>
                                  </m:d>
                                </m:e>
                              </m:func>
                            </m:e>
                          </m:d>
                          <m:r>
                            <a:rPr lang="en-US" altLang="ja-JP" sz="2400" i="1">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const</m:t>
                          </m:r>
                        </m:e>
                      </m:rad>
                    </m:oMath>
                  </m:oMathPara>
                </a14:m>
                <a:endParaRPr kumimoji="1" lang="en-US" altLang="ja-JP" sz="2400" dirty="0"/>
              </a:p>
              <a:p>
                <a:pPr marL="0" indent="0">
                  <a:buNone/>
                </a:pPr>
                <a:endParaRPr kumimoji="1" lang="en-US" altLang="ja-JP" sz="2400" dirty="0"/>
              </a:p>
            </p:txBody>
          </p:sp>
        </mc:Choice>
        <mc:Fallback xmlns="">
          <p:sp>
            <p:nvSpPr>
              <p:cNvPr id="21" name="コンテンツ プレースホルダー 2">
                <a:extLst>
                  <a:ext uri="{FF2B5EF4-FFF2-40B4-BE49-F238E27FC236}">
                    <a16:creationId xmlns:a16="http://schemas.microsoft.com/office/drawing/2014/main" id="{0D551E2B-8CD5-4E9C-AD99-2F9E7E2A30D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821"/>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18D6680-51DD-4713-95E8-3D3F69AB8A47}"/>
              </a:ext>
            </a:extLst>
          </p:cNvPr>
          <p:cNvCxnSpPr>
            <a:cxnSpLocks/>
          </p:cNvCxnSpPr>
          <p:nvPr/>
        </p:nvCxnSpPr>
        <p:spPr>
          <a:xfrm>
            <a:off x="3638179" y="5588308"/>
            <a:ext cx="1088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F173CB0-1B2B-4381-B27C-F83939788F8D}"/>
              </a:ext>
            </a:extLst>
          </p:cNvPr>
          <p:cNvCxnSpPr>
            <a:cxnSpLocks/>
          </p:cNvCxnSpPr>
          <p:nvPr/>
        </p:nvCxnSpPr>
        <p:spPr>
          <a:xfrm>
            <a:off x="5124297" y="5598491"/>
            <a:ext cx="50513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吹き出し: 角を丸めた四角形 5">
            <a:extLst>
              <a:ext uri="{FF2B5EF4-FFF2-40B4-BE49-F238E27FC236}">
                <a16:creationId xmlns:a16="http://schemas.microsoft.com/office/drawing/2014/main" id="{90C954BD-8BF8-4B46-BB7D-A350ACA49A66}"/>
              </a:ext>
            </a:extLst>
          </p:cNvPr>
          <p:cNvSpPr/>
          <p:nvPr/>
        </p:nvSpPr>
        <p:spPr>
          <a:xfrm>
            <a:off x="4212993" y="5941031"/>
            <a:ext cx="2682476" cy="427868"/>
          </a:xfrm>
          <a:prstGeom prst="wedgeRoundRectCallout">
            <a:avLst>
              <a:gd name="adj1" fmla="val -50353"/>
              <a:gd name="adj2" fmla="val -12990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期待リターン（モデル上）</a:t>
            </a:r>
          </a:p>
        </p:txBody>
      </p:sp>
      <p:sp>
        <p:nvSpPr>
          <p:cNvPr id="7" name="吹き出し: 角を丸めた四角形 6">
            <a:extLst>
              <a:ext uri="{FF2B5EF4-FFF2-40B4-BE49-F238E27FC236}">
                <a16:creationId xmlns:a16="http://schemas.microsoft.com/office/drawing/2014/main" id="{F92E6130-57FA-4211-B429-7999CB61F215}"/>
              </a:ext>
            </a:extLst>
          </p:cNvPr>
          <p:cNvSpPr/>
          <p:nvPr/>
        </p:nvSpPr>
        <p:spPr>
          <a:xfrm>
            <a:off x="7786234" y="5941031"/>
            <a:ext cx="3404558" cy="427863"/>
          </a:xfrm>
          <a:prstGeom prst="wedgeRoundRectCallout">
            <a:avLst>
              <a:gd name="adj1" fmla="val -55966"/>
              <a:gd name="adj2" fmla="val -12426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方策評価誤差に対するペナルティ</a:t>
            </a:r>
          </a:p>
        </p:txBody>
      </p:sp>
    </p:spTree>
    <p:extLst>
      <p:ext uri="{BB962C8B-B14F-4D97-AF65-F5344CB8AC3E}">
        <p14:creationId xmlns:p14="http://schemas.microsoft.com/office/powerpoint/2010/main" val="120336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CA506-E479-4375-A823-D2B5646F25D1}"/>
              </a:ext>
            </a:extLst>
          </p:cNvPr>
          <p:cNvSpPr>
            <a:spLocks noGrp="1"/>
          </p:cNvSpPr>
          <p:nvPr>
            <p:ph type="title"/>
          </p:nvPr>
        </p:nvSpPr>
        <p:spPr/>
        <p:txBody>
          <a:bodyPr>
            <a:normAutofit/>
          </a:bodyPr>
          <a:lstStyle/>
          <a:p>
            <a:r>
              <a:rPr kumimoji="1" lang="en-US" altLang="ja-JP" sz="2900" dirty="0"/>
              <a:t>Algorithm: weighted model estimation for policy evaluation </a:t>
            </a:r>
            <a:r>
              <a:rPr lang="en-US" altLang="ja-JP" sz="2900" dirty="0"/>
              <a:t>(1/2)</a:t>
            </a:r>
            <a:endParaRPr kumimoji="1" lang="ja-JP" altLang="en-US" sz="29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382653-673C-4703-9919-4E45E811F322}"/>
                  </a:ext>
                </a:extLst>
              </p:cNvPr>
              <p:cNvSpPr>
                <a:spLocks noGrp="1"/>
              </p:cNvSpPr>
              <p:nvPr>
                <p:ph idx="1"/>
              </p:nvPr>
            </p:nvSpPr>
            <p:spPr>
              <a:xfrm>
                <a:off x="838200" y="1825625"/>
                <a:ext cx="11138012" cy="4351338"/>
              </a:xfrm>
            </p:spPr>
            <p:txBody>
              <a:bodyPr>
                <a:noAutofit/>
              </a:bodyPr>
              <a:lstStyle/>
              <a:p>
                <a:r>
                  <a:rPr kumimoji="1" lang="ja-JP" altLang="en-US" sz="2200" dirty="0"/>
                  <a:t>方策評価の損失関数</a:t>
                </a:r>
                <a:endParaRPr kumimoji="1" lang="en-US" altLang="ja-JP" sz="2200" dirty="0"/>
              </a:p>
              <a:p>
                <a:endParaRPr lang="en-US" altLang="ja-JP" sz="2200" dirty="0"/>
              </a:p>
              <a:p>
                <a:pPr marL="0" indent="0">
                  <a:buNone/>
                </a:pP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ea typeface="Cambria Math" panose="02040503050406030204" pitchFamily="18" charset="0"/>
                        </a:rPr>
                        <m:t>𝐿</m:t>
                      </m:r>
                      <m:d>
                        <m:dPr>
                          <m:ctrlPr>
                            <a:rPr kumimoji="1" lang="en-US" altLang="ja-JP" sz="2200" b="0" i="1" smtClean="0">
                              <a:latin typeface="Cambria Math" panose="02040503050406030204" pitchFamily="18" charset="0"/>
                              <a:ea typeface="Cambria Math" panose="02040503050406030204" pitchFamily="18" charset="0"/>
                            </a:rPr>
                          </m:ctrlPr>
                        </m:dPr>
                        <m:e>
                          <m:r>
                            <a:rPr lang="ja-JP" altLang="en-US" sz="2200" i="1">
                              <a:latin typeface="Cambria Math" panose="02040503050406030204" pitchFamily="18" charset="0"/>
                              <a:ea typeface="Cambria Math" panose="02040503050406030204" pitchFamily="18" charset="0"/>
                            </a:rPr>
                            <m:t>𝜃</m:t>
                          </m:r>
                        </m:e>
                      </m:d>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𝐸</m:t>
                      </m:r>
                      <m:d>
                        <m:dPr>
                          <m:begChr m:val="["/>
                          <m:endChr m:val="]"/>
                          <m:ctrlPr>
                            <a:rPr lang="en-US" altLang="ja-JP" sz="2200" i="1">
                              <a:latin typeface="Cambria Math" panose="02040503050406030204" pitchFamily="18" charset="0"/>
                              <a:ea typeface="Cambria Math" panose="02040503050406030204" pitchFamily="18" charset="0"/>
                            </a:rPr>
                          </m:ctrlPr>
                        </m:dPr>
                        <m:e>
                          <m:r>
                            <a:rPr lang="en-US" altLang="ja-JP" sz="2200" b="0" i="1" smtClean="0">
                              <a:latin typeface="Cambria Math" panose="02040503050406030204" pitchFamily="18" charset="0"/>
                              <a:ea typeface="Cambria Math" panose="02040503050406030204" pitchFamily="18" charset="0"/>
                            </a:rPr>
                            <m:t>−</m:t>
                          </m:r>
                          <m:sSubSup>
                            <m:sSubSupPr>
                              <m:ctrlPr>
                                <a:rPr lang="en-US" altLang="ja-JP" sz="2200" b="0" i="1" smtClean="0">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b="0" i="1" smtClean="0">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e>
                      </m:d>
                      <m:r>
                        <a:rPr lang="en-US" altLang="ja-JP" sz="2200" i="1" smtClean="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m:t>
                      </m:r>
                      <m:nary>
                        <m:naryPr>
                          <m:chr m:val="∑"/>
                          <m:subHide m:val="on"/>
                          <m:supHide m:val="on"/>
                          <m:ctrlPr>
                            <a:rPr lang="en-US" altLang="ja-JP" sz="2200" i="1" smtClean="0">
                              <a:latin typeface="Cambria Math" panose="02040503050406030204" pitchFamily="18" charset="0"/>
                              <a:ea typeface="Cambria Math" panose="02040503050406030204" pitchFamily="18" charset="0"/>
                            </a:rPr>
                          </m:ctrlPr>
                        </m:naryPr>
                        <m:sub/>
                        <m:sup/>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e>
                      </m:nary>
                    </m:oMath>
                  </m:oMathPara>
                </a14:m>
                <a:endParaRPr lang="en-US" altLang="ja-JP" sz="2200" dirty="0"/>
              </a:p>
              <a:p>
                <a:endParaRPr lang="en-US" altLang="ja-JP" sz="2200" dirty="0"/>
              </a:p>
              <a:p>
                <a:r>
                  <a:rPr lang="ja-JP" altLang="en-US" sz="2200" dirty="0"/>
                  <a:t>勾配</a:t>
                </a:r>
                <a:endParaRPr lang="en-US" altLang="ja-JP" sz="2200" dirty="0"/>
              </a:p>
              <a:p>
                <a:pPr marL="0" indent="0">
                  <a:buNone/>
                </a:pPr>
                <a:endParaRPr lang="en-US" altLang="ja-JP" sz="2200" dirty="0"/>
              </a:p>
              <a:p>
                <a:pPr marL="0" indent="0">
                  <a:buNone/>
                </a:pPr>
                <a14:m>
                  <m:oMathPara xmlns:m="http://schemas.openxmlformats.org/officeDocument/2006/math">
                    <m:oMathParaPr>
                      <m:jc m:val="centerGroup"/>
                    </m:oMathParaPr>
                    <m:oMath xmlns:m="http://schemas.openxmlformats.org/officeDocument/2006/math">
                      <m:r>
                        <m:rPr>
                          <m:sty m:val="p"/>
                        </m:rPr>
                        <a:rPr kumimoji="1" lang="en-US" altLang="ja-JP" sz="2200" b="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𝐿</m:t>
                      </m:r>
                      <m:d>
                        <m:dPr>
                          <m:ctrlPr>
                            <a:rPr kumimoji="1" lang="en-US" altLang="ja-JP" sz="2200" b="0" i="1" smtClean="0">
                              <a:latin typeface="Cambria Math" panose="02040503050406030204" pitchFamily="18" charset="0"/>
                              <a:ea typeface="Cambria Math" panose="02040503050406030204" pitchFamily="18" charset="0"/>
                            </a:rPr>
                          </m:ctrlPr>
                        </m:dPr>
                        <m:e>
                          <m:r>
                            <a:rPr lang="ja-JP" altLang="en-US" sz="2200" i="1">
                              <a:latin typeface="Cambria Math" panose="02040503050406030204" pitchFamily="18" charset="0"/>
                              <a:ea typeface="Cambria Math" panose="02040503050406030204" pitchFamily="18" charset="0"/>
                            </a:rPr>
                            <m:t>𝜃</m:t>
                          </m:r>
                        </m:e>
                      </m:d>
                      <m:r>
                        <a:rPr lang="en-US" altLang="ja-JP" sz="2200" i="1" smtClean="0">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m:t>
                      </m:r>
                      <m:nary>
                        <m:naryPr>
                          <m:chr m:val="∑"/>
                          <m:subHide m:val="on"/>
                          <m:supHide m:val="on"/>
                          <m:ctrlPr>
                            <a:rPr lang="en-US" altLang="ja-JP" sz="2200" i="1">
                              <a:latin typeface="Cambria Math" panose="02040503050406030204" pitchFamily="18" charset="0"/>
                              <a:ea typeface="Cambria Math" panose="02040503050406030204" pitchFamily="18" charset="0"/>
                            </a:rPr>
                          </m:ctrlPr>
                        </m:naryPr>
                        <m:sub/>
                        <m:sup/>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d>
                            <m:dPr>
                              <m:begChr m:val="{"/>
                              <m:endChr m:val="}"/>
                              <m:ctrlPr>
                                <a:rPr lang="en-US" altLang="ja-JP" sz="2200" i="1">
                                  <a:latin typeface="Cambria Math" panose="02040503050406030204" pitchFamily="18" charset="0"/>
                                  <a:ea typeface="Cambria Math" panose="02040503050406030204" pitchFamily="18" charset="0"/>
                                </a:rPr>
                              </m:ctrlPr>
                            </m:dPr>
                            <m:e>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a:rPr lang="en-US" altLang="ja-JP" sz="2200" b="0" i="1" smtClean="0">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b="0" i="1" smtClean="0">
                                          <a:latin typeface="Cambria Math" panose="02040503050406030204" pitchFamily="18" charset="0"/>
                                          <a:ea typeface="Cambria Math" panose="02040503050406030204" pitchFamily="18" charset="0"/>
                                        </a:rPr>
                                        <m:t>𝑑</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r>
                                    <a:rPr lang="en-US" altLang="ja-JP" sz="2200" b="0" i="1" smtClean="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𝑠</m:t>
                                  </m:r>
                                  <m:r>
                                    <a:rPr lang="en-US" altLang="ja-JP" sz="2200" b="0" i="1" smtClean="0">
                                      <a:latin typeface="Cambria Math" panose="02040503050406030204" pitchFamily="18" charset="0"/>
                                      <a:ea typeface="Cambria Math" panose="02040503050406030204" pitchFamily="18" charset="0"/>
                                    </a:rPr>
                                    <m:t>)</m:t>
                                  </m:r>
                                </m:e>
                              </m:func>
                            </m:e>
                          </m:d>
                        </m:e>
                      </m:nary>
                    </m:oMath>
                  </m:oMathPara>
                </a14:m>
                <a:endParaRPr lang="en-US" altLang="ja-JP" sz="2200" dirty="0"/>
              </a:p>
            </p:txBody>
          </p:sp>
        </mc:Choice>
        <mc:Fallback xmlns="">
          <p:sp>
            <p:nvSpPr>
              <p:cNvPr id="3" name="コンテンツ プレースホルダー 2">
                <a:extLst>
                  <a:ext uri="{FF2B5EF4-FFF2-40B4-BE49-F238E27FC236}">
                    <a16:creationId xmlns:a16="http://schemas.microsoft.com/office/drawing/2014/main" id="{29382653-673C-4703-9919-4E45E811F322}"/>
                  </a:ext>
                </a:extLst>
              </p:cNvPr>
              <p:cNvSpPr>
                <a:spLocks noGrp="1" noRot="1" noChangeAspect="1" noMove="1" noResize="1" noEditPoints="1" noAdjustHandles="1" noChangeArrowheads="1" noChangeShapeType="1" noTextEdit="1"/>
              </p:cNvSpPr>
              <p:nvPr>
                <p:ph idx="1"/>
              </p:nvPr>
            </p:nvSpPr>
            <p:spPr>
              <a:xfrm>
                <a:off x="838200" y="1825625"/>
                <a:ext cx="11138012" cy="4351338"/>
              </a:xfrm>
              <a:blipFill>
                <a:blip r:embed="rId3"/>
                <a:stretch>
                  <a:fillRect l="-657" t="-1541"/>
                </a:stretch>
              </a:blipFill>
            </p:spPr>
            <p:txBody>
              <a:bodyPr/>
              <a:lstStyle/>
              <a:p>
                <a:r>
                  <a:rPr lang="ja-JP" altLang="en-US">
                    <a:noFill/>
                  </a:rPr>
                  <a:t> </a:t>
                </a:r>
              </a:p>
            </p:txBody>
          </p:sp>
        </mc:Fallback>
      </mc:AlternateContent>
      <p:sp>
        <p:nvSpPr>
          <p:cNvPr id="9" name="吹き出し: 角を丸めた四角形 8">
            <a:extLst>
              <a:ext uri="{FF2B5EF4-FFF2-40B4-BE49-F238E27FC236}">
                <a16:creationId xmlns:a16="http://schemas.microsoft.com/office/drawing/2014/main" id="{04E850EB-4936-4FA4-A3A2-88836D70157E}"/>
              </a:ext>
            </a:extLst>
          </p:cNvPr>
          <p:cNvSpPr/>
          <p:nvPr/>
        </p:nvSpPr>
        <p:spPr>
          <a:xfrm>
            <a:off x="8351875" y="5670084"/>
            <a:ext cx="3281037" cy="916769"/>
          </a:xfrm>
          <a:prstGeom prst="wedgeRoundRectCallout">
            <a:avLst>
              <a:gd name="adj1" fmla="val -12659"/>
              <a:gd name="adj2" fmla="val -103941"/>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u="sng" dirty="0">
                <a:solidFill>
                  <a:schemeClr val="tx1"/>
                </a:solidFill>
              </a:rPr>
              <a:t>LSDG[Morimura+2010]</a:t>
            </a:r>
            <a:r>
              <a:rPr lang="ja-JP" altLang="en-US" sz="1600" b="1" u="sng" dirty="0">
                <a:solidFill>
                  <a:schemeClr val="tx1"/>
                </a:solidFill>
              </a:rPr>
              <a:t>の拡張</a:t>
            </a:r>
            <a:endParaRPr kumimoji="1" lang="ja-JP" altLang="en-US" sz="1600" b="1" u="sng" dirty="0">
              <a:solidFill>
                <a:schemeClr val="tx1"/>
              </a:solidFill>
            </a:endParaRPr>
          </a:p>
        </p:txBody>
      </p:sp>
      <p:cxnSp>
        <p:nvCxnSpPr>
          <p:cNvPr id="6" name="直線コネクタ 5">
            <a:extLst>
              <a:ext uri="{FF2B5EF4-FFF2-40B4-BE49-F238E27FC236}">
                <a16:creationId xmlns:a16="http://schemas.microsoft.com/office/drawing/2014/main" id="{30CD77EE-8BA5-4A0B-8E8B-8B81D117419B}"/>
              </a:ext>
            </a:extLst>
          </p:cNvPr>
          <p:cNvCxnSpPr/>
          <p:nvPr/>
        </p:nvCxnSpPr>
        <p:spPr>
          <a:xfrm>
            <a:off x="9144000" y="5170811"/>
            <a:ext cx="9629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269723C-915B-4F10-8B5A-D32817779641}"/>
              </a:ext>
            </a:extLst>
          </p:cNvPr>
          <p:cNvCxnSpPr/>
          <p:nvPr/>
        </p:nvCxnSpPr>
        <p:spPr>
          <a:xfrm>
            <a:off x="4319799" y="5170811"/>
            <a:ext cx="9629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吹き出し: 角を丸めた四角形 12">
            <a:extLst>
              <a:ext uri="{FF2B5EF4-FFF2-40B4-BE49-F238E27FC236}">
                <a16:creationId xmlns:a16="http://schemas.microsoft.com/office/drawing/2014/main" id="{1F99817B-E050-4F73-89A8-3AEBBA4AA554}"/>
              </a:ext>
            </a:extLst>
          </p:cNvPr>
          <p:cNvSpPr/>
          <p:nvPr/>
        </p:nvSpPr>
        <p:spPr>
          <a:xfrm>
            <a:off x="2551815" y="5670085"/>
            <a:ext cx="3242930" cy="916771"/>
          </a:xfrm>
          <a:prstGeom prst="wedgeRoundRectCallout">
            <a:avLst>
              <a:gd name="adj1" fmla="val 16518"/>
              <a:gd name="adj2" fmla="val -10499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u="sng" dirty="0">
                <a:solidFill>
                  <a:schemeClr val="tx1"/>
                </a:solidFill>
              </a:rPr>
              <a:t>密度比推定</a:t>
            </a:r>
            <a:endParaRPr kumimoji="1" lang="en-US" altLang="ja-JP" sz="1600" b="1" u="sng" dirty="0">
              <a:solidFill>
                <a:schemeClr val="tx1"/>
              </a:solidFill>
            </a:endParaRPr>
          </a:p>
          <a:p>
            <a:r>
              <a:rPr kumimoji="1" lang="ja-JP" altLang="en-US" sz="1600" dirty="0">
                <a:solidFill>
                  <a:schemeClr val="tx1"/>
                </a:solidFill>
              </a:rPr>
              <a:t>分子：シミュレーションデータ</a:t>
            </a:r>
            <a:endParaRPr kumimoji="1" lang="en-US" altLang="ja-JP" sz="1600" dirty="0">
              <a:solidFill>
                <a:schemeClr val="tx1"/>
              </a:solidFill>
            </a:endParaRPr>
          </a:p>
          <a:p>
            <a:r>
              <a:rPr lang="ja-JP" altLang="en-US" sz="1600" dirty="0">
                <a:solidFill>
                  <a:schemeClr val="tx1"/>
                </a:solidFill>
              </a:rPr>
              <a:t>分母：オフラインデータ</a:t>
            </a:r>
            <a:endParaRPr lang="en-US" altLang="ja-JP" sz="1600" dirty="0">
              <a:solidFill>
                <a:schemeClr val="tx1"/>
              </a:solidFill>
            </a:endParaRPr>
          </a:p>
        </p:txBody>
      </p:sp>
    </p:spTree>
    <p:extLst>
      <p:ext uri="{BB962C8B-B14F-4D97-AF65-F5344CB8AC3E}">
        <p14:creationId xmlns:p14="http://schemas.microsoft.com/office/powerpoint/2010/main" val="131890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CA506-E479-4375-A823-D2B5646F25D1}"/>
              </a:ext>
            </a:extLst>
          </p:cNvPr>
          <p:cNvSpPr>
            <a:spLocks noGrp="1"/>
          </p:cNvSpPr>
          <p:nvPr>
            <p:ph type="title"/>
          </p:nvPr>
        </p:nvSpPr>
        <p:spPr/>
        <p:txBody>
          <a:bodyPr>
            <a:normAutofit/>
          </a:bodyPr>
          <a:lstStyle/>
          <a:p>
            <a:r>
              <a:rPr kumimoji="1" lang="en-US" altLang="ja-JP" sz="2900" dirty="0"/>
              <a:t>Algorithm: weighted model estimation for policy evaluation </a:t>
            </a:r>
            <a:r>
              <a:rPr lang="en-US" altLang="ja-JP" sz="2900" dirty="0"/>
              <a:t>(2/2)</a:t>
            </a:r>
            <a:endParaRPr kumimoji="1" lang="ja-JP" altLang="en-US" sz="29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382653-673C-4703-9919-4E45E811F322}"/>
                  </a:ext>
                </a:extLst>
              </p:cNvPr>
              <p:cNvSpPr>
                <a:spLocks noGrp="1"/>
              </p:cNvSpPr>
              <p:nvPr>
                <p:ph idx="1"/>
              </p:nvPr>
            </p:nvSpPr>
            <p:spPr>
              <a:xfrm>
                <a:off x="838200" y="1825625"/>
                <a:ext cx="11138012" cy="4351338"/>
              </a:xfrm>
            </p:spPr>
            <p:txBody>
              <a:bodyPr>
                <a:noAutofit/>
              </a:bodyPr>
              <a:lstStyle/>
              <a:p>
                <a:r>
                  <a:rPr lang="ja-JP" altLang="en-US" sz="2200" dirty="0"/>
                  <a:t>再掲：勾配</a:t>
                </a:r>
                <a:endParaRPr lang="en-US" altLang="ja-JP" sz="2200" dirty="0"/>
              </a:p>
              <a:p>
                <a:pPr marL="0" indent="0">
                  <a:buNone/>
                </a:pPr>
                <a14:m>
                  <m:oMathPara xmlns:m="http://schemas.openxmlformats.org/officeDocument/2006/math">
                    <m:oMathParaPr>
                      <m:jc m:val="centerGroup"/>
                    </m:oMathParaPr>
                    <m:oMath xmlns:m="http://schemas.openxmlformats.org/officeDocument/2006/math">
                      <m:r>
                        <m:rPr>
                          <m:sty m:val="p"/>
                        </m:rPr>
                        <a:rPr kumimoji="1" lang="en-US" altLang="ja-JP" sz="2200" b="0" i="1" smtClean="0">
                          <a:latin typeface="Cambria Math" panose="02040503050406030204" pitchFamily="18" charset="0"/>
                          <a:ea typeface="Cambria Math" panose="02040503050406030204" pitchFamily="18" charset="0"/>
                        </a:rPr>
                        <m:t>∇</m:t>
                      </m:r>
                      <m:r>
                        <a:rPr kumimoji="1" lang="en-US" altLang="ja-JP" sz="2200" b="0" i="1" smtClean="0">
                          <a:latin typeface="Cambria Math" panose="02040503050406030204" pitchFamily="18" charset="0"/>
                          <a:ea typeface="Cambria Math" panose="02040503050406030204" pitchFamily="18" charset="0"/>
                        </a:rPr>
                        <m:t>𝐿</m:t>
                      </m:r>
                      <m:d>
                        <m:dPr>
                          <m:ctrlPr>
                            <a:rPr kumimoji="1" lang="en-US" altLang="ja-JP" sz="2200" b="0" i="1" smtClean="0">
                              <a:latin typeface="Cambria Math" panose="02040503050406030204" pitchFamily="18" charset="0"/>
                              <a:ea typeface="Cambria Math" panose="02040503050406030204" pitchFamily="18" charset="0"/>
                            </a:rPr>
                          </m:ctrlPr>
                        </m:dPr>
                        <m:e>
                          <m:r>
                            <a:rPr lang="ja-JP" altLang="en-US" sz="2200" i="1">
                              <a:latin typeface="Cambria Math" panose="02040503050406030204" pitchFamily="18" charset="0"/>
                              <a:ea typeface="Cambria Math" panose="02040503050406030204" pitchFamily="18" charset="0"/>
                            </a:rPr>
                            <m:t>𝜃</m:t>
                          </m:r>
                        </m:e>
                      </m:d>
                      <m:r>
                        <a:rPr lang="en-US" altLang="ja-JP" sz="2200" i="1" smtClean="0">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m:t>
                      </m:r>
                      <m:nary>
                        <m:naryPr>
                          <m:chr m:val="∑"/>
                          <m:subHide m:val="on"/>
                          <m:supHide m:val="on"/>
                          <m:ctrlPr>
                            <a:rPr lang="en-US" altLang="ja-JP" sz="2200" i="1">
                              <a:latin typeface="Cambria Math" panose="02040503050406030204" pitchFamily="18" charset="0"/>
                              <a:ea typeface="Cambria Math" panose="02040503050406030204" pitchFamily="18" charset="0"/>
                            </a:rPr>
                          </m:ctrlPr>
                        </m:naryPr>
                        <m:sub/>
                        <m:sup/>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i="1">
                                  <a:latin typeface="Cambria Math" panose="02040503050406030204" pitchFamily="18" charset="0"/>
                                  <a:ea typeface="Cambria Math" panose="02040503050406030204" pitchFamily="18" charset="0"/>
                                </a:rPr>
                                <m:t>𝑤</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d>
                            <m:dPr>
                              <m:ctrlPr>
                                <a:rPr lang="en-US" altLang="ja-JP" sz="2200" i="1">
                                  <a:latin typeface="Cambria Math" panose="02040503050406030204" pitchFamily="18" charset="0"/>
                                  <a:ea typeface="Cambria Math" panose="02040503050406030204" pitchFamily="18" charset="0"/>
                                </a:rPr>
                              </m:ctrlPr>
                            </m:dPr>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d>
                            <m:dPr>
                              <m:begChr m:val="{"/>
                              <m:endChr m:val="}"/>
                              <m:ctrlPr>
                                <a:rPr lang="en-US" altLang="ja-JP" sz="2200" i="1">
                                  <a:latin typeface="Cambria Math" panose="02040503050406030204" pitchFamily="18" charset="0"/>
                                  <a:ea typeface="Cambria Math" panose="02040503050406030204" pitchFamily="18" charset="0"/>
                                </a:rPr>
                              </m:ctrlPr>
                            </m:dPr>
                            <m:e>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a:rPr lang="en-US" altLang="ja-JP" sz="2200" b="0" i="1" smtClean="0">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
                                    <m:sSubPr>
                                      <m:ctrlPr>
                                        <a:rPr lang="en-US" altLang="ja-JP" sz="2200" i="1">
                                          <a:latin typeface="Cambria Math" panose="02040503050406030204" pitchFamily="18" charset="0"/>
                                          <a:ea typeface="Cambria Math" panose="02040503050406030204" pitchFamily="18" charset="0"/>
                                        </a:rPr>
                                      </m:ctrlPr>
                                    </m:sSubPr>
                                    <m:e>
                                      <m:r>
                                        <a:rPr lang="en-US" altLang="ja-JP" sz="2200" i="1">
                                          <a:latin typeface="Cambria Math" panose="02040503050406030204" pitchFamily="18" charset="0"/>
                                          <a:ea typeface="Cambria Math" panose="02040503050406030204" pitchFamily="18" charset="0"/>
                                        </a:rPr>
                                        <m:t>𝑃</m:t>
                                      </m:r>
                                    </m:e>
                                    <m:sub>
                                      <m:r>
                                        <a:rPr lang="ja-JP" altLang="en-US" sz="2200" i="1">
                                          <a:latin typeface="Cambria Math" panose="02040503050406030204" pitchFamily="18" charset="0"/>
                                          <a:ea typeface="Cambria Math" panose="02040503050406030204" pitchFamily="18" charset="0"/>
                                        </a:rPr>
                                        <m:t>𝜃</m:t>
                                      </m:r>
                                    </m:sub>
                                  </m:sSub>
                                  <m:d>
                                    <m:dPr>
                                      <m:ctrlPr>
                                        <a:rPr lang="en-US" altLang="ja-JP" sz="2200" i="1">
                                          <a:latin typeface="Cambria Math" panose="02040503050406030204" pitchFamily="18" charset="0"/>
                                          <a:ea typeface="Cambria Math" panose="02040503050406030204" pitchFamily="18" charset="0"/>
                                        </a:rPr>
                                      </m:ctrlPr>
                                    </m:dPr>
                                    <m:e>
                                      <m:sSup>
                                        <m:sSupPr>
                                          <m:ctrlPr>
                                            <a:rPr lang="en-US" altLang="ja-JP" sz="2200" i="1">
                                              <a:latin typeface="Cambria Math" panose="02040503050406030204" pitchFamily="18" charset="0"/>
                                              <a:ea typeface="Cambria Math" panose="02040503050406030204" pitchFamily="18" charset="0"/>
                                            </a:rPr>
                                          </m:ctrlPr>
                                        </m:sSupPr>
                                        <m:e>
                                          <m:r>
                                            <a:rPr lang="en-US" altLang="ja-JP" sz="2200" i="1">
                                              <a:latin typeface="Cambria Math" panose="02040503050406030204" pitchFamily="18" charset="0"/>
                                              <a:ea typeface="Cambria Math" panose="02040503050406030204" pitchFamily="18" charset="0"/>
                                            </a:rPr>
                                            <m:t>𝑠</m:t>
                                          </m:r>
                                        </m:e>
                                        <m:sup>
                                          <m:r>
                                            <a:rPr lang="en-US" altLang="ja-JP" sz="2200" i="1">
                                              <a:latin typeface="Cambria Math" panose="02040503050406030204" pitchFamily="18" charset="0"/>
                                              <a:ea typeface="Cambria Math" panose="02040503050406030204" pitchFamily="18" charset="0"/>
                                            </a:rPr>
                                            <m:t>′</m:t>
                                          </m:r>
                                        </m:sup>
                                      </m:sSup>
                                    </m:e>
                                    <m:e>
                                      <m:r>
                                        <a:rPr lang="en-US" altLang="ja-JP" sz="2200" i="1">
                                          <a:latin typeface="Cambria Math" panose="02040503050406030204" pitchFamily="18" charset="0"/>
                                          <a:ea typeface="Cambria Math" panose="02040503050406030204" pitchFamily="18" charset="0"/>
                                        </a:rPr>
                                        <m:t>𝑠</m:t>
                                      </m:r>
                                      <m:r>
                                        <a:rPr lang="en-US" altLang="ja-JP" sz="2200" i="1">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𝑎</m:t>
                                      </m:r>
                                    </m:e>
                                  </m:d>
                                </m:e>
                              </m:func>
                              <m:r>
                                <m:rPr>
                                  <m:sty m:val="p"/>
                                </m:rPr>
                                <a:rPr lang="en-US" altLang="ja-JP" sz="2200" i="1">
                                  <a:latin typeface="Cambria Math" panose="02040503050406030204" pitchFamily="18" charset="0"/>
                                  <a:ea typeface="Cambria Math" panose="02040503050406030204" pitchFamily="18" charset="0"/>
                                </a:rPr>
                                <m:t>∇</m:t>
                              </m:r>
                              <m:func>
                                <m:funcPr>
                                  <m:ctrlPr>
                                    <a:rPr lang="en-US" altLang="ja-JP" sz="2200" i="1">
                                      <a:latin typeface="Cambria Math" panose="02040503050406030204" pitchFamily="18" charset="0"/>
                                      <a:ea typeface="Cambria Math" panose="02040503050406030204" pitchFamily="18" charset="0"/>
                                    </a:rPr>
                                  </m:ctrlPr>
                                </m:funcPr>
                                <m:fName>
                                  <m:r>
                                    <m:rPr>
                                      <m:sty m:val="p"/>
                                    </m:rPr>
                                    <a:rPr lang="en-US" altLang="ja-JP" sz="2200">
                                      <a:latin typeface="Cambria Math" panose="02040503050406030204" pitchFamily="18" charset="0"/>
                                      <a:ea typeface="Cambria Math" panose="02040503050406030204" pitchFamily="18" charset="0"/>
                                    </a:rPr>
                                    <m:t>ln</m:t>
                                  </m:r>
                                </m:fName>
                                <m:e>
                                  <m:sSubSup>
                                    <m:sSubSupPr>
                                      <m:ctrlPr>
                                        <a:rPr lang="en-US" altLang="ja-JP" sz="2200" i="1">
                                          <a:latin typeface="Cambria Math" panose="02040503050406030204" pitchFamily="18" charset="0"/>
                                          <a:ea typeface="Cambria Math" panose="02040503050406030204" pitchFamily="18" charset="0"/>
                                        </a:rPr>
                                      </m:ctrlPr>
                                    </m:sSubSupPr>
                                    <m:e>
                                      <m:r>
                                        <a:rPr lang="en-US" altLang="ja-JP" sz="2200" b="0" i="1" smtClean="0">
                                          <a:latin typeface="Cambria Math" panose="02040503050406030204" pitchFamily="18" charset="0"/>
                                          <a:ea typeface="Cambria Math" panose="02040503050406030204" pitchFamily="18" charset="0"/>
                                        </a:rPr>
                                        <m:t>𝑑</m:t>
                                      </m:r>
                                    </m:e>
                                    <m:sub>
                                      <m:r>
                                        <a:rPr lang="ja-JP" altLang="en-US" sz="2200" i="1">
                                          <a:latin typeface="Cambria Math" panose="02040503050406030204" pitchFamily="18" charset="0"/>
                                          <a:ea typeface="Cambria Math" panose="02040503050406030204" pitchFamily="18" charset="0"/>
                                        </a:rPr>
                                        <m:t>𝜃</m:t>
                                      </m:r>
                                    </m:sub>
                                    <m:sup>
                                      <m:r>
                                        <a:rPr lang="ja-JP" altLang="en-US" sz="2200" i="1">
                                          <a:latin typeface="Cambria Math" panose="02040503050406030204" pitchFamily="18" charset="0"/>
                                          <a:ea typeface="Cambria Math" panose="02040503050406030204" pitchFamily="18" charset="0"/>
                                        </a:rPr>
                                        <m:t>𝜋</m:t>
                                      </m:r>
                                    </m:sup>
                                  </m:sSubSup>
                                  <m:r>
                                    <a:rPr lang="en-US" altLang="ja-JP" sz="2200" b="0" i="1" smtClean="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𝑠</m:t>
                                  </m:r>
                                  <m:r>
                                    <a:rPr lang="en-US" altLang="ja-JP" sz="2200" b="0" i="1" smtClean="0">
                                      <a:latin typeface="Cambria Math" panose="02040503050406030204" pitchFamily="18" charset="0"/>
                                      <a:ea typeface="Cambria Math" panose="02040503050406030204" pitchFamily="18" charset="0"/>
                                    </a:rPr>
                                    <m:t>)</m:t>
                                  </m:r>
                                </m:e>
                              </m:func>
                            </m:e>
                          </m:d>
                        </m:e>
                      </m:nary>
                    </m:oMath>
                  </m:oMathPara>
                </a14:m>
                <a:endParaRPr lang="en-US" altLang="ja-JP" sz="2200" dirty="0"/>
              </a:p>
              <a:p>
                <a:endParaRPr lang="en-US" altLang="ja-JP" sz="2200" dirty="0"/>
              </a:p>
              <a:p>
                <a:r>
                  <a:rPr lang="ja-JP" altLang="en-US" sz="2200" dirty="0"/>
                  <a:t>アルゴリズム：</a:t>
                </a:r>
                <a:endParaRPr lang="en-US" altLang="ja-JP" sz="2200" dirty="0"/>
              </a:p>
              <a:p>
                <a:pPr lvl="1"/>
                <a:r>
                  <a:rPr lang="ja-JP" altLang="en-US" sz="2000" dirty="0"/>
                  <a:t>モデルパラメータ初期化：　重み無し経験損失最小化などで、</a:t>
                </a:r>
                <a14:m>
                  <m:oMath xmlns:m="http://schemas.openxmlformats.org/officeDocument/2006/math">
                    <m:r>
                      <a:rPr lang="ja-JP" altLang="en-US" sz="2000" i="1">
                        <a:latin typeface="Cambria Math" panose="02040503050406030204" pitchFamily="18" charset="0"/>
                        <a:ea typeface="Cambria Math" panose="02040503050406030204" pitchFamily="18" charset="0"/>
                      </a:rPr>
                      <m:t>𝜃</m:t>
                    </m:r>
                  </m:oMath>
                </a14:m>
                <a:r>
                  <a:rPr lang="ja-JP" altLang="en-US" sz="2000" dirty="0"/>
                  <a:t>を与える</a:t>
                </a:r>
                <a:endParaRPr lang="en-US" altLang="ja-JP" sz="2000" dirty="0"/>
              </a:p>
              <a:p>
                <a:pPr lvl="1"/>
                <a:r>
                  <a:rPr lang="ja-JP" altLang="en-US" sz="2000" dirty="0"/>
                  <a:t>収束するまで以下を繰り返す</a:t>
                </a:r>
                <a:endParaRPr lang="en-US" altLang="ja-JP" sz="2000" dirty="0"/>
              </a:p>
              <a:p>
                <a:pPr lvl="2"/>
                <a:r>
                  <a:rPr lang="ja-JP" altLang="en-US" dirty="0"/>
                  <a:t>シミュレーション：　モデルパラメータ</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のモデルで、シミュレーションデータを生成</a:t>
                </a:r>
                <a:endParaRPr lang="en-US" altLang="ja-JP" dirty="0"/>
              </a:p>
              <a:p>
                <a:pPr lvl="2"/>
                <a:r>
                  <a:rPr lang="ja-JP" altLang="en-US" dirty="0"/>
                  <a:t>密度比推定：　シミュレーションデータ＋オフラインデータで、</a:t>
                </a:r>
                <a14:m>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𝑤</m:t>
                        </m:r>
                      </m:e>
                      <m:sub>
                        <m:r>
                          <a:rPr lang="ja-JP" altLang="en-US" i="1">
                            <a:latin typeface="Cambria Math" panose="02040503050406030204" pitchFamily="18" charset="0"/>
                            <a:ea typeface="Cambria Math" panose="02040503050406030204" pitchFamily="18" charset="0"/>
                          </a:rPr>
                          <m:t>𝜃</m:t>
                        </m:r>
                      </m:sub>
                      <m:sup>
                        <m:r>
                          <a:rPr lang="ja-JP" altLang="en-US" i="1">
                            <a:latin typeface="Cambria Math" panose="02040503050406030204" pitchFamily="18" charset="0"/>
                            <a:ea typeface="Cambria Math" panose="02040503050406030204" pitchFamily="18" charset="0"/>
                          </a:rPr>
                          <m:t>𝜋</m:t>
                        </m:r>
                      </m:sup>
                    </m:sSubSup>
                  </m:oMath>
                </a14:m>
                <a:r>
                  <a:rPr lang="ja-JP" altLang="en-US" dirty="0"/>
                  <a:t>を推定</a:t>
                </a:r>
                <a:endParaRPr lang="en-US" altLang="ja-JP" dirty="0"/>
              </a:p>
              <a:p>
                <a:pPr lvl="2"/>
                <a:r>
                  <a:rPr lang="en-US" altLang="ja-JP" dirty="0"/>
                  <a:t>LSDG</a:t>
                </a:r>
                <a:r>
                  <a:rPr lang="ja-JP" altLang="en-US" dirty="0"/>
                  <a:t>の拡張：　モデルパラメータ</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のモデル上で、</a:t>
                </a:r>
                <a:r>
                  <a:rPr lang="en-US" altLang="ja-JP" dirty="0">
                    <a:ea typeface="Cambria Math" panose="02040503050406030204" pitchFamily="18" charset="0"/>
                  </a:rPr>
                  <a:t> </a:t>
                </a:r>
                <a14:m>
                  <m:oMath xmlns:m="http://schemas.openxmlformats.org/officeDocument/2006/math">
                    <m:r>
                      <m:rPr>
                        <m:sty m:val="p"/>
                      </m:rP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ln</m:t>
                        </m:r>
                      </m:fName>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𝑑</m:t>
                            </m:r>
                          </m:e>
                          <m:sub>
                            <m:r>
                              <a:rPr lang="ja-JP" altLang="en-US" i="1">
                                <a:latin typeface="Cambria Math" panose="02040503050406030204" pitchFamily="18" charset="0"/>
                                <a:ea typeface="Cambria Math" panose="02040503050406030204" pitchFamily="18" charset="0"/>
                              </a:rPr>
                              <m:t>𝜃</m:t>
                            </m:r>
                          </m:sub>
                          <m:sup>
                            <m:r>
                              <a:rPr lang="ja-JP" altLang="en-US" i="1">
                                <a:latin typeface="Cambria Math" panose="02040503050406030204" pitchFamily="18" charset="0"/>
                                <a:ea typeface="Cambria Math" panose="02040503050406030204" pitchFamily="18" charset="0"/>
                              </a:rPr>
                              <m:t>𝜋</m:t>
                            </m:r>
                          </m:sup>
                        </m:sSubSup>
                      </m:e>
                    </m:func>
                  </m:oMath>
                </a14:m>
                <a:r>
                  <a:rPr lang="ja-JP" altLang="en-US" dirty="0"/>
                  <a:t>を推定</a:t>
                </a:r>
                <a:endParaRPr lang="en-US" altLang="ja-JP" dirty="0"/>
              </a:p>
              <a:p>
                <a:pPr lvl="2"/>
                <a:r>
                  <a:rPr lang="ja-JP" altLang="en-US" sz="2000" dirty="0"/>
                  <a:t>モデルパラメータ更新：　損失関数と勾配に基づいて、</a:t>
                </a:r>
                <a14:m>
                  <m:oMath xmlns:m="http://schemas.openxmlformats.org/officeDocument/2006/math">
                    <m:r>
                      <a:rPr lang="ja-JP" altLang="en-US" i="1" smtClean="0">
                        <a:latin typeface="Cambria Math" panose="02040503050406030204" pitchFamily="18" charset="0"/>
                        <a:ea typeface="Cambria Math" panose="02040503050406030204" pitchFamily="18" charset="0"/>
                      </a:rPr>
                      <m:t>𝜃</m:t>
                    </m:r>
                  </m:oMath>
                </a14:m>
                <a:r>
                  <a:rPr lang="ja-JP" altLang="en-US" dirty="0"/>
                  <a:t>を更新</a:t>
                </a:r>
                <a:endParaRPr lang="en-US" altLang="ja-JP" dirty="0"/>
              </a:p>
              <a:p>
                <a:pPr lvl="2"/>
                <a:endParaRPr lang="en-US" altLang="ja-JP" dirty="0"/>
              </a:p>
              <a:p>
                <a:pPr marL="0" indent="0">
                  <a:buNone/>
                </a:pPr>
                <a:endParaRPr lang="en-US" altLang="ja-JP" sz="2200" dirty="0"/>
              </a:p>
            </p:txBody>
          </p:sp>
        </mc:Choice>
        <mc:Fallback xmlns="">
          <p:sp>
            <p:nvSpPr>
              <p:cNvPr id="3" name="コンテンツ プレースホルダー 2">
                <a:extLst>
                  <a:ext uri="{FF2B5EF4-FFF2-40B4-BE49-F238E27FC236}">
                    <a16:creationId xmlns:a16="http://schemas.microsoft.com/office/drawing/2014/main" id="{29382653-673C-4703-9919-4E45E811F322}"/>
                  </a:ext>
                </a:extLst>
              </p:cNvPr>
              <p:cNvSpPr>
                <a:spLocks noGrp="1" noRot="1" noChangeAspect="1" noMove="1" noResize="1" noEditPoints="1" noAdjustHandles="1" noChangeArrowheads="1" noChangeShapeType="1" noTextEdit="1"/>
              </p:cNvSpPr>
              <p:nvPr>
                <p:ph idx="1"/>
              </p:nvPr>
            </p:nvSpPr>
            <p:spPr>
              <a:xfrm>
                <a:off x="838200" y="1825625"/>
                <a:ext cx="11138012" cy="4351338"/>
              </a:xfrm>
              <a:blipFill>
                <a:blip r:embed="rId3"/>
                <a:stretch>
                  <a:fillRect l="-657" t="-1541" r="-5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41366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4066</TotalTime>
  <Words>1559</Words>
  <Application>Microsoft Office PowerPoint</Application>
  <PresentationFormat>ワイド画面</PresentationFormat>
  <Paragraphs>265</Paragraphs>
  <Slides>21</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游ゴシック Light</vt:lpstr>
      <vt:lpstr>Arial</vt:lpstr>
      <vt:lpstr>Cambria Math</vt:lpstr>
      <vt:lpstr>Segoe UI</vt:lpstr>
      <vt:lpstr>Office テーマ</vt:lpstr>
      <vt:lpstr>Weighted model estimation for offline model-based reinforcement learning</vt:lpstr>
      <vt:lpstr>Background</vt:lpstr>
      <vt:lpstr>Approach</vt:lpstr>
      <vt:lpstr>Research question</vt:lpstr>
      <vt:lpstr>Justification (1/2)</vt:lpstr>
      <vt:lpstr>Justification (2/2)</vt:lpstr>
      <vt:lpstr>Loss function</vt:lpstr>
      <vt:lpstr>Algorithm: weighted model estimation for policy evaluation (1/2)</vt:lpstr>
      <vt:lpstr>Algorithm: weighted model estimation for policy evaluation (2/2)</vt:lpstr>
      <vt:lpstr>Pendulum swing-up prediction using small NNs</vt:lpstr>
      <vt:lpstr>Pendulum swing-up prediction using small NNs</vt:lpstr>
      <vt:lpstr>Algorithm: weighted model estimation for policy evaluation (simplified version) </vt:lpstr>
      <vt:lpstr>Algorithm: policy optimization based on weighted model estimation</vt:lpstr>
      <vt:lpstr>D4RL MuJoCo benchmark</vt:lpstr>
      <vt:lpstr>Conclusion</vt:lpstr>
      <vt:lpstr>Future issues</vt:lpstr>
      <vt:lpstr>References</vt:lpstr>
      <vt:lpstr>Ratio estimation</vt:lpstr>
      <vt:lpstr>Surrogate function for EM-style optimization</vt:lpstr>
      <vt:lpstr>Derivative of log-stationary distribution</vt:lpstr>
      <vt:lpstr>D4RL MuJoCo benchmark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Weighted model estimation for offline model-based reinforcement learning</dc:title>
  <dc:creator>菱沼 徹</dc:creator>
  <cp:lastModifiedBy>菱沼 徹</cp:lastModifiedBy>
  <cp:revision>230</cp:revision>
  <dcterms:created xsi:type="dcterms:W3CDTF">2021-10-11T13:29:17Z</dcterms:created>
  <dcterms:modified xsi:type="dcterms:W3CDTF">2021-12-13T04:17:09Z</dcterms:modified>
</cp:coreProperties>
</file>