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02FADF-DE6A-4B6B-B84C-D62D463184FF}">
  <a:tblStyle styleId="{9F02FADF-DE6A-4B6B-B84C-D62D463184F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1ce2cfdd0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1ce2cfdd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1ce2cfdd0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1ce2cfdd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1ce2cfdd0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c1ce2cfdd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c1ce2cfdd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c1ce2cfdd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2458200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e2458200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24582008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24582008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e24582008f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e24582008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e24582008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e2458200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e24582008f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e24582008f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e24582008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e2458200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c1ce2cfdd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c1ce2cfdd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e24582008f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e24582008f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e24582008f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e24582008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c1ce2cfdd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c1ce2cfdd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1ce2cfdd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1ce2cfdd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1ce2cfdd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1ce2cfdd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1ce2cfdd0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1ce2cfdd0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c1ce2cfdd0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c1ce2cfdd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c1ce2cfdd0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c1ce2cfdd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1ce2cfdd0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c1ce2cfdd0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snowflake.com/en/user-guide/intro-editions.html#label-snowflake-editions-standard"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docs.snowflake.com/en/user-guide/intro-editions.html#label-snowflake-editions-enterprise" TargetMode="External"/><Relationship Id="rId4" Type="http://schemas.openxmlformats.org/officeDocument/2006/relationships/hyperlink" Target="https://docs.snowflake.com/en/user-guide/intro-cloud-platforms.html#label-hitrust-csf-cer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snowflake.com/en/user-guide/intro-editions.html#label-snowflake-editions-business-critica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hyperlink" Target="https://docs.snowflake.com/en/user-guide/intro-editions.html#security-governance-data-protection"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Snowflake</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DW on cloud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7500"/>
              </a:lnSpc>
              <a:spcBef>
                <a:spcPts val="800"/>
              </a:spcBef>
              <a:spcAft>
                <a:spcPts val="0"/>
              </a:spcAft>
              <a:buClr>
                <a:schemeClr val="dk1"/>
              </a:buClr>
              <a:buSzPct val="61111"/>
              <a:buFont typeface="Arial"/>
              <a:buNone/>
            </a:pPr>
            <a:r>
              <a:rPr lang="en" sz="1800">
                <a:highlight>
                  <a:srgbClr val="FFFFFF"/>
                </a:highlight>
              </a:rPr>
              <a:t>Query Processing</a:t>
            </a:r>
            <a:endParaRPr sz="1800">
              <a:highlight>
                <a:srgbClr val="FFFFFF"/>
              </a:highlight>
            </a:endParaRPr>
          </a:p>
          <a:p>
            <a:pPr marL="0" lvl="0" indent="0" algn="l" rtl="0">
              <a:spcBef>
                <a:spcPts val="1500"/>
              </a:spcBef>
              <a:spcAft>
                <a:spcPts val="0"/>
              </a:spcAft>
              <a:buNone/>
            </a:pP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53461"/>
              </a:lnSpc>
              <a:spcBef>
                <a:spcPts val="0"/>
              </a:spcBef>
              <a:spcAft>
                <a:spcPts val="0"/>
              </a:spcAft>
              <a:buNone/>
            </a:pP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ts val="1100"/>
              <a:buFont typeface="Arial"/>
              <a:buNone/>
            </a:pPr>
            <a:r>
              <a:rPr lang="en" sz="1300">
                <a:solidFill>
                  <a:schemeClr val="dk1"/>
                </a:solidFill>
                <a:highlight>
                  <a:srgbClr val="FFFFFF"/>
                </a:highlight>
              </a:rPr>
              <a:t>Query execution is performed in the processing layer. Snowflake processes queries using “virtual warehouses”. Each virtual warehouse is an MPP compute cluster composed of multiple compute nodes allocated by Snowflake from a cloud provider.</a:t>
            </a: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ts val="1100"/>
              <a:buFont typeface="Arial"/>
              <a:buNone/>
            </a:pPr>
            <a:r>
              <a:rPr lang="en" sz="1300">
                <a:solidFill>
                  <a:schemeClr val="dk1"/>
                </a:solidFill>
                <a:highlight>
                  <a:srgbClr val="FFFFFF"/>
                </a:highlight>
              </a:rPr>
              <a:t>Each virtual warehouse is an independent compute cluster that does not share compute resources with other virtual warehouses. As a result, each virtual warehouse has no impact on the performance of other virtual warehouses.</a:t>
            </a:r>
            <a:endParaRPr sz="130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7500"/>
              </a:lnSpc>
              <a:spcBef>
                <a:spcPts val="800"/>
              </a:spcBef>
              <a:spcAft>
                <a:spcPts val="0"/>
              </a:spcAft>
              <a:buClr>
                <a:schemeClr val="dk1"/>
              </a:buClr>
              <a:buSzPct val="61111"/>
              <a:buFont typeface="Arial"/>
              <a:buNone/>
            </a:pPr>
            <a:r>
              <a:rPr lang="en" sz="1800">
                <a:highlight>
                  <a:srgbClr val="FFFFFF"/>
                </a:highlight>
              </a:rPr>
              <a:t>Cloud Services</a:t>
            </a:r>
            <a:endParaRPr sz="1800">
              <a:highlight>
                <a:srgbClr val="FFFFFF"/>
              </a:highlight>
            </a:endParaRPr>
          </a:p>
          <a:p>
            <a:pPr marL="0" lvl="0" indent="0" algn="l" rtl="0">
              <a:spcBef>
                <a:spcPts val="1500"/>
              </a:spcBef>
              <a:spcAft>
                <a:spcPts val="0"/>
              </a:spcAft>
              <a:buNone/>
            </a:pP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53461"/>
              </a:lnSpc>
              <a:spcBef>
                <a:spcPts val="0"/>
              </a:spcBef>
              <a:spcAft>
                <a:spcPts val="0"/>
              </a:spcAft>
              <a:buClr>
                <a:schemeClr val="dk1"/>
              </a:buClr>
              <a:buSzPct val="84615"/>
              <a:buFont typeface="Arial"/>
              <a:buNone/>
            </a:pPr>
            <a:r>
              <a:rPr lang="en" sz="1300">
                <a:solidFill>
                  <a:schemeClr val="dk1"/>
                </a:solidFill>
                <a:highlight>
                  <a:srgbClr val="FFFFFF"/>
                </a:highlight>
              </a:rPr>
              <a:t>The cloud services layer is a collection of services that coordinate activities across Snowflake. These services tie together all of the different components of Snowflake in order to process user requests, from login to query dispatch. The cloud services layer also runs on compute instances provisioned by Snowflake from the cloud provider.</a:t>
            </a: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ct val="84615"/>
              <a:buFont typeface="Arial"/>
              <a:buNone/>
            </a:pPr>
            <a:r>
              <a:rPr lang="en" sz="1300">
                <a:solidFill>
                  <a:schemeClr val="dk1"/>
                </a:solidFill>
                <a:highlight>
                  <a:srgbClr val="FFFFFF"/>
                </a:highlight>
              </a:rPr>
              <a:t>Services managed in this layer include:</a:t>
            </a:r>
            <a:endParaRPr sz="1300">
              <a:solidFill>
                <a:schemeClr val="dk1"/>
              </a:solidFill>
              <a:highlight>
                <a:srgbClr val="FFFFFF"/>
              </a:highlight>
            </a:endParaRPr>
          </a:p>
          <a:p>
            <a:pPr marL="952500" lvl="0" indent="-304958" algn="l" rtl="0">
              <a:spcBef>
                <a:spcPts val="1200"/>
              </a:spcBef>
              <a:spcAft>
                <a:spcPts val="0"/>
              </a:spcAft>
              <a:buClr>
                <a:schemeClr val="dk1"/>
              </a:buClr>
              <a:buSzPct val="100000"/>
              <a:buChar char="●"/>
            </a:pPr>
            <a:r>
              <a:rPr lang="en" sz="1300">
                <a:solidFill>
                  <a:schemeClr val="dk1"/>
                </a:solidFill>
                <a:highlight>
                  <a:srgbClr val="FFFFFF"/>
                </a:highlight>
              </a:rPr>
              <a:t>Authentication</a:t>
            </a:r>
            <a:endParaRPr sz="1300">
              <a:solidFill>
                <a:schemeClr val="dk1"/>
              </a:solidFill>
              <a:highlight>
                <a:srgbClr val="FFFFFF"/>
              </a:highlight>
            </a:endParaRPr>
          </a:p>
          <a:p>
            <a:pPr marL="952500" lvl="0" indent="-304958" algn="l" rtl="0">
              <a:spcBef>
                <a:spcPts val="0"/>
              </a:spcBef>
              <a:spcAft>
                <a:spcPts val="0"/>
              </a:spcAft>
              <a:buClr>
                <a:schemeClr val="dk1"/>
              </a:buClr>
              <a:buSzPct val="100000"/>
              <a:buChar char="●"/>
            </a:pPr>
            <a:r>
              <a:rPr lang="en" sz="1300">
                <a:solidFill>
                  <a:schemeClr val="dk1"/>
                </a:solidFill>
                <a:highlight>
                  <a:srgbClr val="FFFFFF"/>
                </a:highlight>
              </a:rPr>
              <a:t>Infrastructure management</a:t>
            </a:r>
            <a:endParaRPr sz="1300">
              <a:solidFill>
                <a:schemeClr val="dk1"/>
              </a:solidFill>
              <a:highlight>
                <a:srgbClr val="FFFFFF"/>
              </a:highlight>
            </a:endParaRPr>
          </a:p>
          <a:p>
            <a:pPr marL="952500" lvl="0" indent="-304958" algn="l" rtl="0">
              <a:spcBef>
                <a:spcPts val="0"/>
              </a:spcBef>
              <a:spcAft>
                <a:spcPts val="0"/>
              </a:spcAft>
              <a:buClr>
                <a:schemeClr val="dk1"/>
              </a:buClr>
              <a:buSzPct val="100000"/>
              <a:buChar char="●"/>
            </a:pPr>
            <a:r>
              <a:rPr lang="en" sz="1300">
                <a:solidFill>
                  <a:schemeClr val="dk1"/>
                </a:solidFill>
                <a:highlight>
                  <a:srgbClr val="FFFFFF"/>
                </a:highlight>
              </a:rPr>
              <a:t>Metadata management</a:t>
            </a:r>
            <a:endParaRPr sz="1300">
              <a:solidFill>
                <a:schemeClr val="dk1"/>
              </a:solidFill>
              <a:highlight>
                <a:srgbClr val="FFFFFF"/>
              </a:highlight>
            </a:endParaRPr>
          </a:p>
          <a:p>
            <a:pPr marL="952500" lvl="0" indent="-304958" algn="l" rtl="0">
              <a:spcBef>
                <a:spcPts val="0"/>
              </a:spcBef>
              <a:spcAft>
                <a:spcPts val="0"/>
              </a:spcAft>
              <a:buClr>
                <a:schemeClr val="dk1"/>
              </a:buClr>
              <a:buSzPct val="100000"/>
              <a:buChar char="●"/>
            </a:pPr>
            <a:r>
              <a:rPr lang="en" sz="1300">
                <a:solidFill>
                  <a:schemeClr val="dk1"/>
                </a:solidFill>
                <a:highlight>
                  <a:srgbClr val="FFFFFF"/>
                </a:highlight>
              </a:rPr>
              <a:t>Query parsing and optimization</a:t>
            </a:r>
            <a:endParaRPr sz="1300">
              <a:solidFill>
                <a:schemeClr val="dk1"/>
              </a:solidFill>
              <a:highlight>
                <a:srgbClr val="FFFFFF"/>
              </a:highlight>
            </a:endParaRPr>
          </a:p>
          <a:p>
            <a:pPr marL="952500" lvl="0" indent="-304958" algn="l" rtl="0">
              <a:spcBef>
                <a:spcPts val="0"/>
              </a:spcBef>
              <a:spcAft>
                <a:spcPts val="0"/>
              </a:spcAft>
              <a:buClr>
                <a:schemeClr val="dk1"/>
              </a:buClr>
              <a:buSzPct val="100000"/>
              <a:buChar char="●"/>
            </a:pPr>
            <a:r>
              <a:rPr lang="en" sz="1300">
                <a:solidFill>
                  <a:schemeClr val="dk1"/>
                </a:solidFill>
                <a:highlight>
                  <a:srgbClr val="FFFFFF"/>
                </a:highlight>
              </a:rPr>
              <a:t>Access control</a:t>
            </a:r>
            <a:endParaRPr sz="1300">
              <a:solidFill>
                <a:schemeClr val="dk1"/>
              </a:solidFill>
              <a:highlight>
                <a:srgbClr val="FFFFFF"/>
              </a:highlight>
            </a:endParaRPr>
          </a:p>
          <a:p>
            <a:pPr marL="0" lvl="0" indent="0" algn="l" rtl="0">
              <a:spcBef>
                <a:spcPts val="39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3000"/>
              </a:spcBef>
              <a:spcAft>
                <a:spcPts val="1500"/>
              </a:spcAft>
              <a:buClr>
                <a:schemeClr val="dk1"/>
              </a:buClr>
              <a:buSzPct val="51162"/>
              <a:buFont typeface="Arial"/>
              <a:buNone/>
            </a:pPr>
            <a:r>
              <a:rPr lang="en" sz="2150">
                <a:solidFill>
                  <a:srgbClr val="505C63"/>
                </a:solidFill>
                <a:highlight>
                  <a:srgbClr val="FFFFFF"/>
                </a:highlight>
              </a:rPr>
              <a:t>Connecting to Snowflake</a:t>
            </a:r>
            <a:endParaRPr/>
          </a:p>
        </p:txBody>
      </p:sp>
      <p:sp>
        <p:nvSpPr>
          <p:cNvPr id="126" name="Google Shape;126;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lnSpc>
                <a:spcPct val="100000"/>
              </a:lnSpc>
              <a:spcBef>
                <a:spcPts val="3000"/>
              </a:spcBef>
              <a:spcAft>
                <a:spcPts val="0"/>
              </a:spcAft>
              <a:buClr>
                <a:schemeClr val="dk1"/>
              </a:buClr>
              <a:buSzPct val="51162"/>
              <a:buFont typeface="Arial"/>
              <a:buNone/>
            </a:pPr>
            <a:endParaRPr sz="2150">
              <a:solidFill>
                <a:srgbClr val="505C63"/>
              </a:solidFill>
              <a:highlight>
                <a:srgbClr val="FFFFFF"/>
              </a:highlight>
            </a:endParaRPr>
          </a:p>
          <a:p>
            <a:pPr marL="0" lvl="0" indent="0" algn="l" rtl="0">
              <a:lnSpc>
                <a:spcPct val="153461"/>
              </a:lnSpc>
              <a:spcBef>
                <a:spcPts val="1500"/>
              </a:spcBef>
              <a:spcAft>
                <a:spcPts val="0"/>
              </a:spcAft>
              <a:buClr>
                <a:schemeClr val="dk1"/>
              </a:buClr>
              <a:buSzPct val="84615"/>
              <a:buFont typeface="Arial"/>
              <a:buNone/>
            </a:pPr>
            <a:r>
              <a:rPr lang="en" sz="1300">
                <a:solidFill>
                  <a:schemeClr val="dk1"/>
                </a:solidFill>
                <a:highlight>
                  <a:srgbClr val="FFFFFF"/>
                </a:highlight>
              </a:rPr>
              <a:t>Snowflake supports multiple ways of connecting to the service:</a:t>
            </a:r>
            <a:endParaRPr sz="1300">
              <a:solidFill>
                <a:schemeClr val="dk1"/>
              </a:solidFill>
              <a:highlight>
                <a:srgbClr val="FFFFFF"/>
              </a:highlight>
            </a:endParaRPr>
          </a:p>
          <a:p>
            <a:pPr marL="876300" lvl="0" indent="-304958" algn="l" rtl="0">
              <a:spcBef>
                <a:spcPts val="1200"/>
              </a:spcBef>
              <a:spcAft>
                <a:spcPts val="0"/>
              </a:spcAft>
              <a:buClr>
                <a:schemeClr val="dk1"/>
              </a:buClr>
              <a:buSzPct val="100000"/>
              <a:buChar char="●"/>
            </a:pPr>
            <a:r>
              <a:rPr lang="en" sz="1300">
                <a:solidFill>
                  <a:schemeClr val="dk1"/>
                </a:solidFill>
                <a:highlight>
                  <a:srgbClr val="FFFFFF"/>
                </a:highlight>
              </a:rPr>
              <a:t>A web-based user interface from which all aspects of managing and using Snowflake can be accessed.</a:t>
            </a:r>
            <a:endParaRPr sz="1300">
              <a:solidFill>
                <a:schemeClr val="dk1"/>
              </a:solidFill>
              <a:highlight>
                <a:srgbClr val="FFFFFF"/>
              </a:highlight>
            </a:endParaRPr>
          </a:p>
          <a:p>
            <a:pPr marL="876300" lvl="0" indent="-304958" algn="l" rtl="0">
              <a:spcBef>
                <a:spcPts val="0"/>
              </a:spcBef>
              <a:spcAft>
                <a:spcPts val="0"/>
              </a:spcAft>
              <a:buClr>
                <a:schemeClr val="dk1"/>
              </a:buClr>
              <a:buSzPct val="100000"/>
              <a:buChar char="●"/>
            </a:pPr>
            <a:r>
              <a:rPr lang="en" sz="1300">
                <a:solidFill>
                  <a:schemeClr val="dk1"/>
                </a:solidFill>
                <a:highlight>
                  <a:srgbClr val="FFFFFF"/>
                </a:highlight>
              </a:rPr>
              <a:t>Command line clients (e.g. SnowSQL) which can also access all aspects of managing and using Snowflake.</a:t>
            </a:r>
            <a:endParaRPr sz="1300">
              <a:solidFill>
                <a:schemeClr val="dk1"/>
              </a:solidFill>
              <a:highlight>
                <a:srgbClr val="FFFFFF"/>
              </a:highlight>
            </a:endParaRPr>
          </a:p>
          <a:p>
            <a:pPr marL="876300" lvl="0" indent="-304958" algn="l" rtl="0">
              <a:spcBef>
                <a:spcPts val="0"/>
              </a:spcBef>
              <a:spcAft>
                <a:spcPts val="0"/>
              </a:spcAft>
              <a:buClr>
                <a:schemeClr val="dk1"/>
              </a:buClr>
              <a:buSzPct val="100000"/>
              <a:buChar char="●"/>
            </a:pPr>
            <a:r>
              <a:rPr lang="en" sz="1300">
                <a:solidFill>
                  <a:schemeClr val="dk1"/>
                </a:solidFill>
                <a:highlight>
                  <a:srgbClr val="FFFFFF"/>
                </a:highlight>
              </a:rPr>
              <a:t>ODBC and JDBC drivers that can be used by other applications (e.g. Tableau) to connect to Snowflake.</a:t>
            </a:r>
            <a:endParaRPr sz="1300">
              <a:solidFill>
                <a:schemeClr val="dk1"/>
              </a:solidFill>
              <a:highlight>
                <a:srgbClr val="FFFFFF"/>
              </a:highlight>
            </a:endParaRPr>
          </a:p>
          <a:p>
            <a:pPr marL="876300" lvl="0" indent="-304958" algn="l" rtl="0">
              <a:spcBef>
                <a:spcPts val="0"/>
              </a:spcBef>
              <a:spcAft>
                <a:spcPts val="0"/>
              </a:spcAft>
              <a:buClr>
                <a:schemeClr val="dk1"/>
              </a:buClr>
              <a:buSzPct val="100000"/>
              <a:buChar char="●"/>
            </a:pPr>
            <a:r>
              <a:rPr lang="en" sz="1300">
                <a:solidFill>
                  <a:schemeClr val="dk1"/>
                </a:solidFill>
                <a:highlight>
                  <a:srgbClr val="FFFFFF"/>
                </a:highlight>
              </a:rPr>
              <a:t>Native connectors (e.g. Python, Spark) that can be used to develop applications for connecting to Snowflake.</a:t>
            </a:r>
            <a:endParaRPr sz="1300">
              <a:solidFill>
                <a:schemeClr val="dk1"/>
              </a:solidFill>
              <a:highlight>
                <a:srgbClr val="FFFFFF"/>
              </a:highlight>
            </a:endParaRPr>
          </a:p>
          <a:p>
            <a:pPr marL="876300" lvl="0" indent="-304958" algn="l" rtl="0">
              <a:spcBef>
                <a:spcPts val="0"/>
              </a:spcBef>
              <a:spcAft>
                <a:spcPts val="0"/>
              </a:spcAft>
              <a:buClr>
                <a:schemeClr val="dk1"/>
              </a:buClr>
              <a:buSzPct val="100000"/>
              <a:buChar char="●"/>
            </a:pPr>
            <a:r>
              <a:rPr lang="en" sz="1300">
                <a:solidFill>
                  <a:schemeClr val="dk1"/>
                </a:solidFill>
                <a:highlight>
                  <a:srgbClr val="FFFFFF"/>
                </a:highlight>
              </a:rPr>
              <a:t>Third-party connectors that can be used to connect applications such as ETL tools (e.g. Informatica) and BI tools (e.g. ThoughtSpot) to Snowflake.</a:t>
            </a:r>
            <a:endParaRPr sz="1300">
              <a:solidFill>
                <a:schemeClr val="dk1"/>
              </a:solidFill>
              <a:highlight>
                <a:srgbClr val="FFFFFF"/>
              </a:highlight>
            </a:endParaRPr>
          </a:p>
          <a:p>
            <a:pPr marL="0" lvl="0" indent="0" algn="l" rtl="0">
              <a:spcBef>
                <a:spcPts val="36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32" name="Google Shape;132;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275"/>
              <a:buFont typeface="Arial"/>
              <a:buNone/>
            </a:pPr>
            <a:r>
              <a:rPr lang="en" sz="1550"/>
              <a:t>Snowflake is provided as Software-as-a-Service (SaaS) that runs completely on cloud infrastructure. This means that all three layers of Snowflake’s architecture (storage, compute, and cloud services) are deployed and managed entirely on a selected cloud platform.</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Clr>
                <a:schemeClr val="dk1"/>
              </a:buClr>
              <a:buSzPts val="275"/>
              <a:buFont typeface="Arial"/>
              <a:buNone/>
            </a:pPr>
            <a:r>
              <a:rPr lang="en" sz="1550"/>
              <a:t>A Snowflake account can be hosted on any of the following cloud platforms:</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Clr>
                <a:schemeClr val="dk1"/>
              </a:buClr>
              <a:buSzPts val="275"/>
              <a:buFont typeface="Arial"/>
              <a:buNone/>
            </a:pPr>
            <a:r>
              <a:rPr lang="en" sz="1550"/>
              <a:t>Amazon Web Services (AWS)</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Clr>
                <a:schemeClr val="dk1"/>
              </a:buClr>
              <a:buSzPts val="275"/>
              <a:buFont typeface="Arial"/>
              <a:buNone/>
            </a:pPr>
            <a:r>
              <a:rPr lang="en" sz="1550"/>
              <a:t>Google Cloud Platform (GCP)</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Clr>
                <a:schemeClr val="dk1"/>
              </a:buClr>
              <a:buSzPts val="275"/>
              <a:buFont typeface="Arial"/>
              <a:buNone/>
            </a:pPr>
            <a:r>
              <a:rPr lang="en" sz="1550"/>
              <a:t>Microsoft Azure (Azure)</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Clr>
                <a:schemeClr val="dk1"/>
              </a:buClr>
              <a:buSzPts val="275"/>
              <a:buFont typeface="Arial"/>
              <a:buNone/>
            </a:pPr>
            <a:r>
              <a:rPr lang="en" sz="1550"/>
              <a:t>If your organization’s other cloud services are already hosted on one of these platforms, you can choose to host all your Snowflake accounts on the same platform. However, you can also choose to host your accounts on a different platform.</a:t>
            </a:r>
            <a:endParaRPr sz="1550"/>
          </a:p>
          <a:p>
            <a:pPr marL="0" lvl="0" indent="0" algn="l" rtl="0">
              <a:lnSpc>
                <a:spcPct val="100000"/>
              </a:lnSpc>
              <a:spcBef>
                <a:spcPts val="0"/>
              </a:spcBef>
              <a:spcAft>
                <a:spcPts val="0"/>
              </a:spcAft>
              <a:buClr>
                <a:schemeClr val="dk1"/>
              </a:buClr>
              <a:buSzPts val="275"/>
              <a:buFont typeface="Arial"/>
              <a:buNone/>
            </a:pPr>
            <a:endParaRPr sz="1550"/>
          </a:p>
          <a:p>
            <a:pPr marL="0" lvl="0" indent="0" algn="l" rtl="0">
              <a:lnSpc>
                <a:spcPct val="100000"/>
              </a:lnSpc>
              <a:spcBef>
                <a:spcPts val="0"/>
              </a:spcBef>
              <a:spcAft>
                <a:spcPts val="0"/>
              </a:spcAft>
              <a:buSzPts val="275"/>
              <a:buNone/>
            </a:pPr>
            <a:endParaRPr sz="15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Snowflake Editions</a:t>
            </a:r>
            <a:endParaRPr/>
          </a:p>
        </p:txBody>
      </p:sp>
      <p:sp>
        <p:nvSpPr>
          <p:cNvPr id="138" name="Google Shape;138;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62500"/>
          </a:bodyPr>
          <a:lstStyle/>
          <a:p>
            <a:pPr marL="0" lvl="0" indent="0" algn="l" rtl="0">
              <a:lnSpc>
                <a:spcPct val="100000"/>
              </a:lnSpc>
              <a:spcBef>
                <a:spcPts val="800"/>
              </a:spcBef>
              <a:spcAft>
                <a:spcPts val="0"/>
              </a:spcAft>
              <a:buClr>
                <a:schemeClr val="dk1"/>
              </a:buClr>
              <a:buSzPct val="61111"/>
              <a:buFont typeface="Arial"/>
              <a:buNone/>
            </a:pPr>
            <a:r>
              <a:rPr lang="en">
                <a:solidFill>
                  <a:schemeClr val="dk1"/>
                </a:solidFill>
                <a:highlight>
                  <a:srgbClr val="FFFFFF"/>
                </a:highlight>
              </a:rPr>
              <a:t>Standard Edition</a:t>
            </a:r>
            <a:endParaRPr>
              <a:solidFill>
                <a:schemeClr val="dk1"/>
              </a:solidFill>
              <a:highlight>
                <a:srgbClr val="FFFFFF"/>
              </a:highlight>
            </a:endParaRPr>
          </a:p>
          <a:p>
            <a:pPr marL="0" lvl="0" indent="0" algn="l" rtl="0">
              <a:lnSpc>
                <a:spcPct val="153461"/>
              </a:lnSpc>
              <a:spcBef>
                <a:spcPts val="1500"/>
              </a:spcBef>
              <a:spcAft>
                <a:spcPts val="0"/>
              </a:spcAft>
              <a:buClr>
                <a:schemeClr val="dk1"/>
              </a:buClr>
              <a:buSzPct val="84615"/>
              <a:buFont typeface="Arial"/>
              <a:buNone/>
            </a:pPr>
            <a:r>
              <a:rPr lang="en" sz="1300">
                <a:solidFill>
                  <a:schemeClr val="dk1"/>
                </a:solidFill>
                <a:highlight>
                  <a:srgbClr val="FFFFFF"/>
                </a:highlight>
              </a:rPr>
              <a:t>Standard Edition is our introductory level offering, providing full, unlimited access to all of Snowflake’s standard features. It provides a strong balance between features, level of support, and cost.</a:t>
            </a:r>
            <a:endParaRPr sz="1300">
              <a:solidFill>
                <a:schemeClr val="dk1"/>
              </a:solidFill>
              <a:highlight>
                <a:srgbClr val="FFFFFF"/>
              </a:highlight>
            </a:endParaRPr>
          </a:p>
          <a:p>
            <a:pPr marL="0" lvl="0" indent="0" algn="l" rtl="0">
              <a:lnSpc>
                <a:spcPct val="100000"/>
              </a:lnSpc>
              <a:spcBef>
                <a:spcPts val="1200"/>
              </a:spcBef>
              <a:spcAft>
                <a:spcPts val="0"/>
              </a:spcAft>
              <a:buClr>
                <a:schemeClr val="dk1"/>
              </a:buClr>
              <a:buSzPct val="61111"/>
              <a:buFont typeface="Arial"/>
              <a:buNone/>
            </a:pPr>
            <a:r>
              <a:rPr lang="en">
                <a:solidFill>
                  <a:schemeClr val="dk1"/>
                </a:solidFill>
                <a:highlight>
                  <a:srgbClr val="FFFFFF"/>
                </a:highlight>
              </a:rPr>
              <a:t>Enterprise Edition</a:t>
            </a:r>
            <a:endParaRPr>
              <a:solidFill>
                <a:schemeClr val="dk1"/>
              </a:solidFill>
              <a:highlight>
                <a:srgbClr val="FFFFFF"/>
              </a:highlight>
            </a:endParaRPr>
          </a:p>
          <a:p>
            <a:pPr marL="0" lvl="0" indent="0" algn="l" rtl="0">
              <a:lnSpc>
                <a:spcPct val="153461"/>
              </a:lnSpc>
              <a:spcBef>
                <a:spcPts val="1500"/>
              </a:spcBef>
              <a:spcAft>
                <a:spcPts val="0"/>
              </a:spcAft>
              <a:buClr>
                <a:schemeClr val="dk1"/>
              </a:buClr>
              <a:buSzPct val="84615"/>
              <a:buFont typeface="Arial"/>
              <a:buNone/>
            </a:pPr>
            <a:r>
              <a:rPr lang="en" sz="1300">
                <a:solidFill>
                  <a:schemeClr val="dk1"/>
                </a:solidFill>
                <a:highlight>
                  <a:srgbClr val="FFFFFF"/>
                </a:highlight>
              </a:rPr>
              <a:t>Enterprise Edition provides all the features and services of </a:t>
            </a:r>
            <a:r>
              <a:rPr lang="en" sz="1300">
                <a:solidFill>
                  <a:srgbClr val="105780"/>
                </a:solidFill>
                <a:highlight>
                  <a:srgbClr val="FFFFFF"/>
                </a:highlight>
                <a:uFill>
                  <a:noFill/>
                </a:uFill>
                <a:hlinkClick r:id="rId3">
                  <a:extLst>
                    <a:ext uri="{A12FA001-AC4F-418D-AE19-62706E023703}">
                      <ahyp:hlinkClr xmlns:ahyp="http://schemas.microsoft.com/office/drawing/2018/hyperlinkcolor" val="tx"/>
                    </a:ext>
                  </a:extLst>
                </a:hlinkClick>
              </a:rPr>
              <a:t>Standard Edition</a:t>
            </a:r>
            <a:r>
              <a:rPr lang="en" sz="1300">
                <a:solidFill>
                  <a:schemeClr val="dk1"/>
                </a:solidFill>
                <a:highlight>
                  <a:srgbClr val="FFFFFF"/>
                </a:highlight>
              </a:rPr>
              <a:t>, with additional features designed specifically for the needs of large-scale enterprises and organizations.</a:t>
            </a:r>
            <a:endParaRPr sz="1300">
              <a:solidFill>
                <a:schemeClr val="dk1"/>
              </a:solidFill>
              <a:highlight>
                <a:srgbClr val="FFFFFF"/>
              </a:highlight>
            </a:endParaRPr>
          </a:p>
          <a:p>
            <a:pPr marL="0" lvl="0" indent="0" algn="l" rtl="0">
              <a:lnSpc>
                <a:spcPct val="100000"/>
              </a:lnSpc>
              <a:spcBef>
                <a:spcPts val="1200"/>
              </a:spcBef>
              <a:spcAft>
                <a:spcPts val="0"/>
              </a:spcAft>
              <a:buClr>
                <a:schemeClr val="dk1"/>
              </a:buClr>
              <a:buSzPct val="61111"/>
              <a:buFont typeface="Arial"/>
              <a:buNone/>
            </a:pPr>
            <a:r>
              <a:rPr lang="en">
                <a:solidFill>
                  <a:schemeClr val="dk1"/>
                </a:solidFill>
                <a:highlight>
                  <a:srgbClr val="FFFFFF"/>
                </a:highlight>
              </a:rPr>
              <a:t>Business Critical Edition</a:t>
            </a:r>
            <a:endParaRPr>
              <a:solidFill>
                <a:schemeClr val="dk1"/>
              </a:solidFill>
              <a:highlight>
                <a:srgbClr val="FFFFFF"/>
              </a:highlight>
            </a:endParaRPr>
          </a:p>
          <a:p>
            <a:pPr marL="0" lvl="0" indent="0" algn="l" rtl="0">
              <a:lnSpc>
                <a:spcPct val="153461"/>
              </a:lnSpc>
              <a:spcBef>
                <a:spcPts val="1500"/>
              </a:spcBef>
              <a:spcAft>
                <a:spcPts val="0"/>
              </a:spcAft>
              <a:buClr>
                <a:schemeClr val="dk1"/>
              </a:buClr>
              <a:buSzPct val="84615"/>
              <a:buFont typeface="Arial"/>
              <a:buNone/>
            </a:pPr>
            <a:r>
              <a:rPr lang="en" sz="1300">
                <a:solidFill>
                  <a:schemeClr val="dk1"/>
                </a:solidFill>
                <a:highlight>
                  <a:srgbClr val="FFFFFF"/>
                </a:highlight>
              </a:rPr>
              <a:t>Business Critical Edition, formerly known as Enterprise for Sensitive Data (ESD), offers even higher levels of data protection to support the needs of organizations with extremely sensitive data, particularly PHI data that must comply with HIPAA and </a:t>
            </a:r>
            <a:r>
              <a:rPr lang="en" sz="1300">
                <a:solidFill>
                  <a:srgbClr val="105780"/>
                </a:solidFill>
                <a:highlight>
                  <a:srgbClr val="FFFFFF"/>
                </a:highlight>
                <a:uFill>
                  <a:noFill/>
                </a:uFill>
                <a:hlinkClick r:id="rId4">
                  <a:extLst>
                    <a:ext uri="{A12FA001-AC4F-418D-AE19-62706E023703}">
                      <ahyp:hlinkClr xmlns:ahyp="http://schemas.microsoft.com/office/drawing/2018/hyperlinkcolor" val="tx"/>
                    </a:ext>
                  </a:extLst>
                </a:hlinkClick>
              </a:rPr>
              <a:t>HITRUST CSF</a:t>
            </a:r>
            <a:r>
              <a:rPr lang="en" sz="1300">
                <a:solidFill>
                  <a:schemeClr val="dk1"/>
                </a:solidFill>
                <a:highlight>
                  <a:srgbClr val="FFFFFF"/>
                </a:highlight>
              </a:rPr>
              <a:t> regulations.</a:t>
            </a: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ct val="84615"/>
              <a:buFont typeface="Arial"/>
              <a:buNone/>
            </a:pPr>
            <a:r>
              <a:rPr lang="en" sz="1300">
                <a:solidFill>
                  <a:schemeClr val="dk1"/>
                </a:solidFill>
                <a:highlight>
                  <a:srgbClr val="FFFFFF"/>
                </a:highlight>
              </a:rPr>
              <a:t>It includes all the features and services of </a:t>
            </a:r>
            <a:r>
              <a:rPr lang="en" sz="1300">
                <a:solidFill>
                  <a:srgbClr val="105780"/>
                </a:solidFill>
                <a:highlight>
                  <a:srgbClr val="FFFFFF"/>
                </a:highlight>
                <a:uFill>
                  <a:noFill/>
                </a:uFill>
                <a:hlinkClick r:id="rId5">
                  <a:extLst>
                    <a:ext uri="{A12FA001-AC4F-418D-AE19-62706E023703}">
                      <ahyp:hlinkClr xmlns:ahyp="http://schemas.microsoft.com/office/drawing/2018/hyperlinkcolor" val="tx"/>
                    </a:ext>
                  </a:extLst>
                </a:hlinkClick>
              </a:rPr>
              <a:t>Enterprise Edition</a:t>
            </a:r>
            <a:r>
              <a:rPr lang="en" sz="1300">
                <a:solidFill>
                  <a:schemeClr val="dk1"/>
                </a:solidFill>
                <a:highlight>
                  <a:srgbClr val="FFFFFF"/>
                </a:highlight>
              </a:rPr>
              <a:t>, with the addition of enhanced security and data protection. In addition, database failover/failback adds support for business continuity and disaster recovery.</a:t>
            </a:r>
            <a:endParaRPr sz="130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800"/>
              </a:spcBef>
              <a:spcAft>
                <a:spcPts val="0"/>
              </a:spcAft>
              <a:buClr>
                <a:schemeClr val="dk1"/>
              </a:buClr>
              <a:buSzPct val="61111"/>
              <a:buFont typeface="Arial"/>
              <a:buNone/>
            </a:pPr>
            <a:r>
              <a:rPr lang="en">
                <a:solidFill>
                  <a:schemeClr val="dk1"/>
                </a:solidFill>
                <a:highlight>
                  <a:srgbClr val="FFFFFF"/>
                </a:highlight>
              </a:rPr>
              <a:t>Virtual Private Snowflake (VPS)</a:t>
            </a:r>
            <a:endParaRPr>
              <a:solidFill>
                <a:schemeClr val="dk1"/>
              </a:solidFill>
              <a:highlight>
                <a:srgbClr val="FFFFFF"/>
              </a:highlight>
            </a:endParaRPr>
          </a:p>
          <a:p>
            <a:pPr marL="0" lvl="0" indent="0" algn="l" rtl="0">
              <a:lnSpc>
                <a:spcPct val="153461"/>
              </a:lnSpc>
              <a:spcBef>
                <a:spcPts val="1500"/>
              </a:spcBef>
              <a:spcAft>
                <a:spcPts val="0"/>
              </a:spcAft>
              <a:buClr>
                <a:schemeClr val="dk1"/>
              </a:buClr>
              <a:buSzPct val="84615"/>
              <a:buFont typeface="Arial"/>
              <a:buNone/>
            </a:pPr>
            <a:r>
              <a:rPr lang="en" sz="1300">
                <a:solidFill>
                  <a:schemeClr val="dk1"/>
                </a:solidFill>
                <a:highlight>
                  <a:srgbClr val="FFFFFF"/>
                </a:highlight>
              </a:rPr>
              <a:t>Virtual Private Snowflake offers our highest level of security for organizations that have the strictest requirements, such as financial institutions and any other large enterprises that collect, analyze, and share highly sensitive data.</a:t>
            </a:r>
            <a:endParaRPr sz="1300">
              <a:solidFill>
                <a:schemeClr val="dk1"/>
              </a:solidFill>
              <a:highlight>
                <a:srgbClr val="FFFFFF"/>
              </a:highlight>
            </a:endParaRPr>
          </a:p>
          <a:p>
            <a:pPr marL="0" lvl="0" indent="0" algn="l" rtl="0">
              <a:lnSpc>
                <a:spcPct val="153461"/>
              </a:lnSpc>
              <a:spcBef>
                <a:spcPts val="1200"/>
              </a:spcBef>
              <a:spcAft>
                <a:spcPts val="0"/>
              </a:spcAft>
              <a:buNone/>
            </a:pPr>
            <a:r>
              <a:rPr lang="en" sz="1300">
                <a:solidFill>
                  <a:schemeClr val="dk1"/>
                </a:solidFill>
                <a:highlight>
                  <a:srgbClr val="FFFFFF"/>
                </a:highlight>
              </a:rPr>
              <a:t>It includes all the features and services of </a:t>
            </a:r>
            <a:r>
              <a:rPr lang="en" sz="1300">
                <a:solidFill>
                  <a:srgbClr val="105780"/>
                </a:solidFill>
                <a:highlight>
                  <a:srgbClr val="FFFFFF"/>
                </a:highlight>
                <a:uFill>
                  <a:noFill/>
                </a:uFill>
                <a:hlinkClick r:id="rId3">
                  <a:extLst>
                    <a:ext uri="{A12FA001-AC4F-418D-AE19-62706E023703}">
                      <ahyp:hlinkClr xmlns:ahyp="http://schemas.microsoft.com/office/drawing/2018/hyperlinkcolor" val="tx"/>
                    </a:ext>
                  </a:extLst>
                </a:hlinkClick>
              </a:rPr>
              <a:t>Business Critical Edition</a:t>
            </a:r>
            <a:r>
              <a:rPr lang="en" sz="1300">
                <a:solidFill>
                  <a:schemeClr val="dk1"/>
                </a:solidFill>
                <a:highlight>
                  <a:srgbClr val="FFFFFF"/>
                </a:highlight>
              </a:rPr>
              <a:t>, but in a completely separate Snowflake environment, isolated from all other Snowflake accounts (i.e. VPS accounts do not share any resources with accounts outside the VPS).</a:t>
            </a:r>
            <a:endParaRPr sz="1300">
              <a:solidFill>
                <a:schemeClr val="dk1"/>
              </a:solidFill>
              <a:highlight>
                <a:srgbClr val="FFFFFF"/>
              </a:highlight>
            </a:endParaRPr>
          </a:p>
          <a:p>
            <a:pPr marL="0" lvl="0" indent="0" algn="l" rtl="0">
              <a:lnSpc>
                <a:spcPct val="153461"/>
              </a:lnSpc>
              <a:spcBef>
                <a:spcPts val="1200"/>
              </a:spcBef>
              <a:spcAft>
                <a:spcPts val="0"/>
              </a:spcAft>
              <a:buNone/>
            </a:pPr>
            <a:endParaRPr sz="1300">
              <a:solidFill>
                <a:schemeClr val="dk1"/>
              </a:solidFill>
              <a:highlight>
                <a:srgbClr val="FFFFFF"/>
              </a:highlight>
            </a:endParaRPr>
          </a:p>
          <a:p>
            <a:pPr marL="0" lvl="0" indent="0" algn="l" rtl="0">
              <a:lnSpc>
                <a:spcPct val="153461"/>
              </a:lnSpc>
              <a:spcBef>
                <a:spcPts val="1200"/>
              </a:spcBef>
              <a:spcAft>
                <a:spcPts val="0"/>
              </a:spcAft>
              <a:buNone/>
            </a:pPr>
            <a:r>
              <a:rPr lang="en" sz="1300" u="sng">
                <a:solidFill>
                  <a:schemeClr val="hlink"/>
                </a:solidFill>
                <a:highlight>
                  <a:srgbClr val="FFFFFF"/>
                </a:highlight>
                <a:hlinkClick r:id="rId4"/>
              </a:rPr>
              <a:t>https://docs.snowflake.com/en/user-guide/intro-editions.html#security-governance-data-protection</a:t>
            </a: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ct val="84615"/>
              <a:buFont typeface="Arial"/>
              <a:buNone/>
            </a:pPr>
            <a:endParaRPr sz="130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DATA LOADING</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5" name="Google Shape;155;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6" name="Google Shape;156;p29"/>
          <p:cNvPicPr preferRelativeResize="0"/>
          <p:nvPr/>
        </p:nvPicPr>
        <p:blipFill>
          <a:blip r:embed="rId3">
            <a:alphaModFix/>
          </a:blip>
          <a:stretch>
            <a:fillRect/>
          </a:stretch>
        </p:blipFill>
        <p:spPr>
          <a:xfrm>
            <a:off x="415625" y="152400"/>
            <a:ext cx="8416674" cy="5143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2" name="Google Shape;162;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3" name="Google Shape;163;p30"/>
          <p:cNvPicPr preferRelativeResize="0"/>
          <p:nvPr/>
        </p:nvPicPr>
        <p:blipFill>
          <a:blip r:embed="rId3">
            <a:alphaModFix/>
          </a:blip>
          <a:stretch>
            <a:fillRect/>
          </a:stretch>
        </p:blipFill>
        <p:spPr>
          <a:xfrm>
            <a:off x="1281210" y="0"/>
            <a:ext cx="6581581" cy="51435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0" name="Google Shape;170;p31"/>
          <p:cNvPicPr preferRelativeResize="0"/>
          <p:nvPr/>
        </p:nvPicPr>
        <p:blipFill>
          <a:blip r:embed="rId3">
            <a:alphaModFix/>
          </a:blip>
          <a:stretch>
            <a:fillRect/>
          </a:stretch>
        </p:blipFill>
        <p:spPr>
          <a:xfrm>
            <a:off x="311700" y="0"/>
            <a:ext cx="8427326"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Snowflake</a:t>
            </a:r>
            <a:endParaRPr/>
          </a:p>
        </p:txBody>
      </p:sp>
      <p:sp>
        <p:nvSpPr>
          <p:cNvPr id="61" name="Google Shape;61;p14"/>
          <p:cNvSpPr txBox="1">
            <a:spLocks noGrp="1"/>
          </p:cNvSpPr>
          <p:nvPr>
            <p:ph type="body" idx="1"/>
          </p:nvPr>
        </p:nvSpPr>
        <p:spPr>
          <a:xfrm>
            <a:off x="311700" y="10674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Snowflake is an analytic data warehouse provided as Software-as-Services(SaaS). Snowflake provides data warehouse that is faster, easier to use and more flexible that other traditional data warehouses.</a:t>
            </a:r>
            <a:endParaRPr/>
          </a:p>
          <a:p>
            <a:pPr marL="0" lvl="0" indent="0" algn="l" rtl="0">
              <a:spcBef>
                <a:spcPts val="1200"/>
              </a:spcBef>
              <a:spcAft>
                <a:spcPts val="0"/>
              </a:spcAft>
              <a:buClr>
                <a:schemeClr val="dk1"/>
              </a:buClr>
              <a:buSzPts val="1100"/>
              <a:buFont typeface="Arial"/>
              <a:buNone/>
            </a:pPr>
            <a:r>
              <a:rPr lang="en"/>
              <a:t>Snowflake data warehouse is not built on existing databases or not on big data software platform as Hadoop. </a:t>
            </a:r>
            <a:endParaRPr/>
          </a:p>
          <a:p>
            <a:pPr marL="0" lvl="0" indent="0" algn="l" rtl="0">
              <a:spcBef>
                <a:spcPts val="1200"/>
              </a:spcBef>
              <a:spcAft>
                <a:spcPts val="0"/>
              </a:spcAft>
              <a:buClr>
                <a:schemeClr val="dk1"/>
              </a:buClr>
              <a:buSzPts val="1100"/>
              <a:buFont typeface="Arial"/>
              <a:buNone/>
            </a:pPr>
            <a:r>
              <a:rPr lang="en"/>
              <a:t>The snowflake data warehouse uses a new SQL database engine with unique architecture designed for the cloud.</a:t>
            </a: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32"/>
          <p:cNvPicPr preferRelativeResize="0"/>
          <p:nvPr/>
        </p:nvPicPr>
        <p:blipFill>
          <a:blip r:embed="rId3">
            <a:alphaModFix/>
          </a:blip>
          <a:stretch>
            <a:fillRect/>
          </a:stretch>
        </p:blipFill>
        <p:spPr>
          <a:xfrm>
            <a:off x="152400" y="152400"/>
            <a:ext cx="8933201" cy="478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Clr>
                <a:schemeClr val="dk1"/>
              </a:buClr>
              <a:buSzPct val="61111"/>
              <a:buFont typeface="Arial"/>
              <a:buNone/>
            </a:pPr>
            <a:r>
              <a:rPr lang="en" sz="1800">
                <a:solidFill>
                  <a:schemeClr val="dk2"/>
                </a:solidFill>
              </a:rPr>
              <a:t>Key Concept and Architecture</a:t>
            </a:r>
            <a:endParaRPr/>
          </a:p>
        </p:txBody>
      </p:sp>
      <p:sp>
        <p:nvSpPr>
          <p:cNvPr id="67" name="Google Shape;67;p15"/>
          <p:cNvSpPr txBox="1">
            <a:spLocks noGrp="1"/>
          </p:cNvSpPr>
          <p:nvPr>
            <p:ph type="body" idx="1"/>
          </p:nvPr>
        </p:nvSpPr>
        <p:spPr>
          <a:xfrm>
            <a:off x="311700" y="1152475"/>
            <a:ext cx="8520600" cy="3813000"/>
          </a:xfrm>
          <a:prstGeom prst="rect">
            <a:avLst/>
          </a:prstGeom>
        </p:spPr>
        <p:txBody>
          <a:bodyPr spcFirstLastPara="1" wrap="square" lIns="91425" tIns="91425" rIns="91425" bIns="91425" anchor="t" anchorCtr="0">
            <a:normAutofit fontScale="32500" lnSpcReduction="10000"/>
          </a:bodyPr>
          <a:lstStyle/>
          <a:p>
            <a:pPr marL="0" lvl="0" indent="0" algn="l" rtl="0">
              <a:spcBef>
                <a:spcPts val="0"/>
              </a:spcBef>
              <a:spcAft>
                <a:spcPts val="0"/>
              </a:spcAft>
              <a:buClr>
                <a:schemeClr val="dk1"/>
              </a:buClr>
              <a:buSzPct val="61111"/>
              <a:buFont typeface="Arial"/>
              <a:buNone/>
            </a:pPr>
            <a:endParaRPr/>
          </a:p>
          <a:p>
            <a:pPr marL="0" lvl="0" indent="0" algn="l" rtl="0">
              <a:spcBef>
                <a:spcPts val="1200"/>
              </a:spcBef>
              <a:spcAft>
                <a:spcPts val="0"/>
              </a:spcAft>
              <a:buClr>
                <a:schemeClr val="dk1"/>
              </a:buClr>
              <a:buSzPts val="358"/>
              <a:buFont typeface="Arial"/>
              <a:buNone/>
            </a:pPr>
            <a:r>
              <a:rPr lang="en" sz="4500"/>
              <a:t>Data Warehouse as Cloud Service:</a:t>
            </a:r>
            <a:endParaRPr sz="4500"/>
          </a:p>
          <a:p>
            <a:pPr marL="0" lvl="0" indent="0" algn="l" rtl="0">
              <a:spcBef>
                <a:spcPts val="1200"/>
              </a:spcBef>
              <a:spcAft>
                <a:spcPts val="0"/>
              </a:spcAft>
              <a:buClr>
                <a:schemeClr val="dk1"/>
              </a:buClr>
              <a:buSzPts val="358"/>
              <a:buFont typeface="Arial"/>
              <a:buNone/>
            </a:pPr>
            <a:r>
              <a:rPr lang="en" sz="4500"/>
              <a:t>Snowflake data warehouse is true SaaS offering.</a:t>
            </a:r>
            <a:endParaRPr sz="4500"/>
          </a:p>
          <a:p>
            <a:pPr marL="0" lvl="0" indent="0" algn="l" rtl="0">
              <a:spcBef>
                <a:spcPts val="1200"/>
              </a:spcBef>
              <a:spcAft>
                <a:spcPts val="0"/>
              </a:spcAft>
              <a:buClr>
                <a:schemeClr val="dk1"/>
              </a:buClr>
              <a:buSzPts val="358"/>
              <a:buFont typeface="Arial"/>
              <a:buNone/>
            </a:pPr>
            <a:r>
              <a:rPr lang="en" sz="4500"/>
              <a:t>• There is no hardware (virtual or physical) for you to select, install, configure and manage.</a:t>
            </a:r>
            <a:endParaRPr sz="4500"/>
          </a:p>
          <a:p>
            <a:pPr marL="0" lvl="0" indent="0" algn="l" rtl="0">
              <a:spcBef>
                <a:spcPts val="1200"/>
              </a:spcBef>
              <a:spcAft>
                <a:spcPts val="0"/>
              </a:spcAft>
              <a:buClr>
                <a:schemeClr val="dk1"/>
              </a:buClr>
              <a:buSzPts val="358"/>
              <a:buFont typeface="Arial"/>
              <a:buNone/>
            </a:pPr>
            <a:r>
              <a:rPr lang="en" sz="4500"/>
              <a:t>• There is no software for you install, configure and manage.</a:t>
            </a:r>
            <a:endParaRPr sz="4500"/>
          </a:p>
          <a:p>
            <a:pPr marL="0" lvl="0" indent="0" algn="l" rtl="0">
              <a:spcBef>
                <a:spcPts val="1200"/>
              </a:spcBef>
              <a:spcAft>
                <a:spcPts val="0"/>
              </a:spcAft>
              <a:buClr>
                <a:schemeClr val="dk1"/>
              </a:buClr>
              <a:buSzPts val="358"/>
              <a:buFont typeface="Arial"/>
              <a:buNone/>
            </a:pPr>
            <a:r>
              <a:rPr lang="en" sz="4500"/>
              <a:t>• Ongoing maintenance, management and tuning is handled by snowflake.</a:t>
            </a:r>
            <a:endParaRPr sz="4500"/>
          </a:p>
          <a:p>
            <a:pPr marL="0" lvl="0" indent="0" algn="l" rtl="0">
              <a:spcBef>
                <a:spcPts val="1200"/>
              </a:spcBef>
              <a:spcAft>
                <a:spcPts val="0"/>
              </a:spcAft>
              <a:buClr>
                <a:schemeClr val="dk1"/>
              </a:buClr>
              <a:buSzPts val="358"/>
              <a:buFont typeface="Arial"/>
              <a:buNone/>
            </a:pPr>
            <a:r>
              <a:rPr lang="en" sz="4500"/>
              <a:t>Snowflake completely runs on cloud infrastructure. All the component of the snowflake service runs on public cloud infrastructure.</a:t>
            </a:r>
            <a:endParaRPr sz="4500"/>
          </a:p>
          <a:p>
            <a:pPr marL="0" lvl="0" indent="0" algn="l" rtl="0">
              <a:spcBef>
                <a:spcPts val="1200"/>
              </a:spcBef>
              <a:spcAft>
                <a:spcPts val="0"/>
              </a:spcAft>
              <a:buClr>
                <a:schemeClr val="dk1"/>
              </a:buClr>
              <a:buSzPts val="358"/>
              <a:buFont typeface="Arial"/>
              <a:buNone/>
            </a:pPr>
            <a:r>
              <a:rPr lang="en" sz="4500"/>
              <a:t>Snowflake uses virtual compute instance for its compute need and storage service for storage of data. Snowflake can not be run on private cloud infrastructure(on-premises)</a:t>
            </a:r>
            <a:endParaRPr sz="45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en" dirty="0"/>
              <a:t>Snowflake architecture is the combination of shared-disk database architecture and shared-nothing database architecture.</a:t>
            </a:r>
            <a:endParaRPr dirty="0"/>
          </a:p>
          <a:p>
            <a:pPr marL="0" lvl="0" indent="0" algn="l" rtl="0">
              <a:spcBef>
                <a:spcPts val="1200"/>
              </a:spcBef>
              <a:spcAft>
                <a:spcPts val="0"/>
              </a:spcAft>
              <a:buClr>
                <a:schemeClr val="dk1"/>
              </a:buClr>
              <a:buSzPct val="61111"/>
              <a:buFont typeface="Arial"/>
              <a:buNone/>
            </a:pPr>
            <a:r>
              <a:rPr lang="en" b="1" dirty="0"/>
              <a:t>Shared-disk database architecture:</a:t>
            </a:r>
            <a:endParaRPr b="1" dirty="0"/>
          </a:p>
          <a:p>
            <a:pPr marL="0" lvl="0" indent="0" algn="l" rtl="0">
              <a:spcBef>
                <a:spcPts val="1200"/>
              </a:spcBef>
              <a:spcAft>
                <a:spcPts val="0"/>
              </a:spcAft>
              <a:buClr>
                <a:schemeClr val="dk1"/>
              </a:buClr>
              <a:buSzPct val="61111"/>
              <a:buFont typeface="Arial"/>
              <a:buNone/>
            </a:pPr>
            <a:r>
              <a:rPr lang="en" dirty="0"/>
              <a:t>Snowflake uses central repository for data storage that is accessible from all the compute nodes in the data warehouse.</a:t>
            </a:r>
            <a:endParaRPr dirty="0"/>
          </a:p>
          <a:p>
            <a:pPr marL="0" lvl="0" indent="0" algn="l" rtl="0">
              <a:spcBef>
                <a:spcPts val="1200"/>
              </a:spcBef>
              <a:spcAft>
                <a:spcPts val="0"/>
              </a:spcAft>
              <a:buClr>
                <a:schemeClr val="dk1"/>
              </a:buClr>
              <a:buSzPct val="61111"/>
              <a:buFont typeface="Arial"/>
              <a:buNone/>
            </a:pPr>
            <a:r>
              <a:rPr lang="en" b="1" dirty="0"/>
              <a:t>Sharing-nothing architecture:</a:t>
            </a:r>
            <a:endParaRPr b="1" dirty="0"/>
          </a:p>
          <a:p>
            <a:pPr marL="0" lvl="0" indent="0" algn="l" rtl="0">
              <a:spcBef>
                <a:spcPts val="1200"/>
              </a:spcBef>
              <a:spcAft>
                <a:spcPts val="0"/>
              </a:spcAft>
              <a:buClr>
                <a:schemeClr val="dk1"/>
              </a:buClr>
              <a:buSzPct val="61111"/>
              <a:buFont typeface="Arial"/>
              <a:buNone/>
            </a:pPr>
            <a:r>
              <a:rPr lang="en" dirty="0"/>
              <a:t>Snowflake processes queries using Massively Parallel Processing(MPP) compute cluster where each nodes in compute cluster stores a portion of the entire data set locally.</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graphicFrame>
        <p:nvGraphicFramePr>
          <p:cNvPr id="80" name="Google Shape;80;p17"/>
          <p:cNvGraphicFramePr/>
          <p:nvPr/>
        </p:nvGraphicFramePr>
        <p:xfrm>
          <a:off x="742100" y="1416475"/>
          <a:ext cx="6753225" cy="2910462"/>
        </p:xfrm>
        <a:graphic>
          <a:graphicData uri="http://schemas.openxmlformats.org/drawingml/2006/table">
            <a:tbl>
              <a:tblPr>
                <a:noFill/>
                <a:tableStyleId>{9F02FADF-DE6A-4B6B-B84C-D62D463184FF}</a:tableStyleId>
              </a:tblPr>
              <a:tblGrid>
                <a:gridCol w="3600450">
                  <a:extLst>
                    <a:ext uri="{9D8B030D-6E8A-4147-A177-3AD203B41FA5}">
                      <a16:colId xmlns:a16="http://schemas.microsoft.com/office/drawing/2014/main" val="20000"/>
                    </a:ext>
                  </a:extLst>
                </a:gridCol>
                <a:gridCol w="3152775">
                  <a:extLst>
                    <a:ext uri="{9D8B030D-6E8A-4147-A177-3AD203B41FA5}">
                      <a16:colId xmlns:a16="http://schemas.microsoft.com/office/drawing/2014/main" val="20001"/>
                    </a:ext>
                  </a:extLst>
                </a:gridCol>
              </a:tblGrid>
              <a:tr h="333375">
                <a:tc>
                  <a:txBody>
                    <a:bodyPr/>
                    <a:lstStyle/>
                    <a:p>
                      <a:pPr marL="0" lvl="0" indent="0" algn="l" rtl="0">
                        <a:lnSpc>
                          <a:spcPct val="115000"/>
                        </a:lnSpc>
                        <a:spcBef>
                          <a:spcPts val="0"/>
                        </a:spcBef>
                        <a:spcAft>
                          <a:spcPts val="0"/>
                        </a:spcAft>
                        <a:buNone/>
                      </a:pPr>
                      <a:r>
                        <a:rPr lang="en" sz="1200">
                          <a:solidFill>
                            <a:srgbClr val="46B1FF"/>
                          </a:solidFill>
                          <a:highlight>
                            <a:srgbClr val="FFFFFF"/>
                          </a:highlight>
                        </a:rPr>
                        <a:t>Shared-Disk</a:t>
                      </a:r>
                      <a:endParaRPr sz="1200">
                        <a:solidFill>
                          <a:srgbClr val="46B1FF"/>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46B1FF"/>
                          </a:solidFill>
                          <a:highlight>
                            <a:srgbClr val="FFFFFF"/>
                          </a:highlight>
                        </a:rPr>
                        <a:t>Shared-Nothing</a:t>
                      </a:r>
                      <a:endParaRPr sz="1200">
                        <a:solidFill>
                          <a:srgbClr val="46B1FF"/>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0"/>
                  </a:ext>
                </a:extLst>
              </a:tr>
              <a:tr h="514350">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Expensive hardware with redundancy to handle component failure</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Typically built on commodity hardware</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1"/>
                  </a:ext>
                </a:extLst>
              </a:tr>
              <a:tr h="514350">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High availability</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Node availability is low and system availability is high</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2"/>
                  </a:ext>
                </a:extLst>
              </a:tr>
              <a:tr h="333375">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Relatively low scalability </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High Scalability</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3"/>
                  </a:ext>
                </a:extLst>
              </a:tr>
              <a:tr h="514350">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Preferred in OLTP systems that require ACID compliance </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Preferred in an environment with high, read/write rates</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4"/>
                  </a:ext>
                </a:extLst>
              </a:tr>
              <a:tr h="514350">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Data is partitioned and striped but within the storage array</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200">
                          <a:solidFill>
                            <a:srgbClr val="333333"/>
                          </a:solidFill>
                          <a:highlight>
                            <a:srgbClr val="FFFFFF"/>
                          </a:highlight>
                        </a:rPr>
                        <a:t>Data may be partitioned and distributed across the cluster</a:t>
                      </a:r>
                      <a:endParaRPr sz="1200">
                        <a:solidFill>
                          <a:srgbClr val="333333"/>
                        </a:solidFill>
                        <a:highlight>
                          <a:srgbClr val="FFFFFF"/>
                        </a:highlight>
                      </a:endParaRPr>
                    </a:p>
                  </a:txBody>
                  <a:tcPr marL="76200" marR="76200" marT="76200" marB="76200" anchor="ctr">
                    <a:lnL w="9525" cap="flat" cmpd="sng">
                      <a:solidFill>
                        <a:srgbClr val="333333"/>
                      </a:solidFill>
                      <a:prstDash val="solid"/>
                      <a:round/>
                      <a:headEnd type="none" w="sm" len="sm"/>
                      <a:tailEnd type="none" w="sm" len="sm"/>
                    </a:lnL>
                    <a:lnR w="9525" cap="flat" cmpd="sng">
                      <a:solidFill>
                        <a:srgbClr val="333333"/>
                      </a:solidFill>
                      <a:prstDash val="solid"/>
                      <a:round/>
                      <a:headEnd type="none" w="sm" len="sm"/>
                      <a:tailEnd type="none" w="sm" len="sm"/>
                    </a:lnR>
                    <a:lnT w="9525" cap="flat" cmpd="sng">
                      <a:solidFill>
                        <a:srgbClr val="333333"/>
                      </a:solidFill>
                      <a:prstDash val="solid"/>
                      <a:round/>
                      <a:headEnd type="none" w="sm" len="sm"/>
                      <a:tailEnd type="none" w="sm" len="sm"/>
                    </a:lnT>
                    <a:lnB w="9525" cap="flat" cmpd="sng">
                      <a:solidFill>
                        <a:srgbClr val="333333"/>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 name="Google Shape;81;p17"/>
          <p:cNvSpPr txBox="1"/>
          <p:nvPr/>
        </p:nvSpPr>
        <p:spPr>
          <a:xfrm>
            <a:off x="894500" y="1568875"/>
            <a:ext cx="3000000" cy="3000000"/>
          </a:xfrm>
          <a:prstGeom prst="rect">
            <a:avLst/>
          </a:prstGeom>
          <a:noFill/>
          <a:ln>
            <a:noFill/>
          </a:ln>
        </p:spPr>
        <p:txBody>
          <a:bodyPr spcFirstLastPara="1" wrap="square" lIns="91425" tIns="91425" rIns="91425" bIns="91425" anchor="ctr" anchorCtr="0">
            <a:noAutofit/>
          </a:bodyPr>
          <a:lstStyle/>
          <a:p>
            <a:pPr marL="0" lvl="0" indent="0" algn="l" rtl="0">
              <a:lnSpc>
                <a:spcPct val="120000"/>
              </a:lnSpc>
              <a:spcBef>
                <a:spcPts val="0"/>
              </a:spcBef>
              <a:spcAft>
                <a:spcPts val="0"/>
              </a:spcAft>
              <a:buNone/>
            </a:pPr>
            <a:endParaRPr sz="1100">
              <a:solidFill>
                <a:srgbClr val="444444"/>
              </a:solidFill>
              <a:highlight>
                <a:srgbClr val="FFFFFF"/>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88" name="Google Shape;88;p18"/>
          <p:cNvPicPr preferRelativeResize="0"/>
          <p:nvPr/>
        </p:nvPicPr>
        <p:blipFill rotWithShape="1">
          <a:blip r:embed="rId3">
            <a:alphaModFix/>
          </a:blip>
          <a:srcRect l="13491" t="17200" r="11388" b="13161"/>
          <a:stretch/>
        </p:blipFill>
        <p:spPr>
          <a:xfrm>
            <a:off x="425900" y="1069738"/>
            <a:ext cx="6868925" cy="3581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4" name="Google Shape;9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5" name="Google Shape;95;p19"/>
          <p:cNvPicPr preferRelativeResize="0"/>
          <p:nvPr/>
        </p:nvPicPr>
        <p:blipFill rotWithShape="1">
          <a:blip r:embed="rId3">
            <a:alphaModFix/>
          </a:blip>
          <a:srcRect l="13252" t="20783" r="12464" b="13964"/>
          <a:stretch/>
        </p:blipFill>
        <p:spPr>
          <a:xfrm>
            <a:off x="360375" y="1197213"/>
            <a:ext cx="7753474" cy="33269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6046"/>
              </a:lnSpc>
              <a:spcBef>
                <a:spcPts val="3000"/>
              </a:spcBef>
              <a:spcAft>
                <a:spcPts val="0"/>
              </a:spcAft>
              <a:buClr>
                <a:schemeClr val="dk1"/>
              </a:buClr>
              <a:buSzPct val="51162"/>
              <a:buFont typeface="Arial"/>
              <a:buNone/>
            </a:pPr>
            <a:r>
              <a:rPr lang="en" sz="2150">
                <a:solidFill>
                  <a:srgbClr val="505C63"/>
                </a:solidFill>
                <a:highlight>
                  <a:srgbClr val="FFFFFF"/>
                </a:highlight>
              </a:rPr>
              <a:t>Snowflake Architecture</a:t>
            </a:r>
            <a:endParaRPr sz="2150">
              <a:solidFill>
                <a:srgbClr val="505C63"/>
              </a:solidFill>
              <a:highlight>
                <a:srgbClr val="FFFFFF"/>
              </a:highlight>
            </a:endParaRPr>
          </a:p>
          <a:p>
            <a:pPr marL="0" lvl="0" indent="0" algn="l" rtl="0">
              <a:spcBef>
                <a:spcPts val="1500"/>
              </a:spcBef>
              <a:spcAft>
                <a:spcPts val="0"/>
              </a:spcAft>
              <a:buNone/>
            </a:pPr>
            <a:endParaRPr/>
          </a:p>
        </p:txBody>
      </p:sp>
      <p:sp>
        <p:nvSpPr>
          <p:cNvPr id="101" name="Google Shape;101;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2" name="Google Shape;102;p20"/>
          <p:cNvPicPr preferRelativeResize="0"/>
          <p:nvPr/>
        </p:nvPicPr>
        <p:blipFill>
          <a:blip r:embed="rId3">
            <a:alphaModFix/>
          </a:blip>
          <a:stretch>
            <a:fillRect/>
          </a:stretch>
        </p:blipFill>
        <p:spPr>
          <a:xfrm>
            <a:off x="485775" y="1017723"/>
            <a:ext cx="8172450" cy="3863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800"/>
              </a:spcBef>
              <a:spcAft>
                <a:spcPts val="1500"/>
              </a:spcAft>
              <a:buClr>
                <a:schemeClr val="dk1"/>
              </a:buClr>
              <a:buSzPct val="61111"/>
              <a:buFont typeface="Arial"/>
              <a:buNone/>
            </a:pPr>
            <a:r>
              <a:rPr lang="en" sz="1800">
                <a:highlight>
                  <a:srgbClr val="FFFFFF"/>
                </a:highlight>
              </a:rPr>
              <a:t>Database Storage</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100000"/>
              </a:lnSpc>
              <a:spcBef>
                <a:spcPts val="800"/>
              </a:spcBef>
              <a:spcAft>
                <a:spcPts val="0"/>
              </a:spcAft>
              <a:buClr>
                <a:schemeClr val="dk1"/>
              </a:buClr>
              <a:buSzPts val="1100"/>
              <a:buFont typeface="Arial"/>
              <a:buNone/>
            </a:pPr>
            <a:endParaRPr>
              <a:solidFill>
                <a:schemeClr val="dk1"/>
              </a:solidFill>
              <a:highlight>
                <a:srgbClr val="FFFFFF"/>
              </a:highlight>
            </a:endParaRPr>
          </a:p>
          <a:p>
            <a:pPr marL="0" lvl="0" indent="0" algn="l" rtl="0">
              <a:lnSpc>
                <a:spcPct val="153461"/>
              </a:lnSpc>
              <a:spcBef>
                <a:spcPts val="1500"/>
              </a:spcBef>
              <a:spcAft>
                <a:spcPts val="0"/>
              </a:spcAft>
              <a:buClr>
                <a:schemeClr val="dk1"/>
              </a:buClr>
              <a:buSzPts val="1100"/>
              <a:buFont typeface="Arial"/>
              <a:buNone/>
            </a:pPr>
            <a:r>
              <a:rPr lang="en" sz="1300">
                <a:solidFill>
                  <a:schemeClr val="dk1"/>
                </a:solidFill>
                <a:highlight>
                  <a:srgbClr val="FFFFFF"/>
                </a:highlight>
              </a:rPr>
              <a:t>When data is loaded into Snowflake, Snowflake reorganizes that data into its internal optimized, compressed, columnar format. Snowflake stores this optimized data in cloud storage.</a:t>
            </a:r>
            <a:endParaRPr sz="1300">
              <a:solidFill>
                <a:schemeClr val="dk1"/>
              </a:solidFill>
              <a:highlight>
                <a:srgbClr val="FFFFFF"/>
              </a:highlight>
            </a:endParaRPr>
          </a:p>
          <a:p>
            <a:pPr marL="0" lvl="0" indent="0" algn="l" rtl="0">
              <a:lnSpc>
                <a:spcPct val="153461"/>
              </a:lnSpc>
              <a:spcBef>
                <a:spcPts val="1200"/>
              </a:spcBef>
              <a:spcAft>
                <a:spcPts val="0"/>
              </a:spcAft>
              <a:buClr>
                <a:schemeClr val="dk1"/>
              </a:buClr>
              <a:buSzPts val="1100"/>
              <a:buFont typeface="Arial"/>
              <a:buNone/>
            </a:pPr>
            <a:r>
              <a:rPr lang="en" sz="1300">
                <a:solidFill>
                  <a:schemeClr val="dk1"/>
                </a:solidFill>
                <a:highlight>
                  <a:srgbClr val="FFFFFF"/>
                </a:highlight>
              </a:rPr>
              <a:t>Snowflake manages all aspects of how this data is stored — the organization, file size, structure, compression, metadata, statistics, and other aspects of data storage are handled by Snowflake. The data objects stored by Snowflake are not directly visible nor accessible by customers; they are only accessible through SQL query operations run using Snowflake.</a:t>
            </a:r>
            <a:endParaRPr sz="1300">
              <a:solidFill>
                <a:schemeClr val="dk1"/>
              </a:solidFill>
              <a:highlight>
                <a:srgbClr val="FFFFFF"/>
              </a:highlight>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1083</Words>
  <Application>Microsoft Office PowerPoint</Application>
  <PresentationFormat>On-screen Show (16:9)</PresentationFormat>
  <Paragraphs>82</Paragraphs>
  <Slides>21</Slides>
  <Notes>21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Snowflake</vt:lpstr>
      <vt:lpstr>Snowflake</vt:lpstr>
      <vt:lpstr>Key Concept and Architecture</vt:lpstr>
      <vt:lpstr>PowerPoint Presentation</vt:lpstr>
      <vt:lpstr>PowerPoint Presentation</vt:lpstr>
      <vt:lpstr>PowerPoint Presentation</vt:lpstr>
      <vt:lpstr>PowerPoint Presentation</vt:lpstr>
      <vt:lpstr>Snowflake Architecture </vt:lpstr>
      <vt:lpstr>Database Storage</vt:lpstr>
      <vt:lpstr>Query Processing </vt:lpstr>
      <vt:lpstr>Cloud Services </vt:lpstr>
      <vt:lpstr>Connecting to Snowflake</vt:lpstr>
      <vt:lpstr>PowerPoint Presentation</vt:lpstr>
      <vt:lpstr>Snowflake Editions</vt:lpstr>
      <vt:lpstr>PowerPoint Presentation</vt:lpstr>
      <vt:lpstr>DATA LOADING</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dc:title>
  <cp:lastModifiedBy>Numan Shaikh</cp:lastModifiedBy>
  <cp:revision>1</cp:revision>
  <dcterms:modified xsi:type="dcterms:W3CDTF">2021-09-28T12:21:10Z</dcterms:modified>
</cp:coreProperties>
</file>