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d53022786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d53022786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d52c7c9e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d52c7c9e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52c7c9e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52c7c9e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52c7c9e5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2c7c9e5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52c7c9e5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52c7c9e5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52c7c9e5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52c7c9e5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52c7c9e5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52c7c9e5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Snowflake streams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Streams and Task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pipeline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200">
                <a:solidFill>
                  <a:srgbClr val="111111"/>
                </a:solidFill>
                <a:highlight>
                  <a:srgbClr val="FDFDFD"/>
                </a:highlight>
                <a:latin typeface="Roboto"/>
                <a:ea typeface="Roboto"/>
                <a:cs typeface="Roboto"/>
                <a:sym typeface="Roboto"/>
              </a:rPr>
              <a:t>Data pipelines automate many of the manual steps involved in transforming and optimizing continuous data loads. Frequently, the “raw” data is first loaded temporarily into a staging table (stage layer) used for interim storage and then transformed using a series of SQL statements before it is inserted into the destination reporting/consumption tables.</a:t>
            </a:r>
            <a:endParaRPr sz="1200">
              <a:solidFill>
                <a:srgbClr val="111111"/>
              </a:solidFill>
              <a:highlight>
                <a:srgbClr val="FDFDFD"/>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en-GB" sz="1200">
                <a:solidFill>
                  <a:srgbClr val="111111"/>
                </a:solidFill>
                <a:highlight>
                  <a:srgbClr val="FDFDFD"/>
                </a:highlight>
                <a:latin typeface="Roboto"/>
                <a:ea typeface="Roboto"/>
                <a:cs typeface="Roboto"/>
                <a:sym typeface="Roboto"/>
              </a:rPr>
              <a:t>Snowflake provides the following features to enable continuous data pipelines:</a:t>
            </a:r>
            <a:endParaRPr sz="1200">
              <a:solidFill>
                <a:srgbClr val="111111"/>
              </a:solidFill>
              <a:highlight>
                <a:srgbClr val="FDFDFD"/>
              </a:highlight>
              <a:latin typeface="Roboto"/>
              <a:ea typeface="Roboto"/>
              <a:cs typeface="Roboto"/>
              <a:sym typeface="Roboto"/>
            </a:endParaRPr>
          </a:p>
          <a:p>
            <a:pPr indent="-304800" lvl="0" marL="749300" rtl="0" algn="l">
              <a:spcBef>
                <a:spcPts val="1100"/>
              </a:spcBef>
              <a:spcAft>
                <a:spcPts val="0"/>
              </a:spcAft>
              <a:buClr>
                <a:srgbClr val="111111"/>
              </a:buClr>
              <a:buSzPts val="1200"/>
              <a:buFont typeface="Roboto"/>
              <a:buChar char="●"/>
            </a:pPr>
            <a:r>
              <a:rPr b="1" lang="en-GB" sz="1200">
                <a:solidFill>
                  <a:srgbClr val="111111"/>
                </a:solidFill>
                <a:highlight>
                  <a:srgbClr val="FDFDFD"/>
                </a:highlight>
                <a:latin typeface="Roboto"/>
                <a:ea typeface="Roboto"/>
                <a:cs typeface="Roboto"/>
                <a:sym typeface="Roboto"/>
              </a:rPr>
              <a:t>Continuous data loading</a:t>
            </a:r>
            <a:r>
              <a:rPr lang="en-GB" sz="1200">
                <a:solidFill>
                  <a:srgbClr val="111111"/>
                </a:solidFill>
                <a:highlight>
                  <a:srgbClr val="FDFDFD"/>
                </a:highlight>
                <a:latin typeface="Roboto"/>
                <a:ea typeface="Roboto"/>
                <a:cs typeface="Roboto"/>
                <a:sym typeface="Roboto"/>
              </a:rPr>
              <a:t> - Options for continuous data loading include the following:</a:t>
            </a:r>
            <a:endParaRPr sz="1200">
              <a:solidFill>
                <a:srgbClr val="111111"/>
              </a:solidFill>
              <a:highlight>
                <a:srgbClr val="FDFDFD"/>
              </a:highlight>
              <a:latin typeface="Roboto"/>
              <a:ea typeface="Roboto"/>
              <a:cs typeface="Roboto"/>
              <a:sym typeface="Roboto"/>
            </a:endParaRPr>
          </a:p>
          <a:p>
            <a:pPr indent="-304800" lvl="1" marL="1498600" rtl="0" algn="l">
              <a:spcBef>
                <a:spcPts val="0"/>
              </a:spcBef>
              <a:spcAft>
                <a:spcPts val="0"/>
              </a:spcAft>
              <a:buClr>
                <a:srgbClr val="111111"/>
              </a:buClr>
              <a:buSzPts val="1200"/>
              <a:buFont typeface="Roboto"/>
              <a:buChar char="○"/>
            </a:pPr>
            <a:r>
              <a:rPr lang="en-GB" sz="1200">
                <a:solidFill>
                  <a:srgbClr val="111111"/>
                </a:solidFill>
                <a:highlight>
                  <a:srgbClr val="FDFDFD"/>
                </a:highlight>
                <a:latin typeface="Roboto"/>
                <a:ea typeface="Roboto"/>
                <a:cs typeface="Roboto"/>
                <a:sym typeface="Roboto"/>
              </a:rPr>
              <a:t>Snowpipe - Snowpipe continuously loads micro-batches of data from an external stage location</a:t>
            </a:r>
            <a:endParaRPr sz="1200">
              <a:solidFill>
                <a:srgbClr val="111111"/>
              </a:solidFill>
              <a:highlight>
                <a:srgbClr val="FDFDFD"/>
              </a:highlight>
              <a:latin typeface="Roboto"/>
              <a:ea typeface="Roboto"/>
              <a:cs typeface="Roboto"/>
              <a:sym typeface="Roboto"/>
            </a:endParaRPr>
          </a:p>
          <a:p>
            <a:pPr indent="-304800" lvl="0" marL="749300" rtl="0" algn="l">
              <a:spcBef>
                <a:spcPts val="0"/>
              </a:spcBef>
              <a:spcAft>
                <a:spcPts val="0"/>
              </a:spcAft>
              <a:buClr>
                <a:srgbClr val="111111"/>
              </a:buClr>
              <a:buSzPts val="1200"/>
              <a:buFont typeface="Roboto"/>
              <a:buChar char="●"/>
            </a:pPr>
            <a:r>
              <a:rPr b="1" lang="en-GB" sz="1200">
                <a:solidFill>
                  <a:srgbClr val="111111"/>
                </a:solidFill>
                <a:highlight>
                  <a:srgbClr val="FDFDFD"/>
                </a:highlight>
                <a:latin typeface="Roboto"/>
                <a:ea typeface="Roboto"/>
                <a:cs typeface="Roboto"/>
                <a:sym typeface="Roboto"/>
              </a:rPr>
              <a:t>Change data tracking</a:t>
            </a:r>
            <a:r>
              <a:rPr lang="en-GB" sz="1200">
                <a:solidFill>
                  <a:srgbClr val="111111"/>
                </a:solidFill>
                <a:highlight>
                  <a:srgbClr val="FDFDFD"/>
                </a:highlight>
                <a:latin typeface="Roboto"/>
                <a:ea typeface="Roboto"/>
                <a:cs typeface="Roboto"/>
                <a:sym typeface="Roboto"/>
              </a:rPr>
              <a:t> - A stream object records the delta of change data capture (CDC) information for a table (such as a staging table), including inserts and other data manipulation language (DML) changes.</a:t>
            </a:r>
            <a:endParaRPr sz="1200">
              <a:solidFill>
                <a:srgbClr val="111111"/>
              </a:solidFill>
              <a:highlight>
                <a:srgbClr val="FDFDFD"/>
              </a:highlight>
              <a:latin typeface="Roboto"/>
              <a:ea typeface="Roboto"/>
              <a:cs typeface="Roboto"/>
              <a:sym typeface="Roboto"/>
            </a:endParaRPr>
          </a:p>
          <a:p>
            <a:pPr indent="-304800" lvl="0" marL="749300" rtl="0" algn="l">
              <a:spcBef>
                <a:spcPts val="0"/>
              </a:spcBef>
              <a:spcAft>
                <a:spcPts val="0"/>
              </a:spcAft>
              <a:buClr>
                <a:srgbClr val="111111"/>
              </a:buClr>
              <a:buSzPts val="1200"/>
              <a:buFont typeface="Roboto"/>
              <a:buChar char="●"/>
            </a:pPr>
            <a:r>
              <a:rPr b="1" lang="en-GB" sz="1200">
                <a:solidFill>
                  <a:srgbClr val="111111"/>
                </a:solidFill>
                <a:highlight>
                  <a:srgbClr val="FDFDFD"/>
                </a:highlight>
                <a:latin typeface="Roboto"/>
                <a:ea typeface="Roboto"/>
                <a:cs typeface="Roboto"/>
                <a:sym typeface="Roboto"/>
              </a:rPr>
              <a:t>Recurring tasks</a:t>
            </a:r>
            <a:r>
              <a:rPr lang="en-GB" sz="1200">
                <a:solidFill>
                  <a:srgbClr val="111111"/>
                </a:solidFill>
                <a:highlight>
                  <a:srgbClr val="FDFDFD"/>
                </a:highlight>
                <a:latin typeface="Roboto"/>
                <a:ea typeface="Roboto"/>
                <a:cs typeface="Roboto"/>
                <a:sym typeface="Roboto"/>
              </a:rPr>
              <a:t> - A task object defines a recurring schedule for executing a SQL statement, including statements that call stored procedures.</a:t>
            </a:r>
            <a:endParaRPr sz="1200">
              <a:solidFill>
                <a:srgbClr val="111111"/>
              </a:solidFill>
              <a:highlight>
                <a:srgbClr val="FDFDFD"/>
              </a:highlight>
              <a:latin typeface="Roboto"/>
              <a:ea typeface="Roboto"/>
              <a:cs typeface="Roboto"/>
              <a:sym typeface="Roboto"/>
            </a:endParaRPr>
          </a:p>
          <a:p>
            <a:pPr indent="0" lvl="0" marL="457200" rtl="0" algn="l">
              <a:spcBef>
                <a:spcPts val="2200"/>
              </a:spcBef>
              <a:spcAft>
                <a:spcPts val="0"/>
              </a:spcAft>
              <a:buNone/>
            </a:pPr>
            <a:r>
              <a:t/>
            </a:r>
            <a:endParaRPr sz="1200">
              <a:solidFill>
                <a:srgbClr val="111111"/>
              </a:solidFill>
              <a:highlight>
                <a:srgbClr val="FDFDFD"/>
              </a:highlight>
              <a:latin typeface="Roboto"/>
              <a:ea typeface="Roboto"/>
              <a:cs typeface="Roboto"/>
              <a:sym typeface="Roboto"/>
            </a:endParaRPr>
          </a:p>
          <a:p>
            <a:pPr indent="0" lvl="0" marL="0" rtl="0" algn="l">
              <a:spcBef>
                <a:spcPts val="2200"/>
              </a:spcBef>
              <a:spcAft>
                <a:spcPts val="1200"/>
              </a:spcAft>
              <a:buNone/>
            </a:pPr>
            <a:r>
              <a:t/>
            </a:r>
            <a:endParaRPr sz="1200">
              <a:solidFill>
                <a:srgbClr val="111111"/>
              </a:solidFill>
              <a:highlight>
                <a:srgbClr val="FDFDFD"/>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streams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50">
                <a:solidFill>
                  <a:schemeClr val="dk1"/>
                </a:solidFill>
                <a:highlight>
                  <a:srgbClr val="FFFFFF"/>
                </a:highlight>
              </a:rPr>
              <a:t>stream is basically a pointer that will let us know the status of the DML operation that was recorded on the defined table. </a:t>
            </a:r>
            <a:endParaRPr sz="1550">
              <a:solidFill>
                <a:schemeClr val="dk1"/>
              </a:solidFill>
              <a:highlight>
                <a:srgbClr val="FFFFFF"/>
              </a:highlight>
            </a:endParaRPr>
          </a:p>
          <a:p>
            <a:pPr indent="0" lvl="0" marL="0" rtl="0" algn="l">
              <a:spcBef>
                <a:spcPts val="1200"/>
              </a:spcBef>
              <a:spcAft>
                <a:spcPts val="0"/>
              </a:spcAft>
              <a:buNone/>
            </a:pPr>
            <a:r>
              <a:rPr lang="en-GB" sz="1550">
                <a:solidFill>
                  <a:schemeClr val="dk1"/>
                </a:solidFill>
                <a:highlight>
                  <a:srgbClr val="FFFFFF"/>
                </a:highlight>
              </a:rPr>
              <a:t>Stream will hold the data until you perform a read operation on the stream. In order to refresh the stream after each delta load you need to read the data from the stream which will clear the data for the next delta. </a:t>
            </a:r>
            <a:endParaRPr sz="1550">
              <a:solidFill>
                <a:schemeClr val="dk1"/>
              </a:solidFill>
              <a:highlight>
                <a:srgbClr val="FFFFFF"/>
              </a:highlight>
            </a:endParaRPr>
          </a:p>
          <a:p>
            <a:pPr indent="0" lvl="0" marL="0" rtl="0" algn="l">
              <a:spcBef>
                <a:spcPts val="1200"/>
              </a:spcBef>
              <a:spcAft>
                <a:spcPts val="0"/>
              </a:spcAft>
              <a:buNone/>
            </a:pPr>
            <a:r>
              <a:rPr lang="en-GB" sz="1550">
                <a:solidFill>
                  <a:schemeClr val="dk1"/>
                </a:solidFill>
                <a:highlight>
                  <a:srgbClr val="FFFFFF"/>
                </a:highlight>
              </a:rPr>
              <a:t>To do this you need to have another table created that can read data from the stream and write it into the other table. Let us name this table as Stream Read and target</a:t>
            </a:r>
            <a:endParaRPr sz="1550">
              <a:solidFill>
                <a:schemeClr val="dk1"/>
              </a:solidFill>
              <a:highlight>
                <a:srgbClr val="FFFFFF"/>
              </a:highlight>
            </a:endParaRPr>
          </a:p>
          <a:p>
            <a:pPr indent="0" lvl="0" marL="0" rtl="0" algn="l">
              <a:spcBef>
                <a:spcPts val="1200"/>
              </a:spcBef>
              <a:spcAft>
                <a:spcPts val="1200"/>
              </a:spcAft>
              <a:buNone/>
            </a:pPr>
            <a:r>
              <a:t/>
            </a:r>
            <a:endParaRPr sz="2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6"/>
          <p:cNvPicPr preferRelativeResize="0"/>
          <p:nvPr/>
        </p:nvPicPr>
        <p:blipFill/>
        <p:spPr>
          <a:xfrm>
            <a:off x="0" y="968402"/>
            <a:ext cx="9143999" cy="39755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200">
                <a:solidFill>
                  <a:srgbClr val="111111"/>
                </a:solidFill>
                <a:highlight>
                  <a:srgbClr val="FDFDFD"/>
                </a:highlight>
                <a:latin typeface="Roboto"/>
                <a:ea typeface="Roboto"/>
                <a:cs typeface="Roboto"/>
                <a:sym typeface="Roboto"/>
              </a:rPr>
              <a:t>There are 3 additional columns which are added to the primary table where stream object is created</a:t>
            </a:r>
            <a:endParaRPr sz="1200">
              <a:solidFill>
                <a:srgbClr val="111111"/>
              </a:solidFill>
              <a:highlight>
                <a:srgbClr val="FDFDFD"/>
              </a:highlight>
              <a:latin typeface="Roboto"/>
              <a:ea typeface="Roboto"/>
              <a:cs typeface="Roboto"/>
              <a:sym typeface="Roboto"/>
            </a:endParaRPr>
          </a:p>
          <a:p>
            <a:pPr indent="-304800" lvl="0" marL="749300" rtl="0" algn="l">
              <a:spcBef>
                <a:spcPts val="1100"/>
              </a:spcBef>
              <a:spcAft>
                <a:spcPts val="0"/>
              </a:spcAft>
              <a:buClr>
                <a:srgbClr val="111111"/>
              </a:buClr>
              <a:buSzPts val="1200"/>
              <a:buFont typeface="Roboto"/>
              <a:buAutoNum type="arabicPeriod"/>
            </a:pPr>
            <a:r>
              <a:rPr lang="en-GB" sz="1200">
                <a:solidFill>
                  <a:srgbClr val="111111"/>
                </a:solidFill>
                <a:highlight>
                  <a:srgbClr val="FDFDFD"/>
                </a:highlight>
                <a:latin typeface="Roboto"/>
                <a:ea typeface="Roboto"/>
                <a:cs typeface="Roboto"/>
                <a:sym typeface="Roboto"/>
              </a:rPr>
              <a:t>METATADATA$ACTION: may have only two values Insert/Delete</a:t>
            </a:r>
            <a:endParaRPr sz="1200">
              <a:solidFill>
                <a:srgbClr val="111111"/>
              </a:solidFill>
              <a:highlight>
                <a:srgbClr val="FDFDFD"/>
              </a:highlight>
              <a:latin typeface="Roboto"/>
              <a:ea typeface="Roboto"/>
              <a:cs typeface="Roboto"/>
              <a:sym typeface="Roboto"/>
            </a:endParaRPr>
          </a:p>
          <a:p>
            <a:pPr indent="-304800" lvl="0" marL="749300" rtl="0" algn="l">
              <a:spcBef>
                <a:spcPts val="0"/>
              </a:spcBef>
              <a:spcAft>
                <a:spcPts val="0"/>
              </a:spcAft>
              <a:buClr>
                <a:srgbClr val="111111"/>
              </a:buClr>
              <a:buSzPts val="1200"/>
              <a:buFont typeface="Roboto"/>
              <a:buAutoNum type="arabicPeriod"/>
            </a:pPr>
            <a:r>
              <a:rPr lang="en-GB" sz="1200">
                <a:solidFill>
                  <a:srgbClr val="111111"/>
                </a:solidFill>
                <a:highlight>
                  <a:srgbClr val="FDFDFD"/>
                </a:highlight>
                <a:latin typeface="Roboto"/>
                <a:ea typeface="Roboto"/>
                <a:cs typeface="Roboto"/>
                <a:sym typeface="Roboto"/>
              </a:rPr>
              <a:t>METATADATA$ISUPDATE: This will flagged as True if the record is update</a:t>
            </a:r>
            <a:endParaRPr sz="1200">
              <a:solidFill>
                <a:srgbClr val="111111"/>
              </a:solidFill>
              <a:highlight>
                <a:srgbClr val="FDFDFD"/>
              </a:highlight>
              <a:latin typeface="Roboto"/>
              <a:ea typeface="Roboto"/>
              <a:cs typeface="Roboto"/>
              <a:sym typeface="Roboto"/>
            </a:endParaRPr>
          </a:p>
          <a:p>
            <a:pPr indent="-304800" lvl="0" marL="749300" rtl="0" algn="l">
              <a:spcBef>
                <a:spcPts val="0"/>
              </a:spcBef>
              <a:spcAft>
                <a:spcPts val="0"/>
              </a:spcAft>
              <a:buClr>
                <a:srgbClr val="111111"/>
              </a:buClr>
              <a:buSzPts val="1200"/>
              <a:buFont typeface="Roboto"/>
              <a:buAutoNum type="arabicPeriod"/>
            </a:pPr>
            <a:r>
              <a:rPr lang="en-GB" sz="1200">
                <a:solidFill>
                  <a:srgbClr val="111111"/>
                </a:solidFill>
                <a:highlight>
                  <a:srgbClr val="FDFDFD"/>
                </a:highlight>
                <a:latin typeface="Roboto"/>
                <a:ea typeface="Roboto"/>
                <a:cs typeface="Roboto"/>
                <a:sym typeface="Roboto"/>
              </a:rPr>
              <a:t>METATADATA$ROW_ID: This is the unique hashkeye which will be tracked against each changes.</a:t>
            </a:r>
            <a:endParaRPr sz="1200">
              <a:solidFill>
                <a:srgbClr val="111111"/>
              </a:solidFill>
              <a:highlight>
                <a:srgbClr val="FDFDFD"/>
              </a:highlight>
              <a:latin typeface="Roboto"/>
              <a:ea typeface="Roboto"/>
              <a:cs typeface="Roboto"/>
              <a:sym typeface="Roboto"/>
            </a:endParaRPr>
          </a:p>
          <a:p>
            <a:pPr indent="0" lvl="0" marL="0" rtl="0" algn="l">
              <a:spcBef>
                <a:spcPts val="2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