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6" r:id="rId30"/>
    <p:sldId id="287" r:id="rId31"/>
    <p:sldId id="288" r:id="rId32"/>
    <p:sldId id="285" r:id="rId33"/>
    <p:sldId id="289" r:id="rId34"/>
    <p:sldId id="290" r:id="rId35"/>
    <p:sldId id="291" r:id="rId36"/>
    <p:sldId id="293" r:id="rId37"/>
    <p:sldId id="294" r:id="rId38"/>
    <p:sldId id="295" r:id="rId39"/>
    <p:sldId id="292" r:id="rId40"/>
    <p:sldId id="296" r:id="rId41"/>
    <p:sldId id="298" r:id="rId42"/>
    <p:sldId id="297" r:id="rId43"/>
    <p:sldId id="299" r:id="rId44"/>
    <p:sldId id="300" r:id="rId45"/>
    <p:sldId id="301" r:id="rId46"/>
    <p:sldId id="302" r:id="rId47"/>
    <p:sldId id="303" r:id="rId48"/>
    <p:sldId id="304" r:id="rId49"/>
    <p:sldId id="305" r:id="rId50"/>
    <p:sldId id="306" r:id="rId51"/>
    <p:sldId id="307" r:id="rId52"/>
    <p:sldId id="311" r:id="rId53"/>
    <p:sldId id="308" r:id="rId54"/>
    <p:sldId id="309" r:id="rId55"/>
    <p:sldId id="310" r:id="rId56"/>
    <p:sldId id="31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9" d="100"/>
          <a:sy n="69" d="100"/>
        </p:scale>
        <p:origin x="7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EF48-D0F4-4634-B108-294A8FFA21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E08810-8CE2-46BE-96EC-6CCC57B237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759359-641A-4906-ABAD-6428A6E286AB}"/>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5" name="Footer Placeholder 4">
            <a:extLst>
              <a:ext uri="{FF2B5EF4-FFF2-40B4-BE49-F238E27FC236}">
                <a16:creationId xmlns:a16="http://schemas.microsoft.com/office/drawing/2014/main" id="{D37A7D6C-AC1B-4263-BDCF-8A1B0B665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B4251-2CD4-488F-A4E1-E00321634EFE}"/>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2529398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29DE-5E1E-4733-8660-2136B64A4C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08B780-A629-44C7-A384-4E049D2030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8421F4-1140-4CF7-A729-F3FE82D0B051}"/>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5" name="Footer Placeholder 4">
            <a:extLst>
              <a:ext uri="{FF2B5EF4-FFF2-40B4-BE49-F238E27FC236}">
                <a16:creationId xmlns:a16="http://schemas.microsoft.com/office/drawing/2014/main" id="{0A7463D1-B4DC-4A86-94F1-5E5ADEF98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A0594-766B-497A-8EEB-F5DC5542C8C1}"/>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1413564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B448A-69A6-41E4-B6A6-26B45B25F0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0EE53C-2E69-4DE4-B5C0-16B7074DD6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1D28F-2BB1-468F-9481-F011614E6D71}"/>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5" name="Footer Placeholder 4">
            <a:extLst>
              <a:ext uri="{FF2B5EF4-FFF2-40B4-BE49-F238E27FC236}">
                <a16:creationId xmlns:a16="http://schemas.microsoft.com/office/drawing/2014/main" id="{E7032E36-E30E-4FCD-9465-3994B74130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CBFB97-F595-45D9-8B89-7882C524F33E}"/>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413596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D1194-132E-4920-9E4A-A7F57648F5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8FF9BA-A6EF-437A-A6DF-D1817B4B4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62DAFF-2FE1-48D7-95C0-230D2A458D79}"/>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5" name="Footer Placeholder 4">
            <a:extLst>
              <a:ext uri="{FF2B5EF4-FFF2-40B4-BE49-F238E27FC236}">
                <a16:creationId xmlns:a16="http://schemas.microsoft.com/office/drawing/2014/main" id="{7EE278E0-2D63-4AE5-9288-EA47AA03F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9B938-F99D-40CE-8FDB-0A4BB01D282E}"/>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131413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18D24-4D02-4155-BF5A-F37D5C891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126B2F-2D6B-4F44-A6E1-9B9755593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8A323D-8BEA-4877-974C-4D16E43800B0}"/>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5" name="Footer Placeholder 4">
            <a:extLst>
              <a:ext uri="{FF2B5EF4-FFF2-40B4-BE49-F238E27FC236}">
                <a16:creationId xmlns:a16="http://schemas.microsoft.com/office/drawing/2014/main" id="{3AD4F747-3E0A-431E-8401-AF2E6F5C95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08F952-0533-4D09-A7FA-075B2519DFFD}"/>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125394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4EC3-5FE7-4C4A-8B04-260AC20F2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3953D-8251-42D4-9593-9F0424824A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2468E8-2537-4E7C-B871-98FA31E7B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E18037-2BC2-4DB1-9597-5A8D507DB05D}"/>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6" name="Footer Placeholder 5">
            <a:extLst>
              <a:ext uri="{FF2B5EF4-FFF2-40B4-BE49-F238E27FC236}">
                <a16:creationId xmlns:a16="http://schemas.microsoft.com/office/drawing/2014/main" id="{F80D5A87-BBC7-408F-A145-E4FC4817C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BB3B2D-0AB0-4D9B-B943-74703E173220}"/>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305617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8A50-8B12-4C4A-8C0C-9A7F5EE39C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21E69-003C-4686-A217-73A18341D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DC1970-C0CB-4D3B-A95F-CFBD05A608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E09963-BB84-4DDC-A477-798778BA7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043F6-E8C4-4890-A5CB-0BD92561F6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281A92-0D9B-4234-A786-92E410C2806C}"/>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8" name="Footer Placeholder 7">
            <a:extLst>
              <a:ext uri="{FF2B5EF4-FFF2-40B4-BE49-F238E27FC236}">
                <a16:creationId xmlns:a16="http://schemas.microsoft.com/office/drawing/2014/main" id="{BD2CEF77-63C0-4255-BF78-C950FFBCEE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3B75E3-8218-4CD5-A6D6-D01C8AF36941}"/>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3479105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4F2A3-62B4-431F-A079-5961852F58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A20164-E9D3-4DA0-BA09-A3044FADAB7C}"/>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4" name="Footer Placeholder 3">
            <a:extLst>
              <a:ext uri="{FF2B5EF4-FFF2-40B4-BE49-F238E27FC236}">
                <a16:creationId xmlns:a16="http://schemas.microsoft.com/office/drawing/2014/main" id="{40493468-2C8A-4DC2-93F4-929D9905CF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BD2122-91A2-4C0D-8589-7B24BFBA3633}"/>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341468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14E59-DEDC-426B-B7D7-38A57548C1B4}"/>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3" name="Footer Placeholder 2">
            <a:extLst>
              <a:ext uri="{FF2B5EF4-FFF2-40B4-BE49-F238E27FC236}">
                <a16:creationId xmlns:a16="http://schemas.microsoft.com/office/drawing/2014/main" id="{CF4128DA-F798-498F-98C5-4FB5749BFE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6E8B8A-3745-47F6-BF0C-F25D2E78416A}"/>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405657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69B1-9CFD-40E5-B7F7-7C794D829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4BA003-9A35-4BFA-BF6B-7330897FB7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FDA018-93CD-4B13-8B39-57576AC73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D363B-BCA9-42FF-88D4-16C57B6B2E29}"/>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6" name="Footer Placeholder 5">
            <a:extLst>
              <a:ext uri="{FF2B5EF4-FFF2-40B4-BE49-F238E27FC236}">
                <a16:creationId xmlns:a16="http://schemas.microsoft.com/office/drawing/2014/main" id="{D0A8C056-E7FB-43AA-B5E8-C0C5E253F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31E379-3A21-41F4-8C22-897D0ADCB5AD}"/>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2694886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E85E-68E5-4125-B6AD-D024C0315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ED9CD9-2D7A-4CAE-A8F8-5FDC6D5DF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329A03-F0C5-4523-AEE6-661A46642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603C6-C682-42D8-B91F-BA484B357196}"/>
              </a:ext>
            </a:extLst>
          </p:cNvPr>
          <p:cNvSpPr>
            <a:spLocks noGrp="1"/>
          </p:cNvSpPr>
          <p:nvPr>
            <p:ph type="dt" sz="half" idx="10"/>
          </p:nvPr>
        </p:nvSpPr>
        <p:spPr/>
        <p:txBody>
          <a:bodyPr/>
          <a:lstStyle/>
          <a:p>
            <a:fld id="{D8545B6D-CA28-4C7E-A957-4BA87F55B9F8}" type="datetimeFigureOut">
              <a:rPr lang="en-IN" smtClean="0"/>
              <a:t>09-01-2020</a:t>
            </a:fld>
            <a:endParaRPr lang="en-IN"/>
          </a:p>
        </p:txBody>
      </p:sp>
      <p:sp>
        <p:nvSpPr>
          <p:cNvPr id="6" name="Footer Placeholder 5">
            <a:extLst>
              <a:ext uri="{FF2B5EF4-FFF2-40B4-BE49-F238E27FC236}">
                <a16:creationId xmlns:a16="http://schemas.microsoft.com/office/drawing/2014/main" id="{96C522C1-9DA8-49A2-A577-09E2CB271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F6757-3A51-43F7-9B44-E5885C7789CF}"/>
              </a:ext>
            </a:extLst>
          </p:cNvPr>
          <p:cNvSpPr>
            <a:spLocks noGrp="1"/>
          </p:cNvSpPr>
          <p:nvPr>
            <p:ph type="sldNum" sz="quarter" idx="12"/>
          </p:nvPr>
        </p:nvSpPr>
        <p:spPr/>
        <p:txBody>
          <a:bodyPr/>
          <a:lstStyle/>
          <a:p>
            <a:fld id="{FF60DC82-9C4F-486B-8572-891EDD8EB827}" type="slidenum">
              <a:rPr lang="en-IN" smtClean="0"/>
              <a:t>‹#›</a:t>
            </a:fld>
            <a:endParaRPr lang="en-IN"/>
          </a:p>
        </p:txBody>
      </p:sp>
    </p:spTree>
    <p:extLst>
      <p:ext uri="{BB962C8B-B14F-4D97-AF65-F5344CB8AC3E}">
        <p14:creationId xmlns:p14="http://schemas.microsoft.com/office/powerpoint/2010/main" val="4120320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3587D-81A5-449E-8E5F-CEF2C9BB8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04DC2-61BE-4EF2-9BBC-4F5B59281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4D057F-A49A-440A-9899-1727EBB98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45B6D-CA28-4C7E-A957-4BA87F55B9F8}" type="datetimeFigureOut">
              <a:rPr lang="en-IN" smtClean="0"/>
              <a:t>09-01-2020</a:t>
            </a:fld>
            <a:endParaRPr lang="en-IN"/>
          </a:p>
        </p:txBody>
      </p:sp>
      <p:sp>
        <p:nvSpPr>
          <p:cNvPr id="5" name="Footer Placeholder 4">
            <a:extLst>
              <a:ext uri="{FF2B5EF4-FFF2-40B4-BE49-F238E27FC236}">
                <a16:creationId xmlns:a16="http://schemas.microsoft.com/office/drawing/2014/main" id="{699048E3-0281-4F6C-8D8B-B983C3F72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D09B5E-DEC4-4E61-8277-A0CC3EAD7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0DC82-9C4F-486B-8572-891EDD8EB827}" type="slidenum">
              <a:rPr lang="en-IN" smtClean="0"/>
              <a:t>‹#›</a:t>
            </a:fld>
            <a:endParaRPr lang="en-IN"/>
          </a:p>
        </p:txBody>
      </p:sp>
    </p:spTree>
    <p:extLst>
      <p:ext uri="{BB962C8B-B14F-4D97-AF65-F5344CB8AC3E}">
        <p14:creationId xmlns:p14="http://schemas.microsoft.com/office/powerpoint/2010/main" val="2220663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72FD-0202-43ED-A439-8C4B63DCF6FD}"/>
              </a:ext>
            </a:extLst>
          </p:cNvPr>
          <p:cNvSpPr>
            <a:spLocks noGrp="1"/>
          </p:cNvSpPr>
          <p:nvPr>
            <p:ph type="ctrTitle"/>
          </p:nvPr>
        </p:nvSpPr>
        <p:spPr>
          <a:xfrm>
            <a:off x="0" y="1109096"/>
            <a:ext cx="12192000" cy="1227704"/>
          </a:xfrm>
          <a:solidFill>
            <a:schemeClr val="tx2">
              <a:lumMod val="40000"/>
              <a:lumOff val="60000"/>
            </a:schemeClr>
          </a:solidFill>
        </p:spPr>
        <p:txBody>
          <a:bodyPr>
            <a:normAutofit/>
          </a:bodyPr>
          <a:lstStyle/>
          <a:p>
            <a:r>
              <a:rPr lang="en-IN" sz="6600" dirty="0"/>
              <a:t>Data warehouse</a:t>
            </a:r>
          </a:p>
        </p:txBody>
      </p:sp>
      <p:sp>
        <p:nvSpPr>
          <p:cNvPr id="3" name="Subtitle 2">
            <a:extLst>
              <a:ext uri="{FF2B5EF4-FFF2-40B4-BE49-F238E27FC236}">
                <a16:creationId xmlns:a16="http://schemas.microsoft.com/office/drawing/2014/main" id="{EF71936F-CE24-4D08-8CA7-DEB1FBF1BB80}"/>
              </a:ext>
            </a:extLst>
          </p:cNvPr>
          <p:cNvSpPr>
            <a:spLocks noGrp="1"/>
          </p:cNvSpPr>
          <p:nvPr>
            <p:ph type="subTitle" idx="1"/>
          </p:nvPr>
        </p:nvSpPr>
        <p:spPr>
          <a:xfrm>
            <a:off x="1393371" y="2601119"/>
            <a:ext cx="9144000" cy="1655762"/>
          </a:xfrm>
        </p:spPr>
        <p:txBody>
          <a:bodyPr>
            <a:normAutofit fontScale="92500" lnSpcReduction="20000"/>
          </a:bodyPr>
          <a:lstStyle/>
          <a:p>
            <a:r>
              <a:rPr lang="en-IN" dirty="0"/>
              <a:t> </a:t>
            </a:r>
          </a:p>
          <a:p>
            <a:r>
              <a:rPr lang="en-US" b="1" dirty="0"/>
              <a:t>Course outcome: </a:t>
            </a:r>
            <a:endParaRPr lang="en-US" dirty="0"/>
          </a:p>
          <a:p>
            <a:r>
              <a:rPr lang="en-US" dirty="0"/>
              <a:t>CO1: Understand Data Warehouse fundamentals, Data Mining Principles </a:t>
            </a:r>
          </a:p>
          <a:p>
            <a:r>
              <a:rPr lang="en-US" dirty="0"/>
              <a:t>CO2. Design data warehouse with dimensional modelling and apply OLAP operations. </a:t>
            </a:r>
          </a:p>
          <a:p>
            <a:endParaRPr lang="en-US" dirty="0"/>
          </a:p>
          <a:p>
            <a:endParaRPr lang="en-US" dirty="0"/>
          </a:p>
          <a:p>
            <a:endParaRPr lang="en-IN" dirty="0"/>
          </a:p>
        </p:txBody>
      </p:sp>
    </p:spTree>
    <p:extLst>
      <p:ext uri="{BB962C8B-B14F-4D97-AF65-F5344CB8AC3E}">
        <p14:creationId xmlns:p14="http://schemas.microsoft.com/office/powerpoint/2010/main" val="207954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C069-DAC1-475D-959D-0FC13BA68F06}"/>
              </a:ext>
            </a:extLst>
          </p:cNvPr>
          <p:cNvSpPr>
            <a:spLocks noGrp="1"/>
          </p:cNvSpPr>
          <p:nvPr>
            <p:ph type="title"/>
          </p:nvPr>
        </p:nvSpPr>
        <p:spPr>
          <a:xfrm>
            <a:off x="0" y="276225"/>
            <a:ext cx="12192000" cy="600075"/>
          </a:xfrm>
          <a:solidFill>
            <a:schemeClr val="tx2">
              <a:lumMod val="40000"/>
              <a:lumOff val="60000"/>
            </a:schemeClr>
          </a:solidFill>
        </p:spPr>
        <p:txBody>
          <a:bodyPr>
            <a:normAutofit fontScale="90000"/>
          </a:bodyPr>
          <a:lstStyle/>
          <a:p>
            <a:pPr algn="ctr"/>
            <a:r>
              <a:rPr lang="en-IN" b="1" dirty="0"/>
              <a:t>Building blocks of data warehouse</a:t>
            </a:r>
          </a:p>
        </p:txBody>
      </p:sp>
      <p:pic>
        <p:nvPicPr>
          <p:cNvPr id="4" name="Picture 3">
            <a:extLst>
              <a:ext uri="{FF2B5EF4-FFF2-40B4-BE49-F238E27FC236}">
                <a16:creationId xmlns:a16="http://schemas.microsoft.com/office/drawing/2014/main" id="{BEC51C10-2EF5-4CE9-9356-DCD502DA5EFA}"/>
              </a:ext>
            </a:extLst>
          </p:cNvPr>
          <p:cNvPicPr>
            <a:picLocks noChangeAspect="1"/>
          </p:cNvPicPr>
          <p:nvPr/>
        </p:nvPicPr>
        <p:blipFill rotWithShape="1">
          <a:blip r:embed="rId2"/>
          <a:srcRect l="11562" t="9911" r="31875" b="21167"/>
          <a:stretch/>
        </p:blipFill>
        <p:spPr>
          <a:xfrm>
            <a:off x="1136650" y="1452649"/>
            <a:ext cx="9759950" cy="4724314"/>
          </a:xfrm>
          <a:prstGeom prst="rect">
            <a:avLst/>
          </a:prstGeom>
        </p:spPr>
      </p:pic>
    </p:spTree>
    <p:extLst>
      <p:ext uri="{BB962C8B-B14F-4D97-AF65-F5344CB8AC3E}">
        <p14:creationId xmlns:p14="http://schemas.microsoft.com/office/powerpoint/2010/main" val="160391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ACB0-CE8A-4FD4-9E84-71B1595579BD}"/>
              </a:ext>
            </a:extLst>
          </p:cNvPr>
          <p:cNvSpPr>
            <a:spLocks noGrp="1"/>
          </p:cNvSpPr>
          <p:nvPr>
            <p:ph type="title"/>
          </p:nvPr>
        </p:nvSpPr>
        <p:spPr>
          <a:xfrm>
            <a:off x="0" y="365125"/>
            <a:ext cx="12192000" cy="1185863"/>
          </a:xfrm>
          <a:solidFill>
            <a:schemeClr val="tx2">
              <a:lumMod val="40000"/>
              <a:lumOff val="60000"/>
            </a:schemeClr>
          </a:solidFill>
        </p:spPr>
        <p:txBody>
          <a:bodyPr>
            <a:normAutofit fontScale="90000"/>
          </a:bodyPr>
          <a:lstStyle/>
          <a:p>
            <a:pPr algn="ctr"/>
            <a:r>
              <a:rPr lang="en-IN" dirty="0"/>
              <a:t>DIMENSIONAL ANALYSIS</a:t>
            </a:r>
            <a:br>
              <a:rPr lang="en-IN" dirty="0"/>
            </a:br>
            <a:r>
              <a:rPr lang="en-US" sz="2700" b="1" dirty="0"/>
              <a:t>Managers think of the business in terms of business dimensions</a:t>
            </a:r>
            <a:r>
              <a:rPr lang="en-US" dirty="0"/>
              <a:t>.</a:t>
            </a:r>
            <a:endParaRPr lang="en-IN" dirty="0"/>
          </a:p>
        </p:txBody>
      </p:sp>
      <p:pic>
        <p:nvPicPr>
          <p:cNvPr id="4" name="Content Placeholder 3">
            <a:extLst>
              <a:ext uri="{FF2B5EF4-FFF2-40B4-BE49-F238E27FC236}">
                <a16:creationId xmlns:a16="http://schemas.microsoft.com/office/drawing/2014/main" id="{CB96FC27-B320-4850-AC00-A90893C3A27E}"/>
              </a:ext>
            </a:extLst>
          </p:cNvPr>
          <p:cNvPicPr>
            <a:picLocks noGrp="1" noChangeAspect="1"/>
          </p:cNvPicPr>
          <p:nvPr>
            <p:ph idx="1"/>
          </p:nvPr>
        </p:nvPicPr>
        <p:blipFill rotWithShape="1">
          <a:blip r:embed="rId2"/>
          <a:srcRect l="15869" t="20796" r="31622" b="16746"/>
          <a:stretch/>
        </p:blipFill>
        <p:spPr>
          <a:xfrm>
            <a:off x="1854200" y="1550988"/>
            <a:ext cx="8813800" cy="4432299"/>
          </a:xfrm>
          <a:prstGeom prst="rect">
            <a:avLst/>
          </a:prstGeom>
        </p:spPr>
      </p:pic>
      <p:sp>
        <p:nvSpPr>
          <p:cNvPr id="5" name="Rectangle 4">
            <a:extLst>
              <a:ext uri="{FF2B5EF4-FFF2-40B4-BE49-F238E27FC236}">
                <a16:creationId xmlns:a16="http://schemas.microsoft.com/office/drawing/2014/main" id="{03A366D9-369F-4BF4-BF77-BBCEF914008C}"/>
              </a:ext>
            </a:extLst>
          </p:cNvPr>
          <p:cNvSpPr/>
          <p:nvPr/>
        </p:nvSpPr>
        <p:spPr>
          <a:xfrm>
            <a:off x="838200" y="5846544"/>
            <a:ext cx="10693400" cy="646331"/>
          </a:xfrm>
          <a:prstGeom prst="rect">
            <a:avLst/>
          </a:prstGeom>
        </p:spPr>
        <p:txBody>
          <a:bodyPr wrap="square">
            <a:spAutoFit/>
          </a:bodyPr>
          <a:lstStyle/>
          <a:p>
            <a:r>
              <a:rPr lang="en-US" dirty="0">
                <a:solidFill>
                  <a:srgbClr val="FF0000"/>
                </a:solidFill>
              </a:rPr>
              <a:t>If your users of the data warehouse think in terms of business dimensions for decision making, you should also think of business dimensions while collecting requirements. </a:t>
            </a:r>
            <a:endParaRPr lang="en-IN" dirty="0">
              <a:solidFill>
                <a:srgbClr val="FF0000"/>
              </a:solidFill>
            </a:endParaRPr>
          </a:p>
        </p:txBody>
      </p:sp>
    </p:spTree>
    <p:extLst>
      <p:ext uri="{BB962C8B-B14F-4D97-AF65-F5344CB8AC3E}">
        <p14:creationId xmlns:p14="http://schemas.microsoft.com/office/powerpoint/2010/main" val="1676953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CBD857-43A8-40B6-8F2E-ED0476785A3D}"/>
              </a:ext>
            </a:extLst>
          </p:cNvPr>
          <p:cNvPicPr>
            <a:picLocks noChangeAspect="1"/>
          </p:cNvPicPr>
          <p:nvPr/>
        </p:nvPicPr>
        <p:blipFill rotWithShape="1">
          <a:blip r:embed="rId2"/>
          <a:srcRect l="14063" t="22428" r="27984" b="18220"/>
          <a:stretch/>
        </p:blipFill>
        <p:spPr>
          <a:xfrm>
            <a:off x="1124226" y="1126434"/>
            <a:ext cx="9808817" cy="4982818"/>
          </a:xfrm>
          <a:prstGeom prst="rect">
            <a:avLst/>
          </a:prstGeom>
        </p:spPr>
      </p:pic>
    </p:spTree>
    <p:extLst>
      <p:ext uri="{BB962C8B-B14F-4D97-AF65-F5344CB8AC3E}">
        <p14:creationId xmlns:p14="http://schemas.microsoft.com/office/powerpoint/2010/main" val="277439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0893-B0C9-4E66-9769-40FA7EAE7D1C}"/>
              </a:ext>
            </a:extLst>
          </p:cNvPr>
          <p:cNvSpPr>
            <a:spLocks noGrp="1"/>
          </p:cNvSpPr>
          <p:nvPr>
            <p:ph type="title"/>
          </p:nvPr>
        </p:nvSpPr>
        <p:spPr>
          <a:xfrm>
            <a:off x="0" y="365126"/>
            <a:ext cx="12192000" cy="689952"/>
          </a:xfrm>
          <a:solidFill>
            <a:schemeClr val="tx2">
              <a:lumMod val="40000"/>
              <a:lumOff val="60000"/>
            </a:schemeClr>
          </a:solidFill>
        </p:spPr>
        <p:txBody>
          <a:bodyPr>
            <a:normAutofit fontScale="90000"/>
          </a:bodyPr>
          <a:lstStyle/>
          <a:p>
            <a:r>
              <a:rPr lang="en-US" b="1" dirty="0"/>
              <a:t>For the supermarket chain,</a:t>
            </a:r>
            <a:endParaRPr lang="en-IN" b="1" dirty="0"/>
          </a:p>
        </p:txBody>
      </p:sp>
      <p:sp>
        <p:nvSpPr>
          <p:cNvPr id="3" name="Content Placeholder 2">
            <a:extLst>
              <a:ext uri="{FF2B5EF4-FFF2-40B4-BE49-F238E27FC236}">
                <a16:creationId xmlns:a16="http://schemas.microsoft.com/office/drawing/2014/main" id="{7EB954E6-79B1-4A1D-ADDB-17A8C454DEA7}"/>
              </a:ext>
            </a:extLst>
          </p:cNvPr>
          <p:cNvSpPr>
            <a:spLocks noGrp="1"/>
          </p:cNvSpPr>
          <p:nvPr>
            <p:ph idx="1"/>
          </p:nvPr>
        </p:nvSpPr>
        <p:spPr>
          <a:xfrm>
            <a:off x="393895" y="1364567"/>
            <a:ext cx="11591779" cy="4979962"/>
          </a:xfrm>
        </p:spPr>
        <p:txBody>
          <a:bodyPr>
            <a:normAutofit lnSpcReduction="10000"/>
          </a:bodyPr>
          <a:lstStyle/>
          <a:p>
            <a:pPr marL="0" indent="0">
              <a:buNone/>
            </a:pPr>
            <a:r>
              <a:rPr lang="en-US" sz="3200" dirty="0"/>
              <a:t>The measurements that are analyzed are </a:t>
            </a:r>
            <a:r>
              <a:rPr lang="en-US" sz="3200" dirty="0">
                <a:solidFill>
                  <a:srgbClr val="FF0000"/>
                </a:solidFill>
              </a:rPr>
              <a:t>the sales units</a:t>
            </a:r>
            <a:r>
              <a:rPr lang="en-US" sz="3200" dirty="0"/>
              <a:t>. </a:t>
            </a:r>
          </a:p>
          <a:p>
            <a:pPr marL="0" indent="0">
              <a:buNone/>
            </a:pPr>
            <a:endParaRPr lang="en-US" sz="3200" dirty="0"/>
          </a:p>
          <a:p>
            <a:pPr marL="0" indent="0">
              <a:buNone/>
            </a:pPr>
            <a:r>
              <a:rPr lang="en-US" sz="3200" dirty="0"/>
              <a:t>These are analyzed along four business dimensions. </a:t>
            </a:r>
          </a:p>
          <a:p>
            <a:pPr marL="0" indent="0">
              <a:buNone/>
            </a:pPr>
            <a:endParaRPr lang="en-US" sz="3200" dirty="0"/>
          </a:p>
          <a:p>
            <a:pPr marL="0" indent="0">
              <a:buNone/>
            </a:pPr>
            <a:r>
              <a:rPr lang="en-US" sz="3200" dirty="0"/>
              <a:t>When you are looking for the hypercubes, the sides of such cubes are </a:t>
            </a:r>
            <a:r>
              <a:rPr lang="en-US" sz="3200" dirty="0">
                <a:solidFill>
                  <a:schemeClr val="accent1">
                    <a:lumMod val="75000"/>
                  </a:schemeClr>
                </a:solidFill>
              </a:rPr>
              <a:t>time, promotion, product, and store</a:t>
            </a:r>
            <a:r>
              <a:rPr lang="en-US" sz="3200" dirty="0"/>
              <a:t>. </a:t>
            </a:r>
          </a:p>
          <a:p>
            <a:pPr marL="0" indent="0">
              <a:buNone/>
            </a:pPr>
            <a:endParaRPr lang="en-US" sz="3200" dirty="0"/>
          </a:p>
          <a:p>
            <a:pPr marL="0" indent="0">
              <a:buNone/>
            </a:pPr>
            <a:r>
              <a:rPr lang="en-US" sz="3200" dirty="0"/>
              <a:t>If you are the Marketing Manager for the supermarket chain, you would want your sales broken down by product, at each store, in time sequence, and in relation to the promotions that take place. </a:t>
            </a:r>
            <a:endParaRPr lang="en-IN" sz="3200" dirty="0"/>
          </a:p>
        </p:txBody>
      </p:sp>
    </p:spTree>
    <p:extLst>
      <p:ext uri="{BB962C8B-B14F-4D97-AF65-F5344CB8AC3E}">
        <p14:creationId xmlns:p14="http://schemas.microsoft.com/office/powerpoint/2010/main" val="3546630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AB80-E3B9-456A-B99D-CB948243E6C3}"/>
              </a:ext>
            </a:extLst>
          </p:cNvPr>
          <p:cNvSpPr>
            <a:spLocks noGrp="1"/>
          </p:cNvSpPr>
          <p:nvPr>
            <p:ph type="title"/>
          </p:nvPr>
        </p:nvSpPr>
        <p:spPr>
          <a:xfrm>
            <a:off x="0" y="365126"/>
            <a:ext cx="12192000" cy="493004"/>
          </a:xfrm>
          <a:solidFill>
            <a:schemeClr val="tx2">
              <a:lumMod val="40000"/>
              <a:lumOff val="60000"/>
            </a:schemeClr>
          </a:solidFill>
        </p:spPr>
        <p:txBody>
          <a:bodyPr>
            <a:normAutofit fontScale="90000"/>
          </a:bodyPr>
          <a:lstStyle/>
          <a:p>
            <a:r>
              <a:rPr lang="en-US" dirty="0"/>
              <a:t>For the insurance company,</a:t>
            </a:r>
            <a:endParaRPr lang="en-IN" dirty="0"/>
          </a:p>
        </p:txBody>
      </p:sp>
      <p:sp>
        <p:nvSpPr>
          <p:cNvPr id="3" name="Content Placeholder 2">
            <a:extLst>
              <a:ext uri="{FF2B5EF4-FFF2-40B4-BE49-F238E27FC236}">
                <a16:creationId xmlns:a16="http://schemas.microsoft.com/office/drawing/2014/main" id="{5549DAB9-6DD2-4107-9C26-B2282BA7C3D9}"/>
              </a:ext>
            </a:extLst>
          </p:cNvPr>
          <p:cNvSpPr>
            <a:spLocks noGrp="1"/>
          </p:cNvSpPr>
          <p:nvPr>
            <p:ph idx="1"/>
          </p:nvPr>
        </p:nvSpPr>
        <p:spPr/>
        <p:txBody>
          <a:bodyPr>
            <a:normAutofit/>
          </a:bodyPr>
          <a:lstStyle/>
          <a:p>
            <a:r>
              <a:rPr lang="en-US" sz="4000" dirty="0"/>
              <a:t>the business dimensions are different and appropriate for that business. </a:t>
            </a:r>
          </a:p>
          <a:p>
            <a:endParaRPr lang="en-US" sz="4000" dirty="0"/>
          </a:p>
          <a:p>
            <a:r>
              <a:rPr lang="en-US" sz="4000" dirty="0"/>
              <a:t>Here you would want to analyze the claims data by </a:t>
            </a:r>
            <a:r>
              <a:rPr lang="en-US" sz="4000" dirty="0">
                <a:solidFill>
                  <a:srgbClr val="FF0000"/>
                </a:solidFill>
              </a:rPr>
              <a:t>agent, individual claim, time, insured party, individual policy, and status of the claim</a:t>
            </a:r>
            <a:r>
              <a:rPr lang="en-US" sz="4000" dirty="0"/>
              <a:t>.</a:t>
            </a:r>
          </a:p>
          <a:p>
            <a:endParaRPr lang="en-IN" sz="4000" dirty="0"/>
          </a:p>
        </p:txBody>
      </p:sp>
    </p:spTree>
    <p:extLst>
      <p:ext uri="{BB962C8B-B14F-4D97-AF65-F5344CB8AC3E}">
        <p14:creationId xmlns:p14="http://schemas.microsoft.com/office/powerpoint/2010/main" val="1359053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ADD4-9C03-4FC2-BD44-7FC0A09A7535}"/>
              </a:ext>
            </a:extLst>
          </p:cNvPr>
          <p:cNvSpPr>
            <a:spLocks noGrp="1"/>
          </p:cNvSpPr>
          <p:nvPr>
            <p:ph type="title"/>
          </p:nvPr>
        </p:nvSpPr>
        <p:spPr>
          <a:xfrm>
            <a:off x="0" y="365125"/>
            <a:ext cx="12192000" cy="633681"/>
          </a:xfrm>
          <a:solidFill>
            <a:schemeClr val="tx2">
              <a:lumMod val="40000"/>
              <a:lumOff val="60000"/>
            </a:schemeClr>
          </a:solidFill>
        </p:spPr>
        <p:txBody>
          <a:bodyPr>
            <a:normAutofit fontScale="90000"/>
          </a:bodyPr>
          <a:lstStyle/>
          <a:p>
            <a:r>
              <a:rPr lang="en-IN" dirty="0"/>
              <a:t>Airlines company:</a:t>
            </a:r>
          </a:p>
        </p:txBody>
      </p:sp>
      <p:sp>
        <p:nvSpPr>
          <p:cNvPr id="3" name="Content Placeholder 2">
            <a:extLst>
              <a:ext uri="{FF2B5EF4-FFF2-40B4-BE49-F238E27FC236}">
                <a16:creationId xmlns:a16="http://schemas.microsoft.com/office/drawing/2014/main" id="{8706ED41-C2C5-4B86-8BDF-B34DBB44B989}"/>
              </a:ext>
            </a:extLst>
          </p:cNvPr>
          <p:cNvSpPr>
            <a:spLocks noGrp="1"/>
          </p:cNvSpPr>
          <p:nvPr>
            <p:ph idx="1"/>
          </p:nvPr>
        </p:nvSpPr>
        <p:spPr/>
        <p:txBody>
          <a:bodyPr>
            <a:normAutofit/>
          </a:bodyPr>
          <a:lstStyle/>
          <a:p>
            <a:pPr marL="0" indent="0">
              <a:buNone/>
            </a:pPr>
            <a:r>
              <a:rPr lang="en-US" sz="3600" dirty="0"/>
              <a:t>Dimensions for analysis of frequent flyer data. </a:t>
            </a:r>
          </a:p>
          <a:p>
            <a:pPr marL="0" indent="0">
              <a:buNone/>
            </a:pPr>
            <a:endParaRPr lang="en-US" sz="3600" dirty="0"/>
          </a:p>
          <a:p>
            <a:pPr marL="0" indent="0">
              <a:buNone/>
            </a:pPr>
            <a:r>
              <a:rPr lang="en-US" sz="3600" dirty="0"/>
              <a:t>Here the business dimensions are </a:t>
            </a:r>
            <a:r>
              <a:rPr lang="en-US" sz="3600" dirty="0">
                <a:solidFill>
                  <a:srgbClr val="FF0000"/>
                </a:solidFill>
              </a:rPr>
              <a:t>time, customer, specific flight, fare class, airport, and frequent flyer status.</a:t>
            </a:r>
            <a:endParaRPr lang="en-IN" sz="3600" dirty="0">
              <a:solidFill>
                <a:srgbClr val="FF0000"/>
              </a:solidFill>
            </a:endParaRPr>
          </a:p>
        </p:txBody>
      </p:sp>
    </p:spTree>
    <p:extLst>
      <p:ext uri="{BB962C8B-B14F-4D97-AF65-F5344CB8AC3E}">
        <p14:creationId xmlns:p14="http://schemas.microsoft.com/office/powerpoint/2010/main" val="398673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11D826-52DD-403F-B3F9-BA5561CA3EB7}"/>
              </a:ext>
            </a:extLst>
          </p:cNvPr>
          <p:cNvPicPr>
            <a:picLocks noChangeAspect="1"/>
          </p:cNvPicPr>
          <p:nvPr/>
        </p:nvPicPr>
        <p:blipFill rotWithShape="1">
          <a:blip r:embed="rId2"/>
          <a:srcRect l="16631" t="17376" r="31413" b="19598"/>
          <a:stretch/>
        </p:blipFill>
        <p:spPr>
          <a:xfrm>
            <a:off x="622852" y="596347"/>
            <a:ext cx="10747513" cy="5751443"/>
          </a:xfrm>
          <a:prstGeom prst="rect">
            <a:avLst/>
          </a:prstGeom>
        </p:spPr>
      </p:pic>
    </p:spTree>
    <p:extLst>
      <p:ext uri="{BB962C8B-B14F-4D97-AF65-F5344CB8AC3E}">
        <p14:creationId xmlns:p14="http://schemas.microsoft.com/office/powerpoint/2010/main" val="3990345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878A-25A0-4669-A9D1-B99EF37DFE14}"/>
              </a:ext>
            </a:extLst>
          </p:cNvPr>
          <p:cNvSpPr>
            <a:spLocks noGrp="1"/>
          </p:cNvSpPr>
          <p:nvPr>
            <p:ph type="title"/>
          </p:nvPr>
        </p:nvSpPr>
        <p:spPr>
          <a:xfrm>
            <a:off x="0" y="194467"/>
            <a:ext cx="12192000" cy="678025"/>
          </a:xfrm>
          <a:solidFill>
            <a:schemeClr val="tx2">
              <a:lumMod val="40000"/>
              <a:lumOff val="60000"/>
            </a:schemeClr>
          </a:solidFill>
        </p:spPr>
        <p:txBody>
          <a:bodyPr>
            <a:normAutofit fontScale="90000"/>
          </a:bodyPr>
          <a:lstStyle/>
          <a:p>
            <a:pPr algn="ctr"/>
            <a:r>
              <a:rPr lang="en-IN" b="1" dirty="0"/>
              <a:t>IPD</a:t>
            </a:r>
          </a:p>
        </p:txBody>
      </p:sp>
      <p:pic>
        <p:nvPicPr>
          <p:cNvPr id="4" name="Content Placeholder 3">
            <a:extLst>
              <a:ext uri="{FF2B5EF4-FFF2-40B4-BE49-F238E27FC236}">
                <a16:creationId xmlns:a16="http://schemas.microsoft.com/office/drawing/2014/main" id="{EDD15FB2-5FA9-4763-B09E-6675C61649F2}"/>
              </a:ext>
            </a:extLst>
          </p:cNvPr>
          <p:cNvPicPr>
            <a:picLocks noGrp="1" noChangeAspect="1"/>
          </p:cNvPicPr>
          <p:nvPr>
            <p:ph idx="1"/>
          </p:nvPr>
        </p:nvPicPr>
        <p:blipFill rotWithShape="1">
          <a:blip r:embed="rId2"/>
          <a:srcRect l="19232" t="14957" r="33508" b="20686"/>
          <a:stretch/>
        </p:blipFill>
        <p:spPr>
          <a:xfrm>
            <a:off x="5253279" y="1387007"/>
            <a:ext cx="6818812" cy="4667250"/>
          </a:xfrm>
          <a:prstGeom prst="rect">
            <a:avLst/>
          </a:prstGeom>
        </p:spPr>
      </p:pic>
      <p:sp>
        <p:nvSpPr>
          <p:cNvPr id="5" name="Rectangle 4">
            <a:extLst>
              <a:ext uri="{FF2B5EF4-FFF2-40B4-BE49-F238E27FC236}">
                <a16:creationId xmlns:a16="http://schemas.microsoft.com/office/drawing/2014/main" id="{ABDE502D-03D1-4153-97F1-76CF0A2ACAAA}"/>
              </a:ext>
            </a:extLst>
          </p:cNvPr>
          <p:cNvSpPr/>
          <p:nvPr/>
        </p:nvSpPr>
        <p:spPr>
          <a:xfrm>
            <a:off x="433251" y="1520030"/>
            <a:ext cx="5066596" cy="4401205"/>
          </a:xfrm>
          <a:prstGeom prst="rect">
            <a:avLst/>
          </a:prstGeom>
        </p:spPr>
        <p:txBody>
          <a:bodyPr wrap="square">
            <a:spAutoFit/>
          </a:bodyPr>
          <a:lstStyle/>
          <a:p>
            <a:r>
              <a:rPr lang="en-US" sz="2000" dirty="0">
                <a:solidFill>
                  <a:srgbClr val="FF0000"/>
                </a:solidFill>
              </a:rPr>
              <a:t>information packages enable you to: </a:t>
            </a:r>
          </a:p>
          <a:p>
            <a:pPr marL="285750" indent="-285750">
              <a:buFont typeface="Arial" panose="020B0604020202020204" pitchFamily="34" charset="0"/>
              <a:buChar char="•"/>
            </a:pPr>
            <a:r>
              <a:rPr lang="en-US" sz="2000" dirty="0">
                <a:solidFill>
                  <a:srgbClr val="FF0000"/>
                </a:solidFill>
              </a:rPr>
              <a:t>Define the common subject areas</a:t>
            </a:r>
          </a:p>
          <a:p>
            <a:pPr marL="285750" indent="-285750">
              <a:buFont typeface="Arial" panose="020B0604020202020204" pitchFamily="34" charset="0"/>
              <a:buChar char="•"/>
            </a:pPr>
            <a:r>
              <a:rPr lang="en-US" sz="2000" dirty="0">
                <a:solidFill>
                  <a:srgbClr val="FF0000"/>
                </a:solidFill>
              </a:rPr>
              <a:t>Design key business metrics </a:t>
            </a:r>
          </a:p>
          <a:p>
            <a:pPr marL="285750" indent="-285750">
              <a:buFont typeface="Arial" panose="020B0604020202020204" pitchFamily="34" charset="0"/>
              <a:buChar char="•"/>
            </a:pPr>
            <a:r>
              <a:rPr lang="en-US" sz="2000" dirty="0">
                <a:solidFill>
                  <a:srgbClr val="FF0000"/>
                </a:solidFill>
              </a:rPr>
              <a:t>Decide how data must be presented </a:t>
            </a:r>
          </a:p>
          <a:p>
            <a:pPr marL="285750" indent="-285750">
              <a:buFont typeface="Arial" panose="020B0604020202020204" pitchFamily="34" charset="0"/>
              <a:buChar char="•"/>
            </a:pPr>
            <a:r>
              <a:rPr lang="en-US" sz="2000" dirty="0">
                <a:solidFill>
                  <a:srgbClr val="FF0000"/>
                </a:solidFill>
              </a:rPr>
              <a:t>Determine how users will aggregate or roll up </a:t>
            </a:r>
          </a:p>
          <a:p>
            <a:pPr marL="285750" indent="-285750">
              <a:buFont typeface="Arial" panose="020B0604020202020204" pitchFamily="34" charset="0"/>
              <a:buChar char="•"/>
            </a:pPr>
            <a:r>
              <a:rPr lang="en-US" sz="2000" dirty="0">
                <a:solidFill>
                  <a:srgbClr val="FF0000"/>
                </a:solidFill>
              </a:rPr>
              <a:t>Decide the data quantity for user analysis or query </a:t>
            </a:r>
          </a:p>
          <a:p>
            <a:pPr marL="285750" indent="-285750">
              <a:buFont typeface="Arial" panose="020B0604020202020204" pitchFamily="34" charset="0"/>
              <a:buChar char="•"/>
            </a:pPr>
            <a:r>
              <a:rPr lang="en-US" sz="2000" dirty="0">
                <a:solidFill>
                  <a:srgbClr val="FF0000"/>
                </a:solidFill>
              </a:rPr>
              <a:t>Decide how data will be accessed</a:t>
            </a:r>
          </a:p>
          <a:p>
            <a:pPr marL="285750" indent="-285750">
              <a:buFont typeface="Arial" panose="020B0604020202020204" pitchFamily="34" charset="0"/>
              <a:buChar char="•"/>
            </a:pPr>
            <a:r>
              <a:rPr lang="en-US" sz="2000" dirty="0">
                <a:solidFill>
                  <a:srgbClr val="FF0000"/>
                </a:solidFill>
              </a:rPr>
              <a:t>Establish data granularity </a:t>
            </a:r>
          </a:p>
          <a:p>
            <a:pPr marL="285750" indent="-285750">
              <a:buFont typeface="Arial" panose="020B0604020202020204" pitchFamily="34" charset="0"/>
              <a:buChar char="•"/>
            </a:pPr>
            <a:r>
              <a:rPr lang="en-US" sz="2000" dirty="0">
                <a:solidFill>
                  <a:srgbClr val="FF0000"/>
                </a:solidFill>
              </a:rPr>
              <a:t>Estimate data warehouse size </a:t>
            </a:r>
          </a:p>
          <a:p>
            <a:pPr marL="285750" indent="-285750">
              <a:buFont typeface="Arial" panose="020B0604020202020204" pitchFamily="34" charset="0"/>
              <a:buChar char="•"/>
            </a:pPr>
            <a:r>
              <a:rPr lang="en-US" sz="2000" dirty="0">
                <a:solidFill>
                  <a:srgbClr val="FF0000"/>
                </a:solidFill>
              </a:rPr>
              <a:t>Determine the frequency for data refreshing </a:t>
            </a:r>
          </a:p>
          <a:p>
            <a:pPr marL="285750" indent="-285750">
              <a:buFont typeface="Arial" panose="020B0604020202020204" pitchFamily="34" charset="0"/>
              <a:buChar char="•"/>
            </a:pPr>
            <a:r>
              <a:rPr lang="en-US" sz="2000" dirty="0">
                <a:solidFill>
                  <a:srgbClr val="FF0000"/>
                </a:solidFill>
              </a:rPr>
              <a:t>Ascertain how information must be packaged</a:t>
            </a:r>
            <a:endParaRPr lang="en-IN" sz="2000" dirty="0">
              <a:solidFill>
                <a:srgbClr val="FF0000"/>
              </a:solidFill>
            </a:endParaRPr>
          </a:p>
        </p:txBody>
      </p:sp>
    </p:spTree>
    <p:extLst>
      <p:ext uri="{BB962C8B-B14F-4D97-AF65-F5344CB8AC3E}">
        <p14:creationId xmlns:p14="http://schemas.microsoft.com/office/powerpoint/2010/main" val="312049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D2CF-E76D-4652-95E0-463E8D1427EF}"/>
              </a:ext>
            </a:extLst>
          </p:cNvPr>
          <p:cNvSpPr>
            <a:spLocks noGrp="1"/>
          </p:cNvSpPr>
          <p:nvPr>
            <p:ph type="title"/>
          </p:nvPr>
        </p:nvSpPr>
        <p:spPr>
          <a:xfrm>
            <a:off x="0" y="85259"/>
            <a:ext cx="12192000" cy="632194"/>
          </a:xfrm>
          <a:solidFill>
            <a:schemeClr val="tx2">
              <a:lumMod val="40000"/>
              <a:lumOff val="60000"/>
            </a:schemeClr>
          </a:solidFill>
        </p:spPr>
        <p:txBody>
          <a:bodyPr>
            <a:normAutofit fontScale="90000"/>
          </a:bodyPr>
          <a:lstStyle/>
          <a:p>
            <a:pPr algn="ctr"/>
            <a:r>
              <a:rPr lang="en-IN" b="1" dirty="0"/>
              <a:t>Dimension Hierarchies/Categories</a:t>
            </a:r>
          </a:p>
        </p:txBody>
      </p:sp>
      <p:sp>
        <p:nvSpPr>
          <p:cNvPr id="3" name="Content Placeholder 2">
            <a:extLst>
              <a:ext uri="{FF2B5EF4-FFF2-40B4-BE49-F238E27FC236}">
                <a16:creationId xmlns:a16="http://schemas.microsoft.com/office/drawing/2014/main" id="{151DCB9D-5E0C-4ECE-AB57-A3E6F67503FE}"/>
              </a:ext>
            </a:extLst>
          </p:cNvPr>
          <p:cNvSpPr>
            <a:spLocks noGrp="1"/>
          </p:cNvSpPr>
          <p:nvPr>
            <p:ph idx="1"/>
          </p:nvPr>
        </p:nvSpPr>
        <p:spPr>
          <a:xfrm>
            <a:off x="226047" y="873497"/>
            <a:ext cx="11815897" cy="5899243"/>
          </a:xfrm>
        </p:spPr>
        <p:txBody>
          <a:bodyPr>
            <a:normAutofit fontScale="92500" lnSpcReduction="10000"/>
          </a:bodyPr>
          <a:lstStyle/>
          <a:p>
            <a:r>
              <a:rPr lang="en-US" dirty="0"/>
              <a:t>When a user analyzes the measurements along a business dimension, the user usually would like to see the numbers first in summary and then at various levels of detail. What the user does here is to traverse the hierarchical levels of a business dimension for getting the details at various levels.</a:t>
            </a:r>
          </a:p>
          <a:p>
            <a:endParaRPr lang="en-US" dirty="0"/>
          </a:p>
          <a:p>
            <a:r>
              <a:rPr lang="en-US" dirty="0"/>
              <a:t>Hierarchies and categories are included in the information packages for each dimension.</a:t>
            </a:r>
          </a:p>
          <a:p>
            <a:endParaRPr lang="en-US" dirty="0"/>
          </a:p>
          <a:p>
            <a:r>
              <a:rPr lang="en-US" dirty="0">
                <a:solidFill>
                  <a:srgbClr val="C00000"/>
                </a:solidFill>
              </a:rPr>
              <a:t>Product: Model name, model year, package styling, product line, product category, exterior color, interior color, first model year </a:t>
            </a:r>
          </a:p>
          <a:p>
            <a:r>
              <a:rPr lang="en-US" dirty="0">
                <a:solidFill>
                  <a:srgbClr val="C00000"/>
                </a:solidFill>
              </a:rPr>
              <a:t>Dealer: Dealer name, city, state, single brand flag, date first operation </a:t>
            </a:r>
          </a:p>
          <a:p>
            <a:r>
              <a:rPr lang="en-US" dirty="0">
                <a:solidFill>
                  <a:srgbClr val="C00000"/>
                </a:solidFill>
              </a:rPr>
              <a:t>Customer demographics: Age, gender, income range, marital status, household size, vehicles owned, home value, own or rent </a:t>
            </a:r>
          </a:p>
          <a:p>
            <a:r>
              <a:rPr lang="en-US" dirty="0">
                <a:solidFill>
                  <a:srgbClr val="C00000"/>
                </a:solidFill>
              </a:rPr>
              <a:t>Payment method: Finance type, term in months, interest rate, agent </a:t>
            </a:r>
          </a:p>
          <a:p>
            <a:r>
              <a:rPr lang="en-US" dirty="0">
                <a:solidFill>
                  <a:srgbClr val="C00000"/>
                </a:solidFill>
              </a:rPr>
              <a:t>Time: Date, month, quarter, year, day of week, day of month, season, holiday flag</a:t>
            </a:r>
            <a:endParaRPr lang="en-IN" dirty="0">
              <a:solidFill>
                <a:srgbClr val="C00000"/>
              </a:solidFill>
            </a:endParaRPr>
          </a:p>
        </p:txBody>
      </p:sp>
    </p:spTree>
    <p:extLst>
      <p:ext uri="{BB962C8B-B14F-4D97-AF65-F5344CB8AC3E}">
        <p14:creationId xmlns:p14="http://schemas.microsoft.com/office/powerpoint/2010/main" val="243635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F4B6-C40B-4A3D-931A-8537FD50564E}"/>
              </a:ext>
            </a:extLst>
          </p:cNvPr>
          <p:cNvSpPr>
            <a:spLocks noGrp="1"/>
          </p:cNvSpPr>
          <p:nvPr>
            <p:ph type="title"/>
          </p:nvPr>
        </p:nvSpPr>
        <p:spPr>
          <a:xfrm>
            <a:off x="0" y="365125"/>
            <a:ext cx="12192000" cy="535207"/>
          </a:xfrm>
          <a:solidFill>
            <a:schemeClr val="tx2">
              <a:lumMod val="40000"/>
              <a:lumOff val="60000"/>
            </a:schemeClr>
          </a:solidFill>
        </p:spPr>
        <p:txBody>
          <a:bodyPr>
            <a:normAutofit fontScale="90000"/>
          </a:bodyPr>
          <a:lstStyle/>
          <a:p>
            <a:r>
              <a:rPr lang="en-US" dirty="0"/>
              <a:t>Hotel occupancy analysis:</a:t>
            </a:r>
            <a:endParaRPr lang="en-IN" dirty="0"/>
          </a:p>
        </p:txBody>
      </p:sp>
      <p:sp>
        <p:nvSpPr>
          <p:cNvPr id="3" name="Content Placeholder 2">
            <a:extLst>
              <a:ext uri="{FF2B5EF4-FFF2-40B4-BE49-F238E27FC236}">
                <a16:creationId xmlns:a16="http://schemas.microsoft.com/office/drawing/2014/main" id="{DF98E90F-024E-4C0E-958A-78A1941633FA}"/>
              </a:ext>
            </a:extLst>
          </p:cNvPr>
          <p:cNvSpPr>
            <a:spLocks noGrp="1"/>
          </p:cNvSpPr>
          <p:nvPr>
            <p:ph idx="1"/>
          </p:nvPr>
        </p:nvSpPr>
        <p:spPr>
          <a:xfrm>
            <a:off x="838200" y="1305120"/>
            <a:ext cx="10515600" cy="4561728"/>
          </a:xfrm>
        </p:spPr>
        <p:txBody>
          <a:bodyPr>
            <a:normAutofit fontScale="92500"/>
          </a:bodyPr>
          <a:lstStyle/>
          <a:p>
            <a:pPr marL="0" indent="0">
              <a:buNone/>
            </a:pPr>
            <a:r>
              <a:rPr lang="en-US" dirty="0"/>
              <a:t>We have included three business dimensions.</a:t>
            </a:r>
          </a:p>
          <a:p>
            <a:pPr marL="0" indent="0">
              <a:buNone/>
            </a:pPr>
            <a:r>
              <a:rPr lang="en-US" dirty="0"/>
              <a:t>Let us list the possible hierarchies and categories for the three dimensions. </a:t>
            </a:r>
          </a:p>
          <a:p>
            <a:pPr marL="0" indent="0">
              <a:buNone/>
            </a:pPr>
            <a:endParaRPr lang="en-US" dirty="0"/>
          </a:p>
          <a:p>
            <a:pPr marL="0" indent="0">
              <a:buNone/>
            </a:pPr>
            <a:r>
              <a:rPr lang="en-US" dirty="0">
                <a:solidFill>
                  <a:srgbClr val="C00000"/>
                </a:solidFill>
              </a:rPr>
              <a:t>Hotel:</a:t>
            </a:r>
            <a:r>
              <a:rPr lang="en-US" dirty="0"/>
              <a:t> Hotel line, branch name, branch code, region, address, city, state, Zip Code, manager, construction year, renovation year </a:t>
            </a:r>
          </a:p>
          <a:p>
            <a:pPr marL="0" indent="0">
              <a:buNone/>
            </a:pPr>
            <a:endParaRPr lang="en-US" dirty="0">
              <a:solidFill>
                <a:srgbClr val="C00000"/>
              </a:solidFill>
            </a:endParaRPr>
          </a:p>
          <a:p>
            <a:pPr marL="0" indent="0">
              <a:buNone/>
            </a:pPr>
            <a:r>
              <a:rPr lang="en-US" dirty="0">
                <a:solidFill>
                  <a:srgbClr val="C00000"/>
                </a:solidFill>
              </a:rPr>
              <a:t>Room type</a:t>
            </a:r>
            <a:r>
              <a:rPr lang="en-US" dirty="0"/>
              <a:t>: Room type, room size, number of beds, type of bed, maximum occupants, suite, refrigerator, kitchenette </a:t>
            </a:r>
          </a:p>
          <a:p>
            <a:pPr marL="0" indent="0">
              <a:buNone/>
            </a:pPr>
            <a:endParaRPr lang="en-US" dirty="0"/>
          </a:p>
          <a:p>
            <a:pPr marL="0" indent="0">
              <a:buNone/>
            </a:pPr>
            <a:r>
              <a:rPr lang="en-US" dirty="0">
                <a:solidFill>
                  <a:srgbClr val="C00000"/>
                </a:solidFill>
              </a:rPr>
              <a:t>Time</a:t>
            </a:r>
            <a:r>
              <a:rPr lang="en-US" dirty="0"/>
              <a:t>: Date, day of month, day of week, month, quarter, year, holiday flag</a:t>
            </a:r>
            <a:endParaRPr lang="en-IN" dirty="0"/>
          </a:p>
        </p:txBody>
      </p:sp>
    </p:spTree>
    <p:extLst>
      <p:ext uri="{BB962C8B-B14F-4D97-AF65-F5344CB8AC3E}">
        <p14:creationId xmlns:p14="http://schemas.microsoft.com/office/powerpoint/2010/main" val="128801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F3BE-57EA-4BF6-A78D-895E512A4B0A}"/>
              </a:ext>
            </a:extLst>
          </p:cNvPr>
          <p:cNvSpPr>
            <a:spLocks noGrp="1"/>
          </p:cNvSpPr>
          <p:nvPr>
            <p:ph type="title"/>
          </p:nvPr>
        </p:nvSpPr>
        <p:spPr>
          <a:xfrm>
            <a:off x="0" y="362856"/>
            <a:ext cx="12192000" cy="636361"/>
          </a:xfrm>
          <a:solidFill>
            <a:schemeClr val="tx2">
              <a:lumMod val="40000"/>
              <a:lumOff val="60000"/>
            </a:schemeClr>
          </a:solidFill>
        </p:spPr>
        <p:txBody>
          <a:bodyPr>
            <a:normAutofit fontScale="90000"/>
          </a:bodyPr>
          <a:lstStyle/>
          <a:p>
            <a:pPr algn="ctr"/>
            <a:r>
              <a:rPr lang="en-US" b="1" dirty="0"/>
              <a:t>An Environment, Not a Product</a:t>
            </a:r>
            <a:endParaRPr lang="en-IN" b="1" dirty="0"/>
          </a:p>
        </p:txBody>
      </p:sp>
      <p:sp>
        <p:nvSpPr>
          <p:cNvPr id="3" name="Content Placeholder 2">
            <a:extLst>
              <a:ext uri="{FF2B5EF4-FFF2-40B4-BE49-F238E27FC236}">
                <a16:creationId xmlns:a16="http://schemas.microsoft.com/office/drawing/2014/main" id="{55E45237-6CBF-47B2-A07B-B1C36F0AF37F}"/>
              </a:ext>
            </a:extLst>
          </p:cNvPr>
          <p:cNvSpPr>
            <a:spLocks noGrp="1"/>
          </p:cNvSpPr>
          <p:nvPr>
            <p:ph idx="1"/>
          </p:nvPr>
        </p:nvSpPr>
        <p:spPr>
          <a:xfrm>
            <a:off x="290286" y="1253331"/>
            <a:ext cx="11611428" cy="5394212"/>
          </a:xfrm>
        </p:spPr>
        <p:txBody>
          <a:bodyPr>
            <a:normAutofit fontScale="92500" lnSpcReduction="10000"/>
          </a:bodyPr>
          <a:lstStyle/>
          <a:p>
            <a:pPr marL="0" indent="0" algn="just">
              <a:buNone/>
            </a:pPr>
            <a:r>
              <a:rPr lang="en-US" dirty="0"/>
              <a:t>A data warehouse is not a single software or hardware product you purchase to provide strategic information. It is, rather, a </a:t>
            </a:r>
            <a:r>
              <a:rPr lang="en-US" dirty="0">
                <a:solidFill>
                  <a:schemeClr val="accent2">
                    <a:lumMod val="75000"/>
                  </a:schemeClr>
                </a:solidFill>
              </a:rPr>
              <a:t>computing environment </a:t>
            </a:r>
            <a:r>
              <a:rPr lang="en-US" dirty="0"/>
              <a:t>where users can </a:t>
            </a:r>
            <a:r>
              <a:rPr lang="en-US" dirty="0">
                <a:solidFill>
                  <a:schemeClr val="accent2">
                    <a:lumMod val="75000"/>
                  </a:schemeClr>
                </a:solidFill>
              </a:rPr>
              <a:t>find strategic information</a:t>
            </a:r>
            <a:r>
              <a:rPr lang="en-US" dirty="0"/>
              <a:t>, an environment where users are put directly in touch with the data they need to make better decisions. It is a user-centric environment. </a:t>
            </a:r>
          </a:p>
          <a:p>
            <a:pPr marL="0" indent="0" algn="just">
              <a:buNone/>
            </a:pPr>
            <a:endParaRPr lang="en-US" dirty="0"/>
          </a:p>
          <a:p>
            <a:pPr marL="0" indent="0" algn="just">
              <a:buNone/>
            </a:pPr>
            <a:r>
              <a:rPr lang="en-US" dirty="0"/>
              <a:t>Let us summarize the characteristics of this new computing environment called the data warehouse: </a:t>
            </a:r>
          </a:p>
          <a:p>
            <a:pPr marL="0" indent="0" algn="just">
              <a:buNone/>
            </a:pPr>
            <a:endParaRPr lang="en-US" dirty="0"/>
          </a:p>
          <a:p>
            <a:pPr algn="just"/>
            <a:r>
              <a:rPr lang="en-US" dirty="0"/>
              <a:t>An ideal environment for data analysis and decision support  Fluid, flexible, and interactive </a:t>
            </a:r>
          </a:p>
          <a:p>
            <a:pPr algn="just"/>
            <a:r>
              <a:rPr lang="en-US" dirty="0"/>
              <a:t>100 percent user-driven</a:t>
            </a:r>
          </a:p>
          <a:p>
            <a:pPr algn="just"/>
            <a:r>
              <a:rPr lang="en-US" dirty="0"/>
              <a:t>Very responsive and conducive to the ask–answer–ask–again pattern </a:t>
            </a:r>
          </a:p>
          <a:p>
            <a:pPr algn="just"/>
            <a:r>
              <a:rPr lang="en-US" dirty="0"/>
              <a:t>Provides the ability to discover answers to complex, unpredictable questions </a:t>
            </a:r>
            <a:endParaRPr lang="en-IN" dirty="0"/>
          </a:p>
        </p:txBody>
      </p:sp>
    </p:spTree>
    <p:extLst>
      <p:ext uri="{BB962C8B-B14F-4D97-AF65-F5344CB8AC3E}">
        <p14:creationId xmlns:p14="http://schemas.microsoft.com/office/powerpoint/2010/main" val="393967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99C4-A658-4D50-A0E0-8699EFC74657}"/>
              </a:ext>
            </a:extLst>
          </p:cNvPr>
          <p:cNvSpPr>
            <a:spLocks noGrp="1"/>
          </p:cNvSpPr>
          <p:nvPr>
            <p:ph type="title"/>
          </p:nvPr>
        </p:nvSpPr>
        <p:spPr>
          <a:xfrm>
            <a:off x="0" y="365125"/>
            <a:ext cx="12192000" cy="656851"/>
          </a:xfrm>
          <a:solidFill>
            <a:schemeClr val="tx2">
              <a:lumMod val="40000"/>
              <a:lumOff val="60000"/>
            </a:schemeClr>
          </a:solidFill>
        </p:spPr>
        <p:txBody>
          <a:bodyPr>
            <a:normAutofit fontScale="90000"/>
          </a:bodyPr>
          <a:lstStyle/>
          <a:p>
            <a:r>
              <a:rPr lang="en-US" b="1" dirty="0"/>
              <a:t>Key Business Metrics or Facts</a:t>
            </a:r>
            <a:endParaRPr lang="en-IN" b="1" dirty="0"/>
          </a:p>
        </p:txBody>
      </p:sp>
      <p:sp>
        <p:nvSpPr>
          <p:cNvPr id="3" name="Content Placeholder 2">
            <a:extLst>
              <a:ext uri="{FF2B5EF4-FFF2-40B4-BE49-F238E27FC236}">
                <a16:creationId xmlns:a16="http://schemas.microsoft.com/office/drawing/2014/main" id="{2F9AE9D1-CDF3-4FFC-A3B4-065388F151D1}"/>
              </a:ext>
            </a:extLst>
          </p:cNvPr>
          <p:cNvSpPr>
            <a:spLocks noGrp="1"/>
          </p:cNvSpPr>
          <p:nvPr>
            <p:ph idx="1"/>
          </p:nvPr>
        </p:nvSpPr>
        <p:spPr>
          <a:xfrm>
            <a:off x="838200" y="1021976"/>
            <a:ext cx="10515600" cy="2635624"/>
          </a:xfrm>
        </p:spPr>
        <p:txBody>
          <a:bodyPr>
            <a:normAutofit lnSpcReduction="10000"/>
          </a:bodyPr>
          <a:lstStyle/>
          <a:p>
            <a:r>
              <a:rPr lang="en-US" dirty="0">
                <a:solidFill>
                  <a:srgbClr val="C00000"/>
                </a:solidFill>
              </a:rPr>
              <a:t>Using business dimensions, what exactly are the users analyzing? What numbers are they analyzing? </a:t>
            </a:r>
          </a:p>
          <a:p>
            <a:r>
              <a:rPr lang="en-US" dirty="0"/>
              <a:t>The numbers the users analyze are the measurements or metrics that measure the success of their departments.</a:t>
            </a:r>
          </a:p>
          <a:p>
            <a:r>
              <a:rPr lang="en-US" dirty="0"/>
              <a:t>These are the </a:t>
            </a:r>
            <a:r>
              <a:rPr lang="en-US" dirty="0">
                <a:solidFill>
                  <a:srgbClr val="C00000"/>
                </a:solidFill>
              </a:rPr>
              <a:t>facts</a:t>
            </a:r>
            <a:r>
              <a:rPr lang="en-US" dirty="0"/>
              <a:t> that indicate to the users how their departments are doing in fulfilling their departmental objectives.</a:t>
            </a:r>
            <a:endParaRPr lang="en-IN" dirty="0"/>
          </a:p>
        </p:txBody>
      </p:sp>
      <p:sp>
        <p:nvSpPr>
          <p:cNvPr id="4" name="Content Placeholder 2">
            <a:extLst>
              <a:ext uri="{FF2B5EF4-FFF2-40B4-BE49-F238E27FC236}">
                <a16:creationId xmlns:a16="http://schemas.microsoft.com/office/drawing/2014/main" id="{3AAE98CF-1903-4F2C-BA9F-F00C7A5B2149}"/>
              </a:ext>
            </a:extLst>
          </p:cNvPr>
          <p:cNvSpPr txBox="1">
            <a:spLocks/>
          </p:cNvSpPr>
          <p:nvPr/>
        </p:nvSpPr>
        <p:spPr>
          <a:xfrm>
            <a:off x="5194852" y="3685277"/>
            <a:ext cx="4028661" cy="280759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Actual sale price </a:t>
            </a:r>
          </a:p>
          <a:p>
            <a:r>
              <a:rPr lang="en-US" dirty="0"/>
              <a:t>MSRP sale price </a:t>
            </a:r>
          </a:p>
          <a:p>
            <a:r>
              <a:rPr lang="en-US" dirty="0"/>
              <a:t>Options price </a:t>
            </a:r>
          </a:p>
          <a:p>
            <a:r>
              <a:rPr lang="en-US" dirty="0"/>
              <a:t>Full price </a:t>
            </a:r>
          </a:p>
          <a:p>
            <a:r>
              <a:rPr lang="en-US" dirty="0"/>
              <a:t>Dealer add-ons </a:t>
            </a:r>
          </a:p>
          <a:p>
            <a:r>
              <a:rPr lang="en-US" dirty="0"/>
              <a:t>Dealer credits </a:t>
            </a:r>
          </a:p>
          <a:p>
            <a:r>
              <a:rPr lang="en-US" dirty="0"/>
              <a:t>Dealer invoice</a:t>
            </a:r>
          </a:p>
          <a:p>
            <a:r>
              <a:rPr lang="en-US" dirty="0"/>
              <a:t> Amount of down payment</a:t>
            </a:r>
            <a:endParaRPr lang="en-IN" dirty="0"/>
          </a:p>
        </p:txBody>
      </p:sp>
      <p:sp>
        <p:nvSpPr>
          <p:cNvPr id="5" name="Title 1">
            <a:extLst>
              <a:ext uri="{FF2B5EF4-FFF2-40B4-BE49-F238E27FC236}">
                <a16:creationId xmlns:a16="http://schemas.microsoft.com/office/drawing/2014/main" id="{42E0C189-360E-4A6E-AEA6-CBFD71481558}"/>
              </a:ext>
            </a:extLst>
          </p:cNvPr>
          <p:cNvSpPr txBox="1">
            <a:spLocks/>
          </p:cNvSpPr>
          <p:nvPr/>
        </p:nvSpPr>
        <p:spPr>
          <a:xfrm>
            <a:off x="1351722" y="4502609"/>
            <a:ext cx="4028661" cy="589032"/>
          </a:xfrm>
          <a:prstGeom prst="rect">
            <a:avLst/>
          </a:prstGeom>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Analyzing automobile sales is as: </a:t>
            </a:r>
            <a:endParaRPr lang="en-IN" b="1" dirty="0"/>
          </a:p>
        </p:txBody>
      </p:sp>
    </p:spTree>
    <p:extLst>
      <p:ext uri="{BB962C8B-B14F-4D97-AF65-F5344CB8AC3E}">
        <p14:creationId xmlns:p14="http://schemas.microsoft.com/office/powerpoint/2010/main" val="310779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71DA-F360-462F-B25C-959B0BFFEB13}"/>
              </a:ext>
            </a:extLst>
          </p:cNvPr>
          <p:cNvSpPr>
            <a:spLocks noGrp="1"/>
          </p:cNvSpPr>
          <p:nvPr>
            <p:ph type="title"/>
          </p:nvPr>
        </p:nvSpPr>
        <p:spPr>
          <a:xfrm>
            <a:off x="0" y="365126"/>
            <a:ext cx="12192000" cy="642040"/>
          </a:xfrm>
          <a:solidFill>
            <a:schemeClr val="tx2">
              <a:lumMod val="40000"/>
              <a:lumOff val="60000"/>
            </a:schemeClr>
          </a:solidFill>
        </p:spPr>
        <p:txBody>
          <a:bodyPr>
            <a:normAutofit fontScale="90000"/>
          </a:bodyPr>
          <a:lstStyle/>
          <a:p>
            <a:r>
              <a:rPr lang="en-IN" dirty="0"/>
              <a:t>Example of hotel occupancy</a:t>
            </a:r>
          </a:p>
        </p:txBody>
      </p:sp>
      <p:sp>
        <p:nvSpPr>
          <p:cNvPr id="3" name="Content Placeholder 2">
            <a:extLst>
              <a:ext uri="{FF2B5EF4-FFF2-40B4-BE49-F238E27FC236}">
                <a16:creationId xmlns:a16="http://schemas.microsoft.com/office/drawing/2014/main" id="{67822F75-0D57-4BD0-BB9B-5E73AAE633E0}"/>
              </a:ext>
            </a:extLst>
          </p:cNvPr>
          <p:cNvSpPr>
            <a:spLocks noGrp="1"/>
          </p:cNvSpPr>
          <p:nvPr>
            <p:ph idx="1"/>
          </p:nvPr>
        </p:nvSpPr>
        <p:spPr/>
        <p:txBody>
          <a:bodyPr/>
          <a:lstStyle/>
          <a:p>
            <a:r>
              <a:rPr lang="en-US" dirty="0"/>
              <a:t>Occupied rooms </a:t>
            </a:r>
          </a:p>
          <a:p>
            <a:r>
              <a:rPr lang="en-US" dirty="0"/>
              <a:t>Vacant rooms </a:t>
            </a:r>
          </a:p>
          <a:p>
            <a:r>
              <a:rPr lang="en-US" dirty="0"/>
              <a:t>Unavailable rooms </a:t>
            </a:r>
          </a:p>
          <a:p>
            <a:r>
              <a:rPr lang="en-US" dirty="0"/>
              <a:t>Number of occupants </a:t>
            </a:r>
          </a:p>
          <a:p>
            <a:r>
              <a:rPr lang="en-US" dirty="0"/>
              <a:t>Revenue</a:t>
            </a:r>
            <a:endParaRPr lang="en-IN" dirty="0"/>
          </a:p>
        </p:txBody>
      </p:sp>
    </p:spTree>
    <p:extLst>
      <p:ext uri="{BB962C8B-B14F-4D97-AF65-F5344CB8AC3E}">
        <p14:creationId xmlns:p14="http://schemas.microsoft.com/office/powerpoint/2010/main" val="4157645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982E5-9985-4811-B87E-74F20C0CB7EB}"/>
              </a:ext>
            </a:extLst>
          </p:cNvPr>
          <p:cNvSpPr>
            <a:spLocks noGrp="1"/>
          </p:cNvSpPr>
          <p:nvPr>
            <p:ph type="title"/>
          </p:nvPr>
        </p:nvSpPr>
        <p:spPr>
          <a:xfrm>
            <a:off x="0" y="365126"/>
            <a:ext cx="12192000" cy="576984"/>
          </a:xfrm>
          <a:solidFill>
            <a:schemeClr val="tx2">
              <a:lumMod val="40000"/>
              <a:lumOff val="60000"/>
            </a:schemeClr>
          </a:solidFill>
        </p:spPr>
        <p:txBody>
          <a:bodyPr>
            <a:normAutofit fontScale="90000"/>
          </a:bodyPr>
          <a:lstStyle/>
          <a:p>
            <a:pPr algn="ctr"/>
            <a:r>
              <a:rPr lang="en-IN" dirty="0"/>
              <a:t>Complete IPD</a:t>
            </a:r>
          </a:p>
        </p:txBody>
      </p:sp>
      <p:pic>
        <p:nvPicPr>
          <p:cNvPr id="4" name="Picture 3">
            <a:extLst>
              <a:ext uri="{FF2B5EF4-FFF2-40B4-BE49-F238E27FC236}">
                <a16:creationId xmlns:a16="http://schemas.microsoft.com/office/drawing/2014/main" id="{F485BE09-810A-496B-9FA3-7D815A6E34A3}"/>
              </a:ext>
            </a:extLst>
          </p:cNvPr>
          <p:cNvPicPr>
            <a:picLocks noChangeAspect="1"/>
          </p:cNvPicPr>
          <p:nvPr/>
        </p:nvPicPr>
        <p:blipFill rotWithShape="1">
          <a:blip r:embed="rId2"/>
          <a:srcRect l="15661" t="27934" r="31618" b="10270"/>
          <a:stretch/>
        </p:blipFill>
        <p:spPr>
          <a:xfrm>
            <a:off x="699247" y="1416223"/>
            <a:ext cx="9870141" cy="5076651"/>
          </a:xfrm>
          <a:prstGeom prst="rect">
            <a:avLst/>
          </a:prstGeom>
        </p:spPr>
      </p:pic>
      <p:sp>
        <p:nvSpPr>
          <p:cNvPr id="5" name="TextBox 4">
            <a:extLst>
              <a:ext uri="{FF2B5EF4-FFF2-40B4-BE49-F238E27FC236}">
                <a16:creationId xmlns:a16="http://schemas.microsoft.com/office/drawing/2014/main" id="{32A4C30D-EB13-470B-A689-24116B638393}"/>
              </a:ext>
            </a:extLst>
          </p:cNvPr>
          <p:cNvSpPr txBox="1"/>
          <p:nvPr/>
        </p:nvSpPr>
        <p:spPr>
          <a:xfrm>
            <a:off x="4112559" y="1046891"/>
            <a:ext cx="3966882" cy="369332"/>
          </a:xfrm>
          <a:prstGeom prst="rect">
            <a:avLst/>
          </a:prstGeom>
          <a:noFill/>
        </p:spPr>
        <p:txBody>
          <a:bodyPr wrap="square" rtlCol="0">
            <a:spAutoFit/>
          </a:bodyPr>
          <a:lstStyle/>
          <a:p>
            <a:r>
              <a:rPr lang="en-IN" dirty="0"/>
              <a:t>Information Subject: Automaker sales</a:t>
            </a:r>
          </a:p>
        </p:txBody>
      </p:sp>
    </p:spTree>
    <p:extLst>
      <p:ext uri="{BB962C8B-B14F-4D97-AF65-F5344CB8AC3E}">
        <p14:creationId xmlns:p14="http://schemas.microsoft.com/office/powerpoint/2010/main" val="43055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A908B-223F-4017-8A89-06156DB7ABC5}"/>
              </a:ext>
            </a:extLst>
          </p:cNvPr>
          <p:cNvSpPr>
            <a:spLocks noGrp="1"/>
          </p:cNvSpPr>
          <p:nvPr>
            <p:ph type="title"/>
          </p:nvPr>
        </p:nvSpPr>
        <p:spPr>
          <a:xfrm>
            <a:off x="0" y="365125"/>
            <a:ext cx="12192000" cy="549275"/>
          </a:xfrm>
          <a:solidFill>
            <a:schemeClr val="tx2">
              <a:lumMod val="40000"/>
              <a:lumOff val="60000"/>
            </a:schemeClr>
          </a:solidFill>
        </p:spPr>
        <p:txBody>
          <a:bodyPr>
            <a:normAutofit fontScale="90000"/>
          </a:bodyPr>
          <a:lstStyle/>
          <a:p>
            <a:r>
              <a:rPr lang="en-IN" dirty="0"/>
              <a:t>Hotel Occupancy IPD</a:t>
            </a:r>
          </a:p>
        </p:txBody>
      </p:sp>
      <p:pic>
        <p:nvPicPr>
          <p:cNvPr id="4" name="Content Placeholder 3">
            <a:extLst>
              <a:ext uri="{FF2B5EF4-FFF2-40B4-BE49-F238E27FC236}">
                <a16:creationId xmlns:a16="http://schemas.microsoft.com/office/drawing/2014/main" id="{AB7BA2C8-7591-4CF1-BD28-7458D86B64AC}"/>
              </a:ext>
            </a:extLst>
          </p:cNvPr>
          <p:cNvPicPr>
            <a:picLocks noGrp="1" noChangeAspect="1"/>
          </p:cNvPicPr>
          <p:nvPr>
            <p:ph idx="1"/>
          </p:nvPr>
        </p:nvPicPr>
        <p:blipFill rotWithShape="1">
          <a:blip r:embed="rId2"/>
          <a:srcRect l="16473" t="11410" r="27251" b="10340"/>
          <a:stretch/>
        </p:blipFill>
        <p:spPr>
          <a:xfrm>
            <a:off x="1025235" y="914400"/>
            <a:ext cx="10723419" cy="5680994"/>
          </a:xfrm>
          <a:prstGeom prst="rect">
            <a:avLst/>
          </a:prstGeom>
        </p:spPr>
      </p:pic>
    </p:spTree>
    <p:extLst>
      <p:ext uri="{BB962C8B-B14F-4D97-AF65-F5344CB8AC3E}">
        <p14:creationId xmlns:p14="http://schemas.microsoft.com/office/powerpoint/2010/main" val="2480281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6777-93F1-4391-9C68-09E176974EFC}"/>
              </a:ext>
            </a:extLst>
          </p:cNvPr>
          <p:cNvSpPr>
            <a:spLocks noGrp="1"/>
          </p:cNvSpPr>
          <p:nvPr>
            <p:ph type="title"/>
          </p:nvPr>
        </p:nvSpPr>
        <p:spPr>
          <a:xfrm>
            <a:off x="0" y="88034"/>
            <a:ext cx="12192000" cy="1325563"/>
          </a:xfrm>
          <a:solidFill>
            <a:schemeClr val="tx2">
              <a:lumMod val="40000"/>
              <a:lumOff val="60000"/>
            </a:schemeClr>
          </a:solidFill>
        </p:spPr>
        <p:txBody>
          <a:bodyPr>
            <a:noAutofit/>
          </a:bodyPr>
          <a:lstStyle/>
          <a:p>
            <a:r>
              <a:rPr lang="en-US" sz="3200" b="1" dirty="0"/>
              <a:t>Design Decisions Before we proceed with designing the dimensional data model, let us quickly review some of the design decisions you have to make:</a:t>
            </a:r>
            <a:endParaRPr lang="en-IN" sz="3200" b="1" dirty="0"/>
          </a:p>
        </p:txBody>
      </p:sp>
      <p:sp>
        <p:nvSpPr>
          <p:cNvPr id="3" name="Content Placeholder 2">
            <a:extLst>
              <a:ext uri="{FF2B5EF4-FFF2-40B4-BE49-F238E27FC236}">
                <a16:creationId xmlns:a16="http://schemas.microsoft.com/office/drawing/2014/main" id="{211F9FE9-8F3E-4C9D-B39F-9105DB0BB975}"/>
              </a:ext>
            </a:extLst>
          </p:cNvPr>
          <p:cNvSpPr>
            <a:spLocks noGrp="1"/>
          </p:cNvSpPr>
          <p:nvPr>
            <p:ph idx="1"/>
          </p:nvPr>
        </p:nvSpPr>
        <p:spPr>
          <a:xfrm>
            <a:off x="0" y="1413597"/>
            <a:ext cx="12192000" cy="5079278"/>
          </a:xfrm>
        </p:spPr>
        <p:txBody>
          <a:bodyPr>
            <a:normAutofit fontScale="92500" lnSpcReduction="20000"/>
          </a:bodyPr>
          <a:lstStyle/>
          <a:p>
            <a:pPr marL="0" indent="0">
              <a:buNone/>
            </a:pPr>
            <a:r>
              <a:rPr lang="en-US" sz="3200" dirty="0">
                <a:solidFill>
                  <a:srgbClr val="C00000"/>
                </a:solidFill>
              </a:rPr>
              <a:t>Choosing the process</a:t>
            </a:r>
            <a:r>
              <a:rPr lang="en-US" sz="3200" dirty="0"/>
              <a:t>: Selecting the subjects from the information packages for the first set of logical structures to be designed. </a:t>
            </a:r>
          </a:p>
          <a:p>
            <a:pPr marL="0" indent="0">
              <a:buNone/>
            </a:pPr>
            <a:r>
              <a:rPr lang="en-US" sz="3200" dirty="0">
                <a:solidFill>
                  <a:srgbClr val="C00000"/>
                </a:solidFill>
              </a:rPr>
              <a:t>Choosing the grain</a:t>
            </a:r>
            <a:r>
              <a:rPr lang="en-US" sz="3200" dirty="0"/>
              <a:t>: Determining the level of detail for the data in the data structures. </a:t>
            </a:r>
          </a:p>
          <a:p>
            <a:pPr marL="0" indent="0">
              <a:buNone/>
            </a:pPr>
            <a:r>
              <a:rPr lang="en-US" sz="3200" dirty="0">
                <a:solidFill>
                  <a:srgbClr val="C00000"/>
                </a:solidFill>
              </a:rPr>
              <a:t>Identifying and conforming the dimensions: </a:t>
            </a:r>
            <a:r>
              <a:rPr lang="en-US" sz="3200" dirty="0"/>
              <a:t>Choosing the business dimensions (such as product, market, time, etc.) to be included in the first set of structures and making sure that each particular data element in every business dimension is conformed to one another. </a:t>
            </a:r>
          </a:p>
          <a:p>
            <a:pPr marL="0" indent="0">
              <a:buNone/>
            </a:pPr>
            <a:r>
              <a:rPr lang="en-US" sz="3200" dirty="0">
                <a:solidFill>
                  <a:srgbClr val="C00000"/>
                </a:solidFill>
              </a:rPr>
              <a:t>Choosing the facts</a:t>
            </a:r>
            <a:r>
              <a:rPr lang="en-US" sz="3200" dirty="0"/>
              <a:t>: Selecting the metrics or units of measurements (such as product sale units, dollar sales, dollar revenue, etc.) to be included in the first set of structures. </a:t>
            </a:r>
          </a:p>
          <a:p>
            <a:pPr marL="0" indent="0">
              <a:buNone/>
            </a:pPr>
            <a:r>
              <a:rPr lang="en-US" sz="3200" dirty="0">
                <a:solidFill>
                  <a:srgbClr val="C00000"/>
                </a:solidFill>
              </a:rPr>
              <a:t>Choosing the duration of the database</a:t>
            </a:r>
            <a:r>
              <a:rPr lang="en-US" sz="3200" dirty="0"/>
              <a:t>: Determining how far back in time you should go for historical data.</a:t>
            </a:r>
            <a:endParaRPr lang="en-IN" sz="3200" dirty="0"/>
          </a:p>
        </p:txBody>
      </p:sp>
    </p:spTree>
    <p:extLst>
      <p:ext uri="{BB962C8B-B14F-4D97-AF65-F5344CB8AC3E}">
        <p14:creationId xmlns:p14="http://schemas.microsoft.com/office/powerpoint/2010/main" val="1503272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4635-317A-4A39-96A0-A592C89B685E}"/>
              </a:ext>
            </a:extLst>
          </p:cNvPr>
          <p:cNvSpPr>
            <a:spLocks noGrp="1"/>
          </p:cNvSpPr>
          <p:nvPr>
            <p:ph type="title"/>
          </p:nvPr>
        </p:nvSpPr>
        <p:spPr>
          <a:xfrm>
            <a:off x="0" y="236329"/>
            <a:ext cx="12192000" cy="523875"/>
          </a:xfrm>
          <a:solidFill>
            <a:schemeClr val="tx2">
              <a:lumMod val="40000"/>
              <a:lumOff val="60000"/>
            </a:schemeClr>
          </a:solidFill>
        </p:spPr>
        <p:txBody>
          <a:bodyPr>
            <a:normAutofit fontScale="90000"/>
          </a:bodyPr>
          <a:lstStyle/>
          <a:p>
            <a:pPr algn="ctr"/>
            <a:r>
              <a:rPr lang="en-IN" dirty="0"/>
              <a:t>Star schema</a:t>
            </a:r>
          </a:p>
        </p:txBody>
      </p:sp>
      <p:pic>
        <p:nvPicPr>
          <p:cNvPr id="4" name="Content Placeholder 3">
            <a:extLst>
              <a:ext uri="{FF2B5EF4-FFF2-40B4-BE49-F238E27FC236}">
                <a16:creationId xmlns:a16="http://schemas.microsoft.com/office/drawing/2014/main" id="{A716996C-8E6A-4A1A-8499-CA61E37DF7BF}"/>
              </a:ext>
            </a:extLst>
          </p:cNvPr>
          <p:cNvPicPr>
            <a:picLocks noGrp="1" noChangeAspect="1"/>
          </p:cNvPicPr>
          <p:nvPr>
            <p:ph idx="1"/>
          </p:nvPr>
        </p:nvPicPr>
        <p:blipFill rotWithShape="1">
          <a:blip r:embed="rId2"/>
          <a:srcRect l="16170" t="18676" r="38314" b="10703"/>
          <a:stretch/>
        </p:blipFill>
        <p:spPr>
          <a:xfrm>
            <a:off x="295891" y="760204"/>
            <a:ext cx="4946755" cy="4407108"/>
          </a:xfrm>
          <a:prstGeom prst="rect">
            <a:avLst/>
          </a:prstGeom>
        </p:spPr>
      </p:pic>
      <p:pic>
        <p:nvPicPr>
          <p:cNvPr id="5" name="Picture 4">
            <a:extLst>
              <a:ext uri="{FF2B5EF4-FFF2-40B4-BE49-F238E27FC236}">
                <a16:creationId xmlns:a16="http://schemas.microsoft.com/office/drawing/2014/main" id="{A0F1C75F-475B-4E6D-A93D-FB9D15C4FDCF}"/>
              </a:ext>
            </a:extLst>
          </p:cNvPr>
          <p:cNvPicPr>
            <a:picLocks noChangeAspect="1"/>
          </p:cNvPicPr>
          <p:nvPr/>
        </p:nvPicPr>
        <p:blipFill rotWithShape="1">
          <a:blip r:embed="rId3"/>
          <a:srcRect l="15001" t="27532" r="30427" b="15948"/>
          <a:stretch/>
        </p:blipFill>
        <p:spPr>
          <a:xfrm>
            <a:off x="5209311" y="1015189"/>
            <a:ext cx="6653463" cy="3874168"/>
          </a:xfrm>
          <a:prstGeom prst="rect">
            <a:avLst/>
          </a:prstGeom>
        </p:spPr>
      </p:pic>
      <p:sp>
        <p:nvSpPr>
          <p:cNvPr id="6" name="Rectangle 5">
            <a:extLst>
              <a:ext uri="{FF2B5EF4-FFF2-40B4-BE49-F238E27FC236}">
                <a16:creationId xmlns:a16="http://schemas.microsoft.com/office/drawing/2014/main" id="{9B612A4D-DB92-4EC8-BE27-9A2F4ECEBC9E}"/>
              </a:ext>
            </a:extLst>
          </p:cNvPr>
          <p:cNvSpPr/>
          <p:nvPr/>
        </p:nvSpPr>
        <p:spPr>
          <a:xfrm>
            <a:off x="527155" y="5144343"/>
            <a:ext cx="11368954" cy="1477328"/>
          </a:xfrm>
          <a:prstGeom prst="rect">
            <a:avLst/>
          </a:prstGeom>
        </p:spPr>
        <p:txBody>
          <a:bodyPr wrap="square">
            <a:spAutoFit/>
          </a:bodyPr>
          <a:lstStyle/>
          <a:p>
            <a:r>
              <a:rPr lang="en-US" dirty="0"/>
              <a:t>The structure mirrors how the users normally </a:t>
            </a:r>
            <a:r>
              <a:rPr lang="en-US" dirty="0">
                <a:solidFill>
                  <a:srgbClr val="C00000"/>
                </a:solidFill>
              </a:rPr>
              <a:t>view their critical measures along their business dimensions</a:t>
            </a:r>
            <a:r>
              <a:rPr lang="en-US" dirty="0"/>
              <a:t>. When you look at the order dollars, the STAR schema structure intuitively answers the questions of </a:t>
            </a:r>
            <a:r>
              <a:rPr lang="en-US" dirty="0">
                <a:solidFill>
                  <a:srgbClr val="C00000"/>
                </a:solidFill>
              </a:rPr>
              <a:t>what, when, by whom, and to whom.</a:t>
            </a:r>
            <a:r>
              <a:rPr lang="en-US" dirty="0"/>
              <a:t> From the STAR schema, the users can easily visualize the answers to these questions: For a given amount of dollars, what was the product sold? Who was the customer? Which salesperson brought the order? When was the order placed?</a:t>
            </a:r>
            <a:endParaRPr lang="en-IN" dirty="0"/>
          </a:p>
        </p:txBody>
      </p:sp>
    </p:spTree>
    <p:extLst>
      <p:ext uri="{BB962C8B-B14F-4D97-AF65-F5344CB8AC3E}">
        <p14:creationId xmlns:p14="http://schemas.microsoft.com/office/powerpoint/2010/main" val="2370370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18F864-6A95-4E4A-A000-4EA1ACC22813}"/>
              </a:ext>
            </a:extLst>
          </p:cNvPr>
          <p:cNvPicPr>
            <a:picLocks noGrp="1" noChangeAspect="1"/>
          </p:cNvPicPr>
          <p:nvPr>
            <p:ph idx="1"/>
          </p:nvPr>
        </p:nvPicPr>
        <p:blipFill rotWithShape="1">
          <a:blip r:embed="rId2"/>
          <a:srcRect l="15213" t="9412" r="28339" b="11492"/>
          <a:stretch/>
        </p:blipFill>
        <p:spPr>
          <a:xfrm>
            <a:off x="2019300" y="749301"/>
            <a:ext cx="8331200" cy="5080000"/>
          </a:xfrm>
          <a:prstGeom prst="rect">
            <a:avLst/>
          </a:prstGeom>
          <a:solidFill>
            <a:schemeClr val="accent2">
              <a:lumMod val="50000"/>
            </a:schemeClr>
          </a:solidFill>
        </p:spPr>
      </p:pic>
    </p:spTree>
    <p:extLst>
      <p:ext uri="{BB962C8B-B14F-4D97-AF65-F5344CB8AC3E}">
        <p14:creationId xmlns:p14="http://schemas.microsoft.com/office/powerpoint/2010/main" val="1947332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07F2-1F1D-4C29-A77B-ED875C2AB637}"/>
              </a:ext>
            </a:extLst>
          </p:cNvPr>
          <p:cNvSpPr>
            <a:spLocks noGrp="1"/>
          </p:cNvSpPr>
          <p:nvPr>
            <p:ph type="title"/>
          </p:nvPr>
        </p:nvSpPr>
        <p:spPr>
          <a:xfrm>
            <a:off x="0" y="624681"/>
            <a:ext cx="12192000" cy="544512"/>
          </a:xfrm>
          <a:solidFill>
            <a:schemeClr val="tx2">
              <a:lumMod val="40000"/>
              <a:lumOff val="60000"/>
            </a:schemeClr>
          </a:solidFill>
        </p:spPr>
        <p:txBody>
          <a:bodyPr>
            <a:normAutofit fontScale="90000"/>
          </a:bodyPr>
          <a:lstStyle/>
          <a:p>
            <a:pPr algn="ctr"/>
            <a:r>
              <a:rPr lang="en-IN" dirty="0"/>
              <a:t>Star schema</a:t>
            </a:r>
          </a:p>
        </p:txBody>
      </p:sp>
      <p:sp>
        <p:nvSpPr>
          <p:cNvPr id="3" name="Content Placeholder 2">
            <a:extLst>
              <a:ext uri="{FF2B5EF4-FFF2-40B4-BE49-F238E27FC236}">
                <a16:creationId xmlns:a16="http://schemas.microsoft.com/office/drawing/2014/main" id="{8D051532-D423-4AD2-9359-D0EA65391686}"/>
              </a:ext>
            </a:extLst>
          </p:cNvPr>
          <p:cNvSpPr>
            <a:spLocks noGrp="1"/>
          </p:cNvSpPr>
          <p:nvPr>
            <p:ph idx="1"/>
          </p:nvPr>
        </p:nvSpPr>
        <p:spPr>
          <a:xfrm>
            <a:off x="508000" y="1609725"/>
            <a:ext cx="10515600" cy="4351338"/>
          </a:xfrm>
        </p:spPr>
        <p:txBody>
          <a:bodyPr>
            <a:normAutofit fontScale="92500" lnSpcReduction="20000"/>
          </a:bodyPr>
          <a:lstStyle/>
          <a:p>
            <a:r>
              <a:rPr lang="en-IN" dirty="0"/>
              <a:t>Most popular schema</a:t>
            </a:r>
          </a:p>
          <a:p>
            <a:r>
              <a:rPr lang="en-IN" dirty="0"/>
              <a:t>Dimensions are stored in dimension table and every entry has unique identifier(primary key)</a:t>
            </a:r>
          </a:p>
          <a:p>
            <a:r>
              <a:rPr lang="en-IN" dirty="0"/>
              <a:t>All unique identifiers from dimension table makeup for a composite key in the fact table</a:t>
            </a:r>
          </a:p>
          <a:p>
            <a:r>
              <a:rPr lang="en-IN" dirty="0"/>
              <a:t>Fact table also contains fact</a:t>
            </a:r>
          </a:p>
          <a:p>
            <a:r>
              <a:rPr lang="en-IN" dirty="0"/>
              <a:t>Thus </a:t>
            </a:r>
            <a:r>
              <a:rPr lang="en-IN" dirty="0" err="1"/>
              <a:t>eg</a:t>
            </a:r>
            <a:r>
              <a:rPr lang="en-IN" dirty="0"/>
              <a:t> </a:t>
            </a:r>
            <a:r>
              <a:rPr lang="en-IN" dirty="0" err="1"/>
              <a:t>store_id</a:t>
            </a:r>
            <a:r>
              <a:rPr lang="en-IN" dirty="0"/>
              <a:t>, </a:t>
            </a:r>
            <a:r>
              <a:rPr lang="en-IN" dirty="0" err="1"/>
              <a:t>date_key</a:t>
            </a:r>
            <a:r>
              <a:rPr lang="en-IN" dirty="0"/>
              <a:t>, and </a:t>
            </a:r>
            <a:r>
              <a:rPr lang="en-IN" dirty="0" err="1"/>
              <a:t>product_id</a:t>
            </a:r>
            <a:r>
              <a:rPr lang="en-IN" dirty="0"/>
              <a:t> giving the amount of a certain product sold on a certain date in particular store</a:t>
            </a:r>
          </a:p>
          <a:p>
            <a:r>
              <a:rPr lang="en-IN" dirty="0"/>
              <a:t>Foreign keys for the dimension tables are contained in fact table.</a:t>
            </a:r>
          </a:p>
          <a:p>
            <a:r>
              <a:rPr lang="en-IN" dirty="0"/>
              <a:t>Size of fact table is very large as compared to dimension table</a:t>
            </a:r>
          </a:p>
          <a:p>
            <a:r>
              <a:rPr lang="en-IN" dirty="0"/>
              <a:t>Fully Denormalized thus few joins and faster Query Operation</a:t>
            </a:r>
          </a:p>
          <a:p>
            <a:endParaRPr lang="en-IN" dirty="0"/>
          </a:p>
        </p:txBody>
      </p:sp>
    </p:spTree>
    <p:extLst>
      <p:ext uri="{BB962C8B-B14F-4D97-AF65-F5344CB8AC3E}">
        <p14:creationId xmlns:p14="http://schemas.microsoft.com/office/powerpoint/2010/main" val="1922645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1851-8636-47BE-AA55-A8739A05F5CC}"/>
              </a:ext>
            </a:extLst>
          </p:cNvPr>
          <p:cNvSpPr>
            <a:spLocks noGrp="1"/>
          </p:cNvSpPr>
          <p:nvPr>
            <p:ph type="title"/>
          </p:nvPr>
        </p:nvSpPr>
        <p:spPr>
          <a:xfrm>
            <a:off x="0" y="175577"/>
            <a:ext cx="12192000" cy="587375"/>
          </a:xfrm>
          <a:solidFill>
            <a:schemeClr val="tx2">
              <a:lumMod val="40000"/>
              <a:lumOff val="60000"/>
            </a:schemeClr>
          </a:solidFill>
        </p:spPr>
        <p:txBody>
          <a:bodyPr>
            <a:normAutofit fontScale="90000"/>
          </a:bodyPr>
          <a:lstStyle/>
          <a:p>
            <a:pPr algn="ctr"/>
            <a:r>
              <a:rPr lang="en-IN" b="1" dirty="0"/>
              <a:t>Sales star schema</a:t>
            </a:r>
          </a:p>
        </p:txBody>
      </p:sp>
      <p:graphicFrame>
        <p:nvGraphicFramePr>
          <p:cNvPr id="4" name="Table 4">
            <a:extLst>
              <a:ext uri="{FF2B5EF4-FFF2-40B4-BE49-F238E27FC236}">
                <a16:creationId xmlns:a16="http://schemas.microsoft.com/office/drawing/2014/main" id="{F9EE32E6-50D8-45A2-B37C-781F1E376CA1}"/>
              </a:ext>
            </a:extLst>
          </p:cNvPr>
          <p:cNvGraphicFramePr>
            <a:graphicFrameLocks noGrp="1"/>
          </p:cNvGraphicFramePr>
          <p:nvPr>
            <p:extLst>
              <p:ext uri="{D42A27DB-BD31-4B8C-83A1-F6EECF244321}">
                <p14:modId xmlns:p14="http://schemas.microsoft.com/office/powerpoint/2010/main" val="2240046361"/>
              </p:ext>
            </p:extLst>
          </p:nvPr>
        </p:nvGraphicFramePr>
        <p:xfrm>
          <a:off x="4521200" y="2131060"/>
          <a:ext cx="2070100" cy="2966720"/>
        </p:xfrm>
        <a:graphic>
          <a:graphicData uri="http://schemas.openxmlformats.org/drawingml/2006/table">
            <a:tbl>
              <a:tblPr firstRow="1" bandRow="1">
                <a:tableStyleId>{5C22544A-7EE6-4342-B048-85BDC9FD1C3A}</a:tableStyleId>
              </a:tblPr>
              <a:tblGrid>
                <a:gridCol w="2070100">
                  <a:extLst>
                    <a:ext uri="{9D8B030D-6E8A-4147-A177-3AD203B41FA5}">
                      <a16:colId xmlns:a16="http://schemas.microsoft.com/office/drawing/2014/main" val="260659537"/>
                    </a:ext>
                  </a:extLst>
                </a:gridCol>
              </a:tblGrid>
              <a:tr h="370840">
                <a:tc>
                  <a:txBody>
                    <a:bodyPr/>
                    <a:lstStyle/>
                    <a:p>
                      <a:r>
                        <a:rPr lang="en-IN" dirty="0"/>
                        <a:t>Sales fact table</a:t>
                      </a:r>
                    </a:p>
                  </a:txBody>
                  <a:tcPr/>
                </a:tc>
                <a:extLst>
                  <a:ext uri="{0D108BD9-81ED-4DB2-BD59-A6C34878D82A}">
                    <a16:rowId xmlns:a16="http://schemas.microsoft.com/office/drawing/2014/main" val="3025066808"/>
                  </a:ext>
                </a:extLst>
              </a:tr>
              <a:tr h="370840">
                <a:tc>
                  <a:txBody>
                    <a:bodyPr/>
                    <a:lstStyle/>
                    <a:p>
                      <a:r>
                        <a:rPr lang="en-IN" dirty="0" err="1"/>
                        <a:t>Time_key</a:t>
                      </a:r>
                      <a:r>
                        <a:rPr lang="en-IN" dirty="0"/>
                        <a:t> (FK)</a:t>
                      </a:r>
                    </a:p>
                  </a:txBody>
                  <a:tcPr/>
                </a:tc>
                <a:extLst>
                  <a:ext uri="{0D108BD9-81ED-4DB2-BD59-A6C34878D82A}">
                    <a16:rowId xmlns:a16="http://schemas.microsoft.com/office/drawing/2014/main" val="3717147110"/>
                  </a:ext>
                </a:extLst>
              </a:tr>
              <a:tr h="370840">
                <a:tc>
                  <a:txBody>
                    <a:bodyPr/>
                    <a:lstStyle/>
                    <a:p>
                      <a:r>
                        <a:rPr lang="en-IN" dirty="0" err="1"/>
                        <a:t>Item_key</a:t>
                      </a:r>
                      <a:r>
                        <a:rPr lang="en-IN" dirty="0"/>
                        <a:t> (FK)</a:t>
                      </a:r>
                    </a:p>
                  </a:txBody>
                  <a:tcPr/>
                </a:tc>
                <a:extLst>
                  <a:ext uri="{0D108BD9-81ED-4DB2-BD59-A6C34878D82A}">
                    <a16:rowId xmlns:a16="http://schemas.microsoft.com/office/drawing/2014/main" val="3339564172"/>
                  </a:ext>
                </a:extLst>
              </a:tr>
              <a:tr h="370840">
                <a:tc>
                  <a:txBody>
                    <a:bodyPr/>
                    <a:lstStyle/>
                    <a:p>
                      <a:r>
                        <a:rPr lang="en-IN" dirty="0" err="1"/>
                        <a:t>Branch_key</a:t>
                      </a:r>
                      <a:r>
                        <a:rPr lang="en-IN" dirty="0"/>
                        <a:t> (FK)</a:t>
                      </a:r>
                    </a:p>
                  </a:txBody>
                  <a:tcPr/>
                </a:tc>
                <a:extLst>
                  <a:ext uri="{0D108BD9-81ED-4DB2-BD59-A6C34878D82A}">
                    <a16:rowId xmlns:a16="http://schemas.microsoft.com/office/drawing/2014/main" val="261446973"/>
                  </a:ext>
                </a:extLst>
              </a:tr>
              <a:tr h="370840">
                <a:tc>
                  <a:txBody>
                    <a:bodyPr/>
                    <a:lstStyle/>
                    <a:p>
                      <a:r>
                        <a:rPr lang="en-IN" dirty="0" err="1"/>
                        <a:t>Location_key</a:t>
                      </a:r>
                      <a:r>
                        <a:rPr lang="en-IN" dirty="0"/>
                        <a:t> (FK)</a:t>
                      </a:r>
                    </a:p>
                  </a:txBody>
                  <a:tcPr/>
                </a:tc>
                <a:extLst>
                  <a:ext uri="{0D108BD9-81ED-4DB2-BD59-A6C34878D82A}">
                    <a16:rowId xmlns:a16="http://schemas.microsoft.com/office/drawing/2014/main" val="78463700"/>
                  </a:ext>
                </a:extLst>
              </a:tr>
              <a:tr h="370840">
                <a:tc>
                  <a:txBody>
                    <a:bodyPr/>
                    <a:lstStyle/>
                    <a:p>
                      <a:r>
                        <a:rPr lang="en-IN" b="1" dirty="0" err="1">
                          <a:solidFill>
                            <a:srgbClr val="C00000"/>
                          </a:solidFill>
                        </a:rPr>
                        <a:t>Units_sold</a:t>
                      </a:r>
                      <a:endParaRPr lang="en-IN" b="1" dirty="0">
                        <a:solidFill>
                          <a:srgbClr val="C00000"/>
                        </a:solidFill>
                      </a:endParaRPr>
                    </a:p>
                  </a:txBody>
                  <a:tcPr/>
                </a:tc>
                <a:extLst>
                  <a:ext uri="{0D108BD9-81ED-4DB2-BD59-A6C34878D82A}">
                    <a16:rowId xmlns:a16="http://schemas.microsoft.com/office/drawing/2014/main" val="2598869800"/>
                  </a:ext>
                </a:extLst>
              </a:tr>
              <a:tr h="370840">
                <a:tc>
                  <a:txBody>
                    <a:bodyPr/>
                    <a:lstStyle/>
                    <a:p>
                      <a:r>
                        <a:rPr lang="en-IN" b="1" dirty="0" err="1">
                          <a:solidFill>
                            <a:srgbClr val="C00000"/>
                          </a:solidFill>
                        </a:rPr>
                        <a:t>Dollars_sold</a:t>
                      </a:r>
                      <a:endParaRPr lang="en-IN" b="1" dirty="0">
                        <a:solidFill>
                          <a:srgbClr val="C00000"/>
                        </a:solidFill>
                      </a:endParaRPr>
                    </a:p>
                  </a:txBody>
                  <a:tcPr/>
                </a:tc>
                <a:extLst>
                  <a:ext uri="{0D108BD9-81ED-4DB2-BD59-A6C34878D82A}">
                    <a16:rowId xmlns:a16="http://schemas.microsoft.com/office/drawing/2014/main" val="2168973232"/>
                  </a:ext>
                </a:extLst>
              </a:tr>
              <a:tr h="370840">
                <a:tc>
                  <a:txBody>
                    <a:bodyPr/>
                    <a:lstStyle/>
                    <a:p>
                      <a:r>
                        <a:rPr lang="en-IN" b="1" dirty="0" err="1">
                          <a:solidFill>
                            <a:srgbClr val="C00000"/>
                          </a:solidFill>
                        </a:rPr>
                        <a:t>Avg_sales</a:t>
                      </a:r>
                      <a:endParaRPr lang="en-IN" b="1" dirty="0">
                        <a:solidFill>
                          <a:srgbClr val="C00000"/>
                        </a:solidFill>
                      </a:endParaRPr>
                    </a:p>
                  </a:txBody>
                  <a:tcPr/>
                </a:tc>
                <a:extLst>
                  <a:ext uri="{0D108BD9-81ED-4DB2-BD59-A6C34878D82A}">
                    <a16:rowId xmlns:a16="http://schemas.microsoft.com/office/drawing/2014/main" val="1176922825"/>
                  </a:ext>
                </a:extLst>
              </a:tr>
            </a:tbl>
          </a:graphicData>
        </a:graphic>
      </p:graphicFrame>
      <p:graphicFrame>
        <p:nvGraphicFramePr>
          <p:cNvPr id="6" name="Table 4">
            <a:extLst>
              <a:ext uri="{FF2B5EF4-FFF2-40B4-BE49-F238E27FC236}">
                <a16:creationId xmlns:a16="http://schemas.microsoft.com/office/drawing/2014/main" id="{732C88C0-7A3F-46AA-A1A4-A1CAC189687C}"/>
              </a:ext>
            </a:extLst>
          </p:cNvPr>
          <p:cNvGraphicFramePr>
            <a:graphicFrameLocks noGrp="1"/>
          </p:cNvGraphicFramePr>
          <p:nvPr>
            <p:extLst>
              <p:ext uri="{D42A27DB-BD31-4B8C-83A1-F6EECF244321}">
                <p14:modId xmlns:p14="http://schemas.microsoft.com/office/powerpoint/2010/main" val="165091320"/>
              </p:ext>
            </p:extLst>
          </p:nvPr>
        </p:nvGraphicFramePr>
        <p:xfrm>
          <a:off x="393700" y="1018540"/>
          <a:ext cx="2311400" cy="259588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60659537"/>
                    </a:ext>
                  </a:extLst>
                </a:gridCol>
              </a:tblGrid>
              <a:tr h="370840">
                <a:tc>
                  <a:txBody>
                    <a:bodyPr/>
                    <a:lstStyle/>
                    <a:p>
                      <a:r>
                        <a:rPr lang="en-IN" dirty="0"/>
                        <a:t>Time dimension table</a:t>
                      </a:r>
                    </a:p>
                  </a:txBody>
                  <a:tcPr/>
                </a:tc>
                <a:extLst>
                  <a:ext uri="{0D108BD9-81ED-4DB2-BD59-A6C34878D82A}">
                    <a16:rowId xmlns:a16="http://schemas.microsoft.com/office/drawing/2014/main" val="3025066808"/>
                  </a:ext>
                </a:extLst>
              </a:tr>
              <a:tr h="370840">
                <a:tc>
                  <a:txBody>
                    <a:bodyPr/>
                    <a:lstStyle/>
                    <a:p>
                      <a:r>
                        <a:rPr lang="en-IN" dirty="0" err="1"/>
                        <a:t>Time_key</a:t>
                      </a:r>
                      <a:r>
                        <a:rPr lang="en-IN" dirty="0"/>
                        <a:t> (PK)</a:t>
                      </a:r>
                    </a:p>
                  </a:txBody>
                  <a:tcPr/>
                </a:tc>
                <a:extLst>
                  <a:ext uri="{0D108BD9-81ED-4DB2-BD59-A6C34878D82A}">
                    <a16:rowId xmlns:a16="http://schemas.microsoft.com/office/drawing/2014/main" val="3717147110"/>
                  </a:ext>
                </a:extLst>
              </a:tr>
              <a:tr h="370840">
                <a:tc>
                  <a:txBody>
                    <a:bodyPr/>
                    <a:lstStyle/>
                    <a:p>
                      <a:r>
                        <a:rPr lang="en-IN" dirty="0"/>
                        <a:t>day</a:t>
                      </a:r>
                    </a:p>
                  </a:txBody>
                  <a:tcPr/>
                </a:tc>
                <a:extLst>
                  <a:ext uri="{0D108BD9-81ED-4DB2-BD59-A6C34878D82A}">
                    <a16:rowId xmlns:a16="http://schemas.microsoft.com/office/drawing/2014/main" val="3339564172"/>
                  </a:ext>
                </a:extLst>
              </a:tr>
              <a:tr h="370840">
                <a:tc>
                  <a:txBody>
                    <a:bodyPr/>
                    <a:lstStyle/>
                    <a:p>
                      <a:r>
                        <a:rPr lang="en-IN" dirty="0" err="1"/>
                        <a:t>Day_of_the_week</a:t>
                      </a:r>
                      <a:endParaRPr lang="en-IN" dirty="0"/>
                    </a:p>
                  </a:txBody>
                  <a:tcPr/>
                </a:tc>
                <a:extLst>
                  <a:ext uri="{0D108BD9-81ED-4DB2-BD59-A6C34878D82A}">
                    <a16:rowId xmlns:a16="http://schemas.microsoft.com/office/drawing/2014/main" val="261446973"/>
                  </a:ext>
                </a:extLst>
              </a:tr>
              <a:tr h="370840">
                <a:tc>
                  <a:txBody>
                    <a:bodyPr/>
                    <a:lstStyle/>
                    <a:p>
                      <a:r>
                        <a:rPr lang="en-IN" dirty="0"/>
                        <a:t>month</a:t>
                      </a:r>
                    </a:p>
                  </a:txBody>
                  <a:tcPr/>
                </a:tc>
                <a:extLst>
                  <a:ext uri="{0D108BD9-81ED-4DB2-BD59-A6C34878D82A}">
                    <a16:rowId xmlns:a16="http://schemas.microsoft.com/office/drawing/2014/main" val="78463700"/>
                  </a:ext>
                </a:extLst>
              </a:tr>
              <a:tr h="370840">
                <a:tc>
                  <a:txBody>
                    <a:bodyPr/>
                    <a:lstStyle/>
                    <a:p>
                      <a:r>
                        <a:rPr lang="en-IN" dirty="0"/>
                        <a:t>quarter</a:t>
                      </a:r>
                    </a:p>
                  </a:txBody>
                  <a:tcPr/>
                </a:tc>
                <a:extLst>
                  <a:ext uri="{0D108BD9-81ED-4DB2-BD59-A6C34878D82A}">
                    <a16:rowId xmlns:a16="http://schemas.microsoft.com/office/drawing/2014/main" val="2598869800"/>
                  </a:ext>
                </a:extLst>
              </a:tr>
              <a:tr h="370840">
                <a:tc>
                  <a:txBody>
                    <a:bodyPr/>
                    <a:lstStyle/>
                    <a:p>
                      <a:r>
                        <a:rPr lang="en-IN" dirty="0"/>
                        <a:t>year</a:t>
                      </a:r>
                    </a:p>
                  </a:txBody>
                  <a:tcPr/>
                </a:tc>
                <a:extLst>
                  <a:ext uri="{0D108BD9-81ED-4DB2-BD59-A6C34878D82A}">
                    <a16:rowId xmlns:a16="http://schemas.microsoft.com/office/drawing/2014/main" val="2168973232"/>
                  </a:ext>
                </a:extLst>
              </a:tr>
            </a:tbl>
          </a:graphicData>
        </a:graphic>
      </p:graphicFrame>
      <p:graphicFrame>
        <p:nvGraphicFramePr>
          <p:cNvPr id="7" name="Table 4">
            <a:extLst>
              <a:ext uri="{FF2B5EF4-FFF2-40B4-BE49-F238E27FC236}">
                <a16:creationId xmlns:a16="http://schemas.microsoft.com/office/drawing/2014/main" id="{A902055B-72B3-49CA-9C04-091227E5CFF9}"/>
              </a:ext>
            </a:extLst>
          </p:cNvPr>
          <p:cNvGraphicFramePr>
            <a:graphicFrameLocks noGrp="1"/>
          </p:cNvGraphicFramePr>
          <p:nvPr>
            <p:extLst>
              <p:ext uri="{D42A27DB-BD31-4B8C-83A1-F6EECF244321}">
                <p14:modId xmlns:p14="http://schemas.microsoft.com/office/powerpoint/2010/main" val="1374226376"/>
              </p:ext>
            </p:extLst>
          </p:nvPr>
        </p:nvGraphicFramePr>
        <p:xfrm>
          <a:off x="1028700" y="4356100"/>
          <a:ext cx="2311400" cy="148336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60659537"/>
                    </a:ext>
                  </a:extLst>
                </a:gridCol>
              </a:tblGrid>
              <a:tr h="370840">
                <a:tc>
                  <a:txBody>
                    <a:bodyPr/>
                    <a:lstStyle/>
                    <a:p>
                      <a:r>
                        <a:rPr lang="en-IN" dirty="0"/>
                        <a:t>branch dimension</a:t>
                      </a:r>
                    </a:p>
                  </a:txBody>
                  <a:tcPr/>
                </a:tc>
                <a:extLst>
                  <a:ext uri="{0D108BD9-81ED-4DB2-BD59-A6C34878D82A}">
                    <a16:rowId xmlns:a16="http://schemas.microsoft.com/office/drawing/2014/main" val="3025066808"/>
                  </a:ext>
                </a:extLst>
              </a:tr>
              <a:tr h="370840">
                <a:tc>
                  <a:txBody>
                    <a:bodyPr/>
                    <a:lstStyle/>
                    <a:p>
                      <a:r>
                        <a:rPr lang="en-IN" dirty="0" err="1"/>
                        <a:t>Branch_key</a:t>
                      </a:r>
                      <a:endParaRPr lang="en-IN" dirty="0"/>
                    </a:p>
                  </a:txBody>
                  <a:tcPr/>
                </a:tc>
                <a:extLst>
                  <a:ext uri="{0D108BD9-81ED-4DB2-BD59-A6C34878D82A}">
                    <a16:rowId xmlns:a16="http://schemas.microsoft.com/office/drawing/2014/main" val="3717147110"/>
                  </a:ext>
                </a:extLst>
              </a:tr>
              <a:tr h="370840">
                <a:tc>
                  <a:txBody>
                    <a:bodyPr/>
                    <a:lstStyle/>
                    <a:p>
                      <a:r>
                        <a:rPr lang="en-IN" dirty="0" err="1"/>
                        <a:t>Branch_name</a:t>
                      </a:r>
                      <a:endParaRPr lang="en-IN" dirty="0"/>
                    </a:p>
                  </a:txBody>
                  <a:tcPr/>
                </a:tc>
                <a:extLst>
                  <a:ext uri="{0D108BD9-81ED-4DB2-BD59-A6C34878D82A}">
                    <a16:rowId xmlns:a16="http://schemas.microsoft.com/office/drawing/2014/main" val="3339564172"/>
                  </a:ext>
                </a:extLst>
              </a:tr>
              <a:tr h="370840">
                <a:tc>
                  <a:txBody>
                    <a:bodyPr/>
                    <a:lstStyle/>
                    <a:p>
                      <a:r>
                        <a:rPr lang="en-IN" dirty="0" err="1"/>
                        <a:t>Branch_type</a:t>
                      </a:r>
                      <a:endParaRPr lang="en-IN" dirty="0"/>
                    </a:p>
                  </a:txBody>
                  <a:tcPr/>
                </a:tc>
                <a:extLst>
                  <a:ext uri="{0D108BD9-81ED-4DB2-BD59-A6C34878D82A}">
                    <a16:rowId xmlns:a16="http://schemas.microsoft.com/office/drawing/2014/main" val="261446973"/>
                  </a:ext>
                </a:extLst>
              </a:tr>
            </a:tbl>
          </a:graphicData>
        </a:graphic>
      </p:graphicFrame>
      <p:graphicFrame>
        <p:nvGraphicFramePr>
          <p:cNvPr id="8" name="Table 4">
            <a:extLst>
              <a:ext uri="{FF2B5EF4-FFF2-40B4-BE49-F238E27FC236}">
                <a16:creationId xmlns:a16="http://schemas.microsoft.com/office/drawing/2014/main" id="{656D4513-0EA7-4104-80B2-3800C6C779E6}"/>
              </a:ext>
            </a:extLst>
          </p:cNvPr>
          <p:cNvGraphicFramePr>
            <a:graphicFrameLocks noGrp="1"/>
          </p:cNvGraphicFramePr>
          <p:nvPr>
            <p:extLst>
              <p:ext uri="{D42A27DB-BD31-4B8C-83A1-F6EECF244321}">
                <p14:modId xmlns:p14="http://schemas.microsoft.com/office/powerpoint/2010/main" val="411615147"/>
              </p:ext>
            </p:extLst>
          </p:nvPr>
        </p:nvGraphicFramePr>
        <p:xfrm>
          <a:off x="8585200" y="1045665"/>
          <a:ext cx="2311400" cy="222504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60659537"/>
                    </a:ext>
                  </a:extLst>
                </a:gridCol>
              </a:tblGrid>
              <a:tr h="370840">
                <a:tc>
                  <a:txBody>
                    <a:bodyPr/>
                    <a:lstStyle/>
                    <a:p>
                      <a:r>
                        <a:rPr lang="en-IN" dirty="0"/>
                        <a:t>Item dimension table</a:t>
                      </a:r>
                    </a:p>
                  </a:txBody>
                  <a:tcPr/>
                </a:tc>
                <a:extLst>
                  <a:ext uri="{0D108BD9-81ED-4DB2-BD59-A6C34878D82A}">
                    <a16:rowId xmlns:a16="http://schemas.microsoft.com/office/drawing/2014/main" val="3025066808"/>
                  </a:ext>
                </a:extLst>
              </a:tr>
              <a:tr h="370840">
                <a:tc>
                  <a:txBody>
                    <a:bodyPr/>
                    <a:lstStyle/>
                    <a:p>
                      <a:r>
                        <a:rPr lang="en-IN" dirty="0" err="1"/>
                        <a:t>item_key</a:t>
                      </a:r>
                      <a:endParaRPr lang="en-IN" dirty="0"/>
                    </a:p>
                  </a:txBody>
                  <a:tcPr/>
                </a:tc>
                <a:extLst>
                  <a:ext uri="{0D108BD9-81ED-4DB2-BD59-A6C34878D82A}">
                    <a16:rowId xmlns:a16="http://schemas.microsoft.com/office/drawing/2014/main" val="3717147110"/>
                  </a:ext>
                </a:extLst>
              </a:tr>
              <a:tr h="370840">
                <a:tc>
                  <a:txBody>
                    <a:bodyPr/>
                    <a:lstStyle/>
                    <a:p>
                      <a:r>
                        <a:rPr lang="en-IN" dirty="0" err="1"/>
                        <a:t>Item_name</a:t>
                      </a:r>
                      <a:endParaRPr lang="en-IN" dirty="0"/>
                    </a:p>
                  </a:txBody>
                  <a:tcPr/>
                </a:tc>
                <a:extLst>
                  <a:ext uri="{0D108BD9-81ED-4DB2-BD59-A6C34878D82A}">
                    <a16:rowId xmlns:a16="http://schemas.microsoft.com/office/drawing/2014/main" val="3339564172"/>
                  </a:ext>
                </a:extLst>
              </a:tr>
              <a:tr h="370840">
                <a:tc>
                  <a:txBody>
                    <a:bodyPr/>
                    <a:lstStyle/>
                    <a:p>
                      <a:r>
                        <a:rPr lang="en-IN" dirty="0"/>
                        <a:t>brand</a:t>
                      </a:r>
                    </a:p>
                  </a:txBody>
                  <a:tcPr/>
                </a:tc>
                <a:extLst>
                  <a:ext uri="{0D108BD9-81ED-4DB2-BD59-A6C34878D82A}">
                    <a16:rowId xmlns:a16="http://schemas.microsoft.com/office/drawing/2014/main" val="261446973"/>
                  </a:ext>
                </a:extLst>
              </a:tr>
              <a:tr h="370840">
                <a:tc>
                  <a:txBody>
                    <a:bodyPr/>
                    <a:lstStyle/>
                    <a:p>
                      <a:r>
                        <a:rPr lang="en-IN" dirty="0"/>
                        <a:t>type</a:t>
                      </a:r>
                    </a:p>
                  </a:txBody>
                  <a:tcPr/>
                </a:tc>
                <a:extLst>
                  <a:ext uri="{0D108BD9-81ED-4DB2-BD59-A6C34878D82A}">
                    <a16:rowId xmlns:a16="http://schemas.microsoft.com/office/drawing/2014/main" val="78463700"/>
                  </a:ext>
                </a:extLst>
              </a:tr>
              <a:tr h="370840">
                <a:tc>
                  <a:txBody>
                    <a:bodyPr/>
                    <a:lstStyle/>
                    <a:p>
                      <a:r>
                        <a:rPr lang="en-IN" dirty="0" err="1"/>
                        <a:t>Supplier_type</a:t>
                      </a:r>
                      <a:endParaRPr lang="en-IN" dirty="0"/>
                    </a:p>
                  </a:txBody>
                  <a:tcPr/>
                </a:tc>
                <a:extLst>
                  <a:ext uri="{0D108BD9-81ED-4DB2-BD59-A6C34878D82A}">
                    <a16:rowId xmlns:a16="http://schemas.microsoft.com/office/drawing/2014/main" val="2598869800"/>
                  </a:ext>
                </a:extLst>
              </a:tr>
            </a:tbl>
          </a:graphicData>
        </a:graphic>
      </p:graphicFrame>
      <p:graphicFrame>
        <p:nvGraphicFramePr>
          <p:cNvPr id="9" name="Table 4">
            <a:extLst>
              <a:ext uri="{FF2B5EF4-FFF2-40B4-BE49-F238E27FC236}">
                <a16:creationId xmlns:a16="http://schemas.microsoft.com/office/drawing/2014/main" id="{F4A0519F-41E8-4824-8588-01A7BD96C1A7}"/>
              </a:ext>
            </a:extLst>
          </p:cNvPr>
          <p:cNvGraphicFramePr>
            <a:graphicFrameLocks noGrp="1"/>
          </p:cNvGraphicFramePr>
          <p:nvPr>
            <p:extLst>
              <p:ext uri="{D42A27DB-BD31-4B8C-83A1-F6EECF244321}">
                <p14:modId xmlns:p14="http://schemas.microsoft.com/office/powerpoint/2010/main" val="1855773845"/>
              </p:ext>
            </p:extLst>
          </p:nvPr>
        </p:nvGraphicFramePr>
        <p:xfrm>
          <a:off x="8585200" y="3614420"/>
          <a:ext cx="2311400" cy="249428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60659537"/>
                    </a:ext>
                  </a:extLst>
                </a:gridCol>
              </a:tblGrid>
              <a:tr h="370840">
                <a:tc>
                  <a:txBody>
                    <a:bodyPr/>
                    <a:lstStyle/>
                    <a:p>
                      <a:r>
                        <a:rPr lang="en-IN" dirty="0"/>
                        <a:t>Location dimension table</a:t>
                      </a:r>
                    </a:p>
                  </a:txBody>
                  <a:tcPr/>
                </a:tc>
                <a:extLst>
                  <a:ext uri="{0D108BD9-81ED-4DB2-BD59-A6C34878D82A}">
                    <a16:rowId xmlns:a16="http://schemas.microsoft.com/office/drawing/2014/main" val="3025066808"/>
                  </a:ext>
                </a:extLst>
              </a:tr>
              <a:tr h="370840">
                <a:tc>
                  <a:txBody>
                    <a:bodyPr/>
                    <a:lstStyle/>
                    <a:p>
                      <a:r>
                        <a:rPr lang="en-IN" dirty="0" err="1"/>
                        <a:t>location_key</a:t>
                      </a:r>
                      <a:endParaRPr lang="en-IN" dirty="0"/>
                    </a:p>
                  </a:txBody>
                  <a:tcPr/>
                </a:tc>
                <a:extLst>
                  <a:ext uri="{0D108BD9-81ED-4DB2-BD59-A6C34878D82A}">
                    <a16:rowId xmlns:a16="http://schemas.microsoft.com/office/drawing/2014/main" val="3717147110"/>
                  </a:ext>
                </a:extLst>
              </a:tr>
              <a:tr h="370840">
                <a:tc>
                  <a:txBody>
                    <a:bodyPr/>
                    <a:lstStyle/>
                    <a:p>
                      <a:r>
                        <a:rPr lang="en-IN" dirty="0"/>
                        <a:t>street</a:t>
                      </a:r>
                    </a:p>
                  </a:txBody>
                  <a:tcPr/>
                </a:tc>
                <a:extLst>
                  <a:ext uri="{0D108BD9-81ED-4DB2-BD59-A6C34878D82A}">
                    <a16:rowId xmlns:a16="http://schemas.microsoft.com/office/drawing/2014/main" val="3339564172"/>
                  </a:ext>
                </a:extLst>
              </a:tr>
              <a:tr h="370840">
                <a:tc>
                  <a:txBody>
                    <a:bodyPr/>
                    <a:lstStyle/>
                    <a:p>
                      <a:r>
                        <a:rPr lang="en-IN" dirty="0"/>
                        <a:t>city</a:t>
                      </a:r>
                    </a:p>
                  </a:txBody>
                  <a:tcPr/>
                </a:tc>
                <a:extLst>
                  <a:ext uri="{0D108BD9-81ED-4DB2-BD59-A6C34878D82A}">
                    <a16:rowId xmlns:a16="http://schemas.microsoft.com/office/drawing/2014/main" val="261446973"/>
                  </a:ext>
                </a:extLst>
              </a:tr>
              <a:tr h="370840">
                <a:tc>
                  <a:txBody>
                    <a:bodyPr/>
                    <a:lstStyle/>
                    <a:p>
                      <a:r>
                        <a:rPr lang="en-IN" dirty="0"/>
                        <a:t>state</a:t>
                      </a:r>
                    </a:p>
                  </a:txBody>
                  <a:tcPr/>
                </a:tc>
                <a:extLst>
                  <a:ext uri="{0D108BD9-81ED-4DB2-BD59-A6C34878D82A}">
                    <a16:rowId xmlns:a16="http://schemas.microsoft.com/office/drawing/2014/main" val="78463700"/>
                  </a:ext>
                </a:extLst>
              </a:tr>
              <a:tr h="370840">
                <a:tc>
                  <a:txBody>
                    <a:bodyPr/>
                    <a:lstStyle/>
                    <a:p>
                      <a:r>
                        <a:rPr lang="en-IN" dirty="0"/>
                        <a:t>country</a:t>
                      </a:r>
                    </a:p>
                  </a:txBody>
                  <a:tcPr/>
                </a:tc>
                <a:extLst>
                  <a:ext uri="{0D108BD9-81ED-4DB2-BD59-A6C34878D82A}">
                    <a16:rowId xmlns:a16="http://schemas.microsoft.com/office/drawing/2014/main" val="2598869800"/>
                  </a:ext>
                </a:extLst>
              </a:tr>
            </a:tbl>
          </a:graphicData>
        </a:graphic>
      </p:graphicFrame>
      <p:cxnSp>
        <p:nvCxnSpPr>
          <p:cNvPr id="11" name="Straight Arrow Connector 10">
            <a:extLst>
              <a:ext uri="{FF2B5EF4-FFF2-40B4-BE49-F238E27FC236}">
                <a16:creationId xmlns:a16="http://schemas.microsoft.com/office/drawing/2014/main" id="{5AB04BF9-9CC3-4B58-AC3B-58EA76D72BE1}"/>
              </a:ext>
            </a:extLst>
          </p:cNvPr>
          <p:cNvCxnSpPr/>
          <p:nvPr/>
        </p:nvCxnSpPr>
        <p:spPr>
          <a:xfrm flipH="1" flipV="1">
            <a:off x="2705100" y="1692592"/>
            <a:ext cx="1816100" cy="111252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B0F887A-8DA1-492C-BD50-50A10C34428C}"/>
              </a:ext>
            </a:extLst>
          </p:cNvPr>
          <p:cNvCxnSpPr>
            <a:cxnSpLocks/>
          </p:cNvCxnSpPr>
          <p:nvPr/>
        </p:nvCxnSpPr>
        <p:spPr>
          <a:xfrm flipH="1">
            <a:off x="3340100" y="3479164"/>
            <a:ext cx="1181100" cy="1618616"/>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827A0D8C-7DAE-46C8-B12B-0464F42B232D}"/>
              </a:ext>
            </a:extLst>
          </p:cNvPr>
          <p:cNvCxnSpPr>
            <a:cxnSpLocks/>
          </p:cNvCxnSpPr>
          <p:nvPr/>
        </p:nvCxnSpPr>
        <p:spPr>
          <a:xfrm flipV="1">
            <a:off x="6591300" y="1692592"/>
            <a:ext cx="1993900" cy="135794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1D4078C-76AB-48C8-816A-88DAFCFA2D59}"/>
              </a:ext>
            </a:extLst>
          </p:cNvPr>
          <p:cNvCxnSpPr>
            <a:cxnSpLocks/>
          </p:cNvCxnSpPr>
          <p:nvPr/>
        </p:nvCxnSpPr>
        <p:spPr>
          <a:xfrm>
            <a:off x="6591300" y="3797301"/>
            <a:ext cx="1993900" cy="73659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65356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DD97-523C-42AF-AE24-4A68D231C6C4}"/>
              </a:ext>
            </a:extLst>
          </p:cNvPr>
          <p:cNvSpPr>
            <a:spLocks noGrp="1"/>
          </p:cNvSpPr>
          <p:nvPr>
            <p:ph type="title"/>
          </p:nvPr>
        </p:nvSpPr>
        <p:spPr>
          <a:xfrm>
            <a:off x="0" y="134179"/>
            <a:ext cx="12191999" cy="536575"/>
          </a:xfrm>
          <a:solidFill>
            <a:schemeClr val="tx2">
              <a:lumMod val="40000"/>
              <a:lumOff val="60000"/>
            </a:schemeClr>
          </a:solidFill>
        </p:spPr>
        <p:txBody>
          <a:bodyPr>
            <a:normAutofit fontScale="90000"/>
          </a:bodyPr>
          <a:lstStyle/>
          <a:p>
            <a:pPr algn="ctr"/>
            <a:r>
              <a:rPr lang="en-IN" dirty="0"/>
              <a:t>Inside the dimension table</a:t>
            </a:r>
          </a:p>
        </p:txBody>
      </p:sp>
      <p:sp>
        <p:nvSpPr>
          <p:cNvPr id="3" name="Content Placeholder 2">
            <a:extLst>
              <a:ext uri="{FF2B5EF4-FFF2-40B4-BE49-F238E27FC236}">
                <a16:creationId xmlns:a16="http://schemas.microsoft.com/office/drawing/2014/main" id="{0B4670C9-6328-4964-9F23-286E95C938BF}"/>
              </a:ext>
            </a:extLst>
          </p:cNvPr>
          <p:cNvSpPr>
            <a:spLocks noGrp="1"/>
          </p:cNvSpPr>
          <p:nvPr>
            <p:ph idx="1"/>
          </p:nvPr>
        </p:nvSpPr>
        <p:spPr>
          <a:xfrm>
            <a:off x="279400" y="681037"/>
            <a:ext cx="11607800" cy="6032501"/>
          </a:xfrm>
        </p:spPr>
        <p:txBody>
          <a:bodyPr>
            <a:normAutofit fontScale="92500"/>
          </a:bodyPr>
          <a:lstStyle/>
          <a:p>
            <a:r>
              <a:rPr lang="en-US" sz="1700" b="1" dirty="0">
                <a:solidFill>
                  <a:schemeClr val="accent1">
                    <a:lumMod val="75000"/>
                  </a:schemeClr>
                </a:solidFill>
              </a:rPr>
              <a:t>Dimension table key</a:t>
            </a:r>
            <a:r>
              <a:rPr lang="en-US" sz="1700" dirty="0">
                <a:solidFill>
                  <a:schemeClr val="accent1">
                    <a:lumMod val="75000"/>
                  </a:schemeClr>
                </a:solidFill>
              </a:rPr>
              <a:t>. </a:t>
            </a:r>
            <a:r>
              <a:rPr lang="en-US" sz="1600" dirty="0"/>
              <a:t>Primary key of the dimension table uniquely identifies each row in the table. </a:t>
            </a:r>
          </a:p>
          <a:p>
            <a:r>
              <a:rPr lang="en-US" sz="1700" b="1" dirty="0">
                <a:solidFill>
                  <a:schemeClr val="accent1">
                    <a:lumMod val="75000"/>
                  </a:schemeClr>
                </a:solidFill>
              </a:rPr>
              <a:t>Table is wide: </a:t>
            </a:r>
            <a:r>
              <a:rPr lang="en-US" sz="1600" dirty="0"/>
              <a:t>Typically, a dimension table has many columns or attributes. It is not uncommon for some dimension tables to have more than fifty attributes. Therefore, we say that the dimension table is wide. If you lay it out as a table with columns and rows, the table is spread out horizontally. </a:t>
            </a:r>
          </a:p>
          <a:p>
            <a:r>
              <a:rPr lang="en-US" sz="1700" b="1" dirty="0">
                <a:solidFill>
                  <a:schemeClr val="accent1">
                    <a:lumMod val="75000"/>
                  </a:schemeClr>
                </a:solidFill>
              </a:rPr>
              <a:t>Textual attributes</a:t>
            </a:r>
            <a:r>
              <a:rPr lang="en-US" sz="1600" dirty="0"/>
              <a:t>. In the dimension table you will seldom find any numerical values used for calculations. The attributes in a dimension table are of textual format.</a:t>
            </a:r>
          </a:p>
          <a:p>
            <a:r>
              <a:rPr lang="en-US" sz="1700" b="1" dirty="0">
                <a:solidFill>
                  <a:schemeClr val="accent1">
                    <a:lumMod val="75000"/>
                  </a:schemeClr>
                </a:solidFill>
              </a:rPr>
              <a:t>Attributes not directly related: </a:t>
            </a:r>
            <a:r>
              <a:rPr lang="en-US" sz="1600" dirty="0"/>
              <a:t>Frequently you will find that some of the attributes in a dimension table are not directly related to the other attributes in the table. For example, package size is not directly related to product brand; nevertheless, package size and product brand could both be attributes of the product dimension table.</a:t>
            </a:r>
          </a:p>
          <a:p>
            <a:r>
              <a:rPr lang="en-US" sz="1700" b="1" dirty="0">
                <a:solidFill>
                  <a:schemeClr val="accent1">
                    <a:lumMod val="75000"/>
                  </a:schemeClr>
                </a:solidFill>
              </a:rPr>
              <a:t>Not normalized</a:t>
            </a:r>
            <a:r>
              <a:rPr lang="en-US" sz="1600" dirty="0"/>
              <a:t>: The attributes in a dimension table are used over and over again in queries. An attribute is taken as a constraint in a query and applied directly to the metrics in the fact table. For efficient query performance, it is best if the query picks up an attribute from the dimension table and goes directly to the fact table and not through other intermediary tables. If you normalize the dimension table, you will be creating such intermediary tables and that will not be efficient. Therefore, a dimension table is flattened out, not normalized.</a:t>
            </a:r>
          </a:p>
          <a:p>
            <a:r>
              <a:rPr lang="en-US" sz="1700" b="1" dirty="0">
                <a:solidFill>
                  <a:schemeClr val="accent1">
                    <a:lumMod val="75000"/>
                  </a:schemeClr>
                </a:solidFill>
              </a:rPr>
              <a:t>Drilling </a:t>
            </a:r>
            <a:r>
              <a:rPr lang="en-US" sz="1700" b="1" dirty="0" err="1">
                <a:solidFill>
                  <a:schemeClr val="accent1">
                    <a:lumMod val="75000"/>
                  </a:schemeClr>
                </a:solidFill>
              </a:rPr>
              <a:t>down,rolling</a:t>
            </a:r>
            <a:r>
              <a:rPr lang="en-US" sz="1700" b="1" dirty="0">
                <a:solidFill>
                  <a:schemeClr val="accent1">
                    <a:lumMod val="75000"/>
                  </a:schemeClr>
                </a:solidFill>
              </a:rPr>
              <a:t> </a:t>
            </a:r>
            <a:r>
              <a:rPr lang="en-US" sz="1700" b="1" dirty="0" err="1">
                <a:solidFill>
                  <a:schemeClr val="accent1">
                    <a:lumMod val="75000"/>
                  </a:schemeClr>
                </a:solidFill>
              </a:rPr>
              <a:t>up</a:t>
            </a:r>
            <a:r>
              <a:rPr lang="en-US" sz="1600" dirty="0" err="1"/>
              <a:t>:The</a:t>
            </a:r>
            <a:r>
              <a:rPr lang="en-US" sz="1600" dirty="0"/>
              <a:t> attributes in a dimension table provide the ability to get to the details from higher levels of aggregation to lower levels of details. For example, the three attributes zip, city, and state form a hierarchy. You may get the total sales by state, then drill down to total sales by city, and then by zip. Going the other way, you may first get the totals by zip, and then roll up to totals by city and state. </a:t>
            </a:r>
          </a:p>
          <a:p>
            <a:r>
              <a:rPr lang="en-US" sz="1700" b="1" dirty="0">
                <a:solidFill>
                  <a:schemeClr val="accent1">
                    <a:lumMod val="75000"/>
                  </a:schemeClr>
                </a:solidFill>
              </a:rPr>
              <a:t>Multiple </a:t>
            </a:r>
            <a:r>
              <a:rPr lang="en-US" sz="1700" b="1" dirty="0" err="1">
                <a:solidFill>
                  <a:schemeClr val="accent1">
                    <a:lumMod val="75000"/>
                  </a:schemeClr>
                </a:solidFill>
              </a:rPr>
              <a:t>hierarchies</a:t>
            </a:r>
            <a:r>
              <a:rPr lang="en-US" sz="1600" dirty="0" err="1"/>
              <a:t>.:In</a:t>
            </a:r>
            <a:r>
              <a:rPr lang="en-US" sz="1600" dirty="0"/>
              <a:t> the example of the customer dimension, there is a single hierarchy going up from individual customer to zip, city, and state. But dimension tables often provide for multiple hierarchies, so that drilling down may be performed along any of the multiple hierarchies. Take for example a product dimension table for a department store. In this business, the marketing department may have its way of classifying the products into product categories and product departments. On the other hand, the accounting department may group the products differently into categories and product departments. So in this case, the product dimension table will have the attributes of marketing–product–category, marketing–product–department, finance–product–category, and finance–product–department. </a:t>
            </a:r>
          </a:p>
          <a:p>
            <a:r>
              <a:rPr lang="en-US" sz="1700" b="1" dirty="0">
                <a:solidFill>
                  <a:schemeClr val="accent1">
                    <a:lumMod val="75000"/>
                  </a:schemeClr>
                </a:solidFill>
              </a:rPr>
              <a:t>Fewer number of </a:t>
            </a:r>
            <a:r>
              <a:rPr lang="en-US" sz="1700" b="1" dirty="0" err="1">
                <a:solidFill>
                  <a:schemeClr val="accent1">
                    <a:lumMod val="75000"/>
                  </a:schemeClr>
                </a:solidFill>
              </a:rPr>
              <a:t>records</a:t>
            </a:r>
            <a:r>
              <a:rPr lang="en-US" sz="1600" dirty="0" err="1"/>
              <a:t>:A</a:t>
            </a:r>
            <a:r>
              <a:rPr lang="en-US" sz="1600" dirty="0"/>
              <a:t> dimension table typically has fewer number of records or rows than the fact table. A product dimension table for an automaker may have just 500 rows. On the other hand, the fact table may contain millions of rows.</a:t>
            </a:r>
          </a:p>
          <a:p>
            <a:endParaRPr lang="en-IN" sz="1600" dirty="0"/>
          </a:p>
        </p:txBody>
      </p:sp>
    </p:spTree>
    <p:extLst>
      <p:ext uri="{BB962C8B-B14F-4D97-AF65-F5344CB8AC3E}">
        <p14:creationId xmlns:p14="http://schemas.microsoft.com/office/powerpoint/2010/main" val="3848585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0554-5AA1-4DE0-92DD-6B4E18C4684B}"/>
              </a:ext>
            </a:extLst>
          </p:cNvPr>
          <p:cNvSpPr>
            <a:spLocks noGrp="1"/>
          </p:cNvSpPr>
          <p:nvPr>
            <p:ph type="title"/>
          </p:nvPr>
        </p:nvSpPr>
        <p:spPr>
          <a:xfrm>
            <a:off x="0" y="319314"/>
            <a:ext cx="12192000" cy="723446"/>
          </a:xfrm>
          <a:solidFill>
            <a:schemeClr val="tx2">
              <a:lumMod val="40000"/>
              <a:lumOff val="60000"/>
            </a:schemeClr>
          </a:solidFill>
        </p:spPr>
        <p:txBody>
          <a:bodyPr/>
          <a:lstStyle/>
          <a:p>
            <a:pPr algn="ctr"/>
            <a:r>
              <a:rPr lang="en-US" b="1" dirty="0"/>
              <a:t>A Blend of Many Technologies</a:t>
            </a:r>
            <a:endParaRPr lang="en-IN" b="1" dirty="0"/>
          </a:p>
        </p:txBody>
      </p:sp>
      <p:sp>
        <p:nvSpPr>
          <p:cNvPr id="3" name="Content Placeholder 2">
            <a:extLst>
              <a:ext uri="{FF2B5EF4-FFF2-40B4-BE49-F238E27FC236}">
                <a16:creationId xmlns:a16="http://schemas.microsoft.com/office/drawing/2014/main" id="{D6CD6FCC-9725-4F54-A6E7-9D03EED16598}"/>
              </a:ext>
            </a:extLst>
          </p:cNvPr>
          <p:cNvSpPr>
            <a:spLocks noGrp="1"/>
          </p:cNvSpPr>
          <p:nvPr>
            <p:ph idx="1"/>
          </p:nvPr>
        </p:nvSpPr>
        <p:spPr>
          <a:xfrm>
            <a:off x="838200" y="1277257"/>
            <a:ext cx="10515600" cy="5261429"/>
          </a:xfrm>
        </p:spPr>
        <p:txBody>
          <a:bodyPr>
            <a:normAutofit/>
          </a:bodyPr>
          <a:lstStyle/>
          <a:p>
            <a:pPr marL="0" indent="0" algn="just">
              <a:buNone/>
            </a:pPr>
            <a:r>
              <a:rPr lang="en-US" sz="3600" dirty="0"/>
              <a:t>Let us reexamine the basic concept of data warehousing. The basic concept of data warehousing is: </a:t>
            </a:r>
          </a:p>
          <a:p>
            <a:pPr algn="just"/>
            <a:r>
              <a:rPr lang="en-US" sz="3600" dirty="0"/>
              <a:t>Take all the data from the operational systems </a:t>
            </a:r>
          </a:p>
          <a:p>
            <a:pPr algn="just"/>
            <a:r>
              <a:rPr lang="en-US" sz="3600" dirty="0"/>
              <a:t>Where necessary, include relevant data from outside, such as industry benchmark indicators</a:t>
            </a:r>
          </a:p>
          <a:p>
            <a:pPr algn="just"/>
            <a:r>
              <a:rPr lang="en-US" sz="3600" dirty="0"/>
              <a:t>Integrate all the data from the various sources  Remove inconsistencies and transform the data </a:t>
            </a:r>
          </a:p>
          <a:p>
            <a:pPr algn="just"/>
            <a:r>
              <a:rPr lang="en-US" sz="3600" dirty="0"/>
              <a:t>Store the data in formats suitable for easy access for decision making</a:t>
            </a:r>
            <a:endParaRPr lang="en-IN" sz="3600" dirty="0"/>
          </a:p>
        </p:txBody>
      </p:sp>
    </p:spTree>
    <p:extLst>
      <p:ext uri="{BB962C8B-B14F-4D97-AF65-F5344CB8AC3E}">
        <p14:creationId xmlns:p14="http://schemas.microsoft.com/office/powerpoint/2010/main" val="3057603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02D3-4B58-4063-99DC-A83B50687A07}"/>
              </a:ext>
            </a:extLst>
          </p:cNvPr>
          <p:cNvSpPr>
            <a:spLocks noGrp="1"/>
          </p:cNvSpPr>
          <p:nvPr>
            <p:ph type="title"/>
          </p:nvPr>
        </p:nvSpPr>
        <p:spPr>
          <a:xfrm>
            <a:off x="0" y="365126"/>
            <a:ext cx="12192000" cy="422666"/>
          </a:xfrm>
          <a:solidFill>
            <a:schemeClr val="tx2">
              <a:lumMod val="40000"/>
              <a:lumOff val="60000"/>
            </a:schemeClr>
          </a:solidFill>
        </p:spPr>
        <p:txBody>
          <a:bodyPr>
            <a:normAutofit fontScale="90000"/>
          </a:bodyPr>
          <a:lstStyle/>
          <a:p>
            <a:pPr algn="ctr"/>
            <a:r>
              <a:rPr lang="en-IN" dirty="0"/>
              <a:t>Inside the fact table</a:t>
            </a:r>
          </a:p>
        </p:txBody>
      </p:sp>
      <p:sp>
        <p:nvSpPr>
          <p:cNvPr id="3" name="Content Placeholder 2">
            <a:extLst>
              <a:ext uri="{FF2B5EF4-FFF2-40B4-BE49-F238E27FC236}">
                <a16:creationId xmlns:a16="http://schemas.microsoft.com/office/drawing/2014/main" id="{05441753-7727-4E1C-84EC-F929844BF2DF}"/>
              </a:ext>
            </a:extLst>
          </p:cNvPr>
          <p:cNvSpPr>
            <a:spLocks noGrp="1"/>
          </p:cNvSpPr>
          <p:nvPr>
            <p:ph idx="1"/>
          </p:nvPr>
        </p:nvSpPr>
        <p:spPr>
          <a:xfrm>
            <a:off x="289559" y="953428"/>
            <a:ext cx="11724249" cy="5714658"/>
          </a:xfrm>
        </p:spPr>
        <p:txBody>
          <a:bodyPr>
            <a:normAutofit fontScale="85000" lnSpcReduction="20000"/>
          </a:bodyPr>
          <a:lstStyle/>
          <a:p>
            <a:r>
              <a:rPr lang="en-US" b="1" dirty="0"/>
              <a:t>Concatenated Key.: </a:t>
            </a:r>
            <a:r>
              <a:rPr lang="en-US" dirty="0"/>
              <a:t>A row in the fact table relates to a combination of rows from all the dimension tables. </a:t>
            </a:r>
          </a:p>
          <a:p>
            <a:r>
              <a:rPr lang="en-US" b="1" dirty="0"/>
              <a:t>Data Grain</a:t>
            </a:r>
            <a:r>
              <a:rPr lang="en-US" dirty="0"/>
              <a:t>: This is an important characteristic of the fact table. As we know, the data grain is the level of detail for the measurements or metrics. </a:t>
            </a:r>
          </a:p>
          <a:p>
            <a:r>
              <a:rPr lang="en-US" b="1" dirty="0"/>
              <a:t>Fully Additive Measures</a:t>
            </a:r>
            <a:r>
              <a:rPr lang="en-US" dirty="0"/>
              <a:t>. In a certain query, let us say that the user wants the totals for the particular product on a certain date, not for a specific customer, but for customers in a particular state. Then we need to find all the rows in the fact table relating to all the customers in that state and add the </a:t>
            </a:r>
            <a:r>
              <a:rPr lang="en-US" dirty="0" err="1"/>
              <a:t>order_dollars</a:t>
            </a:r>
            <a:r>
              <a:rPr lang="en-US" dirty="0"/>
              <a:t>, </a:t>
            </a:r>
            <a:r>
              <a:rPr lang="en-US" dirty="0" err="1"/>
              <a:t>extended_cost</a:t>
            </a:r>
            <a:r>
              <a:rPr lang="en-US" dirty="0"/>
              <a:t>, and </a:t>
            </a:r>
            <a:r>
              <a:rPr lang="en-US" dirty="0" err="1"/>
              <a:t>quantity_ordered</a:t>
            </a:r>
            <a:r>
              <a:rPr lang="en-US" dirty="0"/>
              <a:t> to come up with the totals. The values of these attributes may be summed up by simple addition. Such measures are known as fully additive measures. Aggregation of fully additive measures is done by simple addition. When we run queries to aggregate measures in the fact table, we will have to make sure that these measures are fully additive. Otherwise, the aggregated numbers may not show the correct totals. </a:t>
            </a:r>
          </a:p>
          <a:p>
            <a:r>
              <a:rPr lang="en-US" b="1" dirty="0"/>
              <a:t>Semi-additive Measures: </a:t>
            </a:r>
            <a:r>
              <a:rPr lang="en-US" dirty="0"/>
              <a:t>Consider the </a:t>
            </a:r>
            <a:r>
              <a:rPr lang="en-US" dirty="0" err="1"/>
              <a:t>margin_dollars</a:t>
            </a:r>
            <a:r>
              <a:rPr lang="en-US" dirty="0"/>
              <a:t> attribute in the fact table. For example, if the </a:t>
            </a:r>
            <a:r>
              <a:rPr lang="en-US" dirty="0" err="1"/>
              <a:t>order_dollars</a:t>
            </a:r>
            <a:r>
              <a:rPr lang="en-US" dirty="0"/>
              <a:t> is 120 and </a:t>
            </a:r>
            <a:r>
              <a:rPr lang="en-US" dirty="0" err="1"/>
              <a:t>extended_cost</a:t>
            </a:r>
            <a:r>
              <a:rPr lang="en-US" dirty="0"/>
              <a:t> is 100, the </a:t>
            </a:r>
            <a:r>
              <a:rPr lang="en-US" dirty="0" err="1"/>
              <a:t>margin_percentage</a:t>
            </a:r>
            <a:r>
              <a:rPr lang="en-US" dirty="0"/>
              <a:t> is 20. This is a calculated metric derived from the </a:t>
            </a:r>
            <a:r>
              <a:rPr lang="en-US" dirty="0" err="1"/>
              <a:t>order_dollars</a:t>
            </a:r>
            <a:r>
              <a:rPr lang="en-US" dirty="0"/>
              <a:t> and extended_ cost. If you are aggregating the numbers from rows in the fact table relating to all the customers in a particular state, you cannot add up the </a:t>
            </a:r>
            <a:r>
              <a:rPr lang="en-US" dirty="0" err="1"/>
              <a:t>margin_percentages</a:t>
            </a:r>
            <a:r>
              <a:rPr lang="en-US" dirty="0"/>
              <a:t> from all these rows and come up with the aggregated number. </a:t>
            </a:r>
            <a:endParaRPr lang="en-IN" dirty="0"/>
          </a:p>
        </p:txBody>
      </p:sp>
    </p:spTree>
    <p:extLst>
      <p:ext uri="{BB962C8B-B14F-4D97-AF65-F5344CB8AC3E}">
        <p14:creationId xmlns:p14="http://schemas.microsoft.com/office/powerpoint/2010/main" val="225852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1F4BDD-A6CD-4340-8F1D-713ABE1B6F78}"/>
              </a:ext>
            </a:extLst>
          </p:cNvPr>
          <p:cNvSpPr>
            <a:spLocks noGrp="1"/>
          </p:cNvSpPr>
          <p:nvPr>
            <p:ph type="title"/>
          </p:nvPr>
        </p:nvSpPr>
        <p:spPr>
          <a:xfrm>
            <a:off x="0" y="378560"/>
            <a:ext cx="12192000" cy="689952"/>
          </a:xfrm>
          <a:solidFill>
            <a:schemeClr val="tx2">
              <a:lumMod val="40000"/>
              <a:lumOff val="60000"/>
            </a:schemeClr>
          </a:solidFill>
        </p:spPr>
        <p:txBody>
          <a:bodyPr>
            <a:normAutofit fontScale="90000"/>
          </a:bodyPr>
          <a:lstStyle/>
          <a:p>
            <a:pPr algn="ctr"/>
            <a:r>
              <a:rPr lang="en-IN" dirty="0"/>
              <a:t>Inside the fact table(</a:t>
            </a:r>
            <a:r>
              <a:rPr lang="en-IN" dirty="0" err="1"/>
              <a:t>cont</a:t>
            </a:r>
            <a:r>
              <a:rPr lang="en-IN" dirty="0"/>
              <a:t>)</a:t>
            </a:r>
          </a:p>
        </p:txBody>
      </p:sp>
      <p:sp>
        <p:nvSpPr>
          <p:cNvPr id="3" name="Content Placeholder 2">
            <a:extLst>
              <a:ext uri="{FF2B5EF4-FFF2-40B4-BE49-F238E27FC236}">
                <a16:creationId xmlns:a16="http://schemas.microsoft.com/office/drawing/2014/main" id="{B663EBE4-BF6B-4756-8FD6-25BFDAB97DBC}"/>
              </a:ext>
            </a:extLst>
          </p:cNvPr>
          <p:cNvSpPr>
            <a:spLocks noGrp="1"/>
          </p:cNvSpPr>
          <p:nvPr>
            <p:ph idx="1"/>
          </p:nvPr>
        </p:nvSpPr>
        <p:spPr>
          <a:xfrm>
            <a:off x="233289" y="1417662"/>
            <a:ext cx="11499166" cy="5075212"/>
          </a:xfrm>
        </p:spPr>
        <p:txBody>
          <a:bodyPr>
            <a:normAutofit fontScale="77500" lnSpcReduction="20000"/>
          </a:bodyPr>
          <a:lstStyle/>
          <a:p>
            <a:r>
              <a:rPr lang="en-US" b="1" dirty="0"/>
              <a:t>Table Deep, Not Wide</a:t>
            </a:r>
            <a:r>
              <a:rPr lang="en-US" dirty="0"/>
              <a:t>: Typically a fact table contains fewer attributes than a dimension table. Usually, there are about 10 attributes or less. But the number of records in a fact table is very large in comparison. Take a very simplistic example of 3 products, 5 customers, 30 days, and 10 sales representatives represented as rows in the dimension tables. Even in this example, the number of fact table rows will be 4500, very large in comparison with the dimension table rows. If you lay the fact table out as a two-dimensional table, you will note that the fact table is narrow with a small number of columns, but very deep with a large number of rows. </a:t>
            </a:r>
          </a:p>
          <a:p>
            <a:endParaRPr lang="en-US" b="1" dirty="0"/>
          </a:p>
          <a:p>
            <a:r>
              <a:rPr lang="en-US" b="1" dirty="0"/>
              <a:t>Sparse Data. </a:t>
            </a:r>
            <a:r>
              <a:rPr lang="en-US" dirty="0"/>
              <a:t>We have said that a single row in the fact table relates to a particular product, a specific calendar date, a specific customer, and an individual sales representative. In other words, for a particular product, a specific calendar date, a specific customer, and an individual sales representative, there is a corresponding row in the fact table. What happens when the date represents a closed holiday and no orders are received and processed? The fact table rows for such dates will not have values for the measures. Also, there could be other combinations of dimension table attributes, values for which the fact table rows will have null measures. Do we need to keep such rows with null measures in the fact table? There is no need for this. Therefore, it is important to realize this type of sparse data and understand that the fact table could have gaps.</a:t>
            </a:r>
          </a:p>
          <a:p>
            <a:endParaRPr lang="en-IN" dirty="0"/>
          </a:p>
        </p:txBody>
      </p:sp>
    </p:spTree>
    <p:extLst>
      <p:ext uri="{BB962C8B-B14F-4D97-AF65-F5344CB8AC3E}">
        <p14:creationId xmlns:p14="http://schemas.microsoft.com/office/powerpoint/2010/main" val="139475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9512-23D5-46BB-998E-B844D91993E5}"/>
              </a:ext>
            </a:extLst>
          </p:cNvPr>
          <p:cNvSpPr>
            <a:spLocks noGrp="1"/>
          </p:cNvSpPr>
          <p:nvPr>
            <p:ph type="title"/>
          </p:nvPr>
        </p:nvSpPr>
        <p:spPr>
          <a:xfrm>
            <a:off x="0" y="276225"/>
            <a:ext cx="12192000" cy="619613"/>
          </a:xfrm>
          <a:solidFill>
            <a:schemeClr val="tx2">
              <a:lumMod val="40000"/>
              <a:lumOff val="60000"/>
            </a:schemeClr>
          </a:solidFill>
        </p:spPr>
        <p:txBody>
          <a:bodyPr>
            <a:normAutofit fontScale="90000"/>
          </a:bodyPr>
          <a:lstStyle/>
          <a:p>
            <a:pPr algn="ctr"/>
            <a:r>
              <a:rPr lang="en-IN" dirty="0"/>
              <a:t>The Snowflake Schema</a:t>
            </a:r>
          </a:p>
        </p:txBody>
      </p:sp>
      <p:sp>
        <p:nvSpPr>
          <p:cNvPr id="3" name="Content Placeholder 2">
            <a:extLst>
              <a:ext uri="{FF2B5EF4-FFF2-40B4-BE49-F238E27FC236}">
                <a16:creationId xmlns:a16="http://schemas.microsoft.com/office/drawing/2014/main" id="{485F8CB7-EE27-4BB9-B00F-B1A9AE057EED}"/>
              </a:ext>
            </a:extLst>
          </p:cNvPr>
          <p:cNvSpPr>
            <a:spLocks noGrp="1"/>
          </p:cNvSpPr>
          <p:nvPr>
            <p:ph idx="1"/>
          </p:nvPr>
        </p:nvSpPr>
        <p:spPr>
          <a:xfrm>
            <a:off x="303627" y="990843"/>
            <a:ext cx="10515600" cy="4351338"/>
          </a:xfrm>
        </p:spPr>
        <p:txBody>
          <a:bodyPr>
            <a:normAutofit/>
          </a:bodyPr>
          <a:lstStyle/>
          <a:p>
            <a:r>
              <a:rPr lang="en-IN" sz="2400" dirty="0"/>
              <a:t>Used to remove low cardinality </a:t>
            </a:r>
            <a:r>
              <a:rPr lang="en-IN" sz="2400" dirty="0" err="1"/>
              <a:t>i.e</a:t>
            </a:r>
            <a:r>
              <a:rPr lang="en-IN" sz="2400" dirty="0"/>
              <a:t> attributes having low distinct values, textual attributes from dimension table and placing them in secondary table</a:t>
            </a:r>
          </a:p>
          <a:p>
            <a:r>
              <a:rPr lang="en-IN" sz="2400" dirty="0"/>
              <a:t>If </a:t>
            </a:r>
            <a:r>
              <a:rPr lang="en-IN" sz="2400" dirty="0">
                <a:solidFill>
                  <a:srgbClr val="C00000"/>
                </a:solidFill>
              </a:rPr>
              <a:t>all the dimension tables </a:t>
            </a:r>
            <a:r>
              <a:rPr lang="en-IN" sz="2400" dirty="0"/>
              <a:t>are normalized then it is called </a:t>
            </a:r>
            <a:r>
              <a:rPr lang="en-IN" sz="2400" dirty="0">
                <a:solidFill>
                  <a:schemeClr val="accent1">
                    <a:lumMod val="75000"/>
                  </a:schemeClr>
                </a:solidFill>
              </a:rPr>
              <a:t>snowflake</a:t>
            </a:r>
            <a:r>
              <a:rPr lang="en-IN" sz="2400" dirty="0"/>
              <a:t> schema and if </a:t>
            </a:r>
            <a:r>
              <a:rPr lang="en-IN" sz="2400" dirty="0">
                <a:solidFill>
                  <a:srgbClr val="C00000"/>
                </a:solidFill>
              </a:rPr>
              <a:t>few dimension tables </a:t>
            </a:r>
            <a:r>
              <a:rPr lang="en-IN" sz="2400" dirty="0"/>
              <a:t>are normalized then it is called </a:t>
            </a:r>
            <a:r>
              <a:rPr lang="en-IN" sz="2400" dirty="0">
                <a:solidFill>
                  <a:schemeClr val="accent1">
                    <a:lumMod val="75000"/>
                  </a:schemeClr>
                </a:solidFill>
              </a:rPr>
              <a:t>star flake schema</a:t>
            </a:r>
          </a:p>
          <a:p>
            <a:endParaRPr lang="en-IN" sz="2400" dirty="0">
              <a:solidFill>
                <a:schemeClr val="accent1">
                  <a:lumMod val="75000"/>
                </a:schemeClr>
              </a:solidFill>
            </a:endParaRPr>
          </a:p>
        </p:txBody>
      </p:sp>
      <p:pic>
        <p:nvPicPr>
          <p:cNvPr id="5" name="Picture 4">
            <a:extLst>
              <a:ext uri="{FF2B5EF4-FFF2-40B4-BE49-F238E27FC236}">
                <a16:creationId xmlns:a16="http://schemas.microsoft.com/office/drawing/2014/main" id="{3792FB5E-3E91-4CC1-BC5B-C5D454BB3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6086" y="2743200"/>
            <a:ext cx="8131125" cy="3838575"/>
          </a:xfrm>
          <a:prstGeom prst="rect">
            <a:avLst/>
          </a:prstGeom>
        </p:spPr>
      </p:pic>
    </p:spTree>
    <p:extLst>
      <p:ext uri="{BB962C8B-B14F-4D97-AF65-F5344CB8AC3E}">
        <p14:creationId xmlns:p14="http://schemas.microsoft.com/office/powerpoint/2010/main" val="937330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C1BB62-267D-41B1-8A31-3693A3E293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025"/>
          <a:stretch/>
        </p:blipFill>
        <p:spPr>
          <a:xfrm>
            <a:off x="2004646" y="339071"/>
            <a:ext cx="8182707" cy="6179857"/>
          </a:xfrm>
        </p:spPr>
      </p:pic>
    </p:spTree>
    <p:extLst>
      <p:ext uri="{BB962C8B-B14F-4D97-AF65-F5344CB8AC3E}">
        <p14:creationId xmlns:p14="http://schemas.microsoft.com/office/powerpoint/2010/main" val="847813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B9AE-A65C-404A-9ABD-2F3CC60CA605}"/>
              </a:ext>
            </a:extLst>
          </p:cNvPr>
          <p:cNvSpPr>
            <a:spLocks noGrp="1"/>
          </p:cNvSpPr>
          <p:nvPr>
            <p:ph type="title"/>
          </p:nvPr>
        </p:nvSpPr>
        <p:spPr>
          <a:xfrm>
            <a:off x="0" y="221672"/>
            <a:ext cx="12192000" cy="595745"/>
          </a:xfrm>
          <a:solidFill>
            <a:schemeClr val="tx2">
              <a:lumMod val="40000"/>
              <a:lumOff val="60000"/>
            </a:schemeClr>
          </a:solidFill>
        </p:spPr>
        <p:txBody>
          <a:bodyPr>
            <a:normAutofit fontScale="90000"/>
          </a:bodyPr>
          <a:lstStyle/>
          <a:p>
            <a:pPr algn="ctr"/>
            <a:r>
              <a:rPr lang="en-IN" dirty="0"/>
              <a:t>Fact Constellation Schema</a:t>
            </a:r>
          </a:p>
        </p:txBody>
      </p:sp>
      <p:pic>
        <p:nvPicPr>
          <p:cNvPr id="5" name="Content Placeholder 4">
            <a:extLst>
              <a:ext uri="{FF2B5EF4-FFF2-40B4-BE49-F238E27FC236}">
                <a16:creationId xmlns:a16="http://schemas.microsoft.com/office/drawing/2014/main" id="{3ED20356-080B-40CA-8495-E5D43A49C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327" y="2931528"/>
            <a:ext cx="7772400" cy="3561347"/>
          </a:xfrm>
        </p:spPr>
      </p:pic>
      <p:pic>
        <p:nvPicPr>
          <p:cNvPr id="7" name="Picture 6">
            <a:extLst>
              <a:ext uri="{FF2B5EF4-FFF2-40B4-BE49-F238E27FC236}">
                <a16:creationId xmlns:a16="http://schemas.microsoft.com/office/drawing/2014/main" id="{6B2ADD24-BD6B-4227-B981-2DC76577CA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627" y="952318"/>
            <a:ext cx="4780046" cy="2675230"/>
          </a:xfrm>
          <a:prstGeom prst="rect">
            <a:avLst/>
          </a:prstGeom>
        </p:spPr>
      </p:pic>
    </p:spTree>
    <p:extLst>
      <p:ext uri="{BB962C8B-B14F-4D97-AF65-F5344CB8AC3E}">
        <p14:creationId xmlns:p14="http://schemas.microsoft.com/office/powerpoint/2010/main" val="4107067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2D90-C810-4437-9217-FD2787198933}"/>
              </a:ext>
            </a:extLst>
          </p:cNvPr>
          <p:cNvSpPr>
            <a:spLocks noGrp="1"/>
          </p:cNvSpPr>
          <p:nvPr>
            <p:ph type="title"/>
          </p:nvPr>
        </p:nvSpPr>
        <p:spPr>
          <a:xfrm>
            <a:off x="741947" y="894516"/>
            <a:ext cx="10515600" cy="573338"/>
          </a:xfrm>
        </p:spPr>
        <p:txBody>
          <a:bodyPr>
            <a:noAutofit/>
          </a:bodyPr>
          <a:lstStyle/>
          <a:p>
            <a:r>
              <a:rPr lang="en-IN" sz="2800" b="1" dirty="0">
                <a:solidFill>
                  <a:schemeClr val="accent1">
                    <a:lumMod val="75000"/>
                  </a:schemeClr>
                </a:solidFill>
              </a:rPr>
              <a:t>Factless Fact table: </a:t>
            </a:r>
            <a:br>
              <a:rPr lang="en-IN" sz="2800" b="1" dirty="0"/>
            </a:br>
            <a:r>
              <a:rPr lang="en-IN" sz="2800" b="1" dirty="0"/>
              <a:t>I</a:t>
            </a:r>
            <a:r>
              <a:rPr lang="en-US" sz="2800" b="1" dirty="0"/>
              <a:t>t captures events that happen only at information level but not included in the calculations level. Just an information about an event that happen over a period.</a:t>
            </a:r>
            <a:r>
              <a:rPr lang="en-IN" sz="2800" b="1" dirty="0"/>
              <a:t> </a:t>
            </a:r>
          </a:p>
        </p:txBody>
      </p:sp>
      <p:sp>
        <p:nvSpPr>
          <p:cNvPr id="3" name="Content Placeholder 2">
            <a:extLst>
              <a:ext uri="{FF2B5EF4-FFF2-40B4-BE49-F238E27FC236}">
                <a16:creationId xmlns:a16="http://schemas.microsoft.com/office/drawing/2014/main" id="{1200EB4F-0459-476C-9731-775A0026F671}"/>
              </a:ext>
            </a:extLst>
          </p:cNvPr>
          <p:cNvSpPr>
            <a:spLocks noGrp="1"/>
          </p:cNvSpPr>
          <p:nvPr>
            <p:ph idx="1"/>
          </p:nvPr>
        </p:nvSpPr>
        <p:spPr>
          <a:xfrm>
            <a:off x="463215" y="2157746"/>
            <a:ext cx="11265569" cy="4351338"/>
          </a:xfrm>
        </p:spPr>
        <p:txBody>
          <a:bodyPr/>
          <a:lstStyle/>
          <a:p>
            <a:r>
              <a:rPr lang="en-US" dirty="0"/>
              <a:t>Identifying product promotion events (to determine promoted products that didn't sell)</a:t>
            </a:r>
          </a:p>
          <a:p>
            <a:r>
              <a:rPr lang="en-US" dirty="0"/>
              <a:t>Tracking student attendance or registration events.</a:t>
            </a:r>
          </a:p>
          <a:p>
            <a:r>
              <a:rPr lang="en-US" dirty="0"/>
              <a:t>Tracking insurance-related accident events.</a:t>
            </a:r>
          </a:p>
          <a:p>
            <a:r>
              <a:rPr lang="en-US" dirty="0"/>
              <a:t>Identifying building, facility, and equipment schedules for a hospital or university.</a:t>
            </a:r>
          </a:p>
          <a:p>
            <a:r>
              <a:rPr lang="en-US" dirty="0"/>
              <a:t>Factless fact tables are used for tracking a process or collecting stats. They are called so because, the fact table does not have aggregatable numeric values or information.</a:t>
            </a:r>
          </a:p>
          <a:p>
            <a:endParaRPr lang="en-US" dirty="0"/>
          </a:p>
          <a:p>
            <a:endParaRPr lang="en-IN" dirty="0"/>
          </a:p>
        </p:txBody>
      </p:sp>
    </p:spTree>
    <p:extLst>
      <p:ext uri="{BB962C8B-B14F-4D97-AF65-F5344CB8AC3E}">
        <p14:creationId xmlns:p14="http://schemas.microsoft.com/office/powerpoint/2010/main" val="282085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2501-4E58-43EE-8365-CFA11626BD4A}"/>
              </a:ext>
            </a:extLst>
          </p:cNvPr>
          <p:cNvSpPr>
            <a:spLocks noGrp="1"/>
          </p:cNvSpPr>
          <p:nvPr>
            <p:ph type="title"/>
          </p:nvPr>
        </p:nvSpPr>
        <p:spPr>
          <a:xfrm>
            <a:off x="0" y="365125"/>
            <a:ext cx="12192000" cy="1111983"/>
          </a:xfrm>
          <a:solidFill>
            <a:schemeClr val="accent3">
              <a:lumMod val="60000"/>
              <a:lumOff val="40000"/>
            </a:schemeClr>
          </a:solidFill>
        </p:spPr>
        <p:txBody>
          <a:bodyPr>
            <a:normAutofit/>
          </a:bodyPr>
          <a:lstStyle/>
          <a:p>
            <a:r>
              <a:rPr lang="en-US" dirty="0"/>
              <a:t>		UPDATES TO THE DIMENSION TABLES</a:t>
            </a:r>
            <a:endParaRPr lang="en-IN" dirty="0"/>
          </a:p>
        </p:txBody>
      </p:sp>
      <p:sp>
        <p:nvSpPr>
          <p:cNvPr id="3" name="Content Placeholder 2">
            <a:extLst>
              <a:ext uri="{FF2B5EF4-FFF2-40B4-BE49-F238E27FC236}">
                <a16:creationId xmlns:a16="http://schemas.microsoft.com/office/drawing/2014/main" id="{577F0428-76A5-4E5E-AEAB-71F2611E3480}"/>
              </a:ext>
            </a:extLst>
          </p:cNvPr>
          <p:cNvSpPr>
            <a:spLocks noGrp="1"/>
          </p:cNvSpPr>
          <p:nvPr>
            <p:ph idx="1"/>
          </p:nvPr>
        </p:nvSpPr>
        <p:spPr>
          <a:xfrm>
            <a:off x="368300" y="1647825"/>
            <a:ext cx="11455400" cy="4351338"/>
          </a:xfrm>
        </p:spPr>
        <p:txBody>
          <a:bodyPr/>
          <a:lstStyle/>
          <a:p>
            <a:r>
              <a:rPr lang="en-US" dirty="0"/>
              <a:t> Unlike the fact table, which changes through the increase in the number of rows, a dimension table does not change just through the increase in the number of rows, but also through changes to the attributes themselves</a:t>
            </a:r>
          </a:p>
          <a:p>
            <a:endParaRPr lang="en-US" dirty="0"/>
          </a:p>
          <a:p>
            <a:r>
              <a:rPr lang="en-US" dirty="0"/>
              <a:t>The product dimension table: </a:t>
            </a:r>
          </a:p>
          <a:p>
            <a:pPr marL="457200" lvl="1" indent="0">
              <a:buNone/>
            </a:pPr>
            <a:r>
              <a:rPr lang="en-US" dirty="0"/>
              <a:t>Every year, rows are added as new models become available. But what about the attributes within the product dimension table? If a particular product is moved to a different product category, then the corresponding values must be changed in the product dimension table</a:t>
            </a:r>
            <a:endParaRPr lang="en-IN" dirty="0"/>
          </a:p>
        </p:txBody>
      </p:sp>
    </p:spTree>
    <p:extLst>
      <p:ext uri="{BB962C8B-B14F-4D97-AF65-F5344CB8AC3E}">
        <p14:creationId xmlns:p14="http://schemas.microsoft.com/office/powerpoint/2010/main" val="3271751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FA93-1714-4FC7-A4DE-48C1D39354BD}"/>
              </a:ext>
            </a:extLst>
          </p:cNvPr>
          <p:cNvSpPr>
            <a:spLocks noGrp="1"/>
          </p:cNvSpPr>
          <p:nvPr>
            <p:ph type="title"/>
          </p:nvPr>
        </p:nvSpPr>
        <p:spPr>
          <a:xfrm>
            <a:off x="0" y="365125"/>
            <a:ext cx="12192000" cy="1325563"/>
          </a:xfrm>
          <a:solidFill>
            <a:schemeClr val="accent3">
              <a:lumMod val="60000"/>
              <a:lumOff val="40000"/>
            </a:schemeClr>
          </a:solidFill>
        </p:spPr>
        <p:txBody>
          <a:bodyPr/>
          <a:lstStyle/>
          <a:p>
            <a:r>
              <a:rPr lang="en-IN" b="1" dirty="0"/>
              <a:t>		Slowly Changing Dimensions </a:t>
            </a:r>
          </a:p>
        </p:txBody>
      </p:sp>
      <p:sp>
        <p:nvSpPr>
          <p:cNvPr id="3" name="Content Placeholder 2">
            <a:extLst>
              <a:ext uri="{FF2B5EF4-FFF2-40B4-BE49-F238E27FC236}">
                <a16:creationId xmlns:a16="http://schemas.microsoft.com/office/drawing/2014/main" id="{1CBC3C38-5701-498F-A092-08FE531FD9C0}"/>
              </a:ext>
            </a:extLst>
          </p:cNvPr>
          <p:cNvSpPr>
            <a:spLocks noGrp="1"/>
          </p:cNvSpPr>
          <p:nvPr>
            <p:ph idx="1"/>
          </p:nvPr>
        </p:nvSpPr>
        <p:spPr>
          <a:xfrm>
            <a:off x="927100" y="2347360"/>
            <a:ext cx="10515600" cy="2163279"/>
          </a:xfrm>
        </p:spPr>
        <p:txBody>
          <a:bodyPr>
            <a:normAutofit fontScale="92500"/>
          </a:bodyPr>
          <a:lstStyle/>
          <a:p>
            <a:pPr>
              <a:buFont typeface="Wingdings" panose="05000000000000000000" pitchFamily="2" charset="2"/>
              <a:buChar char="v"/>
            </a:pPr>
            <a:r>
              <a:rPr lang="en-US" sz="3600" dirty="0"/>
              <a:t>Change to the product dimension table because the product category for a product was changed. </a:t>
            </a:r>
          </a:p>
          <a:p>
            <a:pPr>
              <a:buFont typeface="Wingdings" panose="05000000000000000000" pitchFamily="2" charset="2"/>
              <a:buChar char="v"/>
            </a:pPr>
            <a:r>
              <a:rPr lang="en-US" sz="3600" dirty="0"/>
              <a:t>Customer’s status changes from rental home to own home</a:t>
            </a:r>
          </a:p>
          <a:p>
            <a:pPr>
              <a:buFont typeface="Wingdings" panose="05000000000000000000" pitchFamily="2" charset="2"/>
              <a:buChar char="v"/>
            </a:pPr>
            <a:r>
              <a:rPr lang="en-US" sz="3600" dirty="0"/>
              <a:t>Finance type changes for one of the payment methods</a:t>
            </a:r>
            <a:endParaRPr lang="en-IN" sz="3600" dirty="0"/>
          </a:p>
        </p:txBody>
      </p:sp>
    </p:spTree>
    <p:extLst>
      <p:ext uri="{BB962C8B-B14F-4D97-AF65-F5344CB8AC3E}">
        <p14:creationId xmlns:p14="http://schemas.microsoft.com/office/powerpoint/2010/main" val="3654178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6BE8B-8636-4E8A-A71A-A73265DDFA98}"/>
              </a:ext>
            </a:extLst>
          </p:cNvPr>
          <p:cNvSpPr>
            <a:spLocks noGrp="1"/>
          </p:cNvSpPr>
          <p:nvPr>
            <p:ph type="title"/>
          </p:nvPr>
        </p:nvSpPr>
        <p:spPr>
          <a:xfrm>
            <a:off x="300111" y="150950"/>
            <a:ext cx="11591777" cy="1572968"/>
          </a:xfrm>
          <a:solidFill>
            <a:schemeClr val="accent3">
              <a:lumMod val="60000"/>
              <a:lumOff val="40000"/>
            </a:schemeClr>
          </a:solidFill>
          <a:ln w="19050">
            <a:solidFill>
              <a:schemeClr val="tx1"/>
            </a:solidFill>
          </a:ln>
        </p:spPr>
        <p:txBody>
          <a:bodyPr>
            <a:normAutofit/>
          </a:bodyPr>
          <a:lstStyle/>
          <a:p>
            <a:r>
              <a:rPr lang="en-US" sz="4000" b="1" dirty="0"/>
              <a:t>From the consideration of the changes to the dimension tables, we can derive the following principles:</a:t>
            </a:r>
            <a:endParaRPr lang="en-IN" sz="4000" b="1" dirty="0"/>
          </a:p>
        </p:txBody>
      </p:sp>
      <p:sp>
        <p:nvSpPr>
          <p:cNvPr id="3" name="Content Placeholder 2">
            <a:extLst>
              <a:ext uri="{FF2B5EF4-FFF2-40B4-BE49-F238E27FC236}">
                <a16:creationId xmlns:a16="http://schemas.microsoft.com/office/drawing/2014/main" id="{9FBA4977-6BFE-44B8-948A-DFBD7A8AA126}"/>
              </a:ext>
            </a:extLst>
          </p:cNvPr>
          <p:cNvSpPr>
            <a:spLocks noGrp="1"/>
          </p:cNvSpPr>
          <p:nvPr>
            <p:ph idx="1"/>
          </p:nvPr>
        </p:nvSpPr>
        <p:spPr>
          <a:xfrm>
            <a:off x="838199" y="1961817"/>
            <a:ext cx="10515600" cy="4351338"/>
          </a:xfrm>
        </p:spPr>
        <p:txBody>
          <a:bodyPr>
            <a:normAutofit lnSpcReduction="10000"/>
          </a:bodyPr>
          <a:lstStyle/>
          <a:p>
            <a:r>
              <a:rPr lang="en-US" dirty="0"/>
              <a:t>Most dimensions are generally </a:t>
            </a:r>
            <a:r>
              <a:rPr lang="en-US" dirty="0">
                <a:solidFill>
                  <a:schemeClr val="accent2">
                    <a:lumMod val="75000"/>
                  </a:schemeClr>
                </a:solidFill>
              </a:rPr>
              <a:t>constant over time </a:t>
            </a:r>
          </a:p>
          <a:p>
            <a:r>
              <a:rPr lang="en-US" dirty="0"/>
              <a:t>Many dimensions, though not constant over time, </a:t>
            </a:r>
            <a:r>
              <a:rPr lang="en-US" dirty="0">
                <a:solidFill>
                  <a:schemeClr val="accent2">
                    <a:lumMod val="75000"/>
                  </a:schemeClr>
                </a:solidFill>
              </a:rPr>
              <a:t>change slowly </a:t>
            </a:r>
          </a:p>
          <a:p>
            <a:r>
              <a:rPr lang="en-US" dirty="0"/>
              <a:t>The </a:t>
            </a:r>
            <a:r>
              <a:rPr lang="en-US" dirty="0">
                <a:solidFill>
                  <a:schemeClr val="accent2">
                    <a:lumMod val="75000"/>
                  </a:schemeClr>
                </a:solidFill>
              </a:rPr>
              <a:t>product key </a:t>
            </a:r>
            <a:r>
              <a:rPr lang="en-US" dirty="0"/>
              <a:t>of the source record </a:t>
            </a:r>
            <a:r>
              <a:rPr lang="en-US" dirty="0">
                <a:solidFill>
                  <a:schemeClr val="accent2">
                    <a:lumMod val="75000"/>
                  </a:schemeClr>
                </a:solidFill>
              </a:rPr>
              <a:t>does not change </a:t>
            </a:r>
          </a:p>
          <a:p>
            <a:r>
              <a:rPr lang="en-US" dirty="0"/>
              <a:t>The description and other attributes change slowly over time </a:t>
            </a:r>
          </a:p>
          <a:p>
            <a:r>
              <a:rPr lang="en-US" dirty="0"/>
              <a:t>In the source OLTP systems, the new values overwrite the old ones </a:t>
            </a:r>
          </a:p>
          <a:p>
            <a:r>
              <a:rPr lang="en-US" dirty="0"/>
              <a:t>Overwriting of dimension table attributes is not always the appropriate option in a data warehouse </a:t>
            </a:r>
          </a:p>
          <a:p>
            <a:r>
              <a:rPr lang="en-US" dirty="0"/>
              <a:t>The ways changes are made to the dimension tables depend on the types of changes and what information must be preserved in the data warehouse</a:t>
            </a:r>
            <a:endParaRPr lang="en-IN" dirty="0"/>
          </a:p>
        </p:txBody>
      </p:sp>
    </p:spTree>
    <p:extLst>
      <p:ext uri="{BB962C8B-B14F-4D97-AF65-F5344CB8AC3E}">
        <p14:creationId xmlns:p14="http://schemas.microsoft.com/office/powerpoint/2010/main" val="1674497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2C7FB6-DA39-47EA-B0F8-F06006ABF518}"/>
              </a:ext>
            </a:extLst>
          </p:cNvPr>
          <p:cNvSpPr/>
          <p:nvPr/>
        </p:nvSpPr>
        <p:spPr>
          <a:xfrm>
            <a:off x="0" y="120134"/>
            <a:ext cx="12192000" cy="523220"/>
          </a:xfrm>
          <a:prstGeom prst="rect">
            <a:avLst/>
          </a:prstGeom>
          <a:solidFill>
            <a:schemeClr val="accent3">
              <a:lumMod val="60000"/>
              <a:lumOff val="40000"/>
            </a:schemeClr>
          </a:solidFill>
        </p:spPr>
        <p:txBody>
          <a:bodyPr wrap="square">
            <a:spAutoFit/>
          </a:bodyPr>
          <a:lstStyle/>
          <a:p>
            <a:r>
              <a:rPr lang="en-IN" sz="2800" b="1" dirty="0"/>
              <a:t> 		Type 1 changes, Type 2 changes, and Type 3 changes.</a:t>
            </a:r>
          </a:p>
        </p:txBody>
      </p:sp>
      <p:sp>
        <p:nvSpPr>
          <p:cNvPr id="3" name="Rectangle 2">
            <a:extLst>
              <a:ext uri="{FF2B5EF4-FFF2-40B4-BE49-F238E27FC236}">
                <a16:creationId xmlns:a16="http://schemas.microsoft.com/office/drawing/2014/main" id="{9E19AF70-85E8-47C7-990A-B5D4D6764E56}"/>
              </a:ext>
            </a:extLst>
          </p:cNvPr>
          <p:cNvSpPr/>
          <p:nvPr/>
        </p:nvSpPr>
        <p:spPr>
          <a:xfrm>
            <a:off x="2686627" y="908794"/>
            <a:ext cx="5858655" cy="523220"/>
          </a:xfrm>
          <a:prstGeom prst="rect">
            <a:avLst/>
          </a:prstGeom>
          <a:solidFill>
            <a:schemeClr val="accent4">
              <a:lumMod val="60000"/>
              <a:lumOff val="40000"/>
            </a:schemeClr>
          </a:solidFill>
        </p:spPr>
        <p:txBody>
          <a:bodyPr wrap="none">
            <a:spAutoFit/>
          </a:bodyPr>
          <a:lstStyle/>
          <a:p>
            <a:r>
              <a:rPr lang="en-IN" sz="2800" dirty="0"/>
              <a:t>Type 1 Changes: Correction of Errors-&gt; </a:t>
            </a:r>
          </a:p>
        </p:txBody>
      </p:sp>
      <p:sp>
        <p:nvSpPr>
          <p:cNvPr id="4" name="Rectangle 3">
            <a:extLst>
              <a:ext uri="{FF2B5EF4-FFF2-40B4-BE49-F238E27FC236}">
                <a16:creationId xmlns:a16="http://schemas.microsoft.com/office/drawing/2014/main" id="{A1D35B51-6D77-4C52-892F-FDABA7F03100}"/>
              </a:ext>
            </a:extLst>
          </p:cNvPr>
          <p:cNvSpPr/>
          <p:nvPr/>
        </p:nvSpPr>
        <p:spPr>
          <a:xfrm>
            <a:off x="317500" y="1697454"/>
            <a:ext cx="11430000" cy="3539430"/>
          </a:xfrm>
          <a:prstGeom prst="rect">
            <a:avLst/>
          </a:prstGeom>
        </p:spPr>
        <p:txBody>
          <a:bodyPr wrap="square">
            <a:spAutoFit/>
          </a:bodyPr>
          <a:lstStyle/>
          <a:p>
            <a:pPr marL="285750" indent="-285750">
              <a:buFont typeface="Arial" panose="020B0604020202020204" pitchFamily="34" charset="0"/>
              <a:buChar char="•"/>
            </a:pPr>
            <a:r>
              <a:rPr lang="en-IN" sz="3200" dirty="0"/>
              <a:t>corrections of errors in the source systems</a:t>
            </a:r>
          </a:p>
          <a:p>
            <a:pPr marL="285750" indent="-285750">
              <a:buFont typeface="Arial" panose="020B0604020202020204" pitchFamily="34" charset="0"/>
              <a:buChar char="•"/>
            </a:pPr>
            <a:r>
              <a:rPr lang="en-US" sz="3200" dirty="0"/>
              <a:t>spelling error in the customer name </a:t>
            </a:r>
          </a:p>
          <a:p>
            <a:pPr marL="285750" indent="-285750">
              <a:buFont typeface="Arial" panose="020B0604020202020204" pitchFamily="34" charset="0"/>
              <a:buChar char="•"/>
            </a:pPr>
            <a:r>
              <a:rPr lang="en-US" sz="3200" dirty="0"/>
              <a:t>marital status changed from single to married</a:t>
            </a:r>
          </a:p>
          <a:p>
            <a:pPr marL="285750" indent="-285750">
              <a:buFont typeface="Arial" panose="020B0604020202020204" pitchFamily="34" charset="0"/>
              <a:buChar char="•"/>
            </a:pPr>
            <a:r>
              <a:rPr lang="en-US" sz="3200" dirty="0">
                <a:solidFill>
                  <a:schemeClr val="accent2">
                    <a:lumMod val="75000"/>
                  </a:schemeClr>
                </a:solidFill>
              </a:rPr>
              <a:t>Sometimes the change in the source system has no significance </a:t>
            </a:r>
          </a:p>
          <a:p>
            <a:pPr marL="285750" indent="-285750">
              <a:buFont typeface="Arial" panose="020B0604020202020204" pitchFamily="34" charset="0"/>
              <a:buChar char="•"/>
            </a:pPr>
            <a:r>
              <a:rPr lang="en-US" sz="3200" dirty="0">
                <a:solidFill>
                  <a:schemeClr val="accent2">
                    <a:lumMod val="75000"/>
                  </a:schemeClr>
                </a:solidFill>
              </a:rPr>
              <a:t>The old value in the source system needs to be discarded </a:t>
            </a:r>
          </a:p>
          <a:p>
            <a:pPr marL="285750" indent="-285750">
              <a:buFont typeface="Arial" panose="020B0604020202020204" pitchFamily="34" charset="0"/>
              <a:buChar char="•"/>
            </a:pPr>
            <a:r>
              <a:rPr lang="en-US" sz="3200" dirty="0">
                <a:solidFill>
                  <a:schemeClr val="accent2">
                    <a:lumMod val="75000"/>
                  </a:schemeClr>
                </a:solidFill>
              </a:rPr>
              <a:t>The change in the source system need not be preserved in the data warehouse</a:t>
            </a:r>
          </a:p>
        </p:txBody>
      </p:sp>
    </p:spTree>
    <p:extLst>
      <p:ext uri="{BB962C8B-B14F-4D97-AF65-F5344CB8AC3E}">
        <p14:creationId xmlns:p14="http://schemas.microsoft.com/office/powerpoint/2010/main" val="212560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2EACCF-22BF-4707-B78B-B688A39683E5}"/>
              </a:ext>
            </a:extLst>
          </p:cNvPr>
          <p:cNvPicPr>
            <a:picLocks noChangeAspect="1"/>
          </p:cNvPicPr>
          <p:nvPr/>
        </p:nvPicPr>
        <p:blipFill rotWithShape="1">
          <a:blip r:embed="rId2"/>
          <a:srcRect l="13804" t="13896" r="30326" b="16506"/>
          <a:stretch/>
        </p:blipFill>
        <p:spPr>
          <a:xfrm>
            <a:off x="675861" y="684143"/>
            <a:ext cx="10840277" cy="5489713"/>
          </a:xfrm>
          <a:prstGeom prst="rect">
            <a:avLst/>
          </a:prstGeom>
        </p:spPr>
      </p:pic>
    </p:spTree>
    <p:extLst>
      <p:ext uri="{BB962C8B-B14F-4D97-AF65-F5344CB8AC3E}">
        <p14:creationId xmlns:p14="http://schemas.microsoft.com/office/powerpoint/2010/main" val="3924547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1A3D-79FB-4BE6-BF20-0012C7D92042}"/>
              </a:ext>
            </a:extLst>
          </p:cNvPr>
          <p:cNvSpPr>
            <a:spLocks noGrp="1"/>
          </p:cNvSpPr>
          <p:nvPr>
            <p:ph type="title"/>
          </p:nvPr>
        </p:nvSpPr>
        <p:spPr>
          <a:xfrm>
            <a:off x="0" y="365125"/>
            <a:ext cx="12192000" cy="600075"/>
          </a:xfrm>
          <a:solidFill>
            <a:schemeClr val="tx2">
              <a:lumMod val="20000"/>
              <a:lumOff val="80000"/>
            </a:schemeClr>
          </a:solidFill>
        </p:spPr>
        <p:txBody>
          <a:bodyPr>
            <a:normAutofit fontScale="90000"/>
          </a:bodyPr>
          <a:lstStyle/>
          <a:p>
            <a:r>
              <a:rPr lang="en-US" dirty="0"/>
              <a:t>	The method for applying Type 1 changes is:</a:t>
            </a:r>
            <a:endParaRPr lang="en-IN" dirty="0"/>
          </a:p>
        </p:txBody>
      </p:sp>
      <p:sp>
        <p:nvSpPr>
          <p:cNvPr id="3" name="Content Placeholder 2">
            <a:extLst>
              <a:ext uri="{FF2B5EF4-FFF2-40B4-BE49-F238E27FC236}">
                <a16:creationId xmlns:a16="http://schemas.microsoft.com/office/drawing/2014/main" id="{4FB62ADF-622B-44AD-AFB0-ADE45C84FE9E}"/>
              </a:ext>
            </a:extLst>
          </p:cNvPr>
          <p:cNvSpPr>
            <a:spLocks noGrp="1"/>
          </p:cNvSpPr>
          <p:nvPr>
            <p:ph idx="1"/>
          </p:nvPr>
        </p:nvSpPr>
        <p:spPr>
          <a:xfrm>
            <a:off x="333829" y="1253331"/>
            <a:ext cx="11611428" cy="2175669"/>
          </a:xfrm>
        </p:spPr>
        <p:txBody>
          <a:bodyPr>
            <a:normAutofit fontScale="92500" lnSpcReduction="20000"/>
          </a:bodyPr>
          <a:lstStyle/>
          <a:p>
            <a:r>
              <a:rPr lang="en-US" dirty="0"/>
              <a:t>Overwrite the attribute value in the dimension table row with the new value </a:t>
            </a:r>
          </a:p>
          <a:p>
            <a:r>
              <a:rPr lang="en-US" dirty="0"/>
              <a:t>The old value of the attribute is not preserved </a:t>
            </a:r>
          </a:p>
          <a:p>
            <a:r>
              <a:rPr lang="en-US" dirty="0"/>
              <a:t>No other changes are made in the dimension table row</a:t>
            </a:r>
          </a:p>
          <a:p>
            <a:r>
              <a:rPr lang="en-US" dirty="0"/>
              <a:t>The key of this dimension table or any other key values are not affected </a:t>
            </a:r>
          </a:p>
          <a:p>
            <a:r>
              <a:rPr lang="en-US" dirty="0"/>
              <a:t>This type is easiest to implement</a:t>
            </a:r>
            <a:endParaRPr lang="en-IN" dirty="0"/>
          </a:p>
        </p:txBody>
      </p:sp>
      <p:pic>
        <p:nvPicPr>
          <p:cNvPr id="4" name="Picture 3">
            <a:extLst>
              <a:ext uri="{FF2B5EF4-FFF2-40B4-BE49-F238E27FC236}">
                <a16:creationId xmlns:a16="http://schemas.microsoft.com/office/drawing/2014/main" id="{73434C76-30C3-4AAC-9A5E-E4ED9D6CD867}"/>
              </a:ext>
            </a:extLst>
          </p:cNvPr>
          <p:cNvPicPr>
            <a:picLocks noChangeAspect="1"/>
          </p:cNvPicPr>
          <p:nvPr/>
        </p:nvPicPr>
        <p:blipFill rotWithShape="1">
          <a:blip r:embed="rId2"/>
          <a:srcRect l="14792" t="27766" r="18750" b="29621"/>
          <a:stretch/>
        </p:blipFill>
        <p:spPr>
          <a:xfrm>
            <a:off x="1879600" y="3543300"/>
            <a:ext cx="8102600" cy="2578100"/>
          </a:xfrm>
          <a:prstGeom prst="rect">
            <a:avLst/>
          </a:prstGeom>
        </p:spPr>
      </p:pic>
    </p:spTree>
    <p:extLst>
      <p:ext uri="{BB962C8B-B14F-4D97-AF65-F5344CB8AC3E}">
        <p14:creationId xmlns:p14="http://schemas.microsoft.com/office/powerpoint/2010/main" val="2017367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6E765B-B22E-4A70-B636-427F2D09BF3C}"/>
              </a:ext>
            </a:extLst>
          </p:cNvPr>
          <p:cNvPicPr>
            <a:picLocks noGrp="1" noChangeAspect="1"/>
          </p:cNvPicPr>
          <p:nvPr>
            <p:ph idx="1"/>
          </p:nvPr>
        </p:nvPicPr>
        <p:blipFill rotWithShape="1">
          <a:blip r:embed="rId2"/>
          <a:srcRect l="14687" t="21468" r="30729" b="7585"/>
          <a:stretch/>
        </p:blipFill>
        <p:spPr>
          <a:xfrm>
            <a:off x="1587500" y="569118"/>
            <a:ext cx="9309100" cy="5719763"/>
          </a:xfrm>
          <a:prstGeom prst="rect">
            <a:avLst/>
          </a:prstGeom>
        </p:spPr>
      </p:pic>
    </p:spTree>
    <p:extLst>
      <p:ext uri="{BB962C8B-B14F-4D97-AF65-F5344CB8AC3E}">
        <p14:creationId xmlns:p14="http://schemas.microsoft.com/office/powerpoint/2010/main" val="112443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E1F4-8039-4806-8627-2550877D2D6B}"/>
              </a:ext>
            </a:extLst>
          </p:cNvPr>
          <p:cNvSpPr>
            <a:spLocks noGrp="1"/>
          </p:cNvSpPr>
          <p:nvPr>
            <p:ph type="title"/>
          </p:nvPr>
        </p:nvSpPr>
        <p:spPr>
          <a:xfrm>
            <a:off x="2901558" y="268457"/>
            <a:ext cx="5994400" cy="600075"/>
          </a:xfrm>
          <a:solidFill>
            <a:schemeClr val="accent4">
              <a:lumMod val="40000"/>
              <a:lumOff val="60000"/>
            </a:schemeClr>
          </a:solidFill>
        </p:spPr>
        <p:txBody>
          <a:bodyPr>
            <a:noAutofit/>
          </a:bodyPr>
          <a:lstStyle/>
          <a:p>
            <a:pPr algn="ctr"/>
            <a:r>
              <a:rPr lang="en-US" sz="2800" b="1" dirty="0"/>
              <a:t>Type 2 Changes: Preservation of History</a:t>
            </a:r>
            <a:endParaRPr lang="en-IN" sz="2800" b="1" dirty="0"/>
          </a:p>
        </p:txBody>
      </p:sp>
      <p:sp>
        <p:nvSpPr>
          <p:cNvPr id="5" name="Rectangle 4">
            <a:extLst>
              <a:ext uri="{FF2B5EF4-FFF2-40B4-BE49-F238E27FC236}">
                <a16:creationId xmlns:a16="http://schemas.microsoft.com/office/drawing/2014/main" id="{EBDA0BEF-0FE6-44C4-8B26-2E8A2CBFD53F}"/>
              </a:ext>
            </a:extLst>
          </p:cNvPr>
          <p:cNvSpPr/>
          <p:nvPr/>
        </p:nvSpPr>
        <p:spPr>
          <a:xfrm>
            <a:off x="136587" y="1062619"/>
            <a:ext cx="11524343" cy="3170099"/>
          </a:xfrm>
          <a:prstGeom prst="rect">
            <a:avLst/>
          </a:prstGeom>
        </p:spPr>
        <p:txBody>
          <a:bodyPr wrap="square">
            <a:spAutoFit/>
          </a:bodyPr>
          <a:lstStyle/>
          <a:p>
            <a:pPr marL="285750" indent="-285750">
              <a:buFont typeface="Arial" panose="020B0604020202020204" pitchFamily="34" charset="0"/>
              <a:buChar char="•"/>
            </a:pPr>
            <a:r>
              <a:rPr lang="en-IN" sz="2000" dirty="0"/>
              <a:t>In the data warehouse, you must have a way of separating the orders for the customer so that the orders before and after that date can be added up separately</a:t>
            </a:r>
          </a:p>
          <a:p>
            <a:pPr marL="285750" indent="-285750">
              <a:buFont typeface="Arial" panose="020B0604020202020204" pitchFamily="34" charset="0"/>
              <a:buChar char="•"/>
            </a:pPr>
            <a:r>
              <a:rPr lang="en-US" sz="2000" dirty="0"/>
              <a:t>The types of changes for marital status and customer address are Type 2 changes. </a:t>
            </a:r>
          </a:p>
          <a:p>
            <a:pPr marL="285750" indent="-285750">
              <a:buFont typeface="Arial" panose="020B0604020202020204" pitchFamily="34" charset="0"/>
              <a:buChar char="•"/>
            </a:pPr>
            <a:r>
              <a:rPr lang="en-US" sz="2000" dirty="0"/>
              <a:t>Here are the general principles for this type of change:</a:t>
            </a:r>
          </a:p>
          <a:p>
            <a:endParaRPr lang="en-US" sz="2000" dirty="0"/>
          </a:p>
          <a:p>
            <a:pPr marL="285750" indent="-285750">
              <a:buFont typeface="Wingdings" panose="05000000000000000000" pitchFamily="2" charset="2"/>
              <a:buChar char="q"/>
            </a:pPr>
            <a:r>
              <a:rPr lang="en-US" sz="2000" dirty="0"/>
              <a:t>They usually relate to true changes in source systems </a:t>
            </a:r>
          </a:p>
          <a:p>
            <a:pPr marL="285750" indent="-285750">
              <a:buFont typeface="Wingdings" panose="05000000000000000000" pitchFamily="2" charset="2"/>
              <a:buChar char="q"/>
            </a:pPr>
            <a:r>
              <a:rPr lang="en-US" sz="2000" dirty="0"/>
              <a:t>There is a need to preserve history in the data warehouse </a:t>
            </a:r>
          </a:p>
          <a:p>
            <a:pPr marL="285750" indent="-285750">
              <a:buFont typeface="Wingdings" panose="05000000000000000000" pitchFamily="2" charset="2"/>
              <a:buChar char="q"/>
            </a:pPr>
            <a:r>
              <a:rPr lang="en-US" sz="2000" dirty="0"/>
              <a:t>This type of change partitions the history in the data warehouse</a:t>
            </a:r>
          </a:p>
          <a:p>
            <a:pPr marL="285750" indent="-285750">
              <a:buFont typeface="Wingdings" panose="05000000000000000000" pitchFamily="2" charset="2"/>
              <a:buChar char="q"/>
            </a:pPr>
            <a:r>
              <a:rPr lang="en-US" sz="2000" dirty="0"/>
              <a:t>Every change for the same attribute must be preserved</a:t>
            </a:r>
          </a:p>
          <a:p>
            <a:endParaRPr lang="en-IN" sz="2000" dirty="0"/>
          </a:p>
        </p:txBody>
      </p:sp>
      <p:pic>
        <p:nvPicPr>
          <p:cNvPr id="6" name="Picture 5">
            <a:extLst>
              <a:ext uri="{FF2B5EF4-FFF2-40B4-BE49-F238E27FC236}">
                <a16:creationId xmlns:a16="http://schemas.microsoft.com/office/drawing/2014/main" id="{91877562-7B95-4476-8A0E-A7814F0C2DA2}"/>
              </a:ext>
            </a:extLst>
          </p:cNvPr>
          <p:cNvPicPr>
            <a:picLocks noChangeAspect="1"/>
          </p:cNvPicPr>
          <p:nvPr/>
        </p:nvPicPr>
        <p:blipFill rotWithShape="1">
          <a:blip r:embed="rId2"/>
          <a:srcRect l="18646" t="22394" r="20104" b="28137"/>
          <a:stretch/>
        </p:blipFill>
        <p:spPr>
          <a:xfrm>
            <a:off x="1584374" y="3798717"/>
            <a:ext cx="8628771" cy="2790826"/>
          </a:xfrm>
          <a:prstGeom prst="rect">
            <a:avLst/>
          </a:prstGeom>
        </p:spPr>
      </p:pic>
    </p:spTree>
    <p:extLst>
      <p:ext uri="{BB962C8B-B14F-4D97-AF65-F5344CB8AC3E}">
        <p14:creationId xmlns:p14="http://schemas.microsoft.com/office/powerpoint/2010/main" val="1695162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FD8D-1952-49DA-9C4A-79A4A6B4BF74}"/>
              </a:ext>
            </a:extLst>
          </p:cNvPr>
          <p:cNvSpPr>
            <a:spLocks noGrp="1"/>
          </p:cNvSpPr>
          <p:nvPr>
            <p:ph type="title"/>
          </p:nvPr>
        </p:nvSpPr>
        <p:spPr>
          <a:xfrm>
            <a:off x="0" y="365125"/>
            <a:ext cx="12192000" cy="929103"/>
          </a:xfrm>
          <a:solidFill>
            <a:schemeClr val="tx2">
              <a:lumMod val="40000"/>
              <a:lumOff val="60000"/>
            </a:schemeClr>
          </a:solidFill>
        </p:spPr>
        <p:txBody>
          <a:bodyPr/>
          <a:lstStyle/>
          <a:p>
            <a:r>
              <a:rPr lang="en-US" dirty="0"/>
              <a:t>	The method for applying Type 2 changes is:</a:t>
            </a:r>
            <a:endParaRPr lang="en-IN" dirty="0"/>
          </a:p>
        </p:txBody>
      </p:sp>
      <p:sp>
        <p:nvSpPr>
          <p:cNvPr id="3" name="Content Placeholder 2">
            <a:extLst>
              <a:ext uri="{FF2B5EF4-FFF2-40B4-BE49-F238E27FC236}">
                <a16:creationId xmlns:a16="http://schemas.microsoft.com/office/drawing/2014/main" id="{F558CE5E-6CB6-4BCE-AD8E-0E92256AACF7}"/>
              </a:ext>
            </a:extLst>
          </p:cNvPr>
          <p:cNvSpPr>
            <a:spLocks noGrp="1"/>
          </p:cNvSpPr>
          <p:nvPr>
            <p:ph idx="1"/>
          </p:nvPr>
        </p:nvSpPr>
        <p:spPr>
          <a:xfrm>
            <a:off x="317694" y="1674057"/>
            <a:ext cx="4690404" cy="4621870"/>
          </a:xfrm>
        </p:spPr>
        <p:txBody>
          <a:bodyPr>
            <a:normAutofit/>
          </a:bodyPr>
          <a:lstStyle/>
          <a:p>
            <a:r>
              <a:rPr lang="en-US" sz="2400" dirty="0"/>
              <a:t>Add a new dimension table row with the new value of the changed attribute </a:t>
            </a:r>
          </a:p>
          <a:p>
            <a:r>
              <a:rPr lang="en-US" sz="2400" dirty="0"/>
              <a:t>An effective date field may be included in the dimension table </a:t>
            </a:r>
          </a:p>
          <a:p>
            <a:r>
              <a:rPr lang="en-US" sz="2400" dirty="0"/>
              <a:t>There are no changes to the original row in the dimension table</a:t>
            </a:r>
          </a:p>
          <a:p>
            <a:r>
              <a:rPr lang="en-US" sz="2400" dirty="0"/>
              <a:t>The key of the original row is not affected </a:t>
            </a:r>
          </a:p>
          <a:p>
            <a:r>
              <a:rPr lang="en-US" sz="2400" dirty="0"/>
              <a:t>The new row is inserted with a new surrogate key</a:t>
            </a:r>
            <a:endParaRPr lang="en-IN" sz="2400" dirty="0"/>
          </a:p>
        </p:txBody>
      </p:sp>
      <p:pic>
        <p:nvPicPr>
          <p:cNvPr id="4" name="Picture 3">
            <a:extLst>
              <a:ext uri="{FF2B5EF4-FFF2-40B4-BE49-F238E27FC236}">
                <a16:creationId xmlns:a16="http://schemas.microsoft.com/office/drawing/2014/main" id="{65BCEE43-F5E4-44AE-833B-DE80A5B8B35F}"/>
              </a:ext>
            </a:extLst>
          </p:cNvPr>
          <p:cNvPicPr>
            <a:picLocks noChangeAspect="1"/>
          </p:cNvPicPr>
          <p:nvPr/>
        </p:nvPicPr>
        <p:blipFill rotWithShape="1">
          <a:blip r:embed="rId2"/>
          <a:srcRect l="15693" t="20909" r="31461" b="5302"/>
          <a:stretch/>
        </p:blipFill>
        <p:spPr>
          <a:xfrm>
            <a:off x="5431303" y="1582615"/>
            <a:ext cx="6443003" cy="4804753"/>
          </a:xfrm>
          <a:prstGeom prst="rect">
            <a:avLst/>
          </a:prstGeom>
        </p:spPr>
      </p:pic>
    </p:spTree>
    <p:extLst>
      <p:ext uri="{BB962C8B-B14F-4D97-AF65-F5344CB8AC3E}">
        <p14:creationId xmlns:p14="http://schemas.microsoft.com/office/powerpoint/2010/main" val="36462507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E5AE-F8FB-429E-8AE8-31A39F1808B0}"/>
              </a:ext>
            </a:extLst>
          </p:cNvPr>
          <p:cNvSpPr>
            <a:spLocks noGrp="1"/>
          </p:cNvSpPr>
          <p:nvPr>
            <p:ph type="title"/>
          </p:nvPr>
        </p:nvSpPr>
        <p:spPr>
          <a:xfrm>
            <a:off x="0" y="365125"/>
            <a:ext cx="12192000" cy="633681"/>
          </a:xfrm>
          <a:solidFill>
            <a:schemeClr val="tx2">
              <a:lumMod val="40000"/>
              <a:lumOff val="60000"/>
            </a:schemeClr>
          </a:solidFill>
        </p:spPr>
        <p:txBody>
          <a:bodyPr>
            <a:normAutofit fontScale="90000"/>
          </a:bodyPr>
          <a:lstStyle/>
          <a:p>
            <a:r>
              <a:rPr lang="fr-FR" dirty="0"/>
              <a:t>		Type 3 Changes: Tentative Soft </a:t>
            </a:r>
            <a:r>
              <a:rPr lang="fr-FR" dirty="0" err="1"/>
              <a:t>Revisions</a:t>
            </a:r>
            <a:r>
              <a:rPr lang="fr-FR" dirty="0"/>
              <a:t> </a:t>
            </a:r>
            <a:endParaRPr lang="en-IN" dirty="0"/>
          </a:p>
        </p:txBody>
      </p:sp>
      <p:sp>
        <p:nvSpPr>
          <p:cNvPr id="3" name="Content Placeholder 2">
            <a:extLst>
              <a:ext uri="{FF2B5EF4-FFF2-40B4-BE49-F238E27FC236}">
                <a16:creationId xmlns:a16="http://schemas.microsoft.com/office/drawing/2014/main" id="{1B99FD79-1AD0-45D3-91AF-073346D012EE}"/>
              </a:ext>
            </a:extLst>
          </p:cNvPr>
          <p:cNvSpPr>
            <a:spLocks noGrp="1"/>
          </p:cNvSpPr>
          <p:nvPr>
            <p:ph idx="1"/>
          </p:nvPr>
        </p:nvSpPr>
        <p:spPr>
          <a:xfrm>
            <a:off x="838200" y="1191944"/>
            <a:ext cx="10515600" cy="2858917"/>
          </a:xfrm>
        </p:spPr>
        <p:txBody>
          <a:bodyPr/>
          <a:lstStyle/>
          <a:p>
            <a:r>
              <a:rPr lang="en-US" dirty="0"/>
              <a:t> They usually relate to “soft” or tentative changes in the source systems </a:t>
            </a:r>
          </a:p>
          <a:p>
            <a:r>
              <a:rPr lang="en-US" dirty="0"/>
              <a:t>There is a need to keep track of history with old and new values of the changed attribute </a:t>
            </a:r>
          </a:p>
          <a:p>
            <a:r>
              <a:rPr lang="en-US" dirty="0"/>
              <a:t>They are used to compare performances across the transition </a:t>
            </a:r>
          </a:p>
          <a:p>
            <a:r>
              <a:rPr lang="en-US" dirty="0"/>
              <a:t>They provide the ability to track forward and backward</a:t>
            </a:r>
          </a:p>
          <a:p>
            <a:endParaRPr lang="en-IN" dirty="0"/>
          </a:p>
        </p:txBody>
      </p:sp>
      <p:pic>
        <p:nvPicPr>
          <p:cNvPr id="4" name="Picture 3">
            <a:extLst>
              <a:ext uri="{FF2B5EF4-FFF2-40B4-BE49-F238E27FC236}">
                <a16:creationId xmlns:a16="http://schemas.microsoft.com/office/drawing/2014/main" id="{D1C22D29-1E4A-4136-AEB8-5E94A0A6BD74}"/>
              </a:ext>
            </a:extLst>
          </p:cNvPr>
          <p:cNvPicPr>
            <a:picLocks noChangeAspect="1"/>
          </p:cNvPicPr>
          <p:nvPr/>
        </p:nvPicPr>
        <p:blipFill rotWithShape="1">
          <a:blip r:embed="rId2"/>
          <a:srcRect l="19039" t="32812" r="19577" b="29836"/>
          <a:stretch/>
        </p:blipFill>
        <p:spPr>
          <a:xfrm>
            <a:off x="2353993" y="4243999"/>
            <a:ext cx="7484014" cy="2560320"/>
          </a:xfrm>
          <a:prstGeom prst="rect">
            <a:avLst/>
          </a:prstGeom>
        </p:spPr>
      </p:pic>
    </p:spTree>
    <p:extLst>
      <p:ext uri="{BB962C8B-B14F-4D97-AF65-F5344CB8AC3E}">
        <p14:creationId xmlns:p14="http://schemas.microsoft.com/office/powerpoint/2010/main" val="3904749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6E5A-1400-4D70-9252-2CBC3B27E61B}"/>
              </a:ext>
            </a:extLst>
          </p:cNvPr>
          <p:cNvSpPr>
            <a:spLocks noGrp="1"/>
          </p:cNvSpPr>
          <p:nvPr>
            <p:ph type="title"/>
          </p:nvPr>
        </p:nvSpPr>
        <p:spPr>
          <a:xfrm>
            <a:off x="0" y="365125"/>
            <a:ext cx="12192000" cy="830629"/>
          </a:xfrm>
          <a:solidFill>
            <a:schemeClr val="tx2">
              <a:lumMod val="40000"/>
              <a:lumOff val="60000"/>
            </a:schemeClr>
          </a:solidFill>
        </p:spPr>
        <p:txBody>
          <a:bodyPr/>
          <a:lstStyle/>
          <a:p>
            <a:r>
              <a:rPr lang="en-US" dirty="0"/>
              <a:t>	The methods for applying Type 3 changes are:</a:t>
            </a:r>
            <a:endParaRPr lang="en-IN" dirty="0"/>
          </a:p>
        </p:txBody>
      </p:sp>
      <p:sp>
        <p:nvSpPr>
          <p:cNvPr id="3" name="Content Placeholder 2">
            <a:extLst>
              <a:ext uri="{FF2B5EF4-FFF2-40B4-BE49-F238E27FC236}">
                <a16:creationId xmlns:a16="http://schemas.microsoft.com/office/drawing/2014/main" id="{6FAE1E7F-B4F6-4EA9-96A9-6306D5142A67}"/>
              </a:ext>
            </a:extLst>
          </p:cNvPr>
          <p:cNvSpPr>
            <a:spLocks noGrp="1"/>
          </p:cNvSpPr>
          <p:nvPr>
            <p:ph idx="1"/>
          </p:nvPr>
        </p:nvSpPr>
        <p:spPr>
          <a:xfrm>
            <a:off x="365761" y="1278572"/>
            <a:ext cx="4375052" cy="4997206"/>
          </a:xfrm>
        </p:spPr>
        <p:txBody>
          <a:bodyPr>
            <a:normAutofit/>
          </a:bodyPr>
          <a:lstStyle/>
          <a:p>
            <a:r>
              <a:rPr lang="en-US" sz="2400" dirty="0"/>
              <a:t>Add an “old” field in the dimension table for the affected attribute </a:t>
            </a:r>
          </a:p>
          <a:p>
            <a:r>
              <a:rPr lang="en-US" sz="2400" dirty="0"/>
              <a:t>Push down the existing value of the attribute from the “current” field to the “old” field</a:t>
            </a:r>
          </a:p>
          <a:p>
            <a:r>
              <a:rPr lang="en-US" sz="2400" dirty="0"/>
              <a:t>Keep the new value of the attribute in the “current” field </a:t>
            </a:r>
          </a:p>
          <a:p>
            <a:r>
              <a:rPr lang="en-US" sz="2400" dirty="0"/>
              <a:t>Also, you may add a “current” effective date field for the attribute </a:t>
            </a:r>
          </a:p>
          <a:p>
            <a:r>
              <a:rPr lang="en-US" sz="2400" dirty="0"/>
              <a:t>The key of the row is not affected</a:t>
            </a:r>
          </a:p>
        </p:txBody>
      </p:sp>
      <p:pic>
        <p:nvPicPr>
          <p:cNvPr id="4" name="Picture 3">
            <a:extLst>
              <a:ext uri="{FF2B5EF4-FFF2-40B4-BE49-F238E27FC236}">
                <a16:creationId xmlns:a16="http://schemas.microsoft.com/office/drawing/2014/main" id="{990A20F8-EDE2-4FAC-92CB-4E6C171A947A}"/>
              </a:ext>
            </a:extLst>
          </p:cNvPr>
          <p:cNvPicPr>
            <a:picLocks noChangeAspect="1"/>
          </p:cNvPicPr>
          <p:nvPr/>
        </p:nvPicPr>
        <p:blipFill rotWithShape="1">
          <a:blip r:embed="rId2"/>
          <a:srcRect l="17423" t="22550" r="32730" b="9929"/>
          <a:stretch/>
        </p:blipFill>
        <p:spPr>
          <a:xfrm>
            <a:off x="5190979" y="1463040"/>
            <a:ext cx="6077243" cy="4628271"/>
          </a:xfrm>
          <a:prstGeom prst="rect">
            <a:avLst/>
          </a:prstGeom>
        </p:spPr>
      </p:pic>
    </p:spTree>
    <p:extLst>
      <p:ext uri="{BB962C8B-B14F-4D97-AF65-F5344CB8AC3E}">
        <p14:creationId xmlns:p14="http://schemas.microsoft.com/office/powerpoint/2010/main" val="669016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53CA6-61A8-4872-A971-212F9EA130BD}"/>
              </a:ext>
            </a:extLst>
          </p:cNvPr>
          <p:cNvSpPr>
            <a:spLocks noGrp="1"/>
          </p:cNvSpPr>
          <p:nvPr>
            <p:ph idx="1"/>
          </p:nvPr>
        </p:nvSpPr>
        <p:spPr>
          <a:xfrm>
            <a:off x="576942" y="1085395"/>
            <a:ext cx="5098366" cy="5287695"/>
          </a:xfrm>
        </p:spPr>
        <p:txBody>
          <a:bodyPr>
            <a:normAutofit lnSpcReduction="10000"/>
          </a:bodyPr>
          <a:lstStyle/>
          <a:p>
            <a:r>
              <a:rPr lang="en-US" dirty="0"/>
              <a:t>No new dimension row is needed </a:t>
            </a:r>
          </a:p>
          <a:p>
            <a:r>
              <a:rPr lang="en-US" dirty="0"/>
              <a:t>The existing queries will seamlessly switch to the “current” value </a:t>
            </a:r>
          </a:p>
          <a:p>
            <a:r>
              <a:rPr lang="en-US" dirty="0"/>
              <a:t>Any queries that need to use the “old” value must be revised accordingly </a:t>
            </a:r>
          </a:p>
          <a:p>
            <a:r>
              <a:rPr lang="en-US" dirty="0"/>
              <a:t>The technique works best for one “soft” change at a time </a:t>
            </a:r>
          </a:p>
          <a:p>
            <a:r>
              <a:rPr lang="en-US" dirty="0"/>
              <a:t>If there is a succession of changes, more sophisticated techniques must be devised</a:t>
            </a:r>
          </a:p>
          <a:p>
            <a:endParaRPr lang="en-IN" dirty="0"/>
          </a:p>
        </p:txBody>
      </p:sp>
      <p:pic>
        <p:nvPicPr>
          <p:cNvPr id="4" name="Picture 3">
            <a:extLst>
              <a:ext uri="{FF2B5EF4-FFF2-40B4-BE49-F238E27FC236}">
                <a16:creationId xmlns:a16="http://schemas.microsoft.com/office/drawing/2014/main" id="{6A6A33A8-1C28-423C-ADC9-B9D2C084CD91}"/>
              </a:ext>
            </a:extLst>
          </p:cNvPr>
          <p:cNvPicPr>
            <a:picLocks noChangeAspect="1"/>
          </p:cNvPicPr>
          <p:nvPr/>
        </p:nvPicPr>
        <p:blipFill rotWithShape="1">
          <a:blip r:embed="rId2"/>
          <a:srcRect l="17423" t="22550" r="32730" b="9929"/>
          <a:stretch/>
        </p:blipFill>
        <p:spPr>
          <a:xfrm>
            <a:off x="5675308" y="425972"/>
            <a:ext cx="6066749" cy="6127227"/>
          </a:xfrm>
          <a:prstGeom prst="rect">
            <a:avLst/>
          </a:prstGeom>
        </p:spPr>
      </p:pic>
      <p:sp>
        <p:nvSpPr>
          <p:cNvPr id="5" name="TextBox 4">
            <a:extLst>
              <a:ext uri="{FF2B5EF4-FFF2-40B4-BE49-F238E27FC236}">
                <a16:creationId xmlns:a16="http://schemas.microsoft.com/office/drawing/2014/main" id="{F43BA8EA-76FC-4520-98E5-0C15500D86BD}"/>
              </a:ext>
            </a:extLst>
          </p:cNvPr>
          <p:cNvSpPr txBox="1"/>
          <p:nvPr/>
        </p:nvSpPr>
        <p:spPr>
          <a:xfrm>
            <a:off x="449943" y="203200"/>
            <a:ext cx="783771" cy="369332"/>
          </a:xfrm>
          <a:prstGeom prst="rect">
            <a:avLst/>
          </a:prstGeom>
          <a:noFill/>
        </p:spPr>
        <p:txBody>
          <a:bodyPr wrap="square" rtlCol="0">
            <a:spAutoFit/>
          </a:bodyPr>
          <a:lstStyle/>
          <a:p>
            <a:r>
              <a:rPr lang="en-IN" dirty="0"/>
              <a:t>Cont..</a:t>
            </a:r>
          </a:p>
        </p:txBody>
      </p:sp>
    </p:spTree>
    <p:extLst>
      <p:ext uri="{BB962C8B-B14F-4D97-AF65-F5344CB8AC3E}">
        <p14:creationId xmlns:p14="http://schemas.microsoft.com/office/powerpoint/2010/main" val="2602839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8982-F7F2-49EC-8F9C-96340F8CD73E}"/>
              </a:ext>
            </a:extLst>
          </p:cNvPr>
          <p:cNvSpPr>
            <a:spLocks noGrp="1"/>
          </p:cNvSpPr>
          <p:nvPr>
            <p:ph type="title"/>
          </p:nvPr>
        </p:nvSpPr>
        <p:spPr>
          <a:xfrm>
            <a:off x="-7257" y="138368"/>
            <a:ext cx="12191999" cy="883104"/>
          </a:xfrm>
          <a:solidFill>
            <a:schemeClr val="tx2">
              <a:lumMod val="40000"/>
              <a:lumOff val="60000"/>
            </a:schemeClr>
          </a:solidFill>
        </p:spPr>
        <p:txBody>
          <a:bodyPr>
            <a:noAutofit/>
          </a:bodyPr>
          <a:lstStyle/>
          <a:p>
            <a:r>
              <a:rPr lang="en-IN" sz="3600" dirty="0"/>
              <a:t>Large Dimensions: Dimension table which are deep and wide </a:t>
            </a:r>
          </a:p>
        </p:txBody>
      </p:sp>
      <p:sp>
        <p:nvSpPr>
          <p:cNvPr id="3" name="Content Placeholder 2">
            <a:extLst>
              <a:ext uri="{FF2B5EF4-FFF2-40B4-BE49-F238E27FC236}">
                <a16:creationId xmlns:a16="http://schemas.microsoft.com/office/drawing/2014/main" id="{B33483F2-9049-40FA-8528-B78545DC6408}"/>
              </a:ext>
            </a:extLst>
          </p:cNvPr>
          <p:cNvSpPr>
            <a:spLocks noGrp="1"/>
          </p:cNvSpPr>
          <p:nvPr>
            <p:ph idx="1"/>
          </p:nvPr>
        </p:nvSpPr>
        <p:spPr>
          <a:xfrm>
            <a:off x="1767113" y="1120655"/>
            <a:ext cx="8334829" cy="453118"/>
          </a:xfrm>
          <a:solidFill>
            <a:schemeClr val="accent4">
              <a:lumMod val="60000"/>
              <a:lumOff val="40000"/>
            </a:schemeClr>
          </a:solidFill>
        </p:spPr>
        <p:txBody>
          <a:bodyPr>
            <a:normAutofit lnSpcReduction="10000"/>
          </a:bodyPr>
          <a:lstStyle/>
          <a:p>
            <a:r>
              <a:rPr lang="en-IN" dirty="0"/>
              <a:t>Rapidly changing or large slowly changing dimensions</a:t>
            </a:r>
          </a:p>
          <a:p>
            <a:endParaRPr lang="en-IN" dirty="0"/>
          </a:p>
        </p:txBody>
      </p:sp>
      <p:sp>
        <p:nvSpPr>
          <p:cNvPr id="4" name="TextBox 3">
            <a:extLst>
              <a:ext uri="{FF2B5EF4-FFF2-40B4-BE49-F238E27FC236}">
                <a16:creationId xmlns:a16="http://schemas.microsoft.com/office/drawing/2014/main" id="{45803497-3567-4C8F-A531-68D57735EA7E}"/>
              </a:ext>
            </a:extLst>
          </p:cNvPr>
          <p:cNvSpPr txBox="1"/>
          <p:nvPr/>
        </p:nvSpPr>
        <p:spPr>
          <a:xfrm>
            <a:off x="580571" y="1585944"/>
            <a:ext cx="1101634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Type 2 changes are feasible in case infrequent changes like once or twice in a year, </a:t>
            </a:r>
            <a:r>
              <a:rPr lang="en-IN" dirty="0" err="1"/>
              <a:t>eg.</a:t>
            </a:r>
            <a:r>
              <a:rPr lang="en-IN" dirty="0"/>
              <a:t> Product dimension</a:t>
            </a:r>
          </a:p>
          <a:p>
            <a:pPr marL="285750" indent="-285750">
              <a:buFont typeface="Arial" panose="020B0604020202020204" pitchFamily="34" charset="0"/>
              <a:buChar char="•"/>
            </a:pPr>
            <a:r>
              <a:rPr lang="en-IN" dirty="0"/>
              <a:t>Type 2 changes are infeasible or problematic in case dimension table changes infrequently where number of rows are millions like customer dimensions, then we can break the dimension table into one or more mini dimension table. </a:t>
            </a:r>
          </a:p>
        </p:txBody>
      </p:sp>
      <p:sp>
        <p:nvSpPr>
          <p:cNvPr id="5" name="TextBox 4">
            <a:extLst>
              <a:ext uri="{FF2B5EF4-FFF2-40B4-BE49-F238E27FC236}">
                <a16:creationId xmlns:a16="http://schemas.microsoft.com/office/drawing/2014/main" id="{2480844C-8468-4B12-A2EC-11937C598615}"/>
              </a:ext>
            </a:extLst>
          </p:cNvPr>
          <p:cNvSpPr txBox="1"/>
          <p:nvPr/>
        </p:nvSpPr>
        <p:spPr>
          <a:xfrm>
            <a:off x="3570514" y="2729176"/>
            <a:ext cx="1654629" cy="2308324"/>
          </a:xfrm>
          <a:prstGeom prst="rect">
            <a:avLst/>
          </a:prstGeom>
          <a:solidFill>
            <a:schemeClr val="bg2">
              <a:lumMod val="75000"/>
            </a:schemeClr>
          </a:solidFill>
          <a:ln w="12700">
            <a:solidFill>
              <a:schemeClr val="tx1"/>
            </a:solidFill>
          </a:ln>
        </p:spPr>
        <p:txBody>
          <a:bodyPr wrap="square" rtlCol="0">
            <a:spAutoFit/>
          </a:bodyPr>
          <a:lstStyle/>
          <a:p>
            <a:r>
              <a:rPr lang="en-IN" dirty="0" err="1"/>
              <a:t>Retail_sales</a:t>
            </a:r>
            <a:endParaRPr lang="en-IN" dirty="0"/>
          </a:p>
          <a:p>
            <a:endParaRPr lang="en-IN" dirty="0"/>
          </a:p>
          <a:p>
            <a:r>
              <a:rPr lang="en-IN" dirty="0" err="1"/>
              <a:t>Product_id</a:t>
            </a:r>
            <a:endParaRPr lang="en-IN" dirty="0"/>
          </a:p>
          <a:p>
            <a:r>
              <a:rPr lang="en-IN" dirty="0" err="1"/>
              <a:t>Cust_id</a:t>
            </a:r>
            <a:endParaRPr lang="en-IN" dirty="0"/>
          </a:p>
          <a:p>
            <a:r>
              <a:rPr lang="en-IN" dirty="0" err="1"/>
              <a:t>Emp_id</a:t>
            </a:r>
            <a:endParaRPr lang="en-IN" dirty="0"/>
          </a:p>
          <a:p>
            <a:r>
              <a:rPr lang="en-IN" dirty="0" err="1"/>
              <a:t>Date_id</a:t>
            </a:r>
            <a:endParaRPr lang="en-IN" dirty="0"/>
          </a:p>
          <a:p>
            <a:r>
              <a:rPr lang="en-IN" dirty="0" err="1"/>
              <a:t>Sale_rev</a:t>
            </a:r>
            <a:endParaRPr lang="en-IN" dirty="0"/>
          </a:p>
          <a:p>
            <a:r>
              <a:rPr lang="en-IN" dirty="0" err="1"/>
              <a:t>Avg_sales</a:t>
            </a:r>
            <a:endParaRPr lang="en-IN" dirty="0"/>
          </a:p>
        </p:txBody>
      </p:sp>
      <p:cxnSp>
        <p:nvCxnSpPr>
          <p:cNvPr id="7" name="Straight Arrow Connector 6">
            <a:extLst>
              <a:ext uri="{FF2B5EF4-FFF2-40B4-BE49-F238E27FC236}">
                <a16:creationId xmlns:a16="http://schemas.microsoft.com/office/drawing/2014/main" id="{BEA092B0-211A-4151-A3C1-5C67938B6F2F}"/>
              </a:ext>
            </a:extLst>
          </p:cNvPr>
          <p:cNvCxnSpPr>
            <a:cxnSpLocks/>
          </p:cNvCxnSpPr>
          <p:nvPr/>
        </p:nvCxnSpPr>
        <p:spPr>
          <a:xfrm>
            <a:off x="2713262" y="3860254"/>
            <a:ext cx="824590" cy="46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A8811A-776A-4A50-8A28-FE364F54432B}"/>
              </a:ext>
            </a:extLst>
          </p:cNvPr>
          <p:cNvSpPr txBox="1"/>
          <p:nvPr/>
        </p:nvSpPr>
        <p:spPr>
          <a:xfrm>
            <a:off x="954315" y="2786273"/>
            <a:ext cx="1799771" cy="3416320"/>
          </a:xfrm>
          <a:prstGeom prst="rect">
            <a:avLst/>
          </a:prstGeom>
          <a:solidFill>
            <a:schemeClr val="bg2">
              <a:lumMod val="75000"/>
            </a:schemeClr>
          </a:solidFill>
          <a:ln>
            <a:solidFill>
              <a:schemeClr val="accent1"/>
            </a:solidFill>
          </a:ln>
        </p:spPr>
        <p:txBody>
          <a:bodyPr wrap="square" rtlCol="0">
            <a:spAutoFit/>
          </a:bodyPr>
          <a:lstStyle/>
          <a:p>
            <a:r>
              <a:rPr lang="en-IN" dirty="0" err="1"/>
              <a:t>Cust_dimension</a:t>
            </a:r>
            <a:endParaRPr lang="en-IN" dirty="0"/>
          </a:p>
          <a:p>
            <a:endParaRPr lang="en-IN" dirty="0"/>
          </a:p>
          <a:p>
            <a:r>
              <a:rPr lang="en-IN" dirty="0" err="1"/>
              <a:t>Cust_id</a:t>
            </a:r>
            <a:endParaRPr lang="en-IN" dirty="0"/>
          </a:p>
          <a:p>
            <a:r>
              <a:rPr lang="en-IN" dirty="0" err="1"/>
              <a:t>Cust_name</a:t>
            </a:r>
            <a:endParaRPr lang="en-IN" dirty="0"/>
          </a:p>
          <a:p>
            <a:r>
              <a:rPr lang="en-IN" dirty="0" err="1"/>
              <a:t>Cust_add</a:t>
            </a:r>
            <a:endParaRPr lang="en-IN" dirty="0"/>
          </a:p>
          <a:p>
            <a:r>
              <a:rPr lang="en-IN" dirty="0" err="1"/>
              <a:t>Cust_city</a:t>
            </a:r>
            <a:endParaRPr lang="en-IN" dirty="0"/>
          </a:p>
          <a:p>
            <a:r>
              <a:rPr lang="en-IN" dirty="0"/>
              <a:t>Age</a:t>
            </a:r>
          </a:p>
          <a:p>
            <a:r>
              <a:rPr lang="en-IN" dirty="0"/>
              <a:t>Income</a:t>
            </a:r>
          </a:p>
          <a:p>
            <a:r>
              <a:rPr lang="en-IN" dirty="0"/>
              <a:t>Rating</a:t>
            </a:r>
          </a:p>
          <a:p>
            <a:r>
              <a:rPr lang="en-IN" dirty="0"/>
              <a:t>Credit history</a:t>
            </a:r>
          </a:p>
          <a:p>
            <a:r>
              <a:rPr lang="en-IN" dirty="0"/>
              <a:t>Account status</a:t>
            </a:r>
          </a:p>
          <a:p>
            <a:r>
              <a:rPr lang="en-IN" dirty="0"/>
              <a:t>weight</a:t>
            </a:r>
          </a:p>
        </p:txBody>
      </p:sp>
      <p:sp>
        <p:nvSpPr>
          <p:cNvPr id="10" name="Left Brace 9">
            <a:extLst>
              <a:ext uri="{FF2B5EF4-FFF2-40B4-BE49-F238E27FC236}">
                <a16:creationId xmlns:a16="http://schemas.microsoft.com/office/drawing/2014/main" id="{01375AD3-D117-4200-9F6B-8243D84CD1E2}"/>
              </a:ext>
            </a:extLst>
          </p:cNvPr>
          <p:cNvSpPr/>
          <p:nvPr/>
        </p:nvSpPr>
        <p:spPr>
          <a:xfrm>
            <a:off x="663123" y="4577797"/>
            <a:ext cx="188686" cy="155302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Rectangle: Folded Corner 10">
            <a:extLst>
              <a:ext uri="{FF2B5EF4-FFF2-40B4-BE49-F238E27FC236}">
                <a16:creationId xmlns:a16="http://schemas.microsoft.com/office/drawing/2014/main" id="{29B0E244-DC72-458A-9E5C-17680AB3DF89}"/>
              </a:ext>
            </a:extLst>
          </p:cNvPr>
          <p:cNvSpPr/>
          <p:nvPr/>
        </p:nvSpPr>
        <p:spPr>
          <a:xfrm rot="16200000">
            <a:off x="-1083335" y="4871722"/>
            <a:ext cx="2744346" cy="358498"/>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Fast changing attribute</a:t>
            </a:r>
          </a:p>
        </p:txBody>
      </p:sp>
      <p:sp>
        <p:nvSpPr>
          <p:cNvPr id="12" name="Arrow: Right 11">
            <a:extLst>
              <a:ext uri="{FF2B5EF4-FFF2-40B4-BE49-F238E27FC236}">
                <a16:creationId xmlns:a16="http://schemas.microsoft.com/office/drawing/2014/main" id="{63F4D4F6-2099-452C-9462-973045B40A6A}"/>
              </a:ext>
            </a:extLst>
          </p:cNvPr>
          <p:cNvSpPr/>
          <p:nvPr/>
        </p:nvSpPr>
        <p:spPr>
          <a:xfrm>
            <a:off x="5412013" y="4249334"/>
            <a:ext cx="1045029" cy="333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F65CBED1-FCCB-4751-9B82-FB744F1724CC}"/>
              </a:ext>
            </a:extLst>
          </p:cNvPr>
          <p:cNvSpPr txBox="1"/>
          <p:nvPr/>
        </p:nvSpPr>
        <p:spPr>
          <a:xfrm>
            <a:off x="9523184" y="2588299"/>
            <a:ext cx="1654629" cy="2585323"/>
          </a:xfrm>
          <a:prstGeom prst="rect">
            <a:avLst/>
          </a:prstGeom>
          <a:solidFill>
            <a:schemeClr val="bg2">
              <a:lumMod val="75000"/>
            </a:schemeClr>
          </a:solidFill>
          <a:ln w="12700">
            <a:solidFill>
              <a:schemeClr val="tx1"/>
            </a:solidFill>
          </a:ln>
        </p:spPr>
        <p:txBody>
          <a:bodyPr wrap="square" rtlCol="0">
            <a:spAutoFit/>
          </a:bodyPr>
          <a:lstStyle/>
          <a:p>
            <a:r>
              <a:rPr lang="en-IN" dirty="0" err="1"/>
              <a:t>Retail_sales</a:t>
            </a:r>
            <a:endParaRPr lang="en-IN" dirty="0"/>
          </a:p>
          <a:p>
            <a:endParaRPr lang="en-IN" dirty="0"/>
          </a:p>
          <a:p>
            <a:r>
              <a:rPr lang="en-IN" dirty="0" err="1"/>
              <a:t>Product_id</a:t>
            </a:r>
            <a:endParaRPr lang="en-IN" dirty="0"/>
          </a:p>
          <a:p>
            <a:r>
              <a:rPr lang="en-IN" dirty="0" err="1"/>
              <a:t>Cust_id</a:t>
            </a:r>
            <a:endParaRPr lang="en-IN" dirty="0"/>
          </a:p>
          <a:p>
            <a:r>
              <a:rPr lang="en-IN" dirty="0" err="1"/>
              <a:t>Cust_demo</a:t>
            </a:r>
            <a:r>
              <a:rPr lang="en-IN" dirty="0"/>
              <a:t> key</a:t>
            </a:r>
          </a:p>
          <a:p>
            <a:r>
              <a:rPr lang="en-IN" dirty="0" err="1"/>
              <a:t>Emp_id</a:t>
            </a:r>
            <a:endParaRPr lang="en-IN" dirty="0"/>
          </a:p>
          <a:p>
            <a:r>
              <a:rPr lang="en-IN" dirty="0" err="1"/>
              <a:t>Date_id</a:t>
            </a:r>
            <a:endParaRPr lang="en-IN" dirty="0"/>
          </a:p>
          <a:p>
            <a:r>
              <a:rPr lang="en-IN" dirty="0" err="1"/>
              <a:t>Sale_rev</a:t>
            </a:r>
            <a:endParaRPr lang="en-IN" dirty="0"/>
          </a:p>
          <a:p>
            <a:r>
              <a:rPr lang="en-IN" dirty="0" err="1"/>
              <a:t>Avg_sales</a:t>
            </a:r>
            <a:endParaRPr lang="en-IN" dirty="0"/>
          </a:p>
        </p:txBody>
      </p:sp>
      <p:sp>
        <p:nvSpPr>
          <p:cNvPr id="14" name="TextBox 13">
            <a:extLst>
              <a:ext uri="{FF2B5EF4-FFF2-40B4-BE49-F238E27FC236}">
                <a16:creationId xmlns:a16="http://schemas.microsoft.com/office/drawing/2014/main" id="{BF37CE3F-0D60-4C89-9EC2-87594AF8E7FC}"/>
              </a:ext>
            </a:extLst>
          </p:cNvPr>
          <p:cNvSpPr txBox="1"/>
          <p:nvPr/>
        </p:nvSpPr>
        <p:spPr>
          <a:xfrm>
            <a:off x="6866161" y="2588299"/>
            <a:ext cx="1799771" cy="1754326"/>
          </a:xfrm>
          <a:prstGeom prst="rect">
            <a:avLst/>
          </a:prstGeom>
          <a:solidFill>
            <a:schemeClr val="bg2">
              <a:lumMod val="75000"/>
            </a:schemeClr>
          </a:solidFill>
          <a:ln>
            <a:solidFill>
              <a:schemeClr val="accent1"/>
            </a:solidFill>
          </a:ln>
        </p:spPr>
        <p:txBody>
          <a:bodyPr wrap="square" rtlCol="0">
            <a:spAutoFit/>
          </a:bodyPr>
          <a:lstStyle/>
          <a:p>
            <a:r>
              <a:rPr lang="en-IN" dirty="0" err="1"/>
              <a:t>Cust_dimension</a:t>
            </a:r>
            <a:endParaRPr lang="en-IN" dirty="0"/>
          </a:p>
          <a:p>
            <a:endParaRPr lang="en-IN" dirty="0"/>
          </a:p>
          <a:p>
            <a:r>
              <a:rPr lang="en-IN" dirty="0" err="1"/>
              <a:t>Cust_id</a:t>
            </a:r>
            <a:endParaRPr lang="en-IN" dirty="0"/>
          </a:p>
          <a:p>
            <a:r>
              <a:rPr lang="en-IN" dirty="0" err="1"/>
              <a:t>Cust_name</a:t>
            </a:r>
            <a:endParaRPr lang="en-IN" dirty="0"/>
          </a:p>
          <a:p>
            <a:r>
              <a:rPr lang="en-IN" dirty="0" err="1"/>
              <a:t>Cust_add</a:t>
            </a:r>
            <a:endParaRPr lang="en-IN" dirty="0"/>
          </a:p>
          <a:p>
            <a:r>
              <a:rPr lang="en-IN" dirty="0" err="1"/>
              <a:t>Cust_city</a:t>
            </a:r>
            <a:endParaRPr lang="en-IN" dirty="0"/>
          </a:p>
        </p:txBody>
      </p:sp>
      <p:sp>
        <p:nvSpPr>
          <p:cNvPr id="15" name="TextBox 14">
            <a:extLst>
              <a:ext uri="{FF2B5EF4-FFF2-40B4-BE49-F238E27FC236}">
                <a16:creationId xmlns:a16="http://schemas.microsoft.com/office/drawing/2014/main" id="{D7CB7D65-D661-4A29-9DAA-14594C10D27F}"/>
              </a:ext>
            </a:extLst>
          </p:cNvPr>
          <p:cNvSpPr txBox="1"/>
          <p:nvPr/>
        </p:nvSpPr>
        <p:spPr>
          <a:xfrm>
            <a:off x="6643912" y="4454536"/>
            <a:ext cx="2597070" cy="2585323"/>
          </a:xfrm>
          <a:prstGeom prst="rect">
            <a:avLst/>
          </a:prstGeom>
          <a:solidFill>
            <a:schemeClr val="bg2">
              <a:lumMod val="75000"/>
            </a:schemeClr>
          </a:solidFill>
          <a:ln>
            <a:solidFill>
              <a:schemeClr val="accent1"/>
            </a:solidFill>
          </a:ln>
        </p:spPr>
        <p:txBody>
          <a:bodyPr wrap="square" rtlCol="0">
            <a:spAutoFit/>
          </a:bodyPr>
          <a:lstStyle/>
          <a:p>
            <a:r>
              <a:rPr lang="en-IN" dirty="0" err="1"/>
              <a:t>Cust_demographic</a:t>
            </a:r>
            <a:r>
              <a:rPr lang="en-IN" dirty="0"/>
              <a:t> dimension</a:t>
            </a:r>
          </a:p>
          <a:p>
            <a:r>
              <a:rPr lang="en-IN" dirty="0"/>
              <a:t> </a:t>
            </a:r>
            <a:r>
              <a:rPr lang="en-IN" dirty="0" err="1"/>
              <a:t>cust_demo</a:t>
            </a:r>
            <a:r>
              <a:rPr lang="en-IN" dirty="0"/>
              <a:t> key</a:t>
            </a:r>
          </a:p>
          <a:p>
            <a:r>
              <a:rPr lang="en-IN" dirty="0"/>
              <a:t>Age</a:t>
            </a:r>
          </a:p>
          <a:p>
            <a:r>
              <a:rPr lang="en-IN" dirty="0"/>
              <a:t>Income</a:t>
            </a:r>
          </a:p>
          <a:p>
            <a:r>
              <a:rPr lang="en-IN" dirty="0"/>
              <a:t>Rating</a:t>
            </a:r>
          </a:p>
          <a:p>
            <a:r>
              <a:rPr lang="en-IN" dirty="0"/>
              <a:t>Credit history</a:t>
            </a:r>
          </a:p>
          <a:p>
            <a:r>
              <a:rPr lang="en-IN" dirty="0"/>
              <a:t>Account status</a:t>
            </a:r>
          </a:p>
          <a:p>
            <a:r>
              <a:rPr lang="en-IN" dirty="0"/>
              <a:t>weight</a:t>
            </a:r>
          </a:p>
        </p:txBody>
      </p:sp>
      <p:cxnSp>
        <p:nvCxnSpPr>
          <p:cNvPr id="16" name="Straight Arrow Connector 15">
            <a:extLst>
              <a:ext uri="{FF2B5EF4-FFF2-40B4-BE49-F238E27FC236}">
                <a16:creationId xmlns:a16="http://schemas.microsoft.com/office/drawing/2014/main" id="{FD80E517-2670-4278-BDAC-6D0DD183928C}"/>
              </a:ext>
            </a:extLst>
          </p:cNvPr>
          <p:cNvCxnSpPr>
            <a:cxnSpLocks/>
          </p:cNvCxnSpPr>
          <p:nvPr/>
        </p:nvCxnSpPr>
        <p:spPr>
          <a:xfrm flipV="1">
            <a:off x="9240982" y="5001955"/>
            <a:ext cx="666748" cy="35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EDC7927-C2A2-440E-990F-076472A4D3D6}"/>
              </a:ext>
            </a:extLst>
          </p:cNvPr>
          <p:cNvCxnSpPr>
            <a:cxnSpLocks/>
          </p:cNvCxnSpPr>
          <p:nvPr/>
        </p:nvCxnSpPr>
        <p:spPr>
          <a:xfrm flipV="1">
            <a:off x="8653687" y="3436537"/>
            <a:ext cx="881743" cy="127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795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947A-00DC-4A2F-8782-4B851D71B374}"/>
              </a:ext>
            </a:extLst>
          </p:cNvPr>
          <p:cNvSpPr>
            <a:spLocks noGrp="1"/>
          </p:cNvSpPr>
          <p:nvPr>
            <p:ph type="title"/>
          </p:nvPr>
        </p:nvSpPr>
        <p:spPr>
          <a:xfrm>
            <a:off x="0" y="365126"/>
            <a:ext cx="12192000" cy="578304"/>
          </a:xfrm>
          <a:solidFill>
            <a:schemeClr val="tx2">
              <a:lumMod val="40000"/>
              <a:lumOff val="60000"/>
            </a:schemeClr>
          </a:solidFill>
        </p:spPr>
        <p:txBody>
          <a:bodyPr>
            <a:normAutofit fontScale="90000"/>
          </a:bodyPr>
          <a:lstStyle/>
          <a:p>
            <a:r>
              <a:rPr lang="en-IN" dirty="0"/>
              <a:t>				Aggregate fact tables</a:t>
            </a:r>
          </a:p>
        </p:txBody>
      </p:sp>
      <p:sp>
        <p:nvSpPr>
          <p:cNvPr id="3" name="Content Placeholder 2">
            <a:extLst>
              <a:ext uri="{FF2B5EF4-FFF2-40B4-BE49-F238E27FC236}">
                <a16:creationId xmlns:a16="http://schemas.microsoft.com/office/drawing/2014/main" id="{33341ABC-D962-44A0-9528-6AE4F122D1A4}"/>
              </a:ext>
            </a:extLst>
          </p:cNvPr>
          <p:cNvSpPr>
            <a:spLocks noGrp="1"/>
          </p:cNvSpPr>
          <p:nvPr>
            <p:ph idx="1"/>
          </p:nvPr>
        </p:nvSpPr>
        <p:spPr>
          <a:xfrm>
            <a:off x="475342" y="1253331"/>
            <a:ext cx="11397343" cy="4351338"/>
          </a:xfrm>
        </p:spPr>
        <p:txBody>
          <a:bodyPr>
            <a:normAutofit fontScale="92500"/>
          </a:bodyPr>
          <a:lstStyle/>
          <a:p>
            <a:r>
              <a:rPr lang="en-US" dirty="0"/>
              <a:t>Aggregates are precalculated summaries derived from the most granular fact table. </a:t>
            </a:r>
          </a:p>
          <a:p>
            <a:r>
              <a:rPr lang="en-US" dirty="0"/>
              <a:t>These summaries form a set of separate aggregate fact tables. You may create each aggregate fact table as a specific summarization across any numb</a:t>
            </a:r>
          </a:p>
          <a:p>
            <a:r>
              <a:rPr lang="en-US" dirty="0">
                <a:solidFill>
                  <a:schemeClr val="accent2">
                    <a:lumMod val="75000"/>
                  </a:schemeClr>
                </a:solidFill>
              </a:rPr>
              <a:t>Query 1</a:t>
            </a:r>
            <a:r>
              <a:rPr lang="en-US" dirty="0"/>
              <a:t>: Total sales for customer number 12345678 during the first week of December 2000 for product dimensions. </a:t>
            </a:r>
          </a:p>
          <a:p>
            <a:r>
              <a:rPr lang="en-US" dirty="0">
                <a:solidFill>
                  <a:schemeClr val="accent2">
                    <a:lumMod val="75000"/>
                  </a:schemeClr>
                </a:solidFill>
              </a:rPr>
              <a:t>Query 2</a:t>
            </a:r>
            <a:r>
              <a:rPr lang="en-US" dirty="0"/>
              <a:t>: Total sales for customer number 12345678 during the first three months of 2000 for product Widget-1. </a:t>
            </a:r>
          </a:p>
          <a:p>
            <a:r>
              <a:rPr lang="en-US" dirty="0">
                <a:solidFill>
                  <a:schemeClr val="accent2">
                    <a:lumMod val="75000"/>
                  </a:schemeClr>
                </a:solidFill>
              </a:rPr>
              <a:t>Query 3</a:t>
            </a:r>
            <a:r>
              <a:rPr lang="en-US" dirty="0"/>
              <a:t>: Total sales for all customers in the South-Central territory for the first two quarters of 2000 for product category </a:t>
            </a:r>
            <a:r>
              <a:rPr lang="en-US" dirty="0" err="1"/>
              <a:t>Bigtools</a:t>
            </a:r>
            <a:r>
              <a:rPr lang="en-US" dirty="0"/>
              <a:t>.</a:t>
            </a:r>
            <a:endParaRPr lang="en-IN" dirty="0"/>
          </a:p>
        </p:txBody>
      </p:sp>
    </p:spTree>
    <p:extLst>
      <p:ext uri="{BB962C8B-B14F-4D97-AF65-F5344CB8AC3E}">
        <p14:creationId xmlns:p14="http://schemas.microsoft.com/office/powerpoint/2010/main" val="447768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8FD2C-8B48-4B31-AD31-00FEE839361B}"/>
              </a:ext>
            </a:extLst>
          </p:cNvPr>
          <p:cNvSpPr>
            <a:spLocks noGrp="1"/>
          </p:cNvSpPr>
          <p:nvPr>
            <p:ph idx="1"/>
          </p:nvPr>
        </p:nvSpPr>
        <p:spPr>
          <a:xfrm>
            <a:off x="301171" y="345168"/>
            <a:ext cx="11542486" cy="6055632"/>
          </a:xfrm>
        </p:spPr>
        <p:txBody>
          <a:bodyPr>
            <a:normAutofit fontScale="92500" lnSpcReduction="20000"/>
          </a:bodyPr>
          <a:lstStyle/>
          <a:p>
            <a:r>
              <a:rPr lang="en-US" dirty="0"/>
              <a:t>Query 1: All fact table rows where the customer key relates to customer number 12345678, the product key relates to product Widget-1, and the time key relates to the seven days in the first week of December 2000. Assuming that a customer may make at most one purchase of a single product in a single day, only a maximum of </a:t>
            </a:r>
            <a:r>
              <a:rPr lang="en-US" dirty="0">
                <a:solidFill>
                  <a:schemeClr val="accent2">
                    <a:lumMod val="75000"/>
                  </a:schemeClr>
                </a:solidFill>
              </a:rPr>
              <a:t>7 fact table rows </a:t>
            </a:r>
            <a:r>
              <a:rPr lang="en-US" dirty="0"/>
              <a:t>participate in the summation. </a:t>
            </a:r>
          </a:p>
          <a:p>
            <a:r>
              <a:rPr lang="en-US" dirty="0"/>
              <a:t>Query 2: All fact table rows where the customer key relates to customer number 12345678, the product key relates to product Widget-1, and the time key relates to about 90 days of the first quarter of 2000. Assuming that a customer may make at most one purchase of a single product in a single day, only about </a:t>
            </a:r>
            <a:r>
              <a:rPr lang="en-US" dirty="0">
                <a:solidFill>
                  <a:schemeClr val="accent2">
                    <a:lumMod val="75000"/>
                  </a:schemeClr>
                </a:solidFill>
              </a:rPr>
              <a:t>90 fact table rows </a:t>
            </a:r>
            <a:r>
              <a:rPr lang="en-US" dirty="0"/>
              <a:t>or less participate in the summation. </a:t>
            </a:r>
          </a:p>
          <a:p>
            <a:endParaRPr lang="en-US" dirty="0"/>
          </a:p>
          <a:p>
            <a:r>
              <a:rPr lang="en-US" dirty="0"/>
              <a:t>Query 3: All fact table rows where the customer key relates to all customers in the South-Central territory, the product key relates to all products in the product category </a:t>
            </a:r>
            <a:r>
              <a:rPr lang="en-US" dirty="0" err="1"/>
              <a:t>Bigtools</a:t>
            </a:r>
            <a:r>
              <a:rPr lang="en-US" dirty="0"/>
              <a:t>, and the time key relates to about 180 days in the first two quarters of 2000. In this case, clearly a large number of fact table rows participate in the summation</a:t>
            </a:r>
          </a:p>
          <a:p>
            <a:endParaRPr lang="en-US" dirty="0"/>
          </a:p>
          <a:p>
            <a:r>
              <a:rPr lang="en-US" dirty="0"/>
              <a:t>What can be done to reduce the query3 time?</a:t>
            </a:r>
            <a:endParaRPr lang="en-IN" dirty="0"/>
          </a:p>
        </p:txBody>
      </p:sp>
    </p:spTree>
    <p:extLst>
      <p:ext uri="{BB962C8B-B14F-4D97-AF65-F5344CB8AC3E}">
        <p14:creationId xmlns:p14="http://schemas.microsoft.com/office/powerpoint/2010/main" val="14865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D894-F3E8-45A6-8E74-C525227507C1}"/>
              </a:ext>
            </a:extLst>
          </p:cNvPr>
          <p:cNvSpPr>
            <a:spLocks noGrp="1"/>
          </p:cNvSpPr>
          <p:nvPr>
            <p:ph type="title"/>
          </p:nvPr>
        </p:nvSpPr>
        <p:spPr>
          <a:xfrm>
            <a:off x="0" y="348342"/>
            <a:ext cx="12192000" cy="1016001"/>
          </a:xfrm>
          <a:solidFill>
            <a:schemeClr val="tx2">
              <a:lumMod val="40000"/>
              <a:lumOff val="60000"/>
            </a:schemeClr>
          </a:solidFill>
        </p:spPr>
        <p:txBody>
          <a:bodyPr>
            <a:normAutofit/>
          </a:bodyPr>
          <a:lstStyle/>
          <a:p>
            <a:pPr algn="ctr"/>
            <a:r>
              <a:rPr lang="en-IN" b="1" dirty="0"/>
              <a:t>Definition:</a:t>
            </a:r>
          </a:p>
        </p:txBody>
      </p:sp>
      <p:sp>
        <p:nvSpPr>
          <p:cNvPr id="3" name="Content Placeholder 2">
            <a:extLst>
              <a:ext uri="{FF2B5EF4-FFF2-40B4-BE49-F238E27FC236}">
                <a16:creationId xmlns:a16="http://schemas.microsoft.com/office/drawing/2014/main" id="{6F31DA3B-7427-4E42-94D8-8EB5100906C2}"/>
              </a:ext>
            </a:extLst>
          </p:cNvPr>
          <p:cNvSpPr>
            <a:spLocks noGrp="1"/>
          </p:cNvSpPr>
          <p:nvPr>
            <p:ph idx="1"/>
          </p:nvPr>
        </p:nvSpPr>
        <p:spPr/>
        <p:txBody>
          <a:bodyPr>
            <a:normAutofit/>
          </a:bodyPr>
          <a:lstStyle/>
          <a:p>
            <a:r>
              <a:rPr lang="en-US" sz="3600" dirty="0"/>
              <a:t>Bill </a:t>
            </a:r>
            <a:r>
              <a:rPr lang="en-US" sz="3600" dirty="0" err="1"/>
              <a:t>Inmon</a:t>
            </a:r>
            <a:r>
              <a:rPr lang="en-US" sz="3600" dirty="0"/>
              <a:t>, considered to be the father of Data Warehousing provides the following definition: </a:t>
            </a:r>
          </a:p>
          <a:p>
            <a:endParaRPr lang="en-US" sz="3600" dirty="0"/>
          </a:p>
          <a:p>
            <a:pPr marL="0" indent="0">
              <a:buNone/>
            </a:pPr>
            <a:r>
              <a:rPr lang="en-US" sz="3600" dirty="0"/>
              <a:t>“A Data Warehouse is a </a:t>
            </a:r>
            <a:r>
              <a:rPr lang="en-US" sz="3600" dirty="0">
                <a:solidFill>
                  <a:schemeClr val="accent2">
                    <a:lumMod val="75000"/>
                  </a:schemeClr>
                </a:solidFill>
              </a:rPr>
              <a:t>subject oriented, </a:t>
            </a:r>
            <a:r>
              <a:rPr lang="en-US" sz="3600" dirty="0">
                <a:solidFill>
                  <a:schemeClr val="accent1"/>
                </a:solidFill>
              </a:rPr>
              <a:t>integrated</a:t>
            </a:r>
            <a:r>
              <a:rPr lang="en-US" sz="3600" dirty="0">
                <a:solidFill>
                  <a:schemeClr val="accent2">
                    <a:lumMod val="75000"/>
                  </a:schemeClr>
                </a:solidFill>
              </a:rPr>
              <a:t>, </a:t>
            </a:r>
            <a:r>
              <a:rPr lang="en-US" sz="3600" dirty="0">
                <a:solidFill>
                  <a:schemeClr val="accent6">
                    <a:lumMod val="75000"/>
                  </a:schemeClr>
                </a:solidFill>
              </a:rPr>
              <a:t>nonvolatile</a:t>
            </a:r>
            <a:r>
              <a:rPr lang="en-US" sz="3600" dirty="0">
                <a:solidFill>
                  <a:schemeClr val="accent2">
                    <a:lumMod val="75000"/>
                  </a:schemeClr>
                </a:solidFill>
              </a:rPr>
              <a:t>, and </a:t>
            </a:r>
            <a:r>
              <a:rPr lang="en-US" sz="3600" dirty="0">
                <a:solidFill>
                  <a:schemeClr val="accent4">
                    <a:lumMod val="60000"/>
                    <a:lumOff val="40000"/>
                  </a:schemeClr>
                </a:solidFill>
              </a:rPr>
              <a:t>time variant </a:t>
            </a:r>
            <a:r>
              <a:rPr lang="en-US" sz="3600" dirty="0"/>
              <a:t>collection of data in support of management’s decisions.”</a:t>
            </a:r>
            <a:endParaRPr lang="en-IN" sz="3600" dirty="0"/>
          </a:p>
        </p:txBody>
      </p:sp>
    </p:spTree>
    <p:extLst>
      <p:ext uri="{BB962C8B-B14F-4D97-AF65-F5344CB8AC3E}">
        <p14:creationId xmlns:p14="http://schemas.microsoft.com/office/powerpoint/2010/main" val="2862905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E2AFA00-3097-4419-81D3-442F6C027460}"/>
              </a:ext>
            </a:extLst>
          </p:cNvPr>
          <p:cNvPicPr>
            <a:picLocks noGrp="1" noChangeAspect="1"/>
          </p:cNvPicPr>
          <p:nvPr>
            <p:ph idx="1"/>
          </p:nvPr>
        </p:nvPicPr>
        <p:blipFill rotWithShape="1">
          <a:blip r:embed="rId2"/>
          <a:srcRect l="18986" t="25465" r="33508" b="7551"/>
          <a:stretch/>
        </p:blipFill>
        <p:spPr>
          <a:xfrm>
            <a:off x="1074057" y="1631216"/>
            <a:ext cx="10058400" cy="4737485"/>
          </a:xfrm>
          <a:prstGeom prst="rect">
            <a:avLst/>
          </a:prstGeom>
        </p:spPr>
      </p:pic>
      <p:sp>
        <p:nvSpPr>
          <p:cNvPr id="5" name="Rectangle 4">
            <a:extLst>
              <a:ext uri="{FF2B5EF4-FFF2-40B4-BE49-F238E27FC236}">
                <a16:creationId xmlns:a16="http://schemas.microsoft.com/office/drawing/2014/main" id="{EAE11FD7-5824-44BB-83AE-69AE459B8A22}"/>
              </a:ext>
            </a:extLst>
          </p:cNvPr>
          <p:cNvSpPr/>
          <p:nvPr/>
        </p:nvSpPr>
        <p:spPr>
          <a:xfrm>
            <a:off x="1317320" y="0"/>
            <a:ext cx="9557359" cy="1631216"/>
          </a:xfrm>
          <a:prstGeom prst="rect">
            <a:avLst/>
          </a:prstGeom>
        </p:spPr>
        <p:txBody>
          <a:bodyPr wrap="square">
            <a:spAutoFit/>
          </a:bodyPr>
          <a:lstStyle/>
          <a:p>
            <a:r>
              <a:rPr lang="en-IN" sz="2000" dirty="0"/>
              <a:t>Time dimension: 5 years × 365 days = 1825 </a:t>
            </a:r>
          </a:p>
          <a:p>
            <a:r>
              <a:rPr lang="en-IN" sz="2000" dirty="0"/>
              <a:t>Store dimension: 300 stores reporting daily sales </a:t>
            </a:r>
          </a:p>
          <a:p>
            <a:r>
              <a:rPr lang="en-IN" sz="2000" dirty="0"/>
              <a:t>Product dimension: 40,000 products in each store (about 4000 sell in each store daily) Promotion dimension: a sold item may be in only one promotion in a store on a given day Maximum number of base fact table records: 1825 × 300 × 4000 × 1 = 2 billion</a:t>
            </a:r>
          </a:p>
        </p:txBody>
      </p:sp>
    </p:spTree>
    <p:extLst>
      <p:ext uri="{BB962C8B-B14F-4D97-AF65-F5344CB8AC3E}">
        <p14:creationId xmlns:p14="http://schemas.microsoft.com/office/powerpoint/2010/main" val="222347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0C5C-B80F-48B7-B485-5F8827D8525B}"/>
              </a:ext>
            </a:extLst>
          </p:cNvPr>
          <p:cNvSpPr>
            <a:spLocks noGrp="1"/>
          </p:cNvSpPr>
          <p:nvPr>
            <p:ph type="title"/>
          </p:nvPr>
        </p:nvSpPr>
        <p:spPr>
          <a:xfrm>
            <a:off x="0" y="365126"/>
            <a:ext cx="12192000" cy="1062842"/>
          </a:xfrm>
          <a:solidFill>
            <a:schemeClr val="tx2">
              <a:lumMod val="40000"/>
              <a:lumOff val="60000"/>
            </a:schemeClr>
          </a:solidFill>
        </p:spPr>
        <p:txBody>
          <a:bodyPr>
            <a:normAutofit fontScale="90000"/>
          </a:bodyPr>
          <a:lstStyle/>
          <a:p>
            <a:r>
              <a:rPr lang="en-US" dirty="0"/>
              <a:t>Here are a few more estimates of the fact table sizes in other typical cases:</a:t>
            </a:r>
            <a:endParaRPr lang="en-IN" dirty="0"/>
          </a:p>
        </p:txBody>
      </p:sp>
      <p:sp>
        <p:nvSpPr>
          <p:cNvPr id="3" name="Content Placeholder 2">
            <a:extLst>
              <a:ext uri="{FF2B5EF4-FFF2-40B4-BE49-F238E27FC236}">
                <a16:creationId xmlns:a16="http://schemas.microsoft.com/office/drawing/2014/main" id="{33ECB8BC-9034-41D3-A26D-24255E676A17}"/>
              </a:ext>
            </a:extLst>
          </p:cNvPr>
          <p:cNvSpPr>
            <a:spLocks noGrp="1"/>
          </p:cNvSpPr>
          <p:nvPr>
            <p:ph idx="1"/>
          </p:nvPr>
        </p:nvSpPr>
        <p:spPr>
          <a:xfrm>
            <a:off x="405008" y="1654652"/>
            <a:ext cx="11786992" cy="4838222"/>
          </a:xfrm>
        </p:spPr>
        <p:txBody>
          <a:bodyPr>
            <a:normAutofit fontScale="85000" lnSpcReduction="20000"/>
          </a:bodyPr>
          <a:lstStyle/>
          <a:p>
            <a:r>
              <a:rPr lang="en-US" dirty="0"/>
              <a:t>Telephone Call Monitoring </a:t>
            </a:r>
          </a:p>
          <a:p>
            <a:pPr marL="0" indent="0">
              <a:buNone/>
            </a:pPr>
            <a:r>
              <a:rPr lang="en-US" dirty="0"/>
              <a:t>Time dimension: 5 years = 1825 days </a:t>
            </a:r>
          </a:p>
          <a:p>
            <a:pPr marL="0" indent="0">
              <a:buNone/>
            </a:pPr>
            <a:r>
              <a:rPr lang="en-US" dirty="0"/>
              <a:t>Number of calls tracked each day: 150 million </a:t>
            </a:r>
          </a:p>
          <a:p>
            <a:pPr marL="0" indent="0">
              <a:buNone/>
            </a:pPr>
            <a:r>
              <a:rPr lang="en-US" dirty="0"/>
              <a:t>Maximum number of base fact table records: 274 billion </a:t>
            </a:r>
          </a:p>
          <a:p>
            <a:pPr marL="0" indent="0">
              <a:buNone/>
            </a:pPr>
            <a:endParaRPr lang="en-US" dirty="0"/>
          </a:p>
          <a:p>
            <a:r>
              <a:rPr lang="en-US" dirty="0"/>
              <a:t>Credit Card Transaction Tracking </a:t>
            </a:r>
          </a:p>
          <a:p>
            <a:pPr marL="0" indent="0">
              <a:buNone/>
            </a:pPr>
            <a:r>
              <a:rPr lang="en-US" dirty="0"/>
              <a:t>Time dimension: 5 years = 60 months </a:t>
            </a:r>
          </a:p>
          <a:p>
            <a:pPr marL="0" indent="0">
              <a:buNone/>
            </a:pPr>
            <a:r>
              <a:rPr lang="en-US" dirty="0"/>
              <a:t>Number of credit card accounts: 150 million </a:t>
            </a:r>
          </a:p>
          <a:p>
            <a:pPr marL="0" indent="0">
              <a:buNone/>
            </a:pPr>
            <a:r>
              <a:rPr lang="en-US" dirty="0"/>
              <a:t>Average number of monthly transactions per account: 20 </a:t>
            </a:r>
          </a:p>
          <a:p>
            <a:pPr marL="0" indent="0">
              <a:buNone/>
            </a:pPr>
            <a:r>
              <a:rPr lang="en-US" dirty="0"/>
              <a:t>Maximum number of base fact table records: 180 billion </a:t>
            </a:r>
          </a:p>
          <a:p>
            <a:r>
              <a:rPr lang="en-US" dirty="0">
                <a:solidFill>
                  <a:schemeClr val="accent2">
                    <a:lumMod val="75000"/>
                  </a:schemeClr>
                </a:solidFill>
              </a:rPr>
              <a:t>From the above examples you see the typical enormity of the fact tables that are at the lowest level of granularity</a:t>
            </a:r>
            <a:r>
              <a:rPr lang="en-US" dirty="0"/>
              <a:t>.</a:t>
            </a:r>
            <a:endParaRPr lang="en-IN" dirty="0"/>
          </a:p>
        </p:txBody>
      </p:sp>
    </p:spTree>
    <p:extLst>
      <p:ext uri="{BB962C8B-B14F-4D97-AF65-F5344CB8AC3E}">
        <p14:creationId xmlns:p14="http://schemas.microsoft.com/office/powerpoint/2010/main" val="3381230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4A01EF-F4F0-4103-B4CB-A73AB26664CE}"/>
              </a:ext>
            </a:extLst>
          </p:cNvPr>
          <p:cNvPicPr>
            <a:picLocks noChangeAspect="1"/>
          </p:cNvPicPr>
          <p:nvPr/>
        </p:nvPicPr>
        <p:blipFill rotWithShape="1">
          <a:blip r:embed="rId2"/>
          <a:srcRect l="20035" t="27204" r="32705" b="13772"/>
          <a:stretch/>
        </p:blipFill>
        <p:spPr>
          <a:xfrm>
            <a:off x="1490598" y="563672"/>
            <a:ext cx="8430016" cy="5498926"/>
          </a:xfrm>
          <a:prstGeom prst="rect">
            <a:avLst/>
          </a:prstGeom>
        </p:spPr>
      </p:pic>
    </p:spTree>
    <p:extLst>
      <p:ext uri="{BB962C8B-B14F-4D97-AF65-F5344CB8AC3E}">
        <p14:creationId xmlns:p14="http://schemas.microsoft.com/office/powerpoint/2010/main" val="2094381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DCB0A3C-ADE0-43C5-865D-199AF3D5F7AB}"/>
              </a:ext>
            </a:extLst>
          </p:cNvPr>
          <p:cNvSpPr/>
          <p:nvPr/>
        </p:nvSpPr>
        <p:spPr>
          <a:xfrm>
            <a:off x="613775" y="1299234"/>
            <a:ext cx="11135639" cy="3046988"/>
          </a:xfrm>
          <a:prstGeom prst="rect">
            <a:avLst/>
          </a:prstGeom>
        </p:spPr>
        <p:txBody>
          <a:bodyPr wrap="square">
            <a:spAutoFit/>
          </a:bodyPr>
          <a:lstStyle/>
          <a:p>
            <a:r>
              <a:rPr lang="en-IN" sz="3200" dirty="0"/>
              <a:t> Although none of the queries from the users would call for data just from a single row in these fact tables, data at the lowest level of detail is needed. This is because when a user performs various forms of analysis, he or she must be able to get result sets comprising of a variety of combinations of individual fact table rows. </a:t>
            </a:r>
          </a:p>
        </p:txBody>
      </p:sp>
    </p:spTree>
    <p:extLst>
      <p:ext uri="{BB962C8B-B14F-4D97-AF65-F5344CB8AC3E}">
        <p14:creationId xmlns:p14="http://schemas.microsoft.com/office/powerpoint/2010/main" val="4152333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4E7960-D943-4A91-99DB-7D43FE6FEBE3}"/>
              </a:ext>
            </a:extLst>
          </p:cNvPr>
          <p:cNvSpPr/>
          <p:nvPr/>
        </p:nvSpPr>
        <p:spPr>
          <a:xfrm>
            <a:off x="713983" y="1787749"/>
            <a:ext cx="11123113" cy="2246769"/>
          </a:xfrm>
          <a:prstGeom prst="rect">
            <a:avLst/>
          </a:prstGeom>
        </p:spPr>
        <p:txBody>
          <a:bodyPr wrap="square">
            <a:spAutoFit/>
          </a:bodyPr>
          <a:lstStyle/>
          <a:p>
            <a:r>
              <a:rPr lang="en-IN" sz="2800" dirty="0"/>
              <a:t>Aggregates have fewer rows than the base tables. Therefore, when most of the queries are run against the aggregate fact tables instead of the base fact table, you notice a tremendous boost to performance in the data warehouse. Formation of aggregate fact tables is certainly a very effective method to improve query performance.</a:t>
            </a:r>
          </a:p>
        </p:txBody>
      </p:sp>
      <p:sp>
        <p:nvSpPr>
          <p:cNvPr id="5" name="TextBox 4">
            <a:extLst>
              <a:ext uri="{FF2B5EF4-FFF2-40B4-BE49-F238E27FC236}">
                <a16:creationId xmlns:a16="http://schemas.microsoft.com/office/drawing/2014/main" id="{E0987AEB-87D3-4B1B-AACD-08BC712F772E}"/>
              </a:ext>
            </a:extLst>
          </p:cNvPr>
          <p:cNvSpPr txBox="1"/>
          <p:nvPr/>
        </p:nvSpPr>
        <p:spPr>
          <a:xfrm>
            <a:off x="2630465" y="839244"/>
            <a:ext cx="6576165" cy="584775"/>
          </a:xfrm>
          <a:prstGeom prst="rect">
            <a:avLst/>
          </a:prstGeom>
          <a:solidFill>
            <a:schemeClr val="tx2">
              <a:lumMod val="40000"/>
              <a:lumOff val="60000"/>
            </a:schemeClr>
          </a:solidFill>
        </p:spPr>
        <p:txBody>
          <a:bodyPr wrap="square" rtlCol="0">
            <a:spAutoFit/>
          </a:bodyPr>
          <a:lstStyle/>
          <a:p>
            <a:pPr algn="ctr"/>
            <a:r>
              <a:rPr lang="en-IN" sz="3200" dirty="0"/>
              <a:t>Benefit of Having aggregate tables</a:t>
            </a:r>
          </a:p>
        </p:txBody>
      </p:sp>
    </p:spTree>
    <p:extLst>
      <p:ext uri="{BB962C8B-B14F-4D97-AF65-F5344CB8AC3E}">
        <p14:creationId xmlns:p14="http://schemas.microsoft.com/office/powerpoint/2010/main" val="3110114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956B-C6D9-47B2-8249-BBFE030E4955}"/>
              </a:ext>
            </a:extLst>
          </p:cNvPr>
          <p:cNvSpPr>
            <a:spLocks noGrp="1"/>
          </p:cNvSpPr>
          <p:nvPr>
            <p:ph type="title"/>
          </p:nvPr>
        </p:nvSpPr>
        <p:spPr>
          <a:xfrm>
            <a:off x="0" y="365125"/>
            <a:ext cx="12192000" cy="649483"/>
          </a:xfrm>
          <a:solidFill>
            <a:schemeClr val="tx2">
              <a:lumMod val="40000"/>
              <a:lumOff val="60000"/>
            </a:schemeClr>
          </a:solidFill>
        </p:spPr>
        <p:txBody>
          <a:bodyPr>
            <a:normAutofit fontScale="90000"/>
          </a:bodyPr>
          <a:lstStyle/>
          <a:p>
            <a:pPr algn="ctr"/>
            <a:r>
              <a:rPr lang="en-US" dirty="0"/>
              <a:t>SUMMARY</a:t>
            </a:r>
            <a:endParaRPr lang="en-IN" dirty="0"/>
          </a:p>
        </p:txBody>
      </p:sp>
      <p:sp>
        <p:nvSpPr>
          <p:cNvPr id="3" name="Content Placeholder 2">
            <a:extLst>
              <a:ext uri="{FF2B5EF4-FFF2-40B4-BE49-F238E27FC236}">
                <a16:creationId xmlns:a16="http://schemas.microsoft.com/office/drawing/2014/main" id="{7BF621B1-334C-4896-AABF-9E004CC53328}"/>
              </a:ext>
            </a:extLst>
          </p:cNvPr>
          <p:cNvSpPr>
            <a:spLocks noGrp="1"/>
          </p:cNvSpPr>
          <p:nvPr>
            <p:ph idx="1"/>
          </p:nvPr>
        </p:nvSpPr>
        <p:spPr/>
        <p:txBody>
          <a:bodyPr>
            <a:normAutofit fontScale="92500" lnSpcReduction="20000"/>
          </a:bodyPr>
          <a:lstStyle/>
          <a:p>
            <a:r>
              <a:rPr lang="en-US" dirty="0"/>
              <a:t>Slowly changing dimensions may be classified into three different types based on the nature of the changes. Type 1 relates to corrections, Type 2 to preservation of history, and Type 3 to soft revisions. Applying each type of revision to the data warehouse is different. </a:t>
            </a:r>
          </a:p>
          <a:p>
            <a:r>
              <a:rPr lang="en-US" dirty="0"/>
              <a:t>Large dimension tables such as customer or product need special considerations for applying optimizing techniques. </a:t>
            </a:r>
          </a:p>
          <a:p>
            <a:r>
              <a:rPr lang="en-US" dirty="0"/>
              <a:t>“Snowflaking” or creating a snowflake schema is a method of normalizing the STAR schema. Although some conditions justify the snowflake schema, it is generally not recommended. </a:t>
            </a:r>
          </a:p>
          <a:p>
            <a:r>
              <a:rPr lang="en-US" dirty="0"/>
              <a:t>Miscellaneous flags and textual data are thrown together in one table called a junk dimension table. </a:t>
            </a:r>
          </a:p>
          <a:p>
            <a:r>
              <a:rPr lang="en-US" dirty="0"/>
              <a:t>Aggregate or summary tables improve performance. Formulate a strategy for building aggregate tables</a:t>
            </a:r>
            <a:endParaRPr lang="en-IN" dirty="0"/>
          </a:p>
        </p:txBody>
      </p:sp>
    </p:spTree>
    <p:extLst>
      <p:ext uri="{BB962C8B-B14F-4D97-AF65-F5344CB8AC3E}">
        <p14:creationId xmlns:p14="http://schemas.microsoft.com/office/powerpoint/2010/main" val="13019706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21A3-C73D-4FC8-9FE6-11D9287F56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30709A-F9D6-43A2-8B4B-DD2BD7ACF4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4009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4213-7A9F-4144-A61D-0B99834BD7FB}"/>
              </a:ext>
            </a:extLst>
          </p:cNvPr>
          <p:cNvSpPr>
            <a:spLocks noGrp="1"/>
          </p:cNvSpPr>
          <p:nvPr>
            <p:ph type="title"/>
          </p:nvPr>
        </p:nvSpPr>
        <p:spPr>
          <a:xfrm>
            <a:off x="-1" y="365125"/>
            <a:ext cx="12192001" cy="752475"/>
          </a:xfrm>
          <a:solidFill>
            <a:schemeClr val="tx2">
              <a:lumMod val="40000"/>
              <a:lumOff val="60000"/>
            </a:schemeClr>
          </a:solidFill>
        </p:spPr>
        <p:txBody>
          <a:bodyPr/>
          <a:lstStyle/>
          <a:p>
            <a:r>
              <a:rPr lang="en-IN" dirty="0"/>
              <a:t>Subject Oriented?</a:t>
            </a:r>
          </a:p>
        </p:txBody>
      </p:sp>
      <p:pic>
        <p:nvPicPr>
          <p:cNvPr id="4" name="Picture 3">
            <a:extLst>
              <a:ext uri="{FF2B5EF4-FFF2-40B4-BE49-F238E27FC236}">
                <a16:creationId xmlns:a16="http://schemas.microsoft.com/office/drawing/2014/main" id="{1BBFF409-E45B-40C5-BEA1-B8BAB72AEB16}"/>
              </a:ext>
            </a:extLst>
          </p:cNvPr>
          <p:cNvPicPr>
            <a:picLocks noChangeAspect="1"/>
          </p:cNvPicPr>
          <p:nvPr/>
        </p:nvPicPr>
        <p:blipFill rotWithShape="1">
          <a:blip r:embed="rId2"/>
          <a:srcRect l="18370" t="24642" r="34456" b="11879"/>
          <a:stretch/>
        </p:blipFill>
        <p:spPr>
          <a:xfrm>
            <a:off x="2266121" y="1285461"/>
            <a:ext cx="8176593" cy="5366440"/>
          </a:xfrm>
          <a:prstGeom prst="rect">
            <a:avLst/>
          </a:prstGeom>
        </p:spPr>
      </p:pic>
    </p:spTree>
    <p:extLst>
      <p:ext uri="{BB962C8B-B14F-4D97-AF65-F5344CB8AC3E}">
        <p14:creationId xmlns:p14="http://schemas.microsoft.com/office/powerpoint/2010/main" val="178253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5E84-2C6F-4E5C-8BC3-A4E448C8AA25}"/>
              </a:ext>
            </a:extLst>
          </p:cNvPr>
          <p:cNvSpPr>
            <a:spLocks noGrp="1"/>
          </p:cNvSpPr>
          <p:nvPr>
            <p:ph type="title"/>
          </p:nvPr>
        </p:nvSpPr>
        <p:spPr>
          <a:xfrm>
            <a:off x="0" y="365125"/>
            <a:ext cx="12192000" cy="766989"/>
          </a:xfrm>
          <a:solidFill>
            <a:schemeClr val="tx2">
              <a:lumMod val="40000"/>
              <a:lumOff val="60000"/>
            </a:schemeClr>
          </a:solidFill>
        </p:spPr>
        <p:txBody>
          <a:bodyPr/>
          <a:lstStyle/>
          <a:p>
            <a:r>
              <a:rPr lang="en-IN" dirty="0"/>
              <a:t>Integrated data?</a:t>
            </a:r>
          </a:p>
        </p:txBody>
      </p:sp>
      <p:pic>
        <p:nvPicPr>
          <p:cNvPr id="4" name="Content Placeholder 3">
            <a:extLst>
              <a:ext uri="{FF2B5EF4-FFF2-40B4-BE49-F238E27FC236}">
                <a16:creationId xmlns:a16="http://schemas.microsoft.com/office/drawing/2014/main" id="{71AE531E-4F19-4939-9F02-D7E8E344F814}"/>
              </a:ext>
            </a:extLst>
          </p:cNvPr>
          <p:cNvPicPr>
            <a:picLocks noGrp="1" noChangeAspect="1"/>
          </p:cNvPicPr>
          <p:nvPr>
            <p:ph idx="1"/>
          </p:nvPr>
        </p:nvPicPr>
        <p:blipFill rotWithShape="1">
          <a:blip r:embed="rId2"/>
          <a:srcRect l="14213" t="10732" r="33220" b="22875"/>
          <a:stretch/>
        </p:blipFill>
        <p:spPr>
          <a:xfrm>
            <a:off x="838200" y="1690689"/>
            <a:ext cx="10187609" cy="4657102"/>
          </a:xfrm>
          <a:prstGeom prst="rect">
            <a:avLst/>
          </a:prstGeom>
        </p:spPr>
      </p:pic>
    </p:spTree>
    <p:extLst>
      <p:ext uri="{BB962C8B-B14F-4D97-AF65-F5344CB8AC3E}">
        <p14:creationId xmlns:p14="http://schemas.microsoft.com/office/powerpoint/2010/main" val="99033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DA67-0592-4F8E-B7D3-5D21BB53AC6F}"/>
              </a:ext>
            </a:extLst>
          </p:cNvPr>
          <p:cNvSpPr>
            <a:spLocks noGrp="1"/>
          </p:cNvSpPr>
          <p:nvPr>
            <p:ph type="title"/>
          </p:nvPr>
        </p:nvSpPr>
        <p:spPr>
          <a:xfrm>
            <a:off x="0" y="365126"/>
            <a:ext cx="12192000" cy="694418"/>
          </a:xfrm>
          <a:solidFill>
            <a:schemeClr val="tx2">
              <a:lumMod val="40000"/>
              <a:lumOff val="60000"/>
            </a:schemeClr>
          </a:solidFill>
        </p:spPr>
        <p:txBody>
          <a:bodyPr>
            <a:normAutofit fontScale="90000"/>
          </a:bodyPr>
          <a:lstStyle/>
          <a:p>
            <a:r>
              <a:rPr lang="en-IN" dirty="0"/>
              <a:t>Non volatile?</a:t>
            </a:r>
          </a:p>
        </p:txBody>
      </p:sp>
      <p:pic>
        <p:nvPicPr>
          <p:cNvPr id="4" name="Picture 3">
            <a:extLst>
              <a:ext uri="{FF2B5EF4-FFF2-40B4-BE49-F238E27FC236}">
                <a16:creationId xmlns:a16="http://schemas.microsoft.com/office/drawing/2014/main" id="{B99C2643-FD8C-4AF3-92A9-26D48CE17683}"/>
              </a:ext>
            </a:extLst>
          </p:cNvPr>
          <p:cNvPicPr>
            <a:picLocks noChangeAspect="1"/>
          </p:cNvPicPr>
          <p:nvPr/>
        </p:nvPicPr>
        <p:blipFill rotWithShape="1">
          <a:blip r:embed="rId2"/>
          <a:srcRect l="17077" t="20499" r="33192" b="18139"/>
          <a:stretch/>
        </p:blipFill>
        <p:spPr>
          <a:xfrm>
            <a:off x="2291959" y="1787770"/>
            <a:ext cx="7608082" cy="4206240"/>
          </a:xfrm>
          <a:prstGeom prst="rect">
            <a:avLst/>
          </a:prstGeom>
        </p:spPr>
      </p:pic>
    </p:spTree>
    <p:extLst>
      <p:ext uri="{BB962C8B-B14F-4D97-AF65-F5344CB8AC3E}">
        <p14:creationId xmlns:p14="http://schemas.microsoft.com/office/powerpoint/2010/main" val="188881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E2FC-F10D-4002-A77B-BED94EF35DDF}"/>
              </a:ext>
            </a:extLst>
          </p:cNvPr>
          <p:cNvSpPr>
            <a:spLocks noGrp="1"/>
          </p:cNvSpPr>
          <p:nvPr>
            <p:ph type="title"/>
          </p:nvPr>
        </p:nvSpPr>
        <p:spPr>
          <a:xfrm>
            <a:off x="0" y="365125"/>
            <a:ext cx="12192000" cy="720725"/>
          </a:xfrm>
          <a:solidFill>
            <a:schemeClr val="tx2">
              <a:lumMod val="40000"/>
              <a:lumOff val="60000"/>
            </a:schemeClr>
          </a:solidFill>
        </p:spPr>
        <p:txBody>
          <a:bodyPr>
            <a:normAutofit/>
          </a:bodyPr>
          <a:lstStyle/>
          <a:p>
            <a:r>
              <a:rPr lang="en-IN" dirty="0"/>
              <a:t>Time variant?</a:t>
            </a:r>
          </a:p>
        </p:txBody>
      </p:sp>
      <p:sp>
        <p:nvSpPr>
          <p:cNvPr id="3" name="Content Placeholder 2">
            <a:extLst>
              <a:ext uri="{FF2B5EF4-FFF2-40B4-BE49-F238E27FC236}">
                <a16:creationId xmlns:a16="http://schemas.microsoft.com/office/drawing/2014/main" id="{FD49B6C9-697F-4630-A3E3-7CAD3AD76294}"/>
              </a:ext>
            </a:extLst>
          </p:cNvPr>
          <p:cNvSpPr>
            <a:spLocks noGrp="1"/>
          </p:cNvSpPr>
          <p:nvPr>
            <p:ph idx="1"/>
          </p:nvPr>
        </p:nvSpPr>
        <p:spPr/>
        <p:txBody>
          <a:bodyPr>
            <a:normAutofit/>
          </a:bodyPr>
          <a:lstStyle/>
          <a:p>
            <a:r>
              <a:rPr lang="en-US" sz="3600" dirty="0"/>
              <a:t>A data warehouse, because of the very nature of its purpose, has to contain historical data, not just current values. Data is stored as snapshots over past and current periods. Every data structure in the data warehouse contains the time element. </a:t>
            </a:r>
            <a:endParaRPr lang="en-IN" sz="3600" dirty="0"/>
          </a:p>
        </p:txBody>
      </p:sp>
    </p:spTree>
    <p:extLst>
      <p:ext uri="{BB962C8B-B14F-4D97-AF65-F5344CB8AC3E}">
        <p14:creationId xmlns:p14="http://schemas.microsoft.com/office/powerpoint/2010/main" val="2188195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3315</TotalTime>
  <Words>4489</Words>
  <Application>Microsoft Office PowerPoint</Application>
  <PresentationFormat>Widescreen</PresentationFormat>
  <Paragraphs>326</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Wingdings</vt:lpstr>
      <vt:lpstr>Office Theme</vt:lpstr>
      <vt:lpstr>Data warehouse</vt:lpstr>
      <vt:lpstr>An Environment, Not a Product</vt:lpstr>
      <vt:lpstr>A Blend of Many Technologies</vt:lpstr>
      <vt:lpstr>PowerPoint Presentation</vt:lpstr>
      <vt:lpstr>Definition:</vt:lpstr>
      <vt:lpstr>Subject Oriented?</vt:lpstr>
      <vt:lpstr>Integrated data?</vt:lpstr>
      <vt:lpstr>Non volatile?</vt:lpstr>
      <vt:lpstr>Time variant?</vt:lpstr>
      <vt:lpstr>Building blocks of data warehouse</vt:lpstr>
      <vt:lpstr>DIMENSIONAL ANALYSIS Managers think of the business in terms of business dimensions.</vt:lpstr>
      <vt:lpstr>PowerPoint Presentation</vt:lpstr>
      <vt:lpstr>For the supermarket chain,</vt:lpstr>
      <vt:lpstr>For the insurance company,</vt:lpstr>
      <vt:lpstr>Airlines company:</vt:lpstr>
      <vt:lpstr>PowerPoint Presentation</vt:lpstr>
      <vt:lpstr>IPD</vt:lpstr>
      <vt:lpstr>Dimension Hierarchies/Categories</vt:lpstr>
      <vt:lpstr>Hotel occupancy analysis:</vt:lpstr>
      <vt:lpstr>Key Business Metrics or Facts</vt:lpstr>
      <vt:lpstr>Example of hotel occupancy</vt:lpstr>
      <vt:lpstr>Complete IPD</vt:lpstr>
      <vt:lpstr>Hotel Occupancy IPD</vt:lpstr>
      <vt:lpstr>Design Decisions Before we proceed with designing the dimensional data model, let us quickly review some of the design decisions you have to make:</vt:lpstr>
      <vt:lpstr>Star schema</vt:lpstr>
      <vt:lpstr>PowerPoint Presentation</vt:lpstr>
      <vt:lpstr>Star schema</vt:lpstr>
      <vt:lpstr>Sales star schema</vt:lpstr>
      <vt:lpstr>Inside the dimension table</vt:lpstr>
      <vt:lpstr>Inside the fact table</vt:lpstr>
      <vt:lpstr>Inside the fact table(cont)</vt:lpstr>
      <vt:lpstr>The Snowflake Schema</vt:lpstr>
      <vt:lpstr>PowerPoint Presentation</vt:lpstr>
      <vt:lpstr>Fact Constellation Schema</vt:lpstr>
      <vt:lpstr>Factless Fact table:  It captures events that happen only at information level but not included in the calculations level. Just an information about an event that happen over a period. </vt:lpstr>
      <vt:lpstr>  UPDATES TO THE DIMENSION TABLES</vt:lpstr>
      <vt:lpstr>  Slowly Changing Dimensions </vt:lpstr>
      <vt:lpstr>From the consideration of the changes to the dimension tables, we can derive the following principles:</vt:lpstr>
      <vt:lpstr>PowerPoint Presentation</vt:lpstr>
      <vt:lpstr> The method for applying Type 1 changes is:</vt:lpstr>
      <vt:lpstr>PowerPoint Presentation</vt:lpstr>
      <vt:lpstr>Type 2 Changes: Preservation of History</vt:lpstr>
      <vt:lpstr> The method for applying Type 2 changes is:</vt:lpstr>
      <vt:lpstr>  Type 3 Changes: Tentative Soft Revisions </vt:lpstr>
      <vt:lpstr> The methods for applying Type 3 changes are:</vt:lpstr>
      <vt:lpstr>PowerPoint Presentation</vt:lpstr>
      <vt:lpstr>Large Dimensions: Dimension table which are deep and wide </vt:lpstr>
      <vt:lpstr>    Aggregate fact tables</vt:lpstr>
      <vt:lpstr>PowerPoint Presentation</vt:lpstr>
      <vt:lpstr>PowerPoint Presentation</vt:lpstr>
      <vt:lpstr>Here are a few more estimates of the fact table sizes in other typical cases:</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dc:title>
  <dc:creator>Sonalii Suryawanshi</dc:creator>
  <cp:lastModifiedBy>Sonalii Suryawanshi</cp:lastModifiedBy>
  <cp:revision>39</cp:revision>
  <dcterms:created xsi:type="dcterms:W3CDTF">2020-01-07T15:39:43Z</dcterms:created>
  <dcterms:modified xsi:type="dcterms:W3CDTF">2020-01-10T08:50:36Z</dcterms:modified>
</cp:coreProperties>
</file>