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7D318-953C-4C0A-8E05-083D2CF3660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C5E2B0-49B8-45D2-900D-DBD4BDB6F45C}">
      <dgm:prSet/>
      <dgm:spPr/>
      <dgm:t>
        <a:bodyPr/>
        <a:lstStyle/>
        <a:p>
          <a:pPr rtl="0"/>
          <a:r>
            <a:rPr lang="en-US" dirty="0" smtClean="0"/>
            <a:t>Risk management</a:t>
          </a:r>
          <a:endParaRPr lang="en-US" dirty="0"/>
        </a:p>
      </dgm:t>
    </dgm:pt>
    <dgm:pt modelId="{B168DB89-15EE-4ECB-9555-AEE9AA9AE5A2}" type="parTrans" cxnId="{72E63458-61BC-417A-B660-0058E4C626DC}">
      <dgm:prSet/>
      <dgm:spPr/>
      <dgm:t>
        <a:bodyPr/>
        <a:lstStyle/>
        <a:p>
          <a:endParaRPr lang="en-US"/>
        </a:p>
      </dgm:t>
    </dgm:pt>
    <dgm:pt modelId="{B1BBF643-0B39-4D26-96EF-C59BC0A97168}" type="sibTrans" cxnId="{72E63458-61BC-417A-B660-0058E4C626DC}">
      <dgm:prSet/>
      <dgm:spPr/>
      <dgm:t>
        <a:bodyPr/>
        <a:lstStyle/>
        <a:p>
          <a:endParaRPr lang="en-US"/>
        </a:p>
      </dgm:t>
    </dgm:pt>
    <dgm:pt modelId="{2D257C31-734C-4CAE-BF4B-8A2A205E30D6}">
      <dgm:prSet/>
      <dgm:spPr/>
      <dgm:t>
        <a:bodyPr/>
        <a:lstStyle/>
        <a:p>
          <a:pPr rtl="0"/>
          <a:r>
            <a:rPr lang="en-US" dirty="0" smtClean="0"/>
            <a:t>Financial analysis</a:t>
          </a:r>
          <a:endParaRPr lang="en-US" dirty="0"/>
        </a:p>
      </dgm:t>
    </dgm:pt>
    <dgm:pt modelId="{5D808938-4F83-4CCD-94F5-C602D0327E35}" type="parTrans" cxnId="{71DA7A85-BEE0-4AA6-AD42-11F604E9F935}">
      <dgm:prSet/>
      <dgm:spPr/>
      <dgm:t>
        <a:bodyPr/>
        <a:lstStyle/>
        <a:p>
          <a:endParaRPr lang="en-US"/>
        </a:p>
      </dgm:t>
    </dgm:pt>
    <dgm:pt modelId="{34F970C3-8B43-4C55-8EE0-284FB63923DE}" type="sibTrans" cxnId="{71DA7A85-BEE0-4AA6-AD42-11F604E9F935}">
      <dgm:prSet/>
      <dgm:spPr/>
      <dgm:t>
        <a:bodyPr/>
        <a:lstStyle/>
        <a:p>
          <a:endParaRPr lang="en-US"/>
        </a:p>
      </dgm:t>
    </dgm:pt>
    <dgm:pt modelId="{34579651-D076-4079-92FD-89B517B84814}">
      <dgm:prSet/>
      <dgm:spPr/>
      <dgm:t>
        <a:bodyPr/>
        <a:lstStyle/>
        <a:p>
          <a:pPr rtl="0"/>
          <a:r>
            <a:rPr lang="en-US" dirty="0" smtClean="0"/>
            <a:t>Marketing programs</a:t>
          </a:r>
          <a:endParaRPr lang="en-US" dirty="0"/>
        </a:p>
      </dgm:t>
    </dgm:pt>
    <dgm:pt modelId="{B9D75790-C80B-4621-8CB3-25416663991C}" type="parTrans" cxnId="{DAB082BD-AFF7-4713-85FD-030734A7B1F8}">
      <dgm:prSet/>
      <dgm:spPr/>
      <dgm:t>
        <a:bodyPr/>
        <a:lstStyle/>
        <a:p>
          <a:endParaRPr lang="en-US"/>
        </a:p>
      </dgm:t>
    </dgm:pt>
    <dgm:pt modelId="{7113BC69-70A3-435A-BCB4-00A727BBF21F}" type="sibTrans" cxnId="{DAB082BD-AFF7-4713-85FD-030734A7B1F8}">
      <dgm:prSet/>
      <dgm:spPr/>
      <dgm:t>
        <a:bodyPr/>
        <a:lstStyle/>
        <a:p>
          <a:endParaRPr lang="en-US"/>
        </a:p>
      </dgm:t>
    </dgm:pt>
    <dgm:pt modelId="{8B788E3E-084F-41AE-A5E5-8C4970009557}">
      <dgm:prSet/>
      <dgm:spPr/>
      <dgm:t>
        <a:bodyPr/>
        <a:lstStyle/>
        <a:p>
          <a:pPr rtl="0"/>
          <a:r>
            <a:rPr lang="en-US" dirty="0" smtClean="0"/>
            <a:t>Profit trends</a:t>
          </a:r>
          <a:endParaRPr lang="en-US" dirty="0"/>
        </a:p>
      </dgm:t>
    </dgm:pt>
    <dgm:pt modelId="{BF7DC445-1F23-4522-BBCD-1DF088860D71}" type="parTrans" cxnId="{3945B4E4-798A-4FAC-AB74-AA39DF4F5989}">
      <dgm:prSet/>
      <dgm:spPr/>
      <dgm:t>
        <a:bodyPr/>
        <a:lstStyle/>
        <a:p>
          <a:endParaRPr lang="en-US"/>
        </a:p>
      </dgm:t>
    </dgm:pt>
    <dgm:pt modelId="{E6B1CB7C-CD11-45F1-8A8C-90EA387122FC}" type="sibTrans" cxnId="{3945B4E4-798A-4FAC-AB74-AA39DF4F5989}">
      <dgm:prSet/>
      <dgm:spPr/>
      <dgm:t>
        <a:bodyPr/>
        <a:lstStyle/>
        <a:p>
          <a:endParaRPr lang="en-US"/>
        </a:p>
      </dgm:t>
    </dgm:pt>
    <dgm:pt modelId="{43026513-8F31-4EC4-8D1A-ABD845E053B0}">
      <dgm:prSet/>
      <dgm:spPr/>
      <dgm:t>
        <a:bodyPr/>
        <a:lstStyle/>
        <a:p>
          <a:pPr rtl="0"/>
          <a:r>
            <a:rPr lang="en-US" dirty="0" smtClean="0"/>
            <a:t>Procurement analysis</a:t>
          </a:r>
          <a:endParaRPr lang="en-US" dirty="0"/>
        </a:p>
      </dgm:t>
    </dgm:pt>
    <dgm:pt modelId="{0DD1B238-EC82-4FE5-8828-A838B9D1E3FE}" type="parTrans" cxnId="{36FBE5AD-9299-417C-876A-34974799AD5F}">
      <dgm:prSet/>
      <dgm:spPr/>
      <dgm:t>
        <a:bodyPr/>
        <a:lstStyle/>
        <a:p>
          <a:endParaRPr lang="en-US"/>
        </a:p>
      </dgm:t>
    </dgm:pt>
    <dgm:pt modelId="{EBBF0817-2B88-4B47-9AE3-B3DAC946F3AA}" type="sibTrans" cxnId="{36FBE5AD-9299-417C-876A-34974799AD5F}">
      <dgm:prSet/>
      <dgm:spPr/>
      <dgm:t>
        <a:bodyPr/>
        <a:lstStyle/>
        <a:p>
          <a:endParaRPr lang="en-US"/>
        </a:p>
      </dgm:t>
    </dgm:pt>
    <dgm:pt modelId="{D3817DEA-B9E1-403C-805D-5C3A809D7B33}">
      <dgm:prSet/>
      <dgm:spPr/>
      <dgm:t>
        <a:bodyPr/>
        <a:lstStyle/>
        <a:p>
          <a:pPr rtl="0"/>
          <a:r>
            <a:rPr lang="en-US" dirty="0" smtClean="0"/>
            <a:t>Inventory analysis</a:t>
          </a:r>
          <a:endParaRPr lang="en-US" dirty="0"/>
        </a:p>
      </dgm:t>
    </dgm:pt>
    <dgm:pt modelId="{6C0BB310-DED7-4BF9-AC64-4B1EF49C22A2}" type="parTrans" cxnId="{0DE1A19F-FE04-422C-971B-3AD2463C5CCF}">
      <dgm:prSet/>
      <dgm:spPr/>
      <dgm:t>
        <a:bodyPr/>
        <a:lstStyle/>
        <a:p>
          <a:endParaRPr lang="en-US"/>
        </a:p>
      </dgm:t>
    </dgm:pt>
    <dgm:pt modelId="{C143F161-2F38-4A99-B6D8-A97918B8E0F2}" type="sibTrans" cxnId="{0DE1A19F-FE04-422C-971B-3AD2463C5CCF}">
      <dgm:prSet/>
      <dgm:spPr/>
      <dgm:t>
        <a:bodyPr/>
        <a:lstStyle/>
        <a:p>
          <a:endParaRPr lang="en-US"/>
        </a:p>
      </dgm:t>
    </dgm:pt>
    <dgm:pt modelId="{A6AC9B09-47D8-40A8-A8C5-7AC4AD468361}">
      <dgm:prSet/>
      <dgm:spPr/>
      <dgm:t>
        <a:bodyPr/>
        <a:lstStyle/>
        <a:p>
          <a:pPr rtl="0"/>
          <a:r>
            <a:rPr lang="en-US" dirty="0" smtClean="0"/>
            <a:t>Statistical analysis</a:t>
          </a:r>
          <a:endParaRPr lang="en-US" dirty="0"/>
        </a:p>
      </dgm:t>
    </dgm:pt>
    <dgm:pt modelId="{C076D78D-59EB-4EB8-9A54-21E8669EB1FC}" type="parTrans" cxnId="{55E0191F-FACE-48BD-B8A1-23563C126845}">
      <dgm:prSet/>
      <dgm:spPr/>
      <dgm:t>
        <a:bodyPr/>
        <a:lstStyle/>
        <a:p>
          <a:endParaRPr lang="en-US"/>
        </a:p>
      </dgm:t>
    </dgm:pt>
    <dgm:pt modelId="{C42394F4-541C-485B-9B05-9FC4C1969EAB}" type="sibTrans" cxnId="{55E0191F-FACE-48BD-B8A1-23563C126845}">
      <dgm:prSet/>
      <dgm:spPr/>
      <dgm:t>
        <a:bodyPr/>
        <a:lstStyle/>
        <a:p>
          <a:endParaRPr lang="en-US"/>
        </a:p>
      </dgm:t>
    </dgm:pt>
    <dgm:pt modelId="{95038B7F-F931-4A09-BAB8-37DBAC6802DB}">
      <dgm:prSet/>
      <dgm:spPr/>
      <dgm:t>
        <a:bodyPr/>
        <a:lstStyle/>
        <a:p>
          <a:pPr rtl="0"/>
          <a:r>
            <a:rPr lang="en-US" dirty="0" smtClean="0"/>
            <a:t>Claims analysis</a:t>
          </a:r>
          <a:endParaRPr lang="en-US" dirty="0"/>
        </a:p>
      </dgm:t>
    </dgm:pt>
    <dgm:pt modelId="{CDBE7042-5427-4364-9A05-E509D9FF0870}" type="parTrans" cxnId="{E26651DD-49EF-449C-806B-5425E12654ED}">
      <dgm:prSet/>
      <dgm:spPr/>
      <dgm:t>
        <a:bodyPr/>
        <a:lstStyle/>
        <a:p>
          <a:endParaRPr lang="en-US"/>
        </a:p>
      </dgm:t>
    </dgm:pt>
    <dgm:pt modelId="{42539148-E0C2-42D7-9B93-7B8B6F5C7DBC}" type="sibTrans" cxnId="{E26651DD-49EF-449C-806B-5425E12654ED}">
      <dgm:prSet/>
      <dgm:spPr/>
      <dgm:t>
        <a:bodyPr/>
        <a:lstStyle/>
        <a:p>
          <a:endParaRPr lang="en-US"/>
        </a:p>
      </dgm:t>
    </dgm:pt>
    <dgm:pt modelId="{ABABEC8B-2C9A-4CFD-A70E-F5B1038F6C64}">
      <dgm:prSet/>
      <dgm:spPr/>
      <dgm:t>
        <a:bodyPr/>
        <a:lstStyle/>
        <a:p>
          <a:pPr rtl="0"/>
          <a:r>
            <a:rPr lang="en-US" dirty="0" smtClean="0"/>
            <a:t>Manufacturing optimization</a:t>
          </a:r>
          <a:endParaRPr lang="en-US" dirty="0"/>
        </a:p>
      </dgm:t>
    </dgm:pt>
    <dgm:pt modelId="{75AEB4BE-4C65-4878-B27A-F351F8263152}" type="parTrans" cxnId="{01DABEDC-0016-40AC-BC20-511517180450}">
      <dgm:prSet/>
      <dgm:spPr/>
      <dgm:t>
        <a:bodyPr/>
        <a:lstStyle/>
        <a:p>
          <a:endParaRPr lang="en-US"/>
        </a:p>
      </dgm:t>
    </dgm:pt>
    <dgm:pt modelId="{E9236740-1BAB-4070-AEB3-F6DD99EC9471}" type="sibTrans" cxnId="{01DABEDC-0016-40AC-BC20-511517180450}">
      <dgm:prSet/>
      <dgm:spPr/>
      <dgm:t>
        <a:bodyPr/>
        <a:lstStyle/>
        <a:p>
          <a:endParaRPr lang="en-US"/>
        </a:p>
      </dgm:t>
    </dgm:pt>
    <dgm:pt modelId="{AEA52951-4BD9-4B2F-9514-156C04EB0D01}">
      <dgm:prSet/>
      <dgm:spPr/>
      <dgm:t>
        <a:bodyPr/>
        <a:lstStyle/>
        <a:p>
          <a:pPr rtl="0"/>
          <a:r>
            <a:rPr lang="en-US" dirty="0" smtClean="0"/>
            <a:t>Customer relationship management</a:t>
          </a:r>
          <a:endParaRPr lang="en-US" dirty="0"/>
        </a:p>
      </dgm:t>
    </dgm:pt>
    <dgm:pt modelId="{7EEBBF86-F1B1-4B1B-AB42-7D34F41C3D71}" type="parTrans" cxnId="{65299E4E-0DA0-4FF8-9A3E-3E05F69DA10B}">
      <dgm:prSet/>
      <dgm:spPr/>
      <dgm:t>
        <a:bodyPr/>
        <a:lstStyle/>
        <a:p>
          <a:endParaRPr lang="en-US"/>
        </a:p>
      </dgm:t>
    </dgm:pt>
    <dgm:pt modelId="{15C4B5A6-6805-4CC6-8ED0-A1860A955DFA}" type="sibTrans" cxnId="{65299E4E-0DA0-4FF8-9A3E-3E05F69DA10B}">
      <dgm:prSet/>
      <dgm:spPr/>
      <dgm:t>
        <a:bodyPr/>
        <a:lstStyle/>
        <a:p>
          <a:endParaRPr lang="en-US"/>
        </a:p>
      </dgm:t>
    </dgm:pt>
    <dgm:pt modelId="{A35033B1-FDFE-4D4D-913B-CCB9BEF7AC51}" type="pres">
      <dgm:prSet presAssocID="{D417D318-953C-4C0A-8E05-083D2CF3660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374950-9264-44F0-A40C-98163C0C6FF7}" type="pres">
      <dgm:prSet presAssocID="{91C5E2B0-49B8-45D2-900D-DBD4BDB6F45C}" presName="linNode" presStyleCnt="0"/>
      <dgm:spPr/>
    </dgm:pt>
    <dgm:pt modelId="{3E71F97C-3DDF-4FEF-B39D-4F605F418E9E}" type="pres">
      <dgm:prSet presAssocID="{91C5E2B0-49B8-45D2-900D-DBD4BDB6F45C}" presName="parentText" presStyleLbl="node1" presStyleIdx="0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FDCC94-69F2-46A7-9668-1D3C609F1E9B}" type="pres">
      <dgm:prSet presAssocID="{B1BBF643-0B39-4D26-96EF-C59BC0A97168}" presName="sp" presStyleCnt="0"/>
      <dgm:spPr/>
    </dgm:pt>
    <dgm:pt modelId="{529EFA8C-8E1B-45EC-B9F0-7D46FBC7566A}" type="pres">
      <dgm:prSet presAssocID="{2D257C31-734C-4CAE-BF4B-8A2A205E30D6}" presName="linNode" presStyleCnt="0"/>
      <dgm:spPr/>
    </dgm:pt>
    <dgm:pt modelId="{EA85CB4C-822B-4387-B8B7-E274EAD369C4}" type="pres">
      <dgm:prSet presAssocID="{2D257C31-734C-4CAE-BF4B-8A2A205E30D6}" presName="parentText" presStyleLbl="node1" presStyleIdx="1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FA05-2D22-4F16-B2E9-851047ED2F9D}" type="pres">
      <dgm:prSet presAssocID="{34F970C3-8B43-4C55-8EE0-284FB63923DE}" presName="sp" presStyleCnt="0"/>
      <dgm:spPr/>
    </dgm:pt>
    <dgm:pt modelId="{6CBF18E6-2766-4171-A265-C394BB9A7332}" type="pres">
      <dgm:prSet presAssocID="{34579651-D076-4079-92FD-89B517B84814}" presName="linNode" presStyleCnt="0"/>
      <dgm:spPr/>
    </dgm:pt>
    <dgm:pt modelId="{48B47465-48C4-46D1-AA99-5E46001E4E77}" type="pres">
      <dgm:prSet presAssocID="{34579651-D076-4079-92FD-89B517B84814}" presName="parentText" presStyleLbl="node1" presStyleIdx="2" presStyleCnt="10" custScaleX="185185" custScaleY="9027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670DC2-5DE6-4CDA-A019-ABE349FA4BD4}" type="pres">
      <dgm:prSet presAssocID="{7113BC69-70A3-435A-BCB4-00A727BBF21F}" presName="sp" presStyleCnt="0"/>
      <dgm:spPr/>
    </dgm:pt>
    <dgm:pt modelId="{63091EFC-BB0E-43A1-8D5A-463D911D8C24}" type="pres">
      <dgm:prSet presAssocID="{8B788E3E-084F-41AE-A5E5-8C4970009557}" presName="linNode" presStyleCnt="0"/>
      <dgm:spPr/>
    </dgm:pt>
    <dgm:pt modelId="{337AE338-4524-494E-A984-993857363691}" type="pres">
      <dgm:prSet presAssocID="{8B788E3E-084F-41AE-A5E5-8C4970009557}" presName="parentText" presStyleLbl="node1" presStyleIdx="3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AEA721-A068-4E0F-ADD0-432BF4074DFC}" type="pres">
      <dgm:prSet presAssocID="{E6B1CB7C-CD11-45F1-8A8C-90EA387122FC}" presName="sp" presStyleCnt="0"/>
      <dgm:spPr/>
    </dgm:pt>
    <dgm:pt modelId="{020E73B3-F3D5-4984-A079-854DE3C83393}" type="pres">
      <dgm:prSet presAssocID="{43026513-8F31-4EC4-8D1A-ABD845E053B0}" presName="linNode" presStyleCnt="0"/>
      <dgm:spPr/>
    </dgm:pt>
    <dgm:pt modelId="{7745C3CC-AAC4-462D-91EB-629081D760AF}" type="pres">
      <dgm:prSet presAssocID="{43026513-8F31-4EC4-8D1A-ABD845E053B0}" presName="parentText" presStyleLbl="node1" presStyleIdx="4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67F59D-344B-4D5C-92CF-74AA3CDBC033}" type="pres">
      <dgm:prSet presAssocID="{EBBF0817-2B88-4B47-9AE3-B3DAC946F3AA}" presName="sp" presStyleCnt="0"/>
      <dgm:spPr/>
    </dgm:pt>
    <dgm:pt modelId="{F6F2157E-3357-4D3C-A184-CFCB7F46F740}" type="pres">
      <dgm:prSet presAssocID="{D3817DEA-B9E1-403C-805D-5C3A809D7B33}" presName="linNode" presStyleCnt="0"/>
      <dgm:spPr/>
    </dgm:pt>
    <dgm:pt modelId="{6E72CE62-78C6-4149-90C0-907A1A8C21EC}" type="pres">
      <dgm:prSet presAssocID="{D3817DEA-B9E1-403C-805D-5C3A809D7B33}" presName="parentText" presStyleLbl="node1" presStyleIdx="5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14B4D-3F97-4F26-8516-9D21E4F3E9C3}" type="pres">
      <dgm:prSet presAssocID="{C143F161-2F38-4A99-B6D8-A97918B8E0F2}" presName="sp" presStyleCnt="0"/>
      <dgm:spPr/>
    </dgm:pt>
    <dgm:pt modelId="{1CA21C15-777D-4E3F-B9AC-C446D884786F}" type="pres">
      <dgm:prSet presAssocID="{A6AC9B09-47D8-40A8-A8C5-7AC4AD468361}" presName="linNode" presStyleCnt="0"/>
      <dgm:spPr/>
    </dgm:pt>
    <dgm:pt modelId="{FF72E103-5C27-47E0-AA51-10ABCA62F223}" type="pres">
      <dgm:prSet presAssocID="{A6AC9B09-47D8-40A8-A8C5-7AC4AD468361}" presName="parentText" presStyleLbl="node1" presStyleIdx="6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F8B96-E00F-482F-9D2E-D653C13E0880}" type="pres">
      <dgm:prSet presAssocID="{C42394F4-541C-485B-9B05-9FC4C1969EAB}" presName="sp" presStyleCnt="0"/>
      <dgm:spPr/>
    </dgm:pt>
    <dgm:pt modelId="{D9AD625C-153E-4266-ACD9-D45003945C77}" type="pres">
      <dgm:prSet presAssocID="{95038B7F-F931-4A09-BAB8-37DBAC6802DB}" presName="linNode" presStyleCnt="0"/>
      <dgm:spPr/>
    </dgm:pt>
    <dgm:pt modelId="{6778B400-A4F3-40B5-BAD8-3B50AD12C11C}" type="pres">
      <dgm:prSet presAssocID="{95038B7F-F931-4A09-BAB8-37DBAC6802DB}" presName="parentText" presStyleLbl="node1" presStyleIdx="7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B9E1A-74E5-4191-AD12-4740B836D611}" type="pres">
      <dgm:prSet presAssocID="{42539148-E0C2-42D7-9B93-7B8B6F5C7DBC}" presName="sp" presStyleCnt="0"/>
      <dgm:spPr/>
    </dgm:pt>
    <dgm:pt modelId="{BB090292-16CC-43AC-8CFD-0AC207626F4A}" type="pres">
      <dgm:prSet presAssocID="{ABABEC8B-2C9A-4CFD-A70E-F5B1038F6C64}" presName="linNode" presStyleCnt="0"/>
      <dgm:spPr/>
    </dgm:pt>
    <dgm:pt modelId="{23E80243-3127-4C1D-9EC0-312DB777DA36}" type="pres">
      <dgm:prSet presAssocID="{ABABEC8B-2C9A-4CFD-A70E-F5B1038F6C64}" presName="parentText" presStyleLbl="node1" presStyleIdx="8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E8558-3DF0-43F1-BA8B-952C7EE4D7C2}" type="pres">
      <dgm:prSet presAssocID="{E9236740-1BAB-4070-AEB3-F6DD99EC9471}" presName="sp" presStyleCnt="0"/>
      <dgm:spPr/>
    </dgm:pt>
    <dgm:pt modelId="{0246A5F8-ACC1-4D45-9DAC-FE902D32B293}" type="pres">
      <dgm:prSet presAssocID="{AEA52951-4BD9-4B2F-9514-156C04EB0D01}" presName="linNode" presStyleCnt="0"/>
      <dgm:spPr/>
    </dgm:pt>
    <dgm:pt modelId="{2AB44678-F4B1-4AA6-8E9F-57AC251D4FB2}" type="pres">
      <dgm:prSet presAssocID="{AEA52951-4BD9-4B2F-9514-156C04EB0D01}" presName="parentText" presStyleLbl="node1" presStyleIdx="9" presStyleCnt="10" custScaleX="18518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E63458-61BC-417A-B660-0058E4C626DC}" srcId="{D417D318-953C-4C0A-8E05-083D2CF3660A}" destId="{91C5E2B0-49B8-45D2-900D-DBD4BDB6F45C}" srcOrd="0" destOrd="0" parTransId="{B168DB89-15EE-4ECB-9555-AEE9AA9AE5A2}" sibTransId="{B1BBF643-0B39-4D26-96EF-C59BC0A97168}"/>
    <dgm:cxn modelId="{55E0191F-FACE-48BD-B8A1-23563C126845}" srcId="{D417D318-953C-4C0A-8E05-083D2CF3660A}" destId="{A6AC9B09-47D8-40A8-A8C5-7AC4AD468361}" srcOrd="6" destOrd="0" parTransId="{C076D78D-59EB-4EB8-9A54-21E8669EB1FC}" sibTransId="{C42394F4-541C-485B-9B05-9FC4C1969EAB}"/>
    <dgm:cxn modelId="{718D0769-32A8-4328-8557-05CC77620759}" type="presOf" srcId="{D417D318-953C-4C0A-8E05-083D2CF3660A}" destId="{A35033B1-FDFE-4D4D-913B-CCB9BEF7AC51}" srcOrd="0" destOrd="0" presId="urn:microsoft.com/office/officeart/2005/8/layout/vList5"/>
    <dgm:cxn modelId="{F3C6834E-9DC5-42D9-8917-017DB6A39E39}" type="presOf" srcId="{D3817DEA-B9E1-403C-805D-5C3A809D7B33}" destId="{6E72CE62-78C6-4149-90C0-907A1A8C21EC}" srcOrd="0" destOrd="0" presId="urn:microsoft.com/office/officeart/2005/8/layout/vList5"/>
    <dgm:cxn modelId="{36FBE5AD-9299-417C-876A-34974799AD5F}" srcId="{D417D318-953C-4C0A-8E05-083D2CF3660A}" destId="{43026513-8F31-4EC4-8D1A-ABD845E053B0}" srcOrd="4" destOrd="0" parTransId="{0DD1B238-EC82-4FE5-8828-A838B9D1E3FE}" sibTransId="{EBBF0817-2B88-4B47-9AE3-B3DAC946F3AA}"/>
    <dgm:cxn modelId="{24088A73-78E7-4E1B-9200-DE33D45E7BD9}" type="presOf" srcId="{AEA52951-4BD9-4B2F-9514-156C04EB0D01}" destId="{2AB44678-F4B1-4AA6-8E9F-57AC251D4FB2}" srcOrd="0" destOrd="0" presId="urn:microsoft.com/office/officeart/2005/8/layout/vList5"/>
    <dgm:cxn modelId="{0DE1A19F-FE04-422C-971B-3AD2463C5CCF}" srcId="{D417D318-953C-4C0A-8E05-083D2CF3660A}" destId="{D3817DEA-B9E1-403C-805D-5C3A809D7B33}" srcOrd="5" destOrd="0" parTransId="{6C0BB310-DED7-4BF9-AC64-4B1EF49C22A2}" sibTransId="{C143F161-2F38-4A99-B6D8-A97918B8E0F2}"/>
    <dgm:cxn modelId="{97FFE6F2-C112-47E6-B829-2A28A0641047}" type="presOf" srcId="{43026513-8F31-4EC4-8D1A-ABD845E053B0}" destId="{7745C3CC-AAC4-462D-91EB-629081D760AF}" srcOrd="0" destOrd="0" presId="urn:microsoft.com/office/officeart/2005/8/layout/vList5"/>
    <dgm:cxn modelId="{3945B4E4-798A-4FAC-AB74-AA39DF4F5989}" srcId="{D417D318-953C-4C0A-8E05-083D2CF3660A}" destId="{8B788E3E-084F-41AE-A5E5-8C4970009557}" srcOrd="3" destOrd="0" parTransId="{BF7DC445-1F23-4522-BBCD-1DF088860D71}" sibTransId="{E6B1CB7C-CD11-45F1-8A8C-90EA387122FC}"/>
    <dgm:cxn modelId="{8E86D89B-51DF-451F-A7A6-A7ADF4A02321}" type="presOf" srcId="{2D257C31-734C-4CAE-BF4B-8A2A205E30D6}" destId="{EA85CB4C-822B-4387-B8B7-E274EAD369C4}" srcOrd="0" destOrd="0" presId="urn:microsoft.com/office/officeart/2005/8/layout/vList5"/>
    <dgm:cxn modelId="{71DA7A85-BEE0-4AA6-AD42-11F604E9F935}" srcId="{D417D318-953C-4C0A-8E05-083D2CF3660A}" destId="{2D257C31-734C-4CAE-BF4B-8A2A205E30D6}" srcOrd="1" destOrd="0" parTransId="{5D808938-4F83-4CCD-94F5-C602D0327E35}" sibTransId="{34F970C3-8B43-4C55-8EE0-284FB63923DE}"/>
    <dgm:cxn modelId="{6E5EB7B8-1A03-4784-B99F-6E7039283F43}" type="presOf" srcId="{A6AC9B09-47D8-40A8-A8C5-7AC4AD468361}" destId="{FF72E103-5C27-47E0-AA51-10ABCA62F223}" srcOrd="0" destOrd="0" presId="urn:microsoft.com/office/officeart/2005/8/layout/vList5"/>
    <dgm:cxn modelId="{01DABEDC-0016-40AC-BC20-511517180450}" srcId="{D417D318-953C-4C0A-8E05-083D2CF3660A}" destId="{ABABEC8B-2C9A-4CFD-A70E-F5B1038F6C64}" srcOrd="8" destOrd="0" parTransId="{75AEB4BE-4C65-4878-B27A-F351F8263152}" sibTransId="{E9236740-1BAB-4070-AEB3-F6DD99EC9471}"/>
    <dgm:cxn modelId="{671FE2E1-1899-4092-A973-EC9B91709C25}" type="presOf" srcId="{95038B7F-F931-4A09-BAB8-37DBAC6802DB}" destId="{6778B400-A4F3-40B5-BAD8-3B50AD12C11C}" srcOrd="0" destOrd="0" presId="urn:microsoft.com/office/officeart/2005/8/layout/vList5"/>
    <dgm:cxn modelId="{65299E4E-0DA0-4FF8-9A3E-3E05F69DA10B}" srcId="{D417D318-953C-4C0A-8E05-083D2CF3660A}" destId="{AEA52951-4BD9-4B2F-9514-156C04EB0D01}" srcOrd="9" destOrd="0" parTransId="{7EEBBF86-F1B1-4B1B-AB42-7D34F41C3D71}" sibTransId="{15C4B5A6-6805-4CC6-8ED0-A1860A955DFA}"/>
    <dgm:cxn modelId="{87EB16B2-000C-43A8-AD85-12852F3A006B}" type="presOf" srcId="{91C5E2B0-49B8-45D2-900D-DBD4BDB6F45C}" destId="{3E71F97C-3DDF-4FEF-B39D-4F605F418E9E}" srcOrd="0" destOrd="0" presId="urn:microsoft.com/office/officeart/2005/8/layout/vList5"/>
    <dgm:cxn modelId="{E26651DD-49EF-449C-806B-5425E12654ED}" srcId="{D417D318-953C-4C0A-8E05-083D2CF3660A}" destId="{95038B7F-F931-4A09-BAB8-37DBAC6802DB}" srcOrd="7" destOrd="0" parTransId="{CDBE7042-5427-4364-9A05-E509D9FF0870}" sibTransId="{42539148-E0C2-42D7-9B93-7B8B6F5C7DBC}"/>
    <dgm:cxn modelId="{097D5282-BA68-418F-AB24-711B74A1B8A1}" type="presOf" srcId="{34579651-D076-4079-92FD-89B517B84814}" destId="{48B47465-48C4-46D1-AA99-5E46001E4E77}" srcOrd="0" destOrd="0" presId="urn:microsoft.com/office/officeart/2005/8/layout/vList5"/>
    <dgm:cxn modelId="{DAB082BD-AFF7-4713-85FD-030734A7B1F8}" srcId="{D417D318-953C-4C0A-8E05-083D2CF3660A}" destId="{34579651-D076-4079-92FD-89B517B84814}" srcOrd="2" destOrd="0" parTransId="{B9D75790-C80B-4621-8CB3-25416663991C}" sibTransId="{7113BC69-70A3-435A-BCB4-00A727BBF21F}"/>
    <dgm:cxn modelId="{F20175A9-718A-4F62-BB05-3106E8CE2723}" type="presOf" srcId="{ABABEC8B-2C9A-4CFD-A70E-F5B1038F6C64}" destId="{23E80243-3127-4C1D-9EC0-312DB777DA36}" srcOrd="0" destOrd="0" presId="urn:microsoft.com/office/officeart/2005/8/layout/vList5"/>
    <dgm:cxn modelId="{8B2CACAA-BA8D-4260-AB16-44225101B03B}" type="presOf" srcId="{8B788E3E-084F-41AE-A5E5-8C4970009557}" destId="{337AE338-4524-494E-A984-993857363691}" srcOrd="0" destOrd="0" presId="urn:microsoft.com/office/officeart/2005/8/layout/vList5"/>
    <dgm:cxn modelId="{9D6A2D7A-51BA-4429-AA27-1A2FB122B35F}" type="presParOf" srcId="{A35033B1-FDFE-4D4D-913B-CCB9BEF7AC51}" destId="{87374950-9264-44F0-A40C-98163C0C6FF7}" srcOrd="0" destOrd="0" presId="urn:microsoft.com/office/officeart/2005/8/layout/vList5"/>
    <dgm:cxn modelId="{C862A5CA-9F25-45DF-BEFE-961204288C92}" type="presParOf" srcId="{87374950-9264-44F0-A40C-98163C0C6FF7}" destId="{3E71F97C-3DDF-4FEF-B39D-4F605F418E9E}" srcOrd="0" destOrd="0" presId="urn:microsoft.com/office/officeart/2005/8/layout/vList5"/>
    <dgm:cxn modelId="{D40429A9-A911-4B55-9C54-464AA807075A}" type="presParOf" srcId="{A35033B1-FDFE-4D4D-913B-CCB9BEF7AC51}" destId="{EFFDCC94-69F2-46A7-9668-1D3C609F1E9B}" srcOrd="1" destOrd="0" presId="urn:microsoft.com/office/officeart/2005/8/layout/vList5"/>
    <dgm:cxn modelId="{F147565C-07E5-44AD-A0EF-97D701A8364B}" type="presParOf" srcId="{A35033B1-FDFE-4D4D-913B-CCB9BEF7AC51}" destId="{529EFA8C-8E1B-45EC-B9F0-7D46FBC7566A}" srcOrd="2" destOrd="0" presId="urn:microsoft.com/office/officeart/2005/8/layout/vList5"/>
    <dgm:cxn modelId="{AB9AA254-31B6-4D16-B37E-A560B71EF3C6}" type="presParOf" srcId="{529EFA8C-8E1B-45EC-B9F0-7D46FBC7566A}" destId="{EA85CB4C-822B-4387-B8B7-E274EAD369C4}" srcOrd="0" destOrd="0" presId="urn:microsoft.com/office/officeart/2005/8/layout/vList5"/>
    <dgm:cxn modelId="{E0FE7946-9288-465A-AF00-F71A0EAA59B7}" type="presParOf" srcId="{A35033B1-FDFE-4D4D-913B-CCB9BEF7AC51}" destId="{FC87FA05-2D22-4F16-B2E9-851047ED2F9D}" srcOrd="3" destOrd="0" presId="urn:microsoft.com/office/officeart/2005/8/layout/vList5"/>
    <dgm:cxn modelId="{83CC49F5-FD5B-49DF-B3DB-6A19BA5BD247}" type="presParOf" srcId="{A35033B1-FDFE-4D4D-913B-CCB9BEF7AC51}" destId="{6CBF18E6-2766-4171-A265-C394BB9A7332}" srcOrd="4" destOrd="0" presId="urn:microsoft.com/office/officeart/2005/8/layout/vList5"/>
    <dgm:cxn modelId="{5693F3C4-4113-40C1-8B9C-A7DB6D546FFA}" type="presParOf" srcId="{6CBF18E6-2766-4171-A265-C394BB9A7332}" destId="{48B47465-48C4-46D1-AA99-5E46001E4E77}" srcOrd="0" destOrd="0" presId="urn:microsoft.com/office/officeart/2005/8/layout/vList5"/>
    <dgm:cxn modelId="{8D06C2FE-C2B2-4596-A1C0-00EA8019F746}" type="presParOf" srcId="{A35033B1-FDFE-4D4D-913B-CCB9BEF7AC51}" destId="{05670DC2-5DE6-4CDA-A019-ABE349FA4BD4}" srcOrd="5" destOrd="0" presId="urn:microsoft.com/office/officeart/2005/8/layout/vList5"/>
    <dgm:cxn modelId="{3A10A000-AE27-4715-B2E4-06EB94FB4AB9}" type="presParOf" srcId="{A35033B1-FDFE-4D4D-913B-CCB9BEF7AC51}" destId="{63091EFC-BB0E-43A1-8D5A-463D911D8C24}" srcOrd="6" destOrd="0" presId="urn:microsoft.com/office/officeart/2005/8/layout/vList5"/>
    <dgm:cxn modelId="{273F0256-AC12-4E88-B644-BB874C7E7917}" type="presParOf" srcId="{63091EFC-BB0E-43A1-8D5A-463D911D8C24}" destId="{337AE338-4524-494E-A984-993857363691}" srcOrd="0" destOrd="0" presId="urn:microsoft.com/office/officeart/2005/8/layout/vList5"/>
    <dgm:cxn modelId="{5028B216-8AE0-41BE-9168-A8F2A0C31CED}" type="presParOf" srcId="{A35033B1-FDFE-4D4D-913B-CCB9BEF7AC51}" destId="{52AEA721-A068-4E0F-ADD0-432BF4074DFC}" srcOrd="7" destOrd="0" presId="urn:microsoft.com/office/officeart/2005/8/layout/vList5"/>
    <dgm:cxn modelId="{8CA665CD-CD4C-4338-9E59-D6B08E1A82A3}" type="presParOf" srcId="{A35033B1-FDFE-4D4D-913B-CCB9BEF7AC51}" destId="{020E73B3-F3D5-4984-A079-854DE3C83393}" srcOrd="8" destOrd="0" presId="urn:microsoft.com/office/officeart/2005/8/layout/vList5"/>
    <dgm:cxn modelId="{24EED6FF-35A3-4434-941F-70BFC11CF227}" type="presParOf" srcId="{020E73B3-F3D5-4984-A079-854DE3C83393}" destId="{7745C3CC-AAC4-462D-91EB-629081D760AF}" srcOrd="0" destOrd="0" presId="urn:microsoft.com/office/officeart/2005/8/layout/vList5"/>
    <dgm:cxn modelId="{C89D5E5D-988D-40A3-9C9B-514B73B52AB0}" type="presParOf" srcId="{A35033B1-FDFE-4D4D-913B-CCB9BEF7AC51}" destId="{C967F59D-344B-4D5C-92CF-74AA3CDBC033}" srcOrd="9" destOrd="0" presId="urn:microsoft.com/office/officeart/2005/8/layout/vList5"/>
    <dgm:cxn modelId="{D91708F9-B338-4DED-8B0C-A0D28410FE11}" type="presParOf" srcId="{A35033B1-FDFE-4D4D-913B-CCB9BEF7AC51}" destId="{F6F2157E-3357-4D3C-A184-CFCB7F46F740}" srcOrd="10" destOrd="0" presId="urn:microsoft.com/office/officeart/2005/8/layout/vList5"/>
    <dgm:cxn modelId="{3EFF8A7C-2354-4EC1-A5A9-EAAC7BDA122A}" type="presParOf" srcId="{F6F2157E-3357-4D3C-A184-CFCB7F46F740}" destId="{6E72CE62-78C6-4149-90C0-907A1A8C21EC}" srcOrd="0" destOrd="0" presId="urn:microsoft.com/office/officeart/2005/8/layout/vList5"/>
    <dgm:cxn modelId="{9A210F55-2623-4CDA-A6D1-5ACAAA89869B}" type="presParOf" srcId="{A35033B1-FDFE-4D4D-913B-CCB9BEF7AC51}" destId="{BA714B4D-3F97-4F26-8516-9D21E4F3E9C3}" srcOrd="11" destOrd="0" presId="urn:microsoft.com/office/officeart/2005/8/layout/vList5"/>
    <dgm:cxn modelId="{3F07E6F8-76B5-4413-82A2-C1FDA94AE135}" type="presParOf" srcId="{A35033B1-FDFE-4D4D-913B-CCB9BEF7AC51}" destId="{1CA21C15-777D-4E3F-B9AC-C446D884786F}" srcOrd="12" destOrd="0" presId="urn:microsoft.com/office/officeart/2005/8/layout/vList5"/>
    <dgm:cxn modelId="{EF9FDD1E-70A2-4572-9D7F-2509AC4EF251}" type="presParOf" srcId="{1CA21C15-777D-4E3F-B9AC-C446D884786F}" destId="{FF72E103-5C27-47E0-AA51-10ABCA62F223}" srcOrd="0" destOrd="0" presId="urn:microsoft.com/office/officeart/2005/8/layout/vList5"/>
    <dgm:cxn modelId="{43F51288-39A4-4B59-86FA-0B8A05F1CE22}" type="presParOf" srcId="{A35033B1-FDFE-4D4D-913B-CCB9BEF7AC51}" destId="{264F8B96-E00F-482F-9D2E-D653C13E0880}" srcOrd="13" destOrd="0" presId="urn:microsoft.com/office/officeart/2005/8/layout/vList5"/>
    <dgm:cxn modelId="{78238BC5-1375-47C7-85C5-BAAC8496CE2A}" type="presParOf" srcId="{A35033B1-FDFE-4D4D-913B-CCB9BEF7AC51}" destId="{D9AD625C-153E-4266-ACD9-D45003945C77}" srcOrd="14" destOrd="0" presId="urn:microsoft.com/office/officeart/2005/8/layout/vList5"/>
    <dgm:cxn modelId="{C2EE3555-82DD-4979-BA5C-D1899CB7C6D8}" type="presParOf" srcId="{D9AD625C-153E-4266-ACD9-D45003945C77}" destId="{6778B400-A4F3-40B5-BAD8-3B50AD12C11C}" srcOrd="0" destOrd="0" presId="urn:microsoft.com/office/officeart/2005/8/layout/vList5"/>
    <dgm:cxn modelId="{3525BAB0-1AB8-458A-B0A9-4FB7D3FE185B}" type="presParOf" srcId="{A35033B1-FDFE-4D4D-913B-CCB9BEF7AC51}" destId="{F98B9E1A-74E5-4191-AD12-4740B836D611}" srcOrd="15" destOrd="0" presId="urn:microsoft.com/office/officeart/2005/8/layout/vList5"/>
    <dgm:cxn modelId="{B2F9490E-EBBD-4B5B-BD0F-8080F2830FAD}" type="presParOf" srcId="{A35033B1-FDFE-4D4D-913B-CCB9BEF7AC51}" destId="{BB090292-16CC-43AC-8CFD-0AC207626F4A}" srcOrd="16" destOrd="0" presId="urn:microsoft.com/office/officeart/2005/8/layout/vList5"/>
    <dgm:cxn modelId="{1B62B9B9-D880-4107-AE6D-BC263DC9E9F7}" type="presParOf" srcId="{BB090292-16CC-43AC-8CFD-0AC207626F4A}" destId="{23E80243-3127-4C1D-9EC0-312DB777DA36}" srcOrd="0" destOrd="0" presId="urn:microsoft.com/office/officeart/2005/8/layout/vList5"/>
    <dgm:cxn modelId="{3DBCA65A-8D33-4451-91D7-478007839170}" type="presParOf" srcId="{A35033B1-FDFE-4D4D-913B-CCB9BEF7AC51}" destId="{28AE8558-3DF0-43F1-BA8B-952C7EE4D7C2}" srcOrd="17" destOrd="0" presId="urn:microsoft.com/office/officeart/2005/8/layout/vList5"/>
    <dgm:cxn modelId="{4610F701-0718-4BF1-8DD8-8243C3136005}" type="presParOf" srcId="{A35033B1-FDFE-4D4D-913B-CCB9BEF7AC51}" destId="{0246A5F8-ACC1-4D45-9DAC-FE902D32B293}" srcOrd="18" destOrd="0" presId="urn:microsoft.com/office/officeart/2005/8/layout/vList5"/>
    <dgm:cxn modelId="{1A0C3F46-ABCC-4A13-8EE1-CD50FE26C841}" type="presParOf" srcId="{0246A5F8-ACC1-4D45-9DAC-FE902D32B293}" destId="{2AB44678-F4B1-4AA6-8E9F-57AC251D4FB2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E71F97C-3DDF-4FEF-B39D-4F605F418E9E}">
      <dsp:nvSpPr>
        <dsp:cNvPr id="0" name=""/>
        <dsp:cNvSpPr/>
      </dsp:nvSpPr>
      <dsp:spPr>
        <a:xfrm>
          <a:off x="1371602" y="823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Risk management</a:t>
          </a:r>
          <a:endParaRPr lang="en-US" sz="1500" kern="1200" dirty="0"/>
        </a:p>
      </dsp:txBody>
      <dsp:txXfrm>
        <a:off x="1371602" y="823"/>
        <a:ext cx="5486394" cy="437016"/>
      </dsp:txXfrm>
    </dsp:sp>
    <dsp:sp modelId="{EA85CB4C-822B-4387-B8B7-E274EAD369C4}">
      <dsp:nvSpPr>
        <dsp:cNvPr id="0" name=""/>
        <dsp:cNvSpPr/>
      </dsp:nvSpPr>
      <dsp:spPr>
        <a:xfrm>
          <a:off x="1371602" y="459690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Financial analysis</a:t>
          </a:r>
          <a:endParaRPr lang="en-US" sz="1500" kern="1200" dirty="0"/>
        </a:p>
      </dsp:txBody>
      <dsp:txXfrm>
        <a:off x="1371602" y="459690"/>
        <a:ext cx="5486394" cy="437016"/>
      </dsp:txXfrm>
    </dsp:sp>
    <dsp:sp modelId="{48B47465-48C4-46D1-AA99-5E46001E4E77}">
      <dsp:nvSpPr>
        <dsp:cNvPr id="0" name=""/>
        <dsp:cNvSpPr/>
      </dsp:nvSpPr>
      <dsp:spPr>
        <a:xfrm>
          <a:off x="1371602" y="918557"/>
          <a:ext cx="5486394" cy="3945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Marketing programs</a:t>
          </a:r>
          <a:endParaRPr lang="en-US" sz="1500" kern="1200" dirty="0"/>
        </a:p>
      </dsp:txBody>
      <dsp:txXfrm>
        <a:off x="1371602" y="918557"/>
        <a:ext cx="5486394" cy="394511"/>
      </dsp:txXfrm>
    </dsp:sp>
    <dsp:sp modelId="{337AE338-4524-494E-A984-993857363691}">
      <dsp:nvSpPr>
        <dsp:cNvPr id="0" name=""/>
        <dsp:cNvSpPr/>
      </dsp:nvSpPr>
      <dsp:spPr>
        <a:xfrm>
          <a:off x="1371602" y="1334920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Profit trends</a:t>
          </a:r>
          <a:endParaRPr lang="en-US" sz="1500" kern="1200" dirty="0"/>
        </a:p>
      </dsp:txBody>
      <dsp:txXfrm>
        <a:off x="1371602" y="1334920"/>
        <a:ext cx="5486394" cy="437016"/>
      </dsp:txXfrm>
    </dsp:sp>
    <dsp:sp modelId="{7745C3CC-AAC4-462D-91EB-629081D760AF}">
      <dsp:nvSpPr>
        <dsp:cNvPr id="0" name=""/>
        <dsp:cNvSpPr/>
      </dsp:nvSpPr>
      <dsp:spPr>
        <a:xfrm>
          <a:off x="1371602" y="1793787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Procurement analysis</a:t>
          </a:r>
          <a:endParaRPr lang="en-US" sz="1500" kern="1200" dirty="0"/>
        </a:p>
      </dsp:txBody>
      <dsp:txXfrm>
        <a:off x="1371602" y="1793787"/>
        <a:ext cx="5486394" cy="437016"/>
      </dsp:txXfrm>
    </dsp:sp>
    <dsp:sp modelId="{6E72CE62-78C6-4149-90C0-907A1A8C21EC}">
      <dsp:nvSpPr>
        <dsp:cNvPr id="0" name=""/>
        <dsp:cNvSpPr/>
      </dsp:nvSpPr>
      <dsp:spPr>
        <a:xfrm>
          <a:off x="1371602" y="2252654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Inventory analysis</a:t>
          </a:r>
          <a:endParaRPr lang="en-US" sz="1500" kern="1200" dirty="0"/>
        </a:p>
      </dsp:txBody>
      <dsp:txXfrm>
        <a:off x="1371602" y="2252654"/>
        <a:ext cx="5486394" cy="437016"/>
      </dsp:txXfrm>
    </dsp:sp>
    <dsp:sp modelId="{FF72E103-5C27-47E0-AA51-10ABCA62F223}">
      <dsp:nvSpPr>
        <dsp:cNvPr id="0" name=""/>
        <dsp:cNvSpPr/>
      </dsp:nvSpPr>
      <dsp:spPr>
        <a:xfrm>
          <a:off x="1371602" y="2711521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Statistical analysis</a:t>
          </a:r>
          <a:endParaRPr lang="en-US" sz="1500" kern="1200" dirty="0"/>
        </a:p>
      </dsp:txBody>
      <dsp:txXfrm>
        <a:off x="1371602" y="2711521"/>
        <a:ext cx="5486394" cy="437016"/>
      </dsp:txXfrm>
    </dsp:sp>
    <dsp:sp modelId="{6778B400-A4F3-40B5-BAD8-3B50AD12C11C}">
      <dsp:nvSpPr>
        <dsp:cNvPr id="0" name=""/>
        <dsp:cNvSpPr/>
      </dsp:nvSpPr>
      <dsp:spPr>
        <a:xfrm>
          <a:off x="1371602" y="3170388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Claims analysis</a:t>
          </a:r>
          <a:endParaRPr lang="en-US" sz="1500" kern="1200" dirty="0"/>
        </a:p>
      </dsp:txBody>
      <dsp:txXfrm>
        <a:off x="1371602" y="3170388"/>
        <a:ext cx="5486394" cy="437016"/>
      </dsp:txXfrm>
    </dsp:sp>
    <dsp:sp modelId="{23E80243-3127-4C1D-9EC0-312DB777DA36}">
      <dsp:nvSpPr>
        <dsp:cNvPr id="0" name=""/>
        <dsp:cNvSpPr/>
      </dsp:nvSpPr>
      <dsp:spPr>
        <a:xfrm>
          <a:off x="1371602" y="3629255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Manufacturing optimization</a:t>
          </a:r>
          <a:endParaRPr lang="en-US" sz="1500" kern="1200" dirty="0"/>
        </a:p>
      </dsp:txBody>
      <dsp:txXfrm>
        <a:off x="1371602" y="3629255"/>
        <a:ext cx="5486394" cy="437016"/>
      </dsp:txXfrm>
    </dsp:sp>
    <dsp:sp modelId="{2AB44678-F4B1-4AA6-8E9F-57AC251D4FB2}">
      <dsp:nvSpPr>
        <dsp:cNvPr id="0" name=""/>
        <dsp:cNvSpPr/>
      </dsp:nvSpPr>
      <dsp:spPr>
        <a:xfrm>
          <a:off x="1371602" y="4088121"/>
          <a:ext cx="5486394" cy="4370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Customer relationship management</a:t>
          </a:r>
          <a:endParaRPr lang="en-US" sz="1500" kern="1200" dirty="0"/>
        </a:p>
      </dsp:txBody>
      <dsp:txXfrm>
        <a:off x="1371602" y="4088121"/>
        <a:ext cx="5486394" cy="437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EEEBE-2110-4477-8DCA-6C88E70D1E3A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AB50-077E-4FDC-9A57-56C63B4480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7014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273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38752" y="6414139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303020" y="-152400"/>
            <a:ext cx="829818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7690069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AD1EBD-C751-4D1C-B662-304DC370AEB2}" type="datetimeFigureOut">
              <a:rPr lang="en-US" smtClean="0"/>
              <a:pPr/>
              <a:t>30/6/2021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77B469-A1EF-4577-A777-9EDA101C82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1" y="1589806"/>
            <a:ext cx="2257425" cy="20193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z="2800" dirty="0" smtClean="0"/>
              <a:t>Data Warehousing Fundamentals</a:t>
            </a:r>
            <a:endParaRPr lang="en-US" sz="2800" dirty="0"/>
          </a:p>
        </p:txBody>
      </p:sp>
      <p:sp>
        <p:nvSpPr>
          <p:cNvPr id="8" name="Oval Callout 7"/>
          <p:cNvSpPr/>
          <p:nvPr/>
        </p:nvSpPr>
        <p:spPr>
          <a:xfrm>
            <a:off x="3235019" y="935185"/>
            <a:ext cx="5895126" cy="2445326"/>
          </a:xfrm>
          <a:prstGeom prst="wedgeEllipseCallout">
            <a:avLst>
              <a:gd name="adj1" fmla="val -62429"/>
              <a:gd name="adj2" fmla="val -14575"/>
            </a:avLst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3810000"/>
            <a:ext cx="440574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768435" y="1219200"/>
            <a:ext cx="48283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Now  you know what is operational </a:t>
            </a:r>
            <a:r>
              <a:rPr lang="en-US" sz="1600" b="1" dirty="0" smtClean="0">
                <a:solidFill>
                  <a:schemeClr val="bg1"/>
                </a:solidFill>
              </a:rPr>
              <a:t>data</a:t>
            </a:r>
          </a:p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and </a:t>
            </a:r>
            <a:r>
              <a:rPr lang="en-US" sz="1600" b="1" dirty="0" smtClean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need of Operational data. But when the business needs to make decisions or strategies it needs informational system which is nothing but our Data Warehouse. </a:t>
            </a:r>
            <a:r>
              <a:rPr lang="en-US" sz="1600" b="1" dirty="0" smtClean="0">
                <a:solidFill>
                  <a:schemeClr val="bg1"/>
                </a:solidFill>
              </a:rPr>
              <a:t>Here </a:t>
            </a:r>
            <a:r>
              <a:rPr lang="en-US" sz="1600" b="1" dirty="0">
                <a:solidFill>
                  <a:schemeClr val="bg1"/>
                </a:solidFill>
              </a:rPr>
              <a:t>you learn what is a data warehouse and how we design it.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Welcome to Data Warehousing Fundamentals</a:t>
            </a:r>
            <a:r>
              <a:rPr lang="en-US" sz="1600" b="1" dirty="0" smtClean="0">
                <a:solidFill>
                  <a:schemeClr val="bg1"/>
                </a:solidFill>
              </a:rPr>
              <a:t>!!!!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9" y="3400309"/>
            <a:ext cx="2641270" cy="409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82369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Data Warehouse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1524000"/>
            <a:ext cx="6553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Characteristics of the data in a Data Warehouse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• </a:t>
            </a:r>
            <a:r>
              <a:rPr lang="en-US" dirty="0" smtClean="0"/>
              <a:t>Separate </a:t>
            </a:r>
            <a:r>
              <a:rPr lang="en-US" dirty="0"/>
              <a:t>DSS data base</a:t>
            </a:r>
          </a:p>
          <a:p>
            <a:r>
              <a:rPr lang="en-US" dirty="0"/>
              <a:t>• Storage of data only, no data is created</a:t>
            </a:r>
          </a:p>
          <a:p>
            <a:r>
              <a:rPr lang="en-US" dirty="0"/>
              <a:t>• Integrated and scrubbed data</a:t>
            </a:r>
          </a:p>
          <a:p>
            <a:r>
              <a:rPr lang="en-US" dirty="0"/>
              <a:t>• Historical data</a:t>
            </a:r>
          </a:p>
          <a:p>
            <a:r>
              <a:rPr lang="en-US" dirty="0"/>
              <a:t>• Read-only (no recasting of history)</a:t>
            </a:r>
          </a:p>
          <a:p>
            <a:r>
              <a:rPr lang="en-US" dirty="0"/>
              <a:t>• Various levels of summarization</a:t>
            </a:r>
          </a:p>
          <a:p>
            <a:r>
              <a:rPr lang="en-US" dirty="0"/>
              <a:t>• Meta data</a:t>
            </a:r>
          </a:p>
          <a:p>
            <a:r>
              <a:rPr lang="en-US" dirty="0"/>
              <a:t>• Subject oriented</a:t>
            </a:r>
          </a:p>
          <a:p>
            <a:r>
              <a:rPr lang="en-US" dirty="0"/>
              <a:t>• Easily accessible</a:t>
            </a:r>
          </a:p>
        </p:txBody>
      </p:sp>
    </p:spTree>
    <p:extLst>
      <p:ext uri="{BB962C8B-B14F-4D97-AF65-F5344CB8AC3E}">
        <p14:creationId xmlns="" xmlns:p14="http://schemas.microsoft.com/office/powerpoint/2010/main" val="2841757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Data Warehouse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9099" y="1385455"/>
            <a:ext cx="79629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• Strategic enterprise level decision support</a:t>
            </a:r>
          </a:p>
          <a:p>
            <a:r>
              <a:rPr lang="en-US" sz="2800" dirty="0"/>
              <a:t>• Multi-dimensional view on the enterprise data</a:t>
            </a:r>
          </a:p>
          <a:p>
            <a:r>
              <a:rPr lang="en-US" sz="2800" dirty="0"/>
              <a:t>• Caters to the entire spectrum of management</a:t>
            </a:r>
          </a:p>
          <a:p>
            <a:r>
              <a:rPr lang="en-US" sz="2800" dirty="0"/>
              <a:t>• Descriptive, standard business terms</a:t>
            </a:r>
          </a:p>
          <a:p>
            <a:r>
              <a:rPr lang="en-US" sz="2800" dirty="0"/>
              <a:t>• High degree of scalability</a:t>
            </a:r>
          </a:p>
          <a:p>
            <a:r>
              <a:rPr lang="en-US" sz="2800" dirty="0"/>
              <a:t>• High analytical capability</a:t>
            </a:r>
          </a:p>
          <a:p>
            <a:r>
              <a:rPr lang="en-US" sz="2800" dirty="0"/>
              <a:t>• Historical data only</a:t>
            </a:r>
          </a:p>
        </p:txBody>
      </p:sp>
    </p:spTree>
    <p:extLst>
      <p:ext uri="{BB962C8B-B14F-4D97-AF65-F5344CB8AC3E}">
        <p14:creationId xmlns="" xmlns:p14="http://schemas.microsoft.com/office/powerpoint/2010/main" val="1836288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• Understand </a:t>
            </a:r>
            <a:r>
              <a:rPr lang="en-US" sz="2800" dirty="0"/>
              <a:t>business </a:t>
            </a:r>
            <a:r>
              <a:rPr lang="en-US" sz="2800" dirty="0" smtClean="0"/>
              <a:t>trends.</a:t>
            </a:r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Better forecasting </a:t>
            </a:r>
            <a:r>
              <a:rPr lang="en-US" sz="2800" dirty="0" smtClean="0"/>
              <a:t>decisions.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• Better products to market in timely </a:t>
            </a:r>
            <a:r>
              <a:rPr lang="en-US" sz="2800" dirty="0" smtClean="0"/>
              <a:t>manner.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• Analyze daily sales information and make </a:t>
            </a:r>
            <a:r>
              <a:rPr lang="en-US" sz="2800" dirty="0" smtClean="0"/>
              <a:t>quick     </a:t>
            </a:r>
          </a:p>
          <a:p>
            <a:pPr marL="0" indent="0">
              <a:buNone/>
            </a:pPr>
            <a:r>
              <a:rPr lang="en-US" sz="2800" dirty="0" smtClean="0"/>
              <a:t>   decisions.</a:t>
            </a:r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Solution for maintaining your company's </a:t>
            </a:r>
            <a:r>
              <a:rPr lang="en-US" sz="2800" dirty="0" smtClean="0"/>
              <a:t>competitive </a:t>
            </a:r>
          </a:p>
          <a:p>
            <a:pPr marL="0" indent="0">
              <a:buNone/>
            </a:pPr>
            <a:r>
              <a:rPr lang="en-US" sz="2800" dirty="0" smtClean="0"/>
              <a:t>   edge.</a:t>
            </a:r>
            <a:endParaRPr lang="en-US" sz="32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Warehouse: Benefits to Business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29247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0123710"/>
              </p:ext>
            </p:extLst>
          </p:nvPr>
        </p:nvGraphicFramePr>
        <p:xfrm>
          <a:off x="457200" y="1481138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Warehouse: Application Areas</a:t>
            </a:r>
          </a:p>
        </p:txBody>
      </p:sp>
    </p:spTree>
    <p:extLst>
      <p:ext uri="{BB962C8B-B14F-4D97-AF65-F5344CB8AC3E}">
        <p14:creationId xmlns="" xmlns:p14="http://schemas.microsoft.com/office/powerpoint/2010/main" val="113788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Architecture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88" y="1447800"/>
            <a:ext cx="7239000" cy="4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78754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57800" y="1143000"/>
            <a:ext cx="3598464" cy="46482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Operational and External Data Layer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48768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86400" y="1752600"/>
            <a:ext cx="32627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Database-of-record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Consists of system specific reference data and event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Source of data for the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Contains detailed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Continually changes due to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Stores data </a:t>
            </a:r>
            <a:r>
              <a:rPr lang="en-US" sz="2200" dirty="0" err="1" smtClean="0"/>
              <a:t>upto</a:t>
            </a:r>
            <a:r>
              <a:rPr lang="en-US" sz="2200" dirty="0" smtClean="0"/>
              <a:t> the last transaction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36163532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57800" y="1143000"/>
            <a:ext cx="3598464" cy="46482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Staging Layer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0160"/>
            <a:ext cx="4724400" cy="481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33032" y="1558886"/>
            <a:ext cx="3048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Extracts data from operational and external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Transforms the data and loads into the Data Warehouse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This includes decoding production data and merging of records from multiple DBMS formats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1377455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57800" y="1143000"/>
            <a:ext cx="3598464" cy="496690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Layer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0160"/>
            <a:ext cx="4648200" cy="486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7782" y="1548960"/>
            <a:ext cx="32385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Stores data used for informational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Present summarized data to the end-user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for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nature of the operational data, the end-user requirements and the business objectives of the enterprise determine the structure</a:t>
            </a:r>
          </a:p>
        </p:txBody>
      </p:sp>
    </p:spTree>
    <p:extLst>
      <p:ext uri="{BB962C8B-B14F-4D97-AF65-F5344CB8AC3E}">
        <p14:creationId xmlns="" xmlns:p14="http://schemas.microsoft.com/office/powerpoint/2010/main" val="1543718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80160"/>
            <a:ext cx="5105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62600" y="1524000"/>
            <a:ext cx="3293664" cy="4038600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09232" y="1673185"/>
            <a:ext cx="3200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Metadata is data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about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Stored in a 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Contains all corporate metadata resources: database catalogs and data dictionaries.</a:t>
            </a:r>
          </a:p>
        </p:txBody>
      </p:sp>
    </p:spTree>
    <p:extLst>
      <p:ext uri="{BB962C8B-B14F-4D97-AF65-F5344CB8AC3E}">
        <p14:creationId xmlns="" xmlns:p14="http://schemas.microsoft.com/office/powerpoint/2010/main" val="2814651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6" y="1280160"/>
            <a:ext cx="5562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562600" y="1143000"/>
            <a:ext cx="3293664" cy="496690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0" y="1447800"/>
            <a:ext cx="3065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Scheduler or the 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high-level job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To build and maintain Data Warehouse and the data directory information.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To keep the Data Warehouse up to date.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2861836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970820" cy="4946650"/>
          </a:xfrm>
        </p:spPr>
        <p:txBody>
          <a:bodyPr/>
          <a:lstStyle/>
          <a:p>
            <a:pPr marL="0" indent="-36576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 smtClean="0"/>
              <a:t>Data Warehousing fundamentals </a:t>
            </a:r>
            <a:r>
              <a:rPr lang="en-US" sz="2200" dirty="0"/>
              <a:t>session provides knowledge and </a:t>
            </a:r>
            <a:r>
              <a:rPr lang="en-US" sz="2200" dirty="0" smtClean="0"/>
              <a:t>understanding </a:t>
            </a:r>
            <a:r>
              <a:rPr lang="en-US" sz="2200" dirty="0"/>
              <a:t>of </a:t>
            </a:r>
            <a:r>
              <a:rPr lang="en-US" sz="2200" dirty="0" smtClean="0"/>
              <a:t>concepts related to Data Warehouse like DW Definition, Features, Data, Business Benefits, Application Areas, Architecture, Implementation  </a:t>
            </a:r>
            <a:r>
              <a:rPr lang="en-US" sz="2200" dirty="0"/>
              <a:t>and </a:t>
            </a:r>
            <a:r>
              <a:rPr lang="en-US" sz="2200" dirty="0" smtClean="0"/>
              <a:t>Differences from Operational Systems. </a:t>
            </a:r>
            <a:endParaRPr lang="en-US" sz="2200" dirty="0"/>
          </a:p>
          <a:p>
            <a:pPr indent="-365760">
              <a:lnSpc>
                <a:spcPct val="120000"/>
              </a:lnSpc>
              <a:spcBef>
                <a:spcPts val="0"/>
              </a:spcBef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Overview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58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2441" y="4646482"/>
            <a:ext cx="1583862" cy="164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9024" y="3729685"/>
            <a:ext cx="2566998" cy="191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5556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0765" y="2984626"/>
            <a:ext cx="1492540" cy="156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3651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73867" y="2458099"/>
            <a:ext cx="1792188" cy="1307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5655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05000" y="3052294"/>
            <a:ext cx="1628502" cy="156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55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22997" y="4689289"/>
            <a:ext cx="1495392" cy="1563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348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32343" y="5628060"/>
            <a:ext cx="1946235" cy="127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21"/>
          <p:cNvSpPr txBox="1"/>
          <p:nvPr/>
        </p:nvSpPr>
        <p:spPr>
          <a:xfrm>
            <a:off x="3577983" y="4384872"/>
            <a:ext cx="158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dirty="0" smtClean="0"/>
              <a:t>Data Warehouse Fundamentals</a:t>
            </a:r>
            <a:endParaRPr lang="en-US" sz="1400" dirty="0"/>
          </a:p>
        </p:txBody>
      </p:sp>
      <p:sp>
        <p:nvSpPr>
          <p:cNvPr id="13" name="TextBox 21"/>
          <p:cNvSpPr txBox="1"/>
          <p:nvPr/>
        </p:nvSpPr>
        <p:spPr>
          <a:xfrm>
            <a:off x="3700227" y="2693395"/>
            <a:ext cx="13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dirty="0" smtClean="0"/>
              <a:t>Data Warehouse Definition</a:t>
            </a:r>
            <a:endParaRPr lang="en-US" sz="1400" dirty="0"/>
          </a:p>
        </p:txBody>
      </p:sp>
      <p:sp>
        <p:nvSpPr>
          <p:cNvPr id="14" name="TextBox 21"/>
          <p:cNvSpPr txBox="1"/>
          <p:nvPr/>
        </p:nvSpPr>
        <p:spPr>
          <a:xfrm>
            <a:off x="5173028" y="3401918"/>
            <a:ext cx="13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dirty="0" smtClean="0"/>
              <a:t>Diff From Operational Systems</a:t>
            </a:r>
            <a:endParaRPr lang="en-US" sz="1400" dirty="0"/>
          </a:p>
        </p:txBody>
      </p:sp>
      <p:sp>
        <p:nvSpPr>
          <p:cNvPr id="15" name="TextBox 21"/>
          <p:cNvSpPr txBox="1"/>
          <p:nvPr/>
        </p:nvSpPr>
        <p:spPr>
          <a:xfrm>
            <a:off x="5131463" y="5214472"/>
            <a:ext cx="1677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dirty="0" smtClean="0"/>
              <a:t>Application Areas</a:t>
            </a:r>
            <a:endParaRPr lang="en-US" sz="1400" dirty="0"/>
          </a:p>
        </p:txBody>
      </p:sp>
      <p:sp>
        <p:nvSpPr>
          <p:cNvPr id="16" name="TextBox 21"/>
          <p:cNvSpPr txBox="1"/>
          <p:nvPr/>
        </p:nvSpPr>
        <p:spPr>
          <a:xfrm>
            <a:off x="3564858" y="5886784"/>
            <a:ext cx="1525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latin typeface="Arial" pitchFamily="34" charset="0"/>
                <a:ea typeface="ＭＳ Ｐゴシック"/>
                <a:cs typeface="ＭＳ Ｐゴシック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sz="2400" b="1">
                <a:latin typeface="Arial" pitchFamily="34" charset="0"/>
                <a:ea typeface="ＭＳ Ｐゴシック"/>
                <a:cs typeface="ＭＳ Ｐゴシック"/>
              </a:defRPr>
            </a:lvl5pPr>
            <a:lvl6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6pPr>
            <a:lvl7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7pPr>
            <a:lvl8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8pPr>
            <a:lvl9pPr>
              <a:defRPr sz="2400" b="1"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 dirty="0"/>
              <a:t>Architecture and Implementation</a:t>
            </a:r>
          </a:p>
        </p:txBody>
      </p:sp>
      <p:sp>
        <p:nvSpPr>
          <p:cNvPr id="17" name="TextBox 21"/>
          <p:cNvSpPr txBox="1"/>
          <p:nvPr/>
        </p:nvSpPr>
        <p:spPr>
          <a:xfrm>
            <a:off x="2103329" y="5209621"/>
            <a:ext cx="137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dirty="0" smtClean="0"/>
              <a:t>Business Benefits</a:t>
            </a:r>
            <a:endParaRPr lang="en-US" sz="1200" dirty="0"/>
          </a:p>
        </p:txBody>
      </p:sp>
      <p:sp>
        <p:nvSpPr>
          <p:cNvPr id="18" name="TextBox 21"/>
          <p:cNvSpPr txBox="1"/>
          <p:nvPr/>
        </p:nvSpPr>
        <p:spPr>
          <a:xfrm>
            <a:off x="2085424" y="3452022"/>
            <a:ext cx="1370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pitchFamily="34" charset="0"/>
                <a:ea typeface="ＭＳ Ｐゴシック"/>
                <a:cs typeface="ＭＳ Ｐゴシック"/>
              </a:defRPr>
            </a:lvl9pPr>
          </a:lstStyle>
          <a:p>
            <a:pPr algn="ctr"/>
            <a:r>
              <a:rPr lang="en-US" sz="1400" dirty="0" smtClean="0"/>
              <a:t>Features &amp; Data of Data Warehouse</a:t>
            </a:r>
            <a:endParaRPr lang="en-US" sz="1200" dirty="0"/>
          </a:p>
        </p:txBody>
      </p:sp>
    </p:spTree>
    <p:extLst>
      <p:ext uri="{BB962C8B-B14F-4D97-AF65-F5344CB8AC3E}">
        <p14:creationId xmlns="" xmlns:p14="http://schemas.microsoft.com/office/powerpoint/2010/main" val="24063056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562600" y="1143000"/>
            <a:ext cx="3293664" cy="4966904"/>
          </a:xfrm>
          <a:prstGeom prst="rect">
            <a:avLst/>
          </a:prstGeom>
          <a:gradFill>
            <a:gsLst>
              <a:gs pos="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Access Layer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181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789342" y="1371600"/>
            <a:ext cx="284018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Interfaced with the Data Warehouse through an OLAP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Performs analytical operations and presents data for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End-users generate ad-hoc reports and perform multi dimensional analysis using OLAP tools.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9483397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073150"/>
            <a:ext cx="5334000" cy="49466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sz="2400" dirty="0" smtClean="0"/>
              <a:t>Through this chapter you will be able to understand: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What is a Data Warehouse?</a:t>
            </a:r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What is the need for a Data Warehouse?</a:t>
            </a:r>
            <a:endParaRPr lang="en-US" sz="2200" dirty="0"/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What is the structure of a Data Warehouse?</a:t>
            </a:r>
            <a:endParaRPr lang="en-US" sz="2200" dirty="0"/>
          </a:p>
          <a:p>
            <a:pPr marL="731520" indent="-365760">
              <a:lnSpc>
                <a:spcPct val="120000"/>
              </a:lnSpc>
              <a:spcBef>
                <a:spcPts val="0"/>
              </a:spcBef>
            </a:pPr>
            <a:r>
              <a:rPr lang="en-US" sz="2200" dirty="0" smtClean="0"/>
              <a:t>How is a Data Warehouse different from an operational system?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Objectives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69842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Pictures\teac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35642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sz="2200" dirty="0" smtClean="0"/>
              <a:t>Operational </a:t>
            </a:r>
            <a:r>
              <a:rPr lang="en-US" sz="2200" dirty="0"/>
              <a:t>data helps the organization to meet the operational and</a:t>
            </a:r>
          </a:p>
          <a:p>
            <a:pPr marL="0" indent="0">
              <a:buNone/>
            </a:pPr>
            <a:r>
              <a:rPr lang="en-US" sz="2200" dirty="0" smtClean="0"/>
              <a:t>      tactical </a:t>
            </a:r>
            <a:r>
              <a:rPr lang="en-US" sz="2200" dirty="0"/>
              <a:t>requirements for data</a:t>
            </a:r>
            <a:r>
              <a:rPr lang="en-US" sz="2200" dirty="0" smtClean="0"/>
              <a:t>.</a:t>
            </a:r>
            <a:endParaRPr lang="en-US" sz="2200" dirty="0"/>
          </a:p>
          <a:p>
            <a:r>
              <a:rPr lang="en-US" sz="2200" dirty="0"/>
              <a:t>While the Data Warehouse data helps the organization to meet</a:t>
            </a:r>
          </a:p>
          <a:p>
            <a:pPr marL="0" indent="0">
              <a:buNone/>
            </a:pPr>
            <a:r>
              <a:rPr lang="en-US" sz="2200" dirty="0" smtClean="0"/>
              <a:t>      strategic </a:t>
            </a:r>
            <a:r>
              <a:rPr lang="en-US" sz="2200" dirty="0"/>
              <a:t>requirements for information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The strategic data helps the business with the following needs:</a:t>
            </a:r>
            <a:endParaRPr lang="en-US" sz="2200" dirty="0"/>
          </a:p>
          <a:p>
            <a:pPr marL="0" indent="0">
              <a:buNone/>
            </a:pPr>
            <a:r>
              <a:rPr lang="en-US" sz="1800" dirty="0" smtClean="0"/>
              <a:t>            • </a:t>
            </a:r>
            <a:r>
              <a:rPr lang="en-US" sz="1800" dirty="0"/>
              <a:t>Understand Business Issues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• </a:t>
            </a:r>
            <a:r>
              <a:rPr lang="en-US" sz="1800" dirty="0"/>
              <a:t>Analyze Trends and Relationships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smtClean="0"/>
              <a:t>• </a:t>
            </a:r>
            <a:r>
              <a:rPr lang="en-US" sz="1800" dirty="0"/>
              <a:t>Analyze Problems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 </a:t>
            </a:r>
            <a:r>
              <a:rPr lang="en-US" sz="1800" dirty="0"/>
              <a:t>• Discover Business Opportunities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dirty="0" smtClean="0"/>
              <a:t> </a:t>
            </a:r>
            <a:r>
              <a:rPr lang="en-US" sz="1800" dirty="0"/>
              <a:t>• Plan for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Need for Data Warehouse</a:t>
            </a:r>
            <a:endParaRPr lang="en-US" dirty="0"/>
          </a:p>
        </p:txBody>
      </p:sp>
      <p:sp>
        <p:nvSpPr>
          <p:cNvPr id="5" name="Oval Callout 4"/>
          <p:cNvSpPr/>
          <p:nvPr/>
        </p:nvSpPr>
        <p:spPr>
          <a:xfrm>
            <a:off x="3581400" y="963304"/>
            <a:ext cx="3733800" cy="990600"/>
          </a:xfrm>
          <a:prstGeom prst="wedgeEllipseCallout">
            <a:avLst>
              <a:gd name="adj1" fmla="val -58388"/>
              <a:gd name="adj2" fmla="val 44642"/>
            </a:avLst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Let me explain why we need a Data Warehouse?</a:t>
            </a:r>
            <a:endParaRPr lang="en-US" sz="1600" b="1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64206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What is a Data Warehouse?</a:t>
            </a:r>
          </a:p>
          <a:p>
            <a:r>
              <a:rPr lang="en-US" sz="2200" dirty="0" smtClean="0"/>
              <a:t> The </a:t>
            </a:r>
            <a:r>
              <a:rPr lang="en-US" sz="2200" dirty="0"/>
              <a:t>Data Warehouse is:</a:t>
            </a:r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Subject </a:t>
            </a:r>
            <a:r>
              <a:rPr lang="en-US" sz="2200" dirty="0"/>
              <a:t>oriented</a:t>
            </a:r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Integrated</a:t>
            </a:r>
            <a:endParaRPr lang="en-US" sz="2200" dirty="0"/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Time </a:t>
            </a:r>
            <a:r>
              <a:rPr lang="en-US" sz="2200" dirty="0"/>
              <a:t>variant</a:t>
            </a:r>
          </a:p>
          <a:p>
            <a:pPr marL="720090" lvl="1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dirty="0" smtClean="0"/>
              <a:t>Non-volatile</a:t>
            </a:r>
            <a:endParaRPr lang="en-US" sz="2200" dirty="0"/>
          </a:p>
          <a:p>
            <a:pPr marL="37719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/>
              <a:t>collection of data in support of management decision </a:t>
            </a:r>
            <a:r>
              <a:rPr lang="en-US" sz="2200" dirty="0" smtClean="0"/>
              <a:t>processes.</a:t>
            </a:r>
            <a:endParaRPr lang="en-US" sz="2200" dirty="0"/>
          </a:p>
          <a:p>
            <a:r>
              <a:rPr lang="en-US" sz="2200" dirty="0"/>
              <a:t>A Data Warehouse is a relational database that is designed for query and analysis.</a:t>
            </a:r>
          </a:p>
          <a:p>
            <a:r>
              <a:rPr lang="en-US" sz="2200" dirty="0"/>
              <a:t>It usually contains historical data derived from transaction data and other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Warehouse Fundamentals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99470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Transactional vs. Data Warehouse Storage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22218" y="1295400"/>
            <a:ext cx="7264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The way of storage of data in operational and Data Warehouse Systems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18" y="2285724"/>
            <a:ext cx="6954982" cy="379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91609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                </a:t>
            </a:r>
            <a:r>
              <a:rPr lang="en-US" sz="2400" b="1" dirty="0"/>
              <a:t>Operational Systems                      Data Warehouse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200" dirty="0"/>
              <a:t>Operational data is organized by specific processes or tasks</a:t>
            </a:r>
          </a:p>
          <a:p>
            <a:pPr marL="0" indent="0">
              <a:buNone/>
            </a:pPr>
            <a:r>
              <a:rPr lang="en-US" sz="2200" dirty="0"/>
              <a:t>     and is maintained by separate systems.</a:t>
            </a:r>
          </a:p>
          <a:p>
            <a:r>
              <a:rPr lang="en-US" sz="2200" dirty="0" smtClean="0"/>
              <a:t>Warehoused </a:t>
            </a:r>
            <a:r>
              <a:rPr lang="en-US" sz="2200" dirty="0"/>
              <a:t>data is organized by subject area and is populated from many operational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from</a:t>
            </a:r>
            <a:br>
              <a:rPr lang="en-US" dirty="0"/>
            </a:br>
            <a:r>
              <a:rPr lang="en-US" dirty="0"/>
              <a:t>Operational Systems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33600"/>
            <a:ext cx="6400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647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04638" y="4059382"/>
            <a:ext cx="242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2667000" y="12192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 smtClean="0"/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Operational Systems             Data </a:t>
            </a:r>
            <a:r>
              <a:rPr lang="en-US" sz="2400" b="1" dirty="0"/>
              <a:t>Warehouse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from</a:t>
            </a:r>
            <a:br>
              <a:rPr lang="en-US" dirty="0"/>
            </a:br>
            <a:r>
              <a:rPr lang="en-US" dirty="0"/>
              <a:t>Operational Systems 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400" y="4343400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Applications and their</a:t>
            </a:r>
          </a:p>
          <a:p>
            <a:r>
              <a:rPr lang="en-US" dirty="0" smtClean="0"/>
              <a:t>  databases </a:t>
            </a:r>
            <a:r>
              <a:rPr lang="en-US" dirty="0"/>
              <a:t>were designed 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   and built separately.</a:t>
            </a:r>
            <a:endParaRPr lang="en-US" dirty="0"/>
          </a:p>
          <a:p>
            <a:r>
              <a:rPr lang="en-US" dirty="0"/>
              <a:t>• Evolved over long periods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   of time.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876800" y="4364182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Integrated from the </a:t>
            </a:r>
            <a:r>
              <a:rPr lang="en-US" dirty="0" smtClean="0"/>
              <a:t>start.</a:t>
            </a:r>
            <a:endParaRPr lang="en-US" dirty="0"/>
          </a:p>
          <a:p>
            <a:r>
              <a:rPr lang="en-US" dirty="0"/>
              <a:t>• Designed (or </a:t>
            </a:r>
            <a:r>
              <a:rPr lang="en-US" dirty="0" smtClean="0"/>
              <a:t>“</a:t>
            </a:r>
            <a:r>
              <a:rPr lang="en-US" dirty="0"/>
              <a:t>Architected”) </a:t>
            </a:r>
            <a:r>
              <a:rPr lang="en-US" dirty="0" smtClean="0"/>
              <a:t>at   </a:t>
            </a:r>
          </a:p>
          <a:p>
            <a:r>
              <a:rPr lang="en-US" dirty="0" smtClean="0"/>
              <a:t>   one time</a:t>
            </a:r>
            <a:r>
              <a:rPr lang="en-US" dirty="0"/>
              <a:t>, </a:t>
            </a:r>
            <a:r>
              <a:rPr lang="en-US" dirty="0" smtClean="0"/>
              <a:t>implemented </a:t>
            </a:r>
            <a:endParaRPr lang="en-US" dirty="0"/>
          </a:p>
          <a:p>
            <a:r>
              <a:rPr lang="en-US" dirty="0" smtClean="0"/>
              <a:t>   iteratively </a:t>
            </a:r>
            <a:r>
              <a:rPr lang="en-US" dirty="0"/>
              <a:t>over short periods </a:t>
            </a:r>
            <a:endParaRPr lang="en-US" dirty="0" smtClean="0"/>
          </a:p>
          <a:p>
            <a:r>
              <a:rPr lang="en-US" dirty="0" smtClean="0"/>
              <a:t>   of time.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6096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409606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from</a:t>
            </a:r>
            <a:br>
              <a:rPr lang="en-US" dirty="0"/>
            </a:br>
            <a:r>
              <a:rPr lang="en-US" dirty="0"/>
              <a:t>Operational Systems (Contd.)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28800" y="42232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Constant Change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67746" y="42232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Consistent Points in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0200" y="476600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Updated constantly</a:t>
            </a:r>
          </a:p>
          <a:p>
            <a:r>
              <a:rPr lang="en-US" dirty="0"/>
              <a:t>• Data changes according 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by need</a:t>
            </a:r>
            <a:r>
              <a:rPr lang="en-US" dirty="0"/>
              <a:t>, not </a:t>
            </a:r>
            <a:r>
              <a:rPr lang="en-US" dirty="0" smtClean="0"/>
              <a:t>as a fixed   </a:t>
            </a:r>
          </a:p>
          <a:p>
            <a:r>
              <a:rPr lang="en-US" dirty="0" smtClean="0"/>
              <a:t>   schedule.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53000" y="47383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Added regularly, but loaded data </a:t>
            </a:r>
            <a:endParaRPr lang="en-US" dirty="0" smtClean="0"/>
          </a:p>
          <a:p>
            <a:r>
              <a:rPr lang="en-US" dirty="0" smtClean="0"/>
              <a:t>   are rarely </a:t>
            </a:r>
            <a:r>
              <a:rPr lang="en-US" dirty="0"/>
              <a:t>changed </a:t>
            </a:r>
            <a:r>
              <a:rPr lang="en-US" dirty="0" smtClean="0"/>
              <a:t>directly.</a:t>
            </a:r>
            <a:endParaRPr lang="en-US" dirty="0"/>
          </a:p>
          <a:p>
            <a:r>
              <a:rPr lang="en-US" dirty="0"/>
              <a:t>• Does not mean the data </a:t>
            </a:r>
            <a:endParaRPr lang="en-US" dirty="0" smtClean="0"/>
          </a:p>
          <a:p>
            <a:r>
              <a:rPr lang="en-US" dirty="0" smtClean="0"/>
              <a:t>   warehouse is never </a:t>
            </a:r>
            <a:r>
              <a:rPr lang="en-US" dirty="0"/>
              <a:t>updated or </a:t>
            </a:r>
            <a:endParaRPr lang="en-US" dirty="0" smtClean="0"/>
          </a:p>
          <a:p>
            <a:r>
              <a:rPr lang="en-US" dirty="0" smtClean="0"/>
              <a:t>   never </a:t>
            </a:r>
            <a:r>
              <a:rPr lang="en-US" dirty="0"/>
              <a:t>changes!!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91" y="1905000"/>
            <a:ext cx="17716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891" y="1905001"/>
            <a:ext cx="2333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191000" y="2743199"/>
            <a:ext cx="914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Load/</a:t>
            </a:r>
          </a:p>
          <a:p>
            <a:r>
              <a:rPr lang="en-US" b="1" dirty="0" smtClean="0"/>
              <a:t>Update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95399" y="1316182"/>
            <a:ext cx="335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Operational Systems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140035" y="1311487"/>
            <a:ext cx="335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Warehouse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6798681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</TotalTime>
  <Words>886</Words>
  <Application>Microsoft Office PowerPoint</Application>
  <PresentationFormat>On-screen Show (4:3)</PresentationFormat>
  <Paragraphs>181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Concourse</vt:lpstr>
      <vt:lpstr>Data Warehousing Fundamentals</vt:lpstr>
      <vt:lpstr>Content Overview</vt:lpstr>
      <vt:lpstr>Objectives</vt:lpstr>
      <vt:lpstr>Need for Data Warehouse</vt:lpstr>
      <vt:lpstr>Data Warehouse Fundamentals</vt:lpstr>
      <vt:lpstr>Transactional vs. Data Warehouse Storage</vt:lpstr>
      <vt:lpstr>Differences from Operational Systems</vt:lpstr>
      <vt:lpstr>Differences from Operational Systems (Contd.)</vt:lpstr>
      <vt:lpstr>Differences from Operational Systems (Contd.)</vt:lpstr>
      <vt:lpstr>Data in Data Warehouse</vt:lpstr>
      <vt:lpstr>Features of Data Warehouse</vt:lpstr>
      <vt:lpstr>Data Warehouse: Benefits to Business</vt:lpstr>
      <vt:lpstr>Data Warehouse: Application Areas</vt:lpstr>
      <vt:lpstr>Data Warehouse Architecture</vt:lpstr>
      <vt:lpstr>Operational and External Data Layer</vt:lpstr>
      <vt:lpstr>Data Staging Layer</vt:lpstr>
      <vt:lpstr>Data Warehouse Layer</vt:lpstr>
      <vt:lpstr>Meta Data Layer</vt:lpstr>
      <vt:lpstr>Process Management Layer</vt:lpstr>
      <vt:lpstr>Information Access Layer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 Fundamentals</dc:title>
  <dc:creator>Poorni</dc:creator>
  <cp:lastModifiedBy>Poorni</cp:lastModifiedBy>
  <cp:revision>2</cp:revision>
  <dcterms:created xsi:type="dcterms:W3CDTF">2021-06-25T17:18:17Z</dcterms:created>
  <dcterms:modified xsi:type="dcterms:W3CDTF">2021-06-30T14:20:32Z</dcterms:modified>
</cp:coreProperties>
</file>