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2"/>
  </p:notes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0DE2F-6394-4FAC-8A06-382A03AD89CC}" type="datetimeFigureOut">
              <a:rPr lang="en-US" smtClean="0"/>
              <a:pPr/>
              <a:t>30/6/2021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02496-8CDE-4D3C-B73A-857C21B70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C4113F-5296-40F6-B244-E7B525084883}" type="datetimeFigureOut">
              <a:rPr lang="en-US" smtClean="0"/>
              <a:pPr/>
              <a:t>30/6/2021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563DDF4-CC79-480A-9721-5B119F793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4113F-5296-40F6-B244-E7B525084883}" type="datetimeFigureOut">
              <a:rPr lang="en-US" smtClean="0"/>
              <a:pPr/>
              <a:t>30/6/2021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3DDF4-CC79-480A-9721-5B119F793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4113F-5296-40F6-B244-E7B525084883}" type="datetimeFigureOut">
              <a:rPr lang="en-US" smtClean="0"/>
              <a:pPr/>
              <a:t>30/6/2021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3DDF4-CC79-480A-9721-5B119F793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/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8752" y="6414139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303020" y="-152400"/>
            <a:ext cx="829818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69006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4113F-5296-40F6-B244-E7B525084883}" type="datetimeFigureOut">
              <a:rPr lang="en-US" smtClean="0"/>
              <a:pPr/>
              <a:t>30/6/2021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3DDF4-CC79-480A-9721-5B119F793E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4113F-5296-40F6-B244-E7B525084883}" type="datetimeFigureOut">
              <a:rPr lang="en-US" smtClean="0"/>
              <a:pPr/>
              <a:t>30/6/2021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3DDF4-CC79-480A-9721-5B119F793E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4113F-5296-40F6-B244-E7B525084883}" type="datetimeFigureOut">
              <a:rPr lang="en-US" smtClean="0"/>
              <a:pPr/>
              <a:t>30/6/2021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3DDF4-CC79-480A-9721-5B119F793E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4113F-5296-40F6-B244-E7B525084883}" type="datetimeFigureOut">
              <a:rPr lang="en-US" smtClean="0"/>
              <a:pPr/>
              <a:t>30/6/2021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3DDF4-CC79-480A-9721-5B119F793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4113F-5296-40F6-B244-E7B525084883}" type="datetimeFigureOut">
              <a:rPr lang="en-US" smtClean="0"/>
              <a:pPr/>
              <a:t>30/6/2021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3DDF4-CC79-480A-9721-5B119F793E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4113F-5296-40F6-B244-E7B525084883}" type="datetimeFigureOut">
              <a:rPr lang="en-US" smtClean="0"/>
              <a:pPr/>
              <a:t>30/6/2021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3DDF4-CC79-480A-9721-5B119F793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2C4113F-5296-40F6-B244-E7B525084883}" type="datetimeFigureOut">
              <a:rPr lang="en-US" smtClean="0"/>
              <a:pPr/>
              <a:t>30/6/2021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3DDF4-CC79-480A-9721-5B119F793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C4113F-5296-40F6-B244-E7B525084883}" type="datetimeFigureOut">
              <a:rPr lang="en-US" smtClean="0"/>
              <a:pPr/>
              <a:t>30/6/2021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563DDF4-CC79-480A-9721-5B119F793E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2C4113F-5296-40F6-B244-E7B525084883}" type="datetimeFigureOut">
              <a:rPr lang="en-US" smtClean="0"/>
              <a:pPr/>
              <a:t>30/6/2021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563DDF4-CC79-480A-9721-5B119F793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61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408" y="3810000"/>
            <a:ext cx="612718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921" y="2209800"/>
            <a:ext cx="2257425" cy="20193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Data Mart Fundamentals</a:t>
            </a:r>
            <a:endParaRPr lang="en-US" sz="2800" dirty="0"/>
          </a:p>
        </p:txBody>
      </p:sp>
      <p:sp>
        <p:nvSpPr>
          <p:cNvPr id="8" name="Oval Callout 7"/>
          <p:cNvSpPr/>
          <p:nvPr/>
        </p:nvSpPr>
        <p:spPr>
          <a:xfrm>
            <a:off x="3124200" y="990600"/>
            <a:ext cx="4481945" cy="1836047"/>
          </a:xfrm>
          <a:prstGeom prst="wedgeEllipseCallout">
            <a:avLst>
              <a:gd name="adj1" fmla="val -64450"/>
              <a:gd name="adj2" fmla="val 37919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800" y="1295071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 Data mart is a small data warehouse focused on a specific area of interest. Data warehouses can be subdivided into data marts for improved performance and ease of use within that area</a:t>
            </a:r>
            <a:r>
              <a:rPr lang="en-US" sz="1600" b="1" dirty="0" smtClean="0">
                <a:solidFill>
                  <a:schemeClr val="bg1"/>
                </a:solidFill>
              </a:rPr>
              <a:t>.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98" y="3990696"/>
            <a:ext cx="2641270" cy="4768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82369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7719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/>
          </a:p>
          <a:p>
            <a:pPr marL="37719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 smtClean="0"/>
              <a:t>What is a Dependent Data mart?</a:t>
            </a:r>
          </a:p>
          <a:p>
            <a:pPr marL="37719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/>
          </a:p>
          <a:p>
            <a:pPr marL="37719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/>
          </a:p>
          <a:p>
            <a:pPr marL="37719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smtClean="0"/>
              <a:t>A dependent </a:t>
            </a:r>
            <a:r>
              <a:rPr lang="en-US" sz="2200" dirty="0"/>
              <a:t>data mart </a:t>
            </a:r>
            <a:r>
              <a:rPr lang="en-US" sz="2200" dirty="0" smtClean="0"/>
              <a:t>allows you to unite your organization’s data into 1 data warehouse.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Dependent Data mart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30708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 of Dependent Data mart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127" y="1143000"/>
            <a:ext cx="5791200" cy="521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15215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7719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/>
          </a:p>
          <a:p>
            <a:pPr marL="37719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 smtClean="0"/>
              <a:t>What is a Hybrid Data mart?</a:t>
            </a:r>
          </a:p>
          <a:p>
            <a:pPr marL="37719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/>
          </a:p>
          <a:p>
            <a:pPr marL="37719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/>
          </a:p>
          <a:p>
            <a:pPr marL="37719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smtClean="0"/>
              <a:t>A hybrid data mart allows you to combine input from sources other than a data warehouse. This could be useful for many situations, especially when you need ad hoc integration, such as after a new group or product added to the organization. 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Data mart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3524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 of Hybrid Data mart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51732"/>
            <a:ext cx="6705600" cy="529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151119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667000" y="1219200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Data mart advantages</a:t>
            </a:r>
            <a:r>
              <a:rPr lang="en-US" sz="2400" dirty="0" smtClean="0"/>
              <a:t>:</a:t>
            </a:r>
          </a:p>
          <a:p>
            <a:pPr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/>
              <a:t>Typically single subject area and fewer </a:t>
            </a:r>
            <a:r>
              <a:rPr lang="en-US" sz="2200" dirty="0" smtClean="0"/>
              <a:t>dimensions.</a:t>
            </a:r>
            <a:endParaRPr lang="en-US" sz="2200" dirty="0"/>
          </a:p>
          <a:p>
            <a:pPr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 smtClean="0"/>
              <a:t>Limited feeds.</a:t>
            </a:r>
            <a:endParaRPr lang="en-US" sz="2200" dirty="0"/>
          </a:p>
          <a:p>
            <a:pPr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 smtClean="0"/>
              <a:t>Very </a:t>
            </a:r>
            <a:r>
              <a:rPr lang="en-US" sz="2200" dirty="0"/>
              <a:t>quick time to market (30-120 days to pilot</a:t>
            </a:r>
            <a:r>
              <a:rPr lang="en-US" sz="2200" dirty="0" smtClean="0"/>
              <a:t>).</a:t>
            </a:r>
            <a:endParaRPr lang="en-US" sz="2200" dirty="0"/>
          </a:p>
          <a:p>
            <a:pPr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 smtClean="0"/>
              <a:t>Quick </a:t>
            </a:r>
            <a:r>
              <a:rPr lang="en-US" sz="2200" dirty="0"/>
              <a:t>impact on bottom line </a:t>
            </a:r>
            <a:r>
              <a:rPr lang="en-US" sz="2200" dirty="0" smtClean="0"/>
              <a:t>problems.</a:t>
            </a:r>
            <a:endParaRPr lang="en-US" sz="2200" dirty="0"/>
          </a:p>
          <a:p>
            <a:pPr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 smtClean="0"/>
              <a:t>Focused </a:t>
            </a:r>
            <a:r>
              <a:rPr lang="en-US" sz="2200" dirty="0"/>
              <a:t>user </a:t>
            </a:r>
            <a:r>
              <a:rPr lang="en-US" sz="2200" dirty="0" smtClean="0"/>
              <a:t>needs.</a:t>
            </a:r>
            <a:endParaRPr lang="en-US" sz="2200" dirty="0"/>
          </a:p>
          <a:p>
            <a:pPr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 smtClean="0"/>
              <a:t>Limited scope.</a:t>
            </a:r>
            <a:endParaRPr lang="en-US" sz="2200" dirty="0"/>
          </a:p>
          <a:p>
            <a:pPr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 smtClean="0"/>
              <a:t>Optimum </a:t>
            </a:r>
            <a:r>
              <a:rPr lang="en-US" sz="2200" dirty="0"/>
              <a:t>model for DW </a:t>
            </a:r>
            <a:r>
              <a:rPr lang="en-US" sz="2200" dirty="0" smtClean="0"/>
              <a:t>construction.</a:t>
            </a:r>
            <a:endParaRPr lang="en-US" sz="2200" dirty="0"/>
          </a:p>
          <a:p>
            <a:pPr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sz="2200" smtClean="0"/>
              <a:t>Low Cost.</a:t>
            </a:r>
            <a:endParaRPr lang="en-US" sz="2200" dirty="0"/>
          </a:p>
          <a:p>
            <a:pPr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 smtClean="0"/>
              <a:t>Allows prototyping.</a:t>
            </a:r>
          </a:p>
          <a:p>
            <a:pPr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sz="2200" smtClean="0"/>
              <a:t>Quick respond to queries.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Data Mart over Data</a:t>
            </a:r>
            <a:br>
              <a:rPr lang="en-US" dirty="0"/>
            </a:br>
            <a:r>
              <a:rPr lang="en-US" dirty="0"/>
              <a:t>Warehouse</a:t>
            </a:r>
          </a:p>
        </p:txBody>
      </p:sp>
    </p:spTree>
    <p:extLst>
      <p:ext uri="{BB962C8B-B14F-4D97-AF65-F5344CB8AC3E}">
        <p14:creationId xmlns="" xmlns:p14="http://schemas.microsoft.com/office/powerpoint/2010/main" val="2409606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667000" y="1219200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Data mart </a:t>
            </a:r>
            <a:r>
              <a:rPr lang="en-US" sz="2400" dirty="0" smtClean="0"/>
              <a:t>Disadvantages:</a:t>
            </a:r>
          </a:p>
          <a:p>
            <a:pPr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 smtClean="0"/>
              <a:t>Does </a:t>
            </a:r>
            <a:r>
              <a:rPr lang="en-US" sz="2200" dirty="0"/>
              <a:t>not provide integrated view of business information.</a:t>
            </a:r>
          </a:p>
          <a:p>
            <a:pPr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 smtClean="0"/>
              <a:t>Uncontrolled </a:t>
            </a:r>
            <a:r>
              <a:rPr lang="en-US" sz="2200" dirty="0"/>
              <a:t>proliferation of data marts results in redundancy.</a:t>
            </a:r>
          </a:p>
          <a:p>
            <a:pPr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 smtClean="0"/>
              <a:t>More </a:t>
            </a:r>
            <a:r>
              <a:rPr lang="en-US" sz="2200" dirty="0"/>
              <a:t>number of data marts complex to maintain.</a:t>
            </a:r>
          </a:p>
          <a:p>
            <a:pPr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 smtClean="0"/>
              <a:t>Scalability </a:t>
            </a:r>
            <a:r>
              <a:rPr lang="en-US" sz="2200" dirty="0"/>
              <a:t>issues for large number of users and increased </a:t>
            </a:r>
            <a:endParaRPr lang="en-US" sz="2200" dirty="0" smtClean="0"/>
          </a:p>
          <a:p>
            <a:pPr marL="37719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data </a:t>
            </a:r>
            <a:r>
              <a:rPr lang="en-US" sz="2200" dirty="0"/>
              <a:t>volume.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mart Disadvantages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14953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Architected data warehouse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95" y="1461655"/>
            <a:ext cx="706201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679868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Unarchitected</a:t>
            </a:r>
            <a:r>
              <a:rPr lang="en-US" dirty="0" smtClean="0"/>
              <a:t> Data mart </a:t>
            </a:r>
            <a:r>
              <a:rPr lang="en-US" dirty="0" err="1" smtClean="0"/>
              <a:t>Vs</a:t>
            </a:r>
            <a:r>
              <a:rPr lang="en-US" dirty="0" smtClean="0"/>
              <a:t> Data warehouse</a:t>
            </a:r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5" y="1219200"/>
            <a:ext cx="8254885" cy="4982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841757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Data mart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6941344" cy="4617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16991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Example for Data mart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4478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a Client “A” who is willing to analyze the data for its “Finance Department” only. He is not willing to spend more money for it and having a small amount of data.</a:t>
            </a:r>
          </a:p>
          <a:p>
            <a:r>
              <a:rPr lang="en-US" dirty="0" smtClean="0"/>
              <a:t>He just want to store data for 4 to 5 year. </a:t>
            </a:r>
          </a:p>
          <a:p>
            <a:r>
              <a:rPr lang="en-US" dirty="0" smtClean="0"/>
              <a:t>He need a fast response system, So that he can get the results of his queries fast.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570202"/>
            <a:ext cx="807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per the requirement of the client we need to go for Data Mart in spite of </a:t>
            </a:r>
          </a:p>
          <a:p>
            <a:r>
              <a:rPr lang="en-US" dirty="0" smtClean="0"/>
              <a:t>Data Warehouse.</a:t>
            </a:r>
          </a:p>
          <a:p>
            <a:r>
              <a:rPr lang="en-US" dirty="0" smtClean="0"/>
              <a:t>He is having small amount of data and need it just for 4 to 5 years.</a:t>
            </a:r>
          </a:p>
          <a:p>
            <a:r>
              <a:rPr lang="en-US" dirty="0" smtClean="0"/>
              <a:t>He want a fast response time</a:t>
            </a:r>
          </a:p>
          <a:p>
            <a:r>
              <a:rPr lang="en-US" dirty="0" smtClean="0"/>
              <a:t>He is much focused for a single domain of Finance.</a:t>
            </a:r>
          </a:p>
          <a:p>
            <a:r>
              <a:rPr lang="en-US" dirty="0" smtClean="0"/>
              <a:t>He is not willing to spend more amount for his reports.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47244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Tips:</a:t>
            </a:r>
          </a:p>
          <a:p>
            <a:r>
              <a:rPr lang="en-US" dirty="0" smtClean="0"/>
              <a:t>We must analyze the requirement first before proceeding towards Data Warehouse or Data Mart.</a:t>
            </a:r>
          </a:p>
          <a:p>
            <a:r>
              <a:rPr lang="en-US" dirty="0" smtClean="0"/>
              <a:t>If requirements are less then we must follow the Data Mart approach.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86348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sz="2400" dirty="0" smtClean="0"/>
              <a:t>Through this chapter you will be able to understand: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/>
              <a:t>What is a Data mart?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/>
              <a:t>How it is different from Data warehouse.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/>
              <a:t>Dependent &amp; Independent </a:t>
            </a:r>
          </a:p>
          <a:p>
            <a:pPr marL="36576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Data mart.</a:t>
            </a:r>
            <a:endParaRPr lang="en-US" sz="2200" dirty="0"/>
          </a:p>
          <a:p>
            <a:pPr marL="731520" indent="-365760"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/>
              <a:t>Advantages of Data mart.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869842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200" dirty="0" smtClean="0"/>
              <a:t>Data mart is subset of a data warehouse that supports the requirements of a particular department or business function.</a:t>
            </a:r>
          </a:p>
          <a:p>
            <a:pPr>
              <a:lnSpc>
                <a:spcPct val="90000"/>
              </a:lnSpc>
            </a:pPr>
            <a:r>
              <a:rPr lang="en-GB" sz="2200" dirty="0" smtClean="0"/>
              <a:t>Do not normally contain detailed operational data unlike data warehouses.</a:t>
            </a:r>
          </a:p>
          <a:p>
            <a:pPr>
              <a:lnSpc>
                <a:spcPct val="90000"/>
              </a:lnSpc>
            </a:pPr>
            <a:r>
              <a:rPr lang="en-GB" sz="2200" dirty="0" smtClean="0"/>
              <a:t>May contain certain levels of aggregation.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 </a:t>
            </a:r>
            <a:r>
              <a:rPr lang="en-US" sz="2200" dirty="0"/>
              <a:t>Tree, graph, table and sets are Non linear data structures.</a:t>
            </a:r>
          </a:p>
          <a:p>
            <a:pPr indent="-365760">
              <a:lnSpc>
                <a:spcPct val="120000"/>
              </a:lnSpc>
              <a:spcBef>
                <a:spcPts val="0"/>
              </a:spcBef>
              <a:defRPr/>
            </a:pPr>
            <a:r>
              <a:rPr lang="en-GB" sz="2200" dirty="0" smtClean="0"/>
              <a:t>To give users more flexible access to the data they need to analyse most often.</a:t>
            </a:r>
          </a:p>
          <a:p>
            <a:pPr indent="-365760">
              <a:lnSpc>
                <a:spcPct val="120000"/>
              </a:lnSpc>
              <a:spcBef>
                <a:spcPts val="0"/>
              </a:spcBef>
              <a:defRPr/>
            </a:pPr>
            <a:r>
              <a:rPr lang="en-GB" sz="2200" dirty="0" smtClean="0"/>
              <a:t>The cost of implementing data marts is far less than that required to establish a data warehouse.</a:t>
            </a:r>
          </a:p>
          <a:p>
            <a:pPr indent="-365760">
              <a:lnSpc>
                <a:spcPct val="120000"/>
              </a:lnSpc>
              <a:spcBef>
                <a:spcPts val="0"/>
              </a:spcBef>
              <a:defRPr/>
            </a:pPr>
            <a:endParaRPr lang="en-GB" sz="2200" dirty="0" smtClean="0"/>
          </a:p>
          <a:p>
            <a:pPr indent="-365760">
              <a:lnSpc>
                <a:spcPct val="120000"/>
              </a:lnSpc>
              <a:spcBef>
                <a:spcPts val="0"/>
              </a:spcBef>
              <a:defRPr/>
            </a:pP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 marL="731520" indent="-365760"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/>
              <a:t>The primary purpose for its existence is to support data dependent business functions related to reporting, trending, analysis &amp; presentation. 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/>
              <a:t>Data mart is a simple form of a data warehouse that is focused on a single subject.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/>
              <a:t>It provides the business unit with easy access to data in the warehouse.</a:t>
            </a:r>
          </a:p>
          <a:p>
            <a:pPr marL="36576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smtClean="0"/>
              <a:t> </a:t>
            </a:r>
            <a:endParaRPr lang="en-US" sz="2200" dirty="0"/>
          </a:p>
          <a:p>
            <a:pPr marL="731520" indent="-365760">
              <a:lnSpc>
                <a:spcPct val="120000"/>
              </a:lnSpc>
              <a:spcBef>
                <a:spcPts val="0"/>
              </a:spcBef>
            </a:pP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mart</a:t>
            </a:r>
            <a:endParaRPr lang="en-US" dirty="0"/>
          </a:p>
        </p:txBody>
      </p:sp>
      <p:pic>
        <p:nvPicPr>
          <p:cNvPr id="4098" name="Picture 2" descr="D:\Pictures\teac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4" y="1743941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3124200" y="990600"/>
            <a:ext cx="3176620" cy="1181100"/>
          </a:xfrm>
          <a:prstGeom prst="wedgeEllipseCallout">
            <a:avLst>
              <a:gd name="adj1" fmla="val -53321"/>
              <a:gd name="adj2" fmla="val 60557"/>
            </a:avLst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Let me explain why we need Data mart?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6420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What is a Data mart?</a:t>
            </a:r>
          </a:p>
          <a:p>
            <a:pPr marL="0" indent="0">
              <a:buNone/>
            </a:pPr>
            <a:endParaRPr lang="en-US" sz="2400" dirty="0" smtClean="0"/>
          </a:p>
          <a:p>
            <a:pPr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/>
              <a:t>Data mart is a decentralized subset of data found either in a Data Warehouse </a:t>
            </a:r>
            <a:r>
              <a:rPr lang="en-US" sz="2200" dirty="0" smtClean="0"/>
              <a:t>or as </a:t>
            </a:r>
            <a:r>
              <a:rPr lang="en-US" sz="2200" dirty="0"/>
              <a:t>a standalone subset designed to support the unique business </a:t>
            </a:r>
            <a:r>
              <a:rPr lang="en-US" sz="2200" dirty="0" smtClean="0"/>
              <a:t>unit requirements </a:t>
            </a:r>
            <a:r>
              <a:rPr lang="en-US" sz="2200" dirty="0"/>
              <a:t>of a specific decision-support system</a:t>
            </a:r>
            <a:r>
              <a:rPr lang="en-US" sz="2200" dirty="0" smtClean="0"/>
              <a:t>.</a:t>
            </a:r>
          </a:p>
          <a:p>
            <a:pPr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/>
              <a:t>Data marts have specific business-related purposes such as measuring </a:t>
            </a:r>
            <a:r>
              <a:rPr lang="en-US" sz="2200" dirty="0" smtClean="0"/>
              <a:t>the impact </a:t>
            </a:r>
            <a:r>
              <a:rPr lang="en-US" sz="2200" dirty="0"/>
              <a:t>of marketing promotions, or measuring and forecasting </a:t>
            </a:r>
            <a:r>
              <a:rPr lang="en-US" sz="2200" dirty="0" smtClean="0"/>
              <a:t>sales performance</a:t>
            </a:r>
            <a:r>
              <a:rPr lang="en-US" sz="2200" dirty="0"/>
              <a:t>, and so 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mart Overview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9470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Architecture of Data mart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14400" y="3101618"/>
            <a:ext cx="1676400" cy="1219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Enterprise Data Warehouse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895600" y="2590800"/>
            <a:ext cx="762000" cy="3048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2895600" y="3467100"/>
            <a:ext cx="762000" cy="3048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895600" y="4343400"/>
            <a:ext cx="762000" cy="3048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ower"/>
          <p:cNvSpPr>
            <a:spLocks noEditPoints="1" noChangeArrowheads="1"/>
          </p:cNvSpPr>
          <p:nvPr/>
        </p:nvSpPr>
        <p:spPr bwMode="auto">
          <a:xfrm>
            <a:off x="4267200" y="2191980"/>
            <a:ext cx="681037" cy="1057275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ower"/>
          <p:cNvSpPr>
            <a:spLocks noEditPoints="1" noChangeArrowheads="1"/>
          </p:cNvSpPr>
          <p:nvPr/>
        </p:nvSpPr>
        <p:spPr bwMode="auto">
          <a:xfrm>
            <a:off x="4255510" y="3792180"/>
            <a:ext cx="681037" cy="1057275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55140" y="1778693"/>
            <a:ext cx="112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mart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55140" y="3374152"/>
            <a:ext cx="112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mart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5222205" y="2263418"/>
            <a:ext cx="762000" cy="3048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222205" y="2949218"/>
            <a:ext cx="762000" cy="3048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222205" y="3743484"/>
            <a:ext cx="762000" cy="3048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200464" y="4544655"/>
            <a:ext cx="762000" cy="3048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7" descr="C:\Program Files\Microsoft Office\MEDIA\CAGCAT10\j02055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87281"/>
            <a:ext cx="1222128" cy="11214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7" descr="C:\Program Files\Microsoft Office\MEDIA\CAGCAT10\j02055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774396"/>
            <a:ext cx="1222128" cy="11214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7" descr="C:\Program Files\Microsoft Office\MEDIA\CAGCAT10\j02055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555" y="4136311"/>
            <a:ext cx="1222128" cy="11214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91609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following are few important features of data marts</a:t>
            </a:r>
            <a:r>
              <a:rPr lang="en-US" sz="2400" dirty="0" smtClean="0"/>
              <a:t>:</a:t>
            </a:r>
            <a:endParaRPr lang="en-US" sz="2400" dirty="0"/>
          </a:p>
          <a:p>
            <a:pPr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 smtClean="0"/>
              <a:t>Low cost.</a:t>
            </a:r>
            <a:endParaRPr lang="en-US" sz="2200" dirty="0"/>
          </a:p>
          <a:p>
            <a:pPr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 smtClean="0"/>
              <a:t>Controlled </a:t>
            </a:r>
            <a:r>
              <a:rPr lang="en-US" sz="2200" dirty="0"/>
              <a:t>locally rather than centrally, conferring power on the </a:t>
            </a:r>
            <a:endParaRPr lang="en-US" sz="2200" dirty="0" smtClean="0"/>
          </a:p>
          <a:p>
            <a:pPr marL="37719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user group.</a:t>
            </a:r>
            <a:endParaRPr lang="en-US" sz="2200" dirty="0"/>
          </a:p>
          <a:p>
            <a:pPr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 smtClean="0"/>
              <a:t>Contain </a:t>
            </a:r>
            <a:r>
              <a:rPr lang="en-US" sz="2200" dirty="0"/>
              <a:t>less information than the </a:t>
            </a:r>
            <a:r>
              <a:rPr lang="en-US" sz="2200" dirty="0" smtClean="0"/>
              <a:t>warehouse.</a:t>
            </a:r>
            <a:endParaRPr lang="en-US" sz="2200" dirty="0"/>
          </a:p>
          <a:p>
            <a:pPr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 smtClean="0"/>
              <a:t>Rapid response.</a:t>
            </a:r>
            <a:endParaRPr lang="en-US" sz="2200" dirty="0"/>
          </a:p>
          <a:p>
            <a:pPr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 smtClean="0"/>
              <a:t>Easily </a:t>
            </a:r>
            <a:r>
              <a:rPr lang="en-US" sz="2200" dirty="0"/>
              <a:t>understood and navigated than an enterprise Data </a:t>
            </a:r>
            <a:r>
              <a:rPr lang="en-US" sz="2200" dirty="0" smtClean="0"/>
              <a:t>Warehouse.</a:t>
            </a:r>
            <a:endParaRPr lang="en-US" sz="2200" dirty="0"/>
          </a:p>
          <a:p>
            <a:pPr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 smtClean="0"/>
              <a:t>Within </a:t>
            </a:r>
            <a:r>
              <a:rPr lang="en-US" sz="2200" dirty="0"/>
              <a:t>the range of divisional or departmental </a:t>
            </a:r>
            <a:r>
              <a:rPr lang="en-US" sz="2200" dirty="0" smtClean="0"/>
              <a:t>budgets.</a:t>
            </a:r>
          </a:p>
          <a:p>
            <a:pPr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GB" sz="2200" dirty="0" smtClean="0"/>
              <a:t>To provide data in a form that matches the collective view of a group of users.</a:t>
            </a:r>
          </a:p>
          <a:p>
            <a:pPr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mart: Features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There are following 3 types of Data marts:</a:t>
            </a:r>
          </a:p>
          <a:p>
            <a:pPr lvl="2"/>
            <a:endParaRPr lang="en-US" sz="1600" dirty="0"/>
          </a:p>
          <a:p>
            <a:pPr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/>
              <a:t>Independent</a:t>
            </a:r>
          </a:p>
          <a:p>
            <a:pPr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 smtClean="0"/>
              <a:t>Dependent</a:t>
            </a:r>
          </a:p>
          <a:p>
            <a:pPr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 smtClean="0"/>
              <a:t>Hybrid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mart: Types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16164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7719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/>
          </a:p>
          <a:p>
            <a:pPr marL="37719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 smtClean="0"/>
              <a:t>What is an Independent Data mart?</a:t>
            </a:r>
          </a:p>
          <a:p>
            <a:pPr marL="37719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/>
          </a:p>
          <a:p>
            <a:pPr marL="37719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/>
          </a:p>
          <a:p>
            <a:pPr marL="37719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smtClean="0"/>
              <a:t>An </a:t>
            </a:r>
            <a:r>
              <a:rPr lang="en-US" sz="2200" dirty="0"/>
              <a:t>independent data mart is created without the use of central data warehouse. This could be desirable for smaller groups within the </a:t>
            </a:r>
            <a:r>
              <a:rPr lang="en-US" sz="2200" dirty="0" smtClean="0"/>
              <a:t>organization</a:t>
            </a:r>
            <a:r>
              <a:rPr lang="en-US" sz="2200" dirty="0"/>
              <a:t>, It is not, however, the focus of the </a:t>
            </a:r>
            <a:r>
              <a:rPr lang="en-US" sz="2200" dirty="0" smtClean="0"/>
              <a:t>guide. 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Data mart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11809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7719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/>
          </a:p>
          <a:p>
            <a:pPr marL="37719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 of Independent Data mart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6172200" cy="5164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12259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</TotalTime>
  <Words>863</Words>
  <Application>Microsoft Office PowerPoint</Application>
  <PresentationFormat>On-screen Show (4:3)</PresentationFormat>
  <Paragraphs>133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Data Mart Fundamentals</vt:lpstr>
      <vt:lpstr>Objectives</vt:lpstr>
      <vt:lpstr>Data mart</vt:lpstr>
      <vt:lpstr>Data mart Overview</vt:lpstr>
      <vt:lpstr>Basic Architecture of Data mart</vt:lpstr>
      <vt:lpstr>Data mart: Features</vt:lpstr>
      <vt:lpstr>Data mart: Types</vt:lpstr>
      <vt:lpstr>Independent Data mart</vt:lpstr>
      <vt:lpstr>Architecture of Independent Data mart</vt:lpstr>
      <vt:lpstr>Dependent Data mart</vt:lpstr>
      <vt:lpstr>Architecture of Dependent Data mart</vt:lpstr>
      <vt:lpstr>Hybrid Data mart</vt:lpstr>
      <vt:lpstr>Architecture of Hybrid Data mart</vt:lpstr>
      <vt:lpstr>Advantages of Data Mart over Data Warehouse</vt:lpstr>
      <vt:lpstr>Data mart Disadvantages</vt:lpstr>
      <vt:lpstr>Architected data warehouse</vt:lpstr>
      <vt:lpstr>Unarchitected Data mart Vs Data warehouse</vt:lpstr>
      <vt:lpstr>Example for Data mart</vt:lpstr>
      <vt:lpstr>Real Life Example for Data mart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Mart Fundamentals</dc:title>
  <dc:creator>Poorni</dc:creator>
  <cp:lastModifiedBy>Poorni</cp:lastModifiedBy>
  <cp:revision>4</cp:revision>
  <dcterms:created xsi:type="dcterms:W3CDTF">2021-06-25T17:39:01Z</dcterms:created>
  <dcterms:modified xsi:type="dcterms:W3CDTF">2021-06-30T14:19:51Z</dcterms:modified>
</cp:coreProperties>
</file>