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17"/>
  </p:notesMasterIdLst>
  <p:sldIdLst>
    <p:sldId id="275" r:id="rId2"/>
    <p:sldId id="259" r:id="rId3"/>
    <p:sldId id="258" r:id="rId4"/>
    <p:sldId id="261" r:id="rId5"/>
    <p:sldId id="262" r:id="rId6"/>
    <p:sldId id="264" r:id="rId7"/>
    <p:sldId id="265" r:id="rId8"/>
    <p:sldId id="266" r:id="rId9"/>
    <p:sldId id="267" r:id="rId10"/>
    <p:sldId id="268" r:id="rId11"/>
    <p:sldId id="269" r:id="rId12"/>
    <p:sldId id="271" r:id="rId13"/>
    <p:sldId id="272" r:id="rId14"/>
    <p:sldId id="273" r:id="rId15"/>
    <p:sldId id="274"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34" y="-14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D8E240A-E5C7-46F1-99E2-3E5949DDB886}" type="datetimeFigureOut">
              <a:rPr lang="en-US" smtClean="0"/>
              <a:t>25/6/2021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295C01A-209A-4E21-95F5-E5D51834449F}"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6A8B6E77-EC63-4CD7-8F8A-914122582C5F}" type="slidenum">
              <a:rPr lang="en-US" smtClean="0"/>
              <a:pPr/>
              <a:t>15</a:t>
            </a:fld>
            <a:endParaRPr lang="en-US" dirty="0"/>
          </a:p>
        </p:txBody>
      </p:sp>
    </p:spTree>
    <p:extLst>
      <p:ext uri="{BB962C8B-B14F-4D97-AF65-F5344CB8AC3E}">
        <p14:creationId xmlns:p14="http://schemas.microsoft.com/office/powerpoint/2010/main" xmlns="" val="2840460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9B40084B-FEEC-4E6F-BD69-34B8DFB46280}" type="datetimeFigureOut">
              <a:rPr lang="en-US" smtClean="0"/>
              <a:t>25/6/2021</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82841F5F-13EF-4ED3-9867-5A443789D48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B40084B-FEEC-4E6F-BD69-34B8DFB46280}" type="datetimeFigureOut">
              <a:rPr lang="en-US" smtClean="0"/>
              <a:t>25/6/2021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82841F5F-13EF-4ED3-9867-5A443789D48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B40084B-FEEC-4E6F-BD69-34B8DFB46280}" type="datetimeFigureOut">
              <a:rPr lang="en-US" smtClean="0"/>
              <a:t>25/6/2021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82841F5F-13EF-4ED3-9867-5A443789D48B}"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Objectives">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342900" indent="-342900">
              <a:spcBef>
                <a:spcPct val="20000"/>
              </a:spcBef>
              <a:buFont typeface="Arial" pitchFamily="34" charset="0"/>
              <a:buChar char="•"/>
              <a:defRPr/>
            </a:lvl1pPr>
            <a:lvl2pPr marL="742950" indent="-285750">
              <a:spcBef>
                <a:spcPct val="20000"/>
              </a:spcBef>
              <a:buFont typeface="Arial" charset="0"/>
              <a:buChar char="–"/>
              <a:defRPr/>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Slide Number Placeholder 5"/>
          <p:cNvSpPr>
            <a:spLocks noGrp="1"/>
          </p:cNvSpPr>
          <p:nvPr>
            <p:ph type="sldNum" sz="quarter" idx="10"/>
          </p:nvPr>
        </p:nvSpPr>
        <p:spPr>
          <a:xfrm>
            <a:off x="138752" y="6414139"/>
            <a:ext cx="457200" cy="277813"/>
          </a:xfrm>
          <a:prstGeom prst="rect">
            <a:avLst/>
          </a:prstGeom>
          <a:ln/>
        </p:spPr>
        <p:txBody>
          <a:bodyPr/>
          <a:lstStyle>
            <a:lvl1pPr>
              <a:defRPr sz="1400" b="0">
                <a:solidFill>
                  <a:srgbClr val="953735"/>
                </a:solidFill>
              </a:defRPr>
            </a:lvl1pPr>
          </a:lstStyle>
          <a:p>
            <a:fld id="{47ED8886-DB3B-44F4-9A80-E6A224679F20}" type="slidenum">
              <a:rPr lang="en-US" smtClean="0"/>
              <a:pPr/>
              <a:t>‹#›</a:t>
            </a:fld>
            <a:endParaRPr lang="en-US" dirty="0"/>
          </a:p>
        </p:txBody>
      </p:sp>
      <p:sp>
        <p:nvSpPr>
          <p:cNvPr id="6" name="Title Placeholder 1"/>
          <p:cNvSpPr>
            <a:spLocks noGrp="1"/>
          </p:cNvSpPr>
          <p:nvPr>
            <p:ph type="title"/>
          </p:nvPr>
        </p:nvSpPr>
        <p:spPr>
          <a:xfrm>
            <a:off x="1303020" y="-152400"/>
            <a:ext cx="8298180" cy="11430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smtClean="0"/>
              <a:t>Click to edit Master title style</a:t>
            </a:r>
            <a:endParaRPr lang="en-GB" dirty="0"/>
          </a:p>
        </p:txBody>
      </p:sp>
    </p:spTree>
    <p:extLst>
      <p:ext uri="{BB962C8B-B14F-4D97-AF65-F5344CB8AC3E}">
        <p14:creationId xmlns:p14="http://schemas.microsoft.com/office/powerpoint/2010/main" xmlns="" val="276900698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B40084B-FEEC-4E6F-BD69-34B8DFB46280}" type="datetimeFigureOut">
              <a:rPr lang="en-US" smtClean="0"/>
              <a:t>25/6/2021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82841F5F-13EF-4ED3-9867-5A443789D48B}" type="slidenum">
              <a:rPr lang="en-US" smtClean="0"/>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9B40084B-FEEC-4E6F-BD69-34B8DFB46280}" type="datetimeFigureOut">
              <a:rPr lang="en-US" smtClean="0"/>
              <a:t>25/6/2021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82841F5F-13EF-4ED3-9867-5A443789D48B}"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9B40084B-FEEC-4E6F-BD69-34B8DFB46280}" type="datetimeFigureOut">
              <a:rPr lang="en-US" smtClean="0"/>
              <a:t>25/6/2021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82841F5F-13EF-4ED3-9867-5A443789D48B}" type="slidenum">
              <a:rPr lang="en-US" smtClean="0"/>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9B40084B-FEEC-4E6F-BD69-34B8DFB46280}" type="datetimeFigureOut">
              <a:rPr lang="en-US" smtClean="0"/>
              <a:t>25/6/2021</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82841F5F-13EF-4ED3-9867-5A443789D48B}"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9B40084B-FEEC-4E6F-BD69-34B8DFB46280}" type="datetimeFigureOut">
              <a:rPr lang="en-US" smtClean="0"/>
              <a:t>25/6/2021</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82841F5F-13EF-4ED3-9867-5A443789D48B}" type="slidenum">
              <a:rPr lang="en-US" smtClean="0"/>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9B40084B-FEEC-4E6F-BD69-34B8DFB46280}" type="datetimeFigureOut">
              <a:rPr lang="en-US" smtClean="0"/>
              <a:t>25/6/2021</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82841F5F-13EF-4ED3-9867-5A443789D48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9B40084B-FEEC-4E6F-BD69-34B8DFB46280}" type="datetimeFigureOut">
              <a:rPr lang="en-US" smtClean="0"/>
              <a:t>25/6/2021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82841F5F-13EF-4ED3-9867-5A443789D48B}"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9B40084B-FEEC-4E6F-BD69-34B8DFB46280}" type="datetimeFigureOut">
              <a:rPr lang="en-US" smtClean="0"/>
              <a:t>25/6/2021</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82841F5F-13EF-4ED3-9867-5A443789D48B}"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4"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9B40084B-FEEC-4E6F-BD69-34B8DFB46280}" type="datetimeFigureOut">
              <a:rPr lang="en-US" smtClean="0"/>
              <a:t>25/6/2021</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82841F5F-13EF-4ED3-9867-5A443789D48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endParaRPr lang="en-US" dirty="0"/>
          </a:p>
          <a:p>
            <a:pPr marL="0" indent="0">
              <a:buNone/>
            </a:pPr>
            <a:endParaRPr lang="en-US" dirty="0" smtClean="0"/>
          </a:p>
          <a:p>
            <a:pPr marL="0" indent="0">
              <a:buNone/>
            </a:pP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1</a:t>
            </a:fld>
            <a:endParaRPr lang="en-US" dirty="0"/>
          </a:p>
        </p:txBody>
      </p:sp>
      <p:sp>
        <p:nvSpPr>
          <p:cNvPr id="3" name="Title 2"/>
          <p:cNvSpPr>
            <a:spLocks noGrp="1"/>
          </p:cNvSpPr>
          <p:nvPr>
            <p:ph type="title"/>
          </p:nvPr>
        </p:nvSpPr>
        <p:spPr>
          <a:xfrm>
            <a:off x="845820" y="0"/>
            <a:ext cx="8298180" cy="1143000"/>
          </a:xfrm>
        </p:spPr>
        <p:txBody>
          <a:bodyPr/>
          <a:lstStyle/>
          <a:p>
            <a:r>
              <a:rPr lang="en-US" dirty="0" smtClean="0">
                <a:solidFill>
                  <a:schemeClr val="tx1"/>
                </a:solidFill>
              </a:rPr>
              <a:t>Operational Data Store </a:t>
            </a:r>
            <a:r>
              <a:rPr lang="en-US" sz="2800" dirty="0" smtClean="0">
                <a:solidFill>
                  <a:schemeClr val="tx1"/>
                </a:solidFill>
              </a:rPr>
              <a:t>Fundamentals</a:t>
            </a:r>
            <a:endParaRPr lang="en-US" sz="2800" dirty="0">
              <a:solidFill>
                <a:schemeClr val="tx1"/>
              </a:solidFill>
            </a:endParaRPr>
          </a:p>
        </p:txBody>
      </p:sp>
      <p:sp>
        <p:nvSpPr>
          <p:cNvPr id="8" name="Oval Callout 7"/>
          <p:cNvSpPr/>
          <p:nvPr/>
        </p:nvSpPr>
        <p:spPr>
          <a:xfrm>
            <a:off x="3048000" y="1524000"/>
            <a:ext cx="5479485" cy="2514600"/>
          </a:xfrm>
          <a:prstGeom prst="wedgeEllipseCallout">
            <a:avLst>
              <a:gd name="adj1" fmla="val -59261"/>
              <a:gd name="adj2" fmla="val 46381"/>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600" b="1" dirty="0" smtClean="0">
              <a:solidFill>
                <a:schemeClr val="bg1"/>
              </a:solidFill>
            </a:endParaRPr>
          </a:p>
        </p:txBody>
      </p:sp>
      <p:pic>
        <p:nvPicPr>
          <p:cNvPr id="7"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tretch>
            <a:fillRect/>
          </a:stretch>
        </p:blipFill>
        <p:spPr bwMode="auto">
          <a:xfrm>
            <a:off x="304800" y="3276600"/>
            <a:ext cx="2257425" cy="2019300"/>
          </a:xfrm>
          <a:prstGeom prst="rect">
            <a:avLst/>
          </a:prstGeom>
          <a:noFill/>
          <a:extLst>
            <a:ext uri="{909E8E84-426E-40DD-AFC4-6F175D3DCCD1}">
              <a14:hiddenFill xmlns:a14="http://schemas.microsoft.com/office/drawing/2010/main" xmlns="">
                <a:solidFill>
                  <a:srgbClr val="FFFFFF"/>
                </a:solidFill>
              </a14:hiddenFill>
            </a:ext>
          </a:extLst>
        </p:spPr>
      </p:pic>
      <p:pic>
        <p:nvPicPr>
          <p:cNvPr id="10" name="Picture 9"/>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12877" y="5053524"/>
            <a:ext cx="2641270" cy="484752"/>
          </a:xfrm>
          <a:prstGeom prst="rect">
            <a:avLst/>
          </a:prstGeom>
        </p:spPr>
      </p:pic>
      <p:sp>
        <p:nvSpPr>
          <p:cNvPr id="5" name="TextBox 4"/>
          <p:cNvSpPr txBox="1"/>
          <p:nvPr/>
        </p:nvSpPr>
        <p:spPr>
          <a:xfrm>
            <a:off x="3352800" y="1554540"/>
            <a:ext cx="4844512" cy="2308324"/>
          </a:xfrm>
          <a:prstGeom prst="rect">
            <a:avLst/>
          </a:prstGeom>
          <a:noFill/>
        </p:spPr>
        <p:txBody>
          <a:bodyPr wrap="square" rtlCol="0">
            <a:spAutoFit/>
          </a:bodyPr>
          <a:lstStyle/>
          <a:p>
            <a:pPr algn="ctr"/>
            <a:r>
              <a:rPr lang="en-US" sz="1600" b="1" dirty="0">
                <a:solidFill>
                  <a:schemeClr val="bg1"/>
                </a:solidFill>
              </a:rPr>
              <a:t> </a:t>
            </a:r>
            <a:endParaRPr lang="en-US" sz="1600" b="1" dirty="0" smtClean="0">
              <a:solidFill>
                <a:schemeClr val="bg1"/>
              </a:solidFill>
            </a:endParaRPr>
          </a:p>
          <a:p>
            <a:pPr algn="ctr"/>
            <a:endParaRPr lang="en-US" sz="1600" b="1" dirty="0">
              <a:solidFill>
                <a:schemeClr val="bg1"/>
              </a:solidFill>
            </a:endParaRPr>
          </a:p>
          <a:p>
            <a:pPr algn="ctr"/>
            <a:r>
              <a:rPr lang="en-US" sz="1600" b="1" dirty="0" smtClean="0">
                <a:solidFill>
                  <a:schemeClr val="bg1"/>
                </a:solidFill>
              </a:rPr>
              <a:t>An </a:t>
            </a:r>
            <a:r>
              <a:rPr lang="en-US" sz="1600" b="1" dirty="0">
                <a:solidFill>
                  <a:schemeClr val="bg1"/>
                </a:solidFill>
              </a:rPr>
              <a:t>ODS is usually designed to contain low-level or atomic (indivisible) data (such as transactions and prices) with limited history that is captured "real time" or "near real time" as opposed to the much greater volumes of data stored in the data warehouse generally on a less-frequent basis</a:t>
            </a:r>
            <a:r>
              <a:rPr lang="en-US" sz="1600" b="1" dirty="0" smtClean="0">
                <a:solidFill>
                  <a:schemeClr val="bg1"/>
                </a:solidFill>
              </a:rPr>
              <a:t>.</a:t>
            </a:r>
            <a:endParaRPr lang="en-US" sz="1600" b="1" dirty="0">
              <a:solidFill>
                <a:schemeClr val="bg1"/>
              </a:solidFill>
            </a:endParaRPr>
          </a:p>
        </p:txBody>
      </p:sp>
    </p:spTree>
    <p:extLst>
      <p:ext uri="{BB962C8B-B14F-4D97-AF65-F5344CB8AC3E}">
        <p14:creationId xmlns:p14="http://schemas.microsoft.com/office/powerpoint/2010/main" xmlns="" val="1882369596"/>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noFill/>
          <a:ln w="9525">
            <a:noFill/>
            <a:miter lim="800000"/>
            <a:headEnd/>
            <a:tailEnd/>
          </a:ln>
        </p:spPr>
        <p:txBody>
          <a:bodyPr vert="horz" wrap="square" lIns="91440" tIns="45720" rIns="91440" bIns="45720" numCol="1" anchor="t" anchorCtr="0" compatLnSpc="1">
            <a:prstTxWarp prst="textNoShape">
              <a:avLst/>
            </a:prstTxWarp>
          </a:bodyPr>
          <a:lstStyle/>
          <a:p>
            <a:pPr marL="0" indent="0">
              <a:buNone/>
            </a:pPr>
            <a:endParaRPr lang="en-US" sz="2400" dirty="0" smtClean="0"/>
          </a:p>
          <a:p>
            <a:pPr lvl="2"/>
            <a:endParaRPr lang="en-US" sz="1600" dirty="0"/>
          </a:p>
          <a:p>
            <a:pPr lvl="1" indent="-365760">
              <a:lnSpc>
                <a:spcPct val="120000"/>
              </a:lnSpc>
              <a:spcBef>
                <a:spcPts val="0"/>
              </a:spcBef>
              <a:buFont typeface="Arial" pitchFamily="34" charset="0"/>
              <a:buChar char="•"/>
            </a:pPr>
            <a:r>
              <a:rPr lang="en-US" sz="2200" b="1" dirty="0"/>
              <a:t>Class I</a:t>
            </a:r>
            <a:r>
              <a:rPr lang="en-US" sz="2200" dirty="0"/>
              <a:t> – Updates of data from operational systems to ODS are </a:t>
            </a:r>
            <a:r>
              <a:rPr lang="en-US" sz="2200" dirty="0" smtClean="0"/>
              <a:t>synchronous.</a:t>
            </a:r>
            <a:endParaRPr lang="en-US" sz="2200" dirty="0"/>
          </a:p>
          <a:p>
            <a:pPr lvl="1" indent="-365760">
              <a:lnSpc>
                <a:spcPct val="120000"/>
              </a:lnSpc>
              <a:spcBef>
                <a:spcPts val="0"/>
              </a:spcBef>
              <a:buFont typeface="Arial" pitchFamily="34" charset="0"/>
              <a:buChar char="•"/>
            </a:pPr>
            <a:r>
              <a:rPr lang="en-US" sz="2200" b="1" dirty="0"/>
              <a:t>Class II</a:t>
            </a:r>
            <a:r>
              <a:rPr lang="en-US" sz="2200" dirty="0"/>
              <a:t> – Updates between operational environment &amp; ODS occurs between 2-3 hour </a:t>
            </a:r>
            <a:r>
              <a:rPr lang="en-US" sz="2200" dirty="0" smtClean="0"/>
              <a:t>frame.</a:t>
            </a:r>
            <a:endParaRPr lang="en-US" sz="2200" dirty="0"/>
          </a:p>
          <a:p>
            <a:pPr lvl="1" indent="-365760">
              <a:lnSpc>
                <a:spcPct val="120000"/>
              </a:lnSpc>
              <a:spcBef>
                <a:spcPts val="0"/>
              </a:spcBef>
              <a:buFont typeface="Arial" pitchFamily="34" charset="0"/>
              <a:buChar char="•"/>
            </a:pPr>
            <a:r>
              <a:rPr lang="en-US" sz="2200" b="1" dirty="0"/>
              <a:t>Class III</a:t>
            </a:r>
            <a:r>
              <a:rPr lang="en-US" sz="2200" dirty="0"/>
              <a:t> – synchronization of updates occurs </a:t>
            </a:r>
            <a:r>
              <a:rPr lang="en-US" sz="2200" dirty="0" smtClean="0"/>
              <a:t>overnight.</a:t>
            </a:r>
            <a:endParaRPr lang="en-US" sz="2200" dirty="0"/>
          </a:p>
          <a:p>
            <a:pPr lvl="1" indent="-365760">
              <a:lnSpc>
                <a:spcPct val="120000"/>
              </a:lnSpc>
              <a:spcBef>
                <a:spcPts val="0"/>
              </a:spcBef>
              <a:buFont typeface="Arial" pitchFamily="34" charset="0"/>
              <a:buChar char="•"/>
            </a:pPr>
            <a:r>
              <a:rPr lang="en-US" sz="2200" b="1" dirty="0"/>
              <a:t>Class IV</a:t>
            </a:r>
            <a:r>
              <a:rPr lang="en-US" sz="2200" dirty="0"/>
              <a:t> – Updates into the ODS from the DW are </a:t>
            </a:r>
            <a:r>
              <a:rPr lang="en-US" sz="2200" dirty="0" smtClean="0"/>
              <a:t>unscheduled.</a:t>
            </a:r>
            <a:endParaRPr lang="en-US" sz="2200" dirty="0"/>
          </a:p>
          <a:p>
            <a:pPr marL="377190" lvl="1" indent="0">
              <a:lnSpc>
                <a:spcPct val="120000"/>
              </a:lnSpc>
              <a:spcBef>
                <a:spcPts val="0"/>
              </a:spcBef>
              <a:buNone/>
            </a:pPr>
            <a:endParaRPr lang="en-US" sz="2200" dirty="0"/>
          </a:p>
        </p:txBody>
      </p:sp>
      <p:sp>
        <p:nvSpPr>
          <p:cNvPr id="4" name="Slide Number Placeholder 3"/>
          <p:cNvSpPr>
            <a:spLocks noGrp="1"/>
          </p:cNvSpPr>
          <p:nvPr>
            <p:ph type="sldNum" sz="quarter" idx="12"/>
          </p:nvPr>
        </p:nvSpPr>
        <p:spPr/>
        <p:txBody>
          <a:bodyPr/>
          <a:lstStyle/>
          <a:p>
            <a:fld id="{47ED8886-DB3B-44F4-9A80-E6A224679F20}" type="slidenum">
              <a:rPr lang="en-US" smtClean="0"/>
              <a:pPr/>
              <a:t>10</a:t>
            </a:fld>
            <a:endParaRPr lang="en-US" dirty="0"/>
          </a:p>
        </p:txBody>
      </p:sp>
      <p:sp>
        <p:nvSpPr>
          <p:cNvPr id="3" name="Title 2"/>
          <p:cNvSpPr>
            <a:spLocks noGrp="1"/>
          </p:cNvSpPr>
          <p:nvPr>
            <p:ph type="title"/>
          </p:nvPr>
        </p:nvSpPr>
        <p:spPr/>
        <p:txBody>
          <a:bodyPr/>
          <a:lstStyle/>
          <a:p>
            <a:r>
              <a:rPr lang="en-US" dirty="0" smtClean="0">
                <a:solidFill>
                  <a:schemeClr val="tx1"/>
                </a:solidFill>
              </a:rPr>
              <a:t>Classification of ODS (Cont.)</a:t>
            </a:r>
            <a:endParaRPr lang="en-US" dirty="0">
              <a:solidFill>
                <a:schemeClr val="tx1"/>
              </a:solidFill>
            </a:endParaRPr>
          </a:p>
        </p:txBody>
      </p:sp>
    </p:spTree>
    <p:extLst>
      <p:ext uri="{BB962C8B-B14F-4D97-AF65-F5344CB8AC3E}">
        <p14:creationId xmlns:p14="http://schemas.microsoft.com/office/powerpoint/2010/main" xmlns="" val="2716164912"/>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1066800"/>
            <a:ext cx="8763000" cy="4943475"/>
          </a:xfrm>
          <a:noFill/>
          <a:ln w="9525">
            <a:noFill/>
            <a:miter lim="800000"/>
            <a:headEnd/>
            <a:tailEnd/>
          </a:ln>
        </p:spPr>
        <p:txBody>
          <a:bodyPr vert="horz" wrap="square" lIns="91440" tIns="45720" rIns="91440" bIns="45720" numCol="1" anchor="t" anchorCtr="0" compatLnSpc="1">
            <a:prstTxWarp prst="textNoShape">
              <a:avLst/>
            </a:prstTxWarp>
          </a:bodyPr>
          <a:lstStyle/>
          <a:p>
            <a:pPr marL="377190" lvl="1" indent="0">
              <a:lnSpc>
                <a:spcPct val="120000"/>
              </a:lnSpc>
              <a:spcBef>
                <a:spcPts val="0"/>
              </a:spcBef>
              <a:buNone/>
            </a:pPr>
            <a:endParaRPr lang="en-US" sz="2200" dirty="0"/>
          </a:p>
          <a:p>
            <a:pPr marL="377190" lvl="1" indent="0">
              <a:lnSpc>
                <a:spcPct val="120000"/>
              </a:lnSpc>
              <a:spcBef>
                <a:spcPts val="0"/>
              </a:spcBef>
              <a:buNone/>
            </a:pPr>
            <a:endParaRPr lang="en-US" sz="2200"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11</a:t>
            </a:fld>
            <a:endParaRPr lang="en-US" dirty="0"/>
          </a:p>
        </p:txBody>
      </p:sp>
      <p:sp>
        <p:nvSpPr>
          <p:cNvPr id="3" name="Title 2"/>
          <p:cNvSpPr>
            <a:spLocks noGrp="1"/>
          </p:cNvSpPr>
          <p:nvPr>
            <p:ph type="title"/>
          </p:nvPr>
        </p:nvSpPr>
        <p:spPr>
          <a:xfrm>
            <a:off x="1066800" y="228600"/>
            <a:ext cx="8298180" cy="1143000"/>
          </a:xfrm>
        </p:spPr>
        <p:txBody>
          <a:bodyPr/>
          <a:lstStyle/>
          <a:p>
            <a:r>
              <a:rPr lang="en-US" dirty="0" smtClean="0">
                <a:solidFill>
                  <a:schemeClr val="tx1"/>
                </a:solidFill>
                <a:effectLst/>
              </a:rPr>
              <a:t>Benefits of ODS (Cont.)</a:t>
            </a:r>
            <a:endParaRPr lang="en-US" dirty="0">
              <a:solidFill>
                <a:schemeClr val="tx1"/>
              </a:solidFill>
              <a:effectLst/>
            </a:endParaRPr>
          </a:p>
        </p:txBody>
      </p:sp>
      <p:pic>
        <p:nvPicPr>
          <p:cNvPr id="5" name="Picture 4"/>
          <p:cNvPicPr>
            <a:picLocks noChangeAspect="1"/>
          </p:cNvPicPr>
          <p:nvPr/>
        </p:nvPicPr>
        <p:blipFill rotWithShape="1">
          <a:blip r:embed="rId2" cstate="print"/>
          <a:srcRect b="1658"/>
          <a:stretch/>
        </p:blipFill>
        <p:spPr>
          <a:xfrm>
            <a:off x="914400" y="1447800"/>
            <a:ext cx="7391400" cy="3854570"/>
          </a:xfrm>
          <a:prstGeom prst="rect">
            <a:avLst/>
          </a:prstGeom>
        </p:spPr>
      </p:pic>
    </p:spTree>
    <p:extLst>
      <p:ext uri="{BB962C8B-B14F-4D97-AF65-F5344CB8AC3E}">
        <p14:creationId xmlns:p14="http://schemas.microsoft.com/office/powerpoint/2010/main" xmlns="" val="412259591"/>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066800"/>
            <a:ext cx="8763000" cy="4943475"/>
          </a:xfrm>
          <a:noFill/>
          <a:ln w="9525">
            <a:noFill/>
            <a:miter lim="800000"/>
            <a:headEnd/>
            <a:tailEnd/>
          </a:ln>
        </p:spPr>
        <p:txBody>
          <a:bodyPr vert="horz" wrap="square" lIns="91440" tIns="45720" rIns="91440" bIns="45720" numCol="1" anchor="t" anchorCtr="0" compatLnSpc="1">
            <a:prstTxWarp prst="textNoShape">
              <a:avLst/>
            </a:prstTxWarp>
          </a:bodyPr>
          <a:lstStyle/>
          <a:p>
            <a:pPr marL="377190" lvl="1" indent="0">
              <a:lnSpc>
                <a:spcPct val="120000"/>
              </a:lnSpc>
              <a:spcBef>
                <a:spcPts val="0"/>
              </a:spcBef>
              <a:buNone/>
            </a:pPr>
            <a:endParaRPr lang="en-US" sz="2200" dirty="0"/>
          </a:p>
          <a:p>
            <a:pPr marL="0" indent="0">
              <a:buNone/>
            </a:pPr>
            <a:r>
              <a:rPr lang="en-IN" sz="2800" dirty="0" smtClean="0"/>
              <a:t>The </a:t>
            </a:r>
            <a:r>
              <a:rPr lang="en-IN" sz="2800" dirty="0"/>
              <a:t>following are the </a:t>
            </a:r>
            <a:r>
              <a:rPr lang="en-IN" sz="2800" dirty="0" smtClean="0"/>
              <a:t>disadvantages </a:t>
            </a:r>
            <a:r>
              <a:rPr lang="en-IN" sz="2800" dirty="0"/>
              <a:t>of ODS</a:t>
            </a:r>
            <a:r>
              <a:rPr lang="en-IN" sz="2800" dirty="0" smtClean="0"/>
              <a:t>:</a:t>
            </a:r>
          </a:p>
          <a:p>
            <a:pPr lvl="1" indent="-365760">
              <a:lnSpc>
                <a:spcPct val="120000"/>
              </a:lnSpc>
              <a:spcBef>
                <a:spcPts val="0"/>
              </a:spcBef>
              <a:buFont typeface="Arial" pitchFamily="34" charset="0"/>
              <a:buChar char="•"/>
            </a:pPr>
            <a:endParaRPr lang="en-IN" sz="2000" dirty="0"/>
          </a:p>
          <a:p>
            <a:pPr lvl="1" indent="-365760">
              <a:lnSpc>
                <a:spcPct val="120000"/>
              </a:lnSpc>
              <a:spcBef>
                <a:spcPts val="0"/>
              </a:spcBef>
              <a:buFont typeface="Arial" pitchFamily="34" charset="0"/>
              <a:buChar char="•"/>
            </a:pPr>
            <a:r>
              <a:rPr lang="en-IN" sz="2200" dirty="0"/>
              <a:t>You need to plan for downtime during each run of ETL processes. The more frequently you </a:t>
            </a:r>
            <a:r>
              <a:rPr lang="en-IN" sz="2200" dirty="0" smtClean="0"/>
              <a:t>are running </a:t>
            </a:r>
            <a:r>
              <a:rPr lang="en-IN" sz="2200" dirty="0"/>
              <a:t>the ETL processes, the more downtime you need to plan</a:t>
            </a:r>
            <a:r>
              <a:rPr lang="en-IN" sz="2200" dirty="0" smtClean="0"/>
              <a:t>. </a:t>
            </a:r>
          </a:p>
          <a:p>
            <a:pPr lvl="1" indent="-365760">
              <a:lnSpc>
                <a:spcPct val="120000"/>
              </a:lnSpc>
              <a:spcBef>
                <a:spcPts val="0"/>
              </a:spcBef>
              <a:buFont typeface="Arial" pitchFamily="34" charset="0"/>
              <a:buChar char="•"/>
            </a:pPr>
            <a:r>
              <a:rPr lang="en-IN" sz="2200" dirty="0" smtClean="0"/>
              <a:t>You </a:t>
            </a:r>
            <a:r>
              <a:rPr lang="en-IN" sz="2200" dirty="0"/>
              <a:t>will have to compromise between availability and data </a:t>
            </a:r>
            <a:r>
              <a:rPr lang="en-IN" sz="2200" dirty="0" smtClean="0"/>
              <a:t>consistency.</a:t>
            </a:r>
          </a:p>
          <a:p>
            <a:pPr lvl="1" indent="-365760">
              <a:lnSpc>
                <a:spcPct val="120000"/>
              </a:lnSpc>
              <a:spcBef>
                <a:spcPts val="0"/>
              </a:spcBef>
              <a:buFont typeface="Arial" pitchFamily="34" charset="0"/>
              <a:buChar char="•"/>
            </a:pPr>
            <a:r>
              <a:rPr lang="en-IN" sz="2200" dirty="0"/>
              <a:t>Unnecessary disk storage consumption.</a:t>
            </a:r>
            <a:endParaRPr lang="en-US" sz="2200"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12</a:t>
            </a:fld>
            <a:endParaRPr lang="en-US" dirty="0"/>
          </a:p>
        </p:txBody>
      </p:sp>
      <p:sp>
        <p:nvSpPr>
          <p:cNvPr id="3" name="Title 2"/>
          <p:cNvSpPr>
            <a:spLocks noGrp="1"/>
          </p:cNvSpPr>
          <p:nvPr>
            <p:ph type="title"/>
          </p:nvPr>
        </p:nvSpPr>
        <p:spPr/>
        <p:txBody>
          <a:bodyPr/>
          <a:lstStyle/>
          <a:p>
            <a:r>
              <a:rPr lang="en-US" dirty="0" smtClean="0">
                <a:solidFill>
                  <a:schemeClr val="tx1"/>
                </a:solidFill>
              </a:rPr>
              <a:t>Disadvantages of ODS</a:t>
            </a:r>
            <a:endParaRPr lang="en-US" dirty="0">
              <a:solidFill>
                <a:schemeClr val="tx1"/>
              </a:solidFill>
            </a:endParaRPr>
          </a:p>
        </p:txBody>
      </p:sp>
    </p:spTree>
    <p:extLst>
      <p:ext uri="{BB962C8B-B14F-4D97-AF65-F5344CB8AC3E}">
        <p14:creationId xmlns:p14="http://schemas.microsoft.com/office/powerpoint/2010/main" xmlns="" val="386273507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7ED8886-DB3B-44F4-9A80-E6A224679F20}" type="slidenum">
              <a:rPr lang="en-US" smtClean="0"/>
              <a:pPr/>
              <a:t>13</a:t>
            </a:fld>
            <a:endParaRPr lang="en-US" dirty="0"/>
          </a:p>
        </p:txBody>
      </p:sp>
      <p:sp>
        <p:nvSpPr>
          <p:cNvPr id="3" name="Title 2"/>
          <p:cNvSpPr>
            <a:spLocks noGrp="1"/>
          </p:cNvSpPr>
          <p:nvPr>
            <p:ph type="title"/>
          </p:nvPr>
        </p:nvSpPr>
        <p:spPr/>
        <p:txBody>
          <a:bodyPr/>
          <a:lstStyle/>
          <a:p>
            <a:r>
              <a:rPr lang="en-US" dirty="0" smtClean="0">
                <a:solidFill>
                  <a:schemeClr val="tx1"/>
                </a:solidFill>
              </a:rPr>
              <a:t>ODS: Update Schedule</a:t>
            </a:r>
            <a:endParaRPr lang="en-US" dirty="0">
              <a:solidFill>
                <a:schemeClr val="tx1"/>
              </a:solidFill>
            </a:endParaRPr>
          </a:p>
        </p:txBody>
      </p:sp>
      <p:pic>
        <p:nvPicPr>
          <p:cNvPr id="6" name="Picture 5"/>
          <p:cNvPicPr>
            <a:picLocks noChangeAspect="1"/>
          </p:cNvPicPr>
          <p:nvPr/>
        </p:nvPicPr>
        <p:blipFill>
          <a:blip r:embed="rId2" cstate="print"/>
          <a:stretch>
            <a:fillRect/>
          </a:stretch>
        </p:blipFill>
        <p:spPr>
          <a:xfrm>
            <a:off x="177033" y="1600200"/>
            <a:ext cx="8657365" cy="4148137"/>
          </a:xfrm>
          <a:prstGeom prst="rect">
            <a:avLst/>
          </a:prstGeom>
        </p:spPr>
      </p:pic>
    </p:spTree>
    <p:extLst>
      <p:ext uri="{BB962C8B-B14F-4D97-AF65-F5344CB8AC3E}">
        <p14:creationId xmlns:p14="http://schemas.microsoft.com/office/powerpoint/2010/main" xmlns="" val="1530708035"/>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667000" y="1219200"/>
            <a:ext cx="5867400" cy="369332"/>
          </a:xfrm>
          <a:prstGeom prst="rect">
            <a:avLst/>
          </a:prstGeom>
        </p:spPr>
        <p:txBody>
          <a:bodyPr wrap="square">
            <a:spAutoFit/>
          </a:bodyPr>
          <a:lstStyle/>
          <a:p>
            <a:r>
              <a:rPr lang="en-US" dirty="0"/>
              <a:t>	</a:t>
            </a:r>
            <a:endParaRPr lang="en-IN"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14</a:t>
            </a:fld>
            <a:endParaRPr lang="en-US" dirty="0"/>
          </a:p>
        </p:txBody>
      </p:sp>
      <p:sp>
        <p:nvSpPr>
          <p:cNvPr id="3" name="Title 2"/>
          <p:cNvSpPr>
            <a:spLocks noGrp="1"/>
          </p:cNvSpPr>
          <p:nvPr>
            <p:ph type="title"/>
          </p:nvPr>
        </p:nvSpPr>
        <p:spPr>
          <a:xfrm>
            <a:off x="1143000" y="0"/>
            <a:ext cx="8298180" cy="1143000"/>
          </a:xfrm>
        </p:spPr>
        <p:txBody>
          <a:bodyPr>
            <a:normAutofit fontScale="90000"/>
          </a:bodyPr>
          <a:lstStyle/>
          <a:p>
            <a:r>
              <a:rPr lang="en-US" dirty="0" smtClean="0">
                <a:solidFill>
                  <a:schemeClr val="tx1"/>
                </a:solidFill>
              </a:rPr>
              <a:t>ODS vs Data Warehouse Characteristics</a:t>
            </a:r>
            <a:endParaRPr lang="en-US" dirty="0">
              <a:solidFill>
                <a:schemeClr val="tx1"/>
              </a:solidFill>
            </a:endParaRPr>
          </a:p>
        </p:txBody>
      </p:sp>
      <p:graphicFrame>
        <p:nvGraphicFramePr>
          <p:cNvPr id="2" name="Table 1"/>
          <p:cNvGraphicFramePr>
            <a:graphicFrameLocks noGrp="1"/>
          </p:cNvGraphicFramePr>
          <p:nvPr>
            <p:extLst>
              <p:ext uri="{D42A27DB-BD31-4B8C-83A1-F6EECF244321}">
                <p14:modId xmlns:p14="http://schemas.microsoft.com/office/powerpoint/2010/main" xmlns="" val="3502081149"/>
              </p:ext>
            </p:extLst>
          </p:nvPr>
        </p:nvGraphicFramePr>
        <p:xfrm>
          <a:off x="609600" y="1219200"/>
          <a:ext cx="7924800" cy="4936182"/>
        </p:xfrm>
        <a:graphic>
          <a:graphicData uri="http://schemas.openxmlformats.org/drawingml/2006/table">
            <a:tbl>
              <a:tblPr firstRow="1" bandRow="1">
                <a:tableStyleId>{5A111915-BE36-4E01-A7E5-04B1672EAD32}</a:tableStyleId>
              </a:tblPr>
              <a:tblGrid>
                <a:gridCol w="2641600"/>
                <a:gridCol w="2641600"/>
                <a:gridCol w="2641600"/>
              </a:tblGrid>
              <a:tr h="685800">
                <a:tc>
                  <a:txBody>
                    <a:bodyPr/>
                    <a:lstStyle/>
                    <a:p>
                      <a:pPr algn="ctr"/>
                      <a:r>
                        <a:rPr lang="en-US" sz="1800" dirty="0" smtClean="0"/>
                        <a:t>Parameters</a:t>
                      </a:r>
                      <a:endParaRPr lang="en-US" sz="1800" dirty="0"/>
                    </a:p>
                  </a:txBody>
                  <a:tcPr>
                    <a:lnL w="12700" cap="flat" cmpd="sng" algn="ctr">
                      <a:solidFill>
                        <a:srgbClr val="000000">
                          <a:alpha val="20000"/>
                        </a:srgbClr>
                      </a:solidFill>
                      <a:prstDash val="solid"/>
                      <a:round/>
                      <a:headEnd type="none" w="med" len="med"/>
                      <a:tailEnd type="none" w="med" len="med"/>
                    </a:lnL>
                    <a:lnR w="12700" cap="flat" cmpd="sng" algn="ctr">
                      <a:solidFill>
                        <a:srgbClr val="000000">
                          <a:alpha val="20000"/>
                        </a:srgbClr>
                      </a:solidFill>
                      <a:prstDash val="solid"/>
                      <a:round/>
                      <a:headEnd type="none" w="med" len="med"/>
                      <a:tailEnd type="none" w="med" len="med"/>
                    </a:lnR>
                    <a:lnT w="12700" cap="flat" cmpd="sng" algn="ctr">
                      <a:solidFill>
                        <a:srgbClr val="000000">
                          <a:alpha val="20000"/>
                        </a:srgbClr>
                      </a:solidFill>
                      <a:prstDash val="solid"/>
                      <a:round/>
                      <a:headEnd type="none" w="med" len="med"/>
                      <a:tailEnd type="none" w="med" len="med"/>
                    </a:lnT>
                    <a:lnB w="12700" cap="flat" cmpd="sng" algn="ctr">
                      <a:solidFill>
                        <a:srgbClr val="000000">
                          <a:alpha val="20000"/>
                        </a:srgb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en-US" sz="1800" b="1" kern="1200" dirty="0" smtClean="0">
                          <a:solidFill>
                            <a:schemeClr val="bg1"/>
                          </a:solidFill>
                          <a:latin typeface="+mn-lt"/>
                          <a:ea typeface="+mn-ea"/>
                          <a:cs typeface="+mn-cs"/>
                        </a:rPr>
                        <a:t>ODS</a:t>
                      </a:r>
                      <a:endParaRPr lang="en-US" sz="1800" b="1" kern="1200" dirty="0">
                        <a:solidFill>
                          <a:schemeClr val="bg1"/>
                        </a:solidFill>
                        <a:latin typeface="+mn-lt"/>
                        <a:ea typeface="+mn-ea"/>
                        <a:cs typeface="+mn-cs"/>
                      </a:endParaRPr>
                    </a:p>
                  </a:txBody>
                  <a:tcPr>
                    <a:lnL w="12700" cap="flat" cmpd="sng" algn="ctr">
                      <a:solidFill>
                        <a:srgbClr val="000000">
                          <a:alpha val="20000"/>
                        </a:srgbClr>
                      </a:solidFill>
                      <a:prstDash val="solid"/>
                      <a:round/>
                      <a:headEnd type="none" w="med" len="med"/>
                      <a:tailEnd type="none" w="med" len="med"/>
                    </a:lnL>
                    <a:lnR w="12700" cap="flat" cmpd="sng" algn="ctr">
                      <a:solidFill>
                        <a:srgbClr val="000000">
                          <a:alpha val="20000"/>
                        </a:srgbClr>
                      </a:solidFill>
                      <a:prstDash val="solid"/>
                      <a:round/>
                      <a:headEnd type="none" w="med" len="med"/>
                      <a:tailEnd type="none" w="med" len="med"/>
                    </a:lnR>
                    <a:lnT w="12700" cap="flat" cmpd="sng" algn="ctr">
                      <a:solidFill>
                        <a:srgbClr val="000000">
                          <a:alpha val="20000"/>
                        </a:srgbClr>
                      </a:solidFill>
                      <a:prstDash val="solid"/>
                      <a:round/>
                      <a:headEnd type="none" w="med" len="med"/>
                      <a:tailEnd type="none" w="med" len="med"/>
                    </a:lnT>
                    <a:lnB w="12700" cap="flat" cmpd="sng" algn="ctr">
                      <a:solidFill>
                        <a:srgbClr val="000000">
                          <a:alpha val="20000"/>
                        </a:srgb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en-US" sz="1800" b="1" kern="1200" dirty="0" smtClean="0">
                          <a:solidFill>
                            <a:schemeClr val="bg1"/>
                          </a:solidFill>
                          <a:latin typeface="+mn-lt"/>
                          <a:ea typeface="+mn-ea"/>
                          <a:cs typeface="+mn-cs"/>
                        </a:rPr>
                        <a:t>Data Warehouse</a:t>
                      </a:r>
                      <a:endParaRPr lang="en-US" sz="1800" b="1" kern="1200" dirty="0">
                        <a:solidFill>
                          <a:schemeClr val="bg1"/>
                        </a:solidFill>
                        <a:latin typeface="+mn-lt"/>
                        <a:ea typeface="+mn-ea"/>
                        <a:cs typeface="+mn-cs"/>
                      </a:endParaRPr>
                    </a:p>
                  </a:txBody>
                  <a:tcPr>
                    <a:lnL w="12700" cap="flat" cmpd="sng" algn="ctr">
                      <a:solidFill>
                        <a:srgbClr val="000000">
                          <a:alpha val="20000"/>
                        </a:srgbClr>
                      </a:solidFill>
                      <a:prstDash val="solid"/>
                      <a:round/>
                      <a:headEnd type="none" w="med" len="med"/>
                      <a:tailEnd type="none" w="med" len="med"/>
                    </a:lnL>
                    <a:lnR w="12700" cap="flat" cmpd="sng" algn="ctr">
                      <a:solidFill>
                        <a:srgbClr val="000000">
                          <a:alpha val="20000"/>
                        </a:srgbClr>
                      </a:solidFill>
                      <a:prstDash val="solid"/>
                      <a:round/>
                      <a:headEnd type="none" w="med" len="med"/>
                      <a:tailEnd type="none" w="med" len="med"/>
                    </a:lnR>
                    <a:lnT w="12700" cap="flat" cmpd="sng" algn="ctr">
                      <a:solidFill>
                        <a:srgbClr val="000000">
                          <a:alpha val="20000"/>
                        </a:srgbClr>
                      </a:solidFill>
                      <a:prstDash val="solid"/>
                      <a:round/>
                      <a:headEnd type="none" w="med" len="med"/>
                      <a:tailEnd type="none" w="med" len="med"/>
                    </a:lnT>
                    <a:lnB w="12700" cap="flat" cmpd="sng" algn="ctr">
                      <a:solidFill>
                        <a:srgbClr val="000000">
                          <a:alpha val="20000"/>
                        </a:srgbClr>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sz="1600" dirty="0" smtClean="0"/>
                        <a:t>Integrated and subject oriented</a:t>
                      </a:r>
                      <a:endParaRPr lang="en-US" sz="1600" dirty="0"/>
                    </a:p>
                  </a:txBody>
                  <a:tcPr>
                    <a:lnL w="12700" cap="flat" cmpd="sng" algn="ctr">
                      <a:solidFill>
                        <a:srgbClr val="000000">
                          <a:alpha val="20000"/>
                        </a:srgbClr>
                      </a:solidFill>
                      <a:prstDash val="solid"/>
                      <a:round/>
                      <a:headEnd type="none" w="med" len="med"/>
                      <a:tailEnd type="none" w="med" len="med"/>
                    </a:lnL>
                    <a:lnR w="12700" cap="flat" cmpd="sng" algn="ctr">
                      <a:solidFill>
                        <a:srgbClr val="000000">
                          <a:alpha val="20000"/>
                        </a:srgbClr>
                      </a:solidFill>
                      <a:prstDash val="solid"/>
                      <a:round/>
                      <a:headEnd type="none" w="med" len="med"/>
                      <a:tailEnd type="none" w="med" len="med"/>
                    </a:lnR>
                    <a:lnT w="12700" cap="flat" cmpd="sng" algn="ctr">
                      <a:solidFill>
                        <a:srgbClr val="000000">
                          <a:alpha val="20000"/>
                        </a:srgbClr>
                      </a:solidFill>
                      <a:prstDash val="solid"/>
                      <a:round/>
                      <a:headEnd type="none" w="med" len="med"/>
                      <a:tailEnd type="none" w="med" len="med"/>
                    </a:lnT>
                    <a:lnB w="12700" cap="flat" cmpd="sng" algn="ctr">
                      <a:solidFill>
                        <a:srgbClr val="000000">
                          <a:alpha val="20000"/>
                        </a:srgb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dirty="0"/>
                    </a:p>
                  </a:txBody>
                  <a:tcPr>
                    <a:lnL w="12700" cap="flat" cmpd="sng" algn="ctr">
                      <a:solidFill>
                        <a:srgbClr val="000000">
                          <a:alpha val="20000"/>
                        </a:srgbClr>
                      </a:solidFill>
                      <a:prstDash val="solid"/>
                      <a:round/>
                      <a:headEnd type="none" w="med" len="med"/>
                      <a:tailEnd type="none" w="med" len="med"/>
                    </a:lnL>
                    <a:lnR w="12700" cap="flat" cmpd="sng" algn="ctr">
                      <a:solidFill>
                        <a:srgbClr val="000000">
                          <a:alpha val="20000"/>
                        </a:srgbClr>
                      </a:solidFill>
                      <a:prstDash val="solid"/>
                      <a:round/>
                      <a:headEnd type="none" w="med" len="med"/>
                      <a:tailEnd type="none" w="med" len="med"/>
                    </a:lnR>
                    <a:lnT w="12700" cap="flat" cmpd="sng" algn="ctr">
                      <a:solidFill>
                        <a:srgbClr val="000000">
                          <a:alpha val="20000"/>
                        </a:srgbClr>
                      </a:solidFill>
                      <a:prstDash val="solid"/>
                      <a:round/>
                      <a:headEnd type="none" w="med" len="med"/>
                      <a:tailEnd type="none" w="med" len="med"/>
                    </a:lnT>
                    <a:lnB w="12700" cap="flat" cmpd="sng" algn="ctr">
                      <a:solidFill>
                        <a:srgbClr val="000000">
                          <a:alpha val="20000"/>
                        </a:srgb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dirty="0"/>
                    </a:p>
                  </a:txBody>
                  <a:tcPr>
                    <a:lnL w="12700" cap="flat" cmpd="sng" algn="ctr">
                      <a:solidFill>
                        <a:srgbClr val="000000">
                          <a:alpha val="20000"/>
                        </a:srgbClr>
                      </a:solidFill>
                      <a:prstDash val="solid"/>
                      <a:round/>
                      <a:headEnd type="none" w="med" len="med"/>
                      <a:tailEnd type="none" w="med" len="med"/>
                    </a:lnL>
                    <a:lnR w="12700" cap="flat" cmpd="sng" algn="ctr">
                      <a:solidFill>
                        <a:srgbClr val="000000">
                          <a:alpha val="20000"/>
                        </a:srgbClr>
                      </a:solidFill>
                      <a:prstDash val="solid"/>
                      <a:round/>
                      <a:headEnd type="none" w="med" len="med"/>
                      <a:tailEnd type="none" w="med" len="med"/>
                    </a:lnR>
                    <a:lnT w="12700" cap="flat" cmpd="sng" algn="ctr">
                      <a:solidFill>
                        <a:srgbClr val="000000">
                          <a:alpha val="20000"/>
                        </a:srgbClr>
                      </a:solidFill>
                      <a:prstDash val="solid"/>
                      <a:round/>
                      <a:headEnd type="none" w="med" len="med"/>
                      <a:tailEnd type="none" w="med" len="med"/>
                    </a:lnT>
                    <a:lnB w="12700" cap="flat" cmpd="sng" algn="ctr">
                      <a:solidFill>
                        <a:srgbClr val="000000">
                          <a:alpha val="20000"/>
                        </a:srgbClr>
                      </a:solidFill>
                      <a:prstDash val="solid"/>
                      <a:round/>
                      <a:headEnd type="none" w="med" len="med"/>
                      <a:tailEnd type="none" w="med" len="med"/>
                    </a:lnB>
                    <a:lnTlToBr w="12700" cmpd="sng">
                      <a:noFill/>
                      <a:prstDash val="solid"/>
                    </a:lnTlToBr>
                    <a:lnBlToTr w="12700" cmpd="sng">
                      <a:noFill/>
                      <a:prstDash val="solid"/>
                    </a:lnBlToTr>
                  </a:tcPr>
                </a:tc>
              </a:tr>
              <a:tr h="440382">
                <a:tc>
                  <a:txBody>
                    <a:bodyPr/>
                    <a:lstStyle/>
                    <a:p>
                      <a:r>
                        <a:rPr lang="en-US" sz="1600" dirty="0" smtClean="0"/>
                        <a:t>Updated By Transactions</a:t>
                      </a:r>
                      <a:endParaRPr lang="en-US" sz="1600" dirty="0"/>
                    </a:p>
                  </a:txBody>
                  <a:tcPr>
                    <a:lnL w="12700" cap="flat" cmpd="sng" algn="ctr">
                      <a:solidFill>
                        <a:srgbClr val="000000">
                          <a:alpha val="20000"/>
                        </a:srgbClr>
                      </a:solidFill>
                      <a:prstDash val="solid"/>
                      <a:round/>
                      <a:headEnd type="none" w="med" len="med"/>
                      <a:tailEnd type="none" w="med" len="med"/>
                    </a:lnL>
                    <a:lnR w="12700" cap="flat" cmpd="sng" algn="ctr">
                      <a:solidFill>
                        <a:srgbClr val="000000">
                          <a:alpha val="20000"/>
                        </a:srgbClr>
                      </a:solidFill>
                      <a:prstDash val="solid"/>
                      <a:round/>
                      <a:headEnd type="none" w="med" len="med"/>
                      <a:tailEnd type="none" w="med" len="med"/>
                    </a:lnR>
                    <a:lnT w="12700" cap="flat" cmpd="sng" algn="ctr">
                      <a:solidFill>
                        <a:srgbClr val="000000">
                          <a:alpha val="20000"/>
                        </a:srgbClr>
                      </a:solidFill>
                      <a:prstDash val="solid"/>
                      <a:round/>
                      <a:headEnd type="none" w="med" len="med"/>
                      <a:tailEnd type="none" w="med" len="med"/>
                    </a:lnT>
                    <a:lnB w="12700" cap="flat" cmpd="sng" algn="ctr">
                      <a:solidFill>
                        <a:srgbClr val="000000">
                          <a:alpha val="20000"/>
                        </a:srgb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dirty="0"/>
                    </a:p>
                  </a:txBody>
                  <a:tcPr>
                    <a:lnL w="12700" cap="flat" cmpd="sng" algn="ctr">
                      <a:solidFill>
                        <a:srgbClr val="000000">
                          <a:alpha val="20000"/>
                        </a:srgbClr>
                      </a:solidFill>
                      <a:prstDash val="solid"/>
                      <a:round/>
                      <a:headEnd type="none" w="med" len="med"/>
                      <a:tailEnd type="none" w="med" len="med"/>
                    </a:lnL>
                    <a:lnR w="12700" cap="flat" cmpd="sng" algn="ctr">
                      <a:solidFill>
                        <a:srgbClr val="000000">
                          <a:alpha val="20000"/>
                        </a:srgbClr>
                      </a:solidFill>
                      <a:prstDash val="solid"/>
                      <a:round/>
                      <a:headEnd type="none" w="med" len="med"/>
                      <a:tailEnd type="none" w="med" len="med"/>
                    </a:lnR>
                    <a:lnT w="12700" cap="flat" cmpd="sng" algn="ctr">
                      <a:solidFill>
                        <a:srgbClr val="000000">
                          <a:alpha val="20000"/>
                        </a:srgbClr>
                      </a:solidFill>
                      <a:prstDash val="solid"/>
                      <a:round/>
                      <a:headEnd type="none" w="med" len="med"/>
                      <a:tailEnd type="none" w="med" len="med"/>
                    </a:lnT>
                    <a:lnB w="12700" cap="flat" cmpd="sng" algn="ctr">
                      <a:solidFill>
                        <a:srgbClr val="000000">
                          <a:alpha val="20000"/>
                        </a:srgb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p>
                  </a:txBody>
                  <a:tcPr>
                    <a:lnL w="12700" cap="flat" cmpd="sng" algn="ctr">
                      <a:solidFill>
                        <a:srgbClr val="000000">
                          <a:alpha val="20000"/>
                        </a:srgbClr>
                      </a:solidFill>
                      <a:prstDash val="solid"/>
                      <a:round/>
                      <a:headEnd type="none" w="med" len="med"/>
                      <a:tailEnd type="none" w="med" len="med"/>
                    </a:lnL>
                    <a:lnR w="12700" cap="flat" cmpd="sng" algn="ctr">
                      <a:solidFill>
                        <a:srgbClr val="000000">
                          <a:alpha val="20000"/>
                        </a:srgbClr>
                      </a:solidFill>
                      <a:prstDash val="solid"/>
                      <a:round/>
                      <a:headEnd type="none" w="med" len="med"/>
                      <a:tailEnd type="none" w="med" len="med"/>
                    </a:lnR>
                    <a:lnT w="12700" cap="flat" cmpd="sng" algn="ctr">
                      <a:solidFill>
                        <a:srgbClr val="000000">
                          <a:alpha val="20000"/>
                        </a:srgbClr>
                      </a:solidFill>
                      <a:prstDash val="solid"/>
                      <a:round/>
                      <a:headEnd type="none" w="med" len="med"/>
                      <a:tailEnd type="none" w="med" len="med"/>
                    </a:lnT>
                    <a:lnB w="12700" cap="flat" cmpd="sng" algn="ctr">
                      <a:solidFill>
                        <a:srgbClr val="000000">
                          <a:alpha val="20000"/>
                        </a:srgbClr>
                      </a:solidFill>
                      <a:prstDash val="solid"/>
                      <a:round/>
                      <a:headEnd type="none" w="med" len="med"/>
                      <a:tailEnd type="none" w="med" len="med"/>
                    </a:lnB>
                    <a:lnTlToBr w="12700" cmpd="sng">
                      <a:noFill/>
                      <a:prstDash val="solid"/>
                    </a:lnTlToBr>
                    <a:lnBlToTr w="12700" cmpd="sng">
                      <a:noFill/>
                      <a:prstDash val="solid"/>
                    </a:lnBlToTr>
                  </a:tcPr>
                </a:tc>
              </a:tr>
              <a:tr h="457200">
                <a:tc>
                  <a:txBody>
                    <a:bodyPr/>
                    <a:lstStyle/>
                    <a:p>
                      <a:pPr marL="0" algn="l" defTabSz="914400" rtl="0" eaLnBrk="1" latinLnBrk="0" hangingPunct="1"/>
                      <a:r>
                        <a:rPr lang="en-US" sz="1600" kern="1200" dirty="0" smtClean="0">
                          <a:solidFill>
                            <a:schemeClr val="tx1"/>
                          </a:solidFill>
                          <a:latin typeface="+mn-lt"/>
                          <a:ea typeface="+mn-ea"/>
                          <a:cs typeface="+mn-cs"/>
                        </a:rPr>
                        <a:t>Stores Summarized data</a:t>
                      </a:r>
                      <a:endParaRPr lang="en-US" sz="1600" kern="1200" dirty="0">
                        <a:solidFill>
                          <a:schemeClr val="tx1"/>
                        </a:solidFill>
                        <a:latin typeface="+mn-lt"/>
                        <a:ea typeface="+mn-ea"/>
                        <a:cs typeface="+mn-cs"/>
                      </a:endParaRPr>
                    </a:p>
                  </a:txBody>
                  <a:tcPr>
                    <a:lnL w="12700" cap="flat" cmpd="sng" algn="ctr">
                      <a:solidFill>
                        <a:srgbClr val="000000">
                          <a:alpha val="20000"/>
                        </a:srgbClr>
                      </a:solidFill>
                      <a:prstDash val="solid"/>
                      <a:round/>
                      <a:headEnd type="none" w="med" len="med"/>
                      <a:tailEnd type="none" w="med" len="med"/>
                    </a:lnL>
                    <a:lnR w="12700" cap="flat" cmpd="sng" algn="ctr">
                      <a:solidFill>
                        <a:srgbClr val="000000">
                          <a:alpha val="20000"/>
                        </a:srgbClr>
                      </a:solidFill>
                      <a:prstDash val="solid"/>
                      <a:round/>
                      <a:headEnd type="none" w="med" len="med"/>
                      <a:tailEnd type="none" w="med" len="med"/>
                    </a:lnR>
                    <a:lnT w="12700" cap="flat" cmpd="sng" algn="ctr">
                      <a:solidFill>
                        <a:srgbClr val="000000">
                          <a:alpha val="20000"/>
                        </a:srgbClr>
                      </a:solidFill>
                      <a:prstDash val="solid"/>
                      <a:round/>
                      <a:headEnd type="none" w="med" len="med"/>
                      <a:tailEnd type="none" w="med" len="med"/>
                    </a:lnT>
                    <a:lnB w="12700" cap="flat" cmpd="sng" algn="ctr">
                      <a:solidFill>
                        <a:srgbClr val="000000">
                          <a:alpha val="20000"/>
                        </a:srgb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dirty="0"/>
                    </a:p>
                  </a:txBody>
                  <a:tcPr>
                    <a:lnL w="12700" cap="flat" cmpd="sng" algn="ctr">
                      <a:solidFill>
                        <a:srgbClr val="000000">
                          <a:alpha val="20000"/>
                        </a:srgbClr>
                      </a:solidFill>
                      <a:prstDash val="solid"/>
                      <a:round/>
                      <a:headEnd type="none" w="med" len="med"/>
                      <a:tailEnd type="none" w="med" len="med"/>
                    </a:lnL>
                    <a:lnR w="12700" cap="flat" cmpd="sng" algn="ctr">
                      <a:solidFill>
                        <a:srgbClr val="000000">
                          <a:alpha val="20000"/>
                        </a:srgbClr>
                      </a:solidFill>
                      <a:prstDash val="solid"/>
                      <a:round/>
                      <a:headEnd type="none" w="med" len="med"/>
                      <a:tailEnd type="none" w="med" len="med"/>
                    </a:lnR>
                    <a:lnT w="12700" cap="flat" cmpd="sng" algn="ctr">
                      <a:solidFill>
                        <a:srgbClr val="000000">
                          <a:alpha val="20000"/>
                        </a:srgbClr>
                      </a:solidFill>
                      <a:prstDash val="solid"/>
                      <a:round/>
                      <a:headEnd type="none" w="med" len="med"/>
                      <a:tailEnd type="none" w="med" len="med"/>
                    </a:lnT>
                    <a:lnB w="12700" cap="flat" cmpd="sng" algn="ctr">
                      <a:solidFill>
                        <a:srgbClr val="000000">
                          <a:alpha val="20000"/>
                        </a:srgb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dirty="0"/>
                    </a:p>
                  </a:txBody>
                  <a:tcPr>
                    <a:lnL w="12700" cap="flat" cmpd="sng" algn="ctr">
                      <a:solidFill>
                        <a:srgbClr val="000000">
                          <a:alpha val="20000"/>
                        </a:srgbClr>
                      </a:solidFill>
                      <a:prstDash val="solid"/>
                      <a:round/>
                      <a:headEnd type="none" w="med" len="med"/>
                      <a:tailEnd type="none" w="med" len="med"/>
                    </a:lnL>
                    <a:lnR w="12700" cap="flat" cmpd="sng" algn="ctr">
                      <a:solidFill>
                        <a:srgbClr val="000000">
                          <a:alpha val="20000"/>
                        </a:srgbClr>
                      </a:solidFill>
                      <a:prstDash val="solid"/>
                      <a:round/>
                      <a:headEnd type="none" w="med" len="med"/>
                      <a:tailEnd type="none" w="med" len="med"/>
                    </a:lnR>
                    <a:lnT w="12700" cap="flat" cmpd="sng" algn="ctr">
                      <a:solidFill>
                        <a:srgbClr val="000000">
                          <a:alpha val="20000"/>
                        </a:srgbClr>
                      </a:solidFill>
                      <a:prstDash val="solid"/>
                      <a:round/>
                      <a:headEnd type="none" w="med" len="med"/>
                      <a:tailEnd type="none" w="med" len="med"/>
                    </a:lnT>
                    <a:lnB w="12700" cap="flat" cmpd="sng" algn="ctr">
                      <a:solidFill>
                        <a:srgbClr val="000000">
                          <a:alpha val="20000"/>
                        </a:srgbClr>
                      </a:solidFill>
                      <a:prstDash val="solid"/>
                      <a:round/>
                      <a:headEnd type="none" w="med" len="med"/>
                      <a:tailEnd type="none" w="med" len="med"/>
                    </a:lnB>
                    <a:lnTlToBr w="12700" cmpd="sng">
                      <a:noFill/>
                      <a:prstDash val="solid"/>
                    </a:lnTlToBr>
                    <a:lnBlToTr w="12700" cmpd="sng">
                      <a:noFill/>
                      <a:prstDash val="solid"/>
                    </a:lnBlToTr>
                  </a:tcPr>
                </a:tc>
              </a:tr>
              <a:tr h="457200">
                <a:tc>
                  <a:txBody>
                    <a:bodyPr/>
                    <a:lstStyle/>
                    <a:p>
                      <a:r>
                        <a:rPr lang="en-US" sz="1600" dirty="0" smtClean="0"/>
                        <a:t>Used for</a:t>
                      </a:r>
                      <a:r>
                        <a:rPr lang="en-US" sz="1600" baseline="0" dirty="0" smtClean="0"/>
                        <a:t> </a:t>
                      </a:r>
                      <a:r>
                        <a:rPr lang="en-US" sz="1600" kern="1200" dirty="0" smtClean="0">
                          <a:solidFill>
                            <a:schemeClr val="tx1"/>
                          </a:solidFill>
                          <a:latin typeface="+mn-lt"/>
                          <a:ea typeface="+mn-ea"/>
                          <a:cs typeface="+mn-cs"/>
                        </a:rPr>
                        <a:t>Strategic</a:t>
                      </a:r>
                      <a:r>
                        <a:rPr lang="en-US" sz="1600" baseline="0" dirty="0" smtClean="0"/>
                        <a:t> decisions</a:t>
                      </a:r>
                      <a:endParaRPr lang="en-US" sz="1600" dirty="0"/>
                    </a:p>
                  </a:txBody>
                  <a:tcPr>
                    <a:lnL w="12700" cap="flat" cmpd="sng" algn="ctr">
                      <a:solidFill>
                        <a:srgbClr val="000000">
                          <a:alpha val="20000"/>
                        </a:srgbClr>
                      </a:solidFill>
                      <a:prstDash val="solid"/>
                      <a:round/>
                      <a:headEnd type="none" w="med" len="med"/>
                      <a:tailEnd type="none" w="med" len="med"/>
                    </a:lnL>
                    <a:lnR w="12700" cap="flat" cmpd="sng" algn="ctr">
                      <a:solidFill>
                        <a:srgbClr val="000000">
                          <a:alpha val="20000"/>
                        </a:srgbClr>
                      </a:solidFill>
                      <a:prstDash val="solid"/>
                      <a:round/>
                      <a:headEnd type="none" w="med" len="med"/>
                      <a:tailEnd type="none" w="med" len="med"/>
                    </a:lnR>
                    <a:lnT w="12700" cap="flat" cmpd="sng" algn="ctr">
                      <a:solidFill>
                        <a:srgbClr val="000000">
                          <a:alpha val="20000"/>
                        </a:srgbClr>
                      </a:solidFill>
                      <a:prstDash val="solid"/>
                      <a:round/>
                      <a:headEnd type="none" w="med" len="med"/>
                      <a:tailEnd type="none" w="med" len="med"/>
                    </a:lnT>
                    <a:lnB w="12700" cap="flat" cmpd="sng" algn="ctr">
                      <a:solidFill>
                        <a:srgbClr val="000000">
                          <a:alpha val="20000"/>
                        </a:srgb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p>
                  </a:txBody>
                  <a:tcPr>
                    <a:lnL w="12700" cap="flat" cmpd="sng" algn="ctr">
                      <a:solidFill>
                        <a:srgbClr val="000000">
                          <a:alpha val="20000"/>
                        </a:srgbClr>
                      </a:solidFill>
                      <a:prstDash val="solid"/>
                      <a:round/>
                      <a:headEnd type="none" w="med" len="med"/>
                      <a:tailEnd type="none" w="med" len="med"/>
                    </a:lnL>
                    <a:lnR w="12700" cap="flat" cmpd="sng" algn="ctr">
                      <a:solidFill>
                        <a:srgbClr val="000000">
                          <a:alpha val="20000"/>
                        </a:srgbClr>
                      </a:solidFill>
                      <a:prstDash val="solid"/>
                      <a:round/>
                      <a:headEnd type="none" w="med" len="med"/>
                      <a:tailEnd type="none" w="med" len="med"/>
                    </a:lnR>
                    <a:lnT w="12700" cap="flat" cmpd="sng" algn="ctr">
                      <a:solidFill>
                        <a:srgbClr val="000000">
                          <a:alpha val="20000"/>
                        </a:srgbClr>
                      </a:solidFill>
                      <a:prstDash val="solid"/>
                      <a:round/>
                      <a:headEnd type="none" w="med" len="med"/>
                      <a:tailEnd type="none" w="med" len="med"/>
                    </a:lnT>
                    <a:lnB w="12700" cap="flat" cmpd="sng" algn="ctr">
                      <a:solidFill>
                        <a:srgbClr val="000000">
                          <a:alpha val="20000"/>
                        </a:srgb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p>
                  </a:txBody>
                  <a:tcPr>
                    <a:lnL w="12700" cap="flat" cmpd="sng" algn="ctr">
                      <a:solidFill>
                        <a:srgbClr val="000000">
                          <a:alpha val="20000"/>
                        </a:srgbClr>
                      </a:solidFill>
                      <a:prstDash val="solid"/>
                      <a:round/>
                      <a:headEnd type="none" w="med" len="med"/>
                      <a:tailEnd type="none" w="med" len="med"/>
                    </a:lnL>
                    <a:lnR w="12700" cap="flat" cmpd="sng" algn="ctr">
                      <a:solidFill>
                        <a:srgbClr val="000000">
                          <a:alpha val="20000"/>
                        </a:srgbClr>
                      </a:solidFill>
                      <a:prstDash val="solid"/>
                      <a:round/>
                      <a:headEnd type="none" w="med" len="med"/>
                      <a:tailEnd type="none" w="med" len="med"/>
                    </a:lnR>
                    <a:lnT w="12700" cap="flat" cmpd="sng" algn="ctr">
                      <a:solidFill>
                        <a:srgbClr val="000000">
                          <a:alpha val="20000"/>
                        </a:srgbClr>
                      </a:solidFill>
                      <a:prstDash val="solid"/>
                      <a:round/>
                      <a:headEnd type="none" w="med" len="med"/>
                      <a:tailEnd type="none" w="med" len="med"/>
                    </a:lnT>
                    <a:lnB w="12700" cap="flat" cmpd="sng" algn="ctr">
                      <a:solidFill>
                        <a:srgbClr val="000000">
                          <a:alpha val="20000"/>
                        </a:srgbClr>
                      </a:solidFill>
                      <a:prstDash val="solid"/>
                      <a:round/>
                      <a:headEnd type="none" w="med" len="med"/>
                      <a:tailEnd type="none" w="med" len="med"/>
                    </a:lnB>
                    <a:lnTlToBr w="12700" cmpd="sng">
                      <a:noFill/>
                      <a:prstDash val="solid"/>
                    </a:lnTlToBr>
                    <a:lnBlToTr w="12700" cmpd="sng">
                      <a:noFill/>
                      <a:prstDash val="solid"/>
                    </a:lnBlToTr>
                  </a:tcPr>
                </a:tc>
              </a:tr>
              <a:tr h="457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dirty="0" smtClean="0">
                          <a:solidFill>
                            <a:schemeClr val="tx1"/>
                          </a:solidFill>
                          <a:latin typeface="+mn-lt"/>
                          <a:ea typeface="+mn-ea"/>
                          <a:cs typeface="+mn-cs"/>
                        </a:rPr>
                        <a:t>Used for Managerial level</a:t>
                      </a:r>
                      <a:endParaRPr lang="en-US" sz="1600" kern="1200" dirty="0">
                        <a:solidFill>
                          <a:schemeClr val="tx1"/>
                        </a:solidFill>
                        <a:latin typeface="+mn-lt"/>
                        <a:ea typeface="+mn-ea"/>
                        <a:cs typeface="+mn-cs"/>
                      </a:endParaRPr>
                    </a:p>
                  </a:txBody>
                  <a:tcPr>
                    <a:lnL w="12700" cap="flat" cmpd="sng" algn="ctr">
                      <a:solidFill>
                        <a:srgbClr val="000000">
                          <a:alpha val="20000"/>
                        </a:srgbClr>
                      </a:solidFill>
                      <a:prstDash val="solid"/>
                      <a:round/>
                      <a:headEnd type="none" w="med" len="med"/>
                      <a:tailEnd type="none" w="med" len="med"/>
                    </a:lnL>
                    <a:lnR w="12700" cap="flat" cmpd="sng" algn="ctr">
                      <a:solidFill>
                        <a:srgbClr val="000000">
                          <a:alpha val="20000"/>
                        </a:srgbClr>
                      </a:solidFill>
                      <a:prstDash val="solid"/>
                      <a:round/>
                      <a:headEnd type="none" w="med" len="med"/>
                      <a:tailEnd type="none" w="med" len="med"/>
                    </a:lnR>
                    <a:lnT w="12700" cap="flat" cmpd="sng" algn="ctr">
                      <a:solidFill>
                        <a:srgbClr val="000000">
                          <a:alpha val="20000"/>
                        </a:srgbClr>
                      </a:solidFill>
                      <a:prstDash val="solid"/>
                      <a:round/>
                      <a:headEnd type="none" w="med" len="med"/>
                      <a:tailEnd type="none" w="med" len="med"/>
                    </a:lnT>
                    <a:lnB w="12700" cap="flat" cmpd="sng" algn="ctr">
                      <a:solidFill>
                        <a:srgbClr val="000000">
                          <a:alpha val="20000"/>
                        </a:srgb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p>
                  </a:txBody>
                  <a:tcPr>
                    <a:lnL w="12700" cap="flat" cmpd="sng" algn="ctr">
                      <a:solidFill>
                        <a:srgbClr val="000000">
                          <a:alpha val="20000"/>
                        </a:srgbClr>
                      </a:solidFill>
                      <a:prstDash val="solid"/>
                      <a:round/>
                      <a:headEnd type="none" w="med" len="med"/>
                      <a:tailEnd type="none" w="med" len="med"/>
                    </a:lnL>
                    <a:lnR w="12700" cap="flat" cmpd="sng" algn="ctr">
                      <a:solidFill>
                        <a:srgbClr val="000000">
                          <a:alpha val="20000"/>
                        </a:srgbClr>
                      </a:solidFill>
                      <a:prstDash val="solid"/>
                      <a:round/>
                      <a:headEnd type="none" w="med" len="med"/>
                      <a:tailEnd type="none" w="med" len="med"/>
                    </a:lnR>
                    <a:lnT w="12700" cap="flat" cmpd="sng" algn="ctr">
                      <a:solidFill>
                        <a:srgbClr val="000000">
                          <a:alpha val="20000"/>
                        </a:srgbClr>
                      </a:solidFill>
                      <a:prstDash val="solid"/>
                      <a:round/>
                      <a:headEnd type="none" w="med" len="med"/>
                      <a:tailEnd type="none" w="med" len="med"/>
                    </a:lnT>
                    <a:lnB w="12700" cap="flat" cmpd="sng" algn="ctr">
                      <a:solidFill>
                        <a:srgbClr val="000000">
                          <a:alpha val="20000"/>
                        </a:srgb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p>
                  </a:txBody>
                  <a:tcPr>
                    <a:lnL w="12700" cap="flat" cmpd="sng" algn="ctr">
                      <a:solidFill>
                        <a:srgbClr val="000000">
                          <a:alpha val="20000"/>
                        </a:srgbClr>
                      </a:solidFill>
                      <a:prstDash val="solid"/>
                      <a:round/>
                      <a:headEnd type="none" w="med" len="med"/>
                      <a:tailEnd type="none" w="med" len="med"/>
                    </a:lnL>
                    <a:lnR w="12700" cap="flat" cmpd="sng" algn="ctr">
                      <a:solidFill>
                        <a:srgbClr val="000000">
                          <a:alpha val="20000"/>
                        </a:srgbClr>
                      </a:solidFill>
                      <a:prstDash val="solid"/>
                      <a:round/>
                      <a:headEnd type="none" w="med" len="med"/>
                      <a:tailEnd type="none" w="med" len="med"/>
                    </a:lnR>
                    <a:lnT w="12700" cap="flat" cmpd="sng" algn="ctr">
                      <a:solidFill>
                        <a:srgbClr val="000000">
                          <a:alpha val="20000"/>
                        </a:srgbClr>
                      </a:solidFill>
                      <a:prstDash val="solid"/>
                      <a:round/>
                      <a:headEnd type="none" w="med" len="med"/>
                      <a:tailEnd type="none" w="med" len="med"/>
                    </a:lnT>
                    <a:lnB w="12700" cap="flat" cmpd="sng" algn="ctr">
                      <a:solidFill>
                        <a:srgbClr val="000000">
                          <a:alpha val="20000"/>
                        </a:srgbClr>
                      </a:solidFill>
                      <a:prstDash val="solid"/>
                      <a:round/>
                      <a:headEnd type="none" w="med" len="med"/>
                      <a:tailEnd type="none" w="med" len="med"/>
                    </a:lnB>
                    <a:lnTlToBr w="12700" cmpd="sng">
                      <a:noFill/>
                      <a:prstDash val="solid"/>
                    </a:lnTlToBr>
                    <a:lnBlToTr w="12700" cmpd="sng">
                      <a:noFill/>
                      <a:prstDash val="solid"/>
                    </a:lnBlToTr>
                  </a:tcPr>
                </a:tc>
              </a:tr>
              <a:tr h="457200">
                <a:tc>
                  <a:txBody>
                    <a:bodyPr/>
                    <a:lstStyle/>
                    <a:p>
                      <a:pPr marL="0" algn="l" defTabSz="914400" rtl="0" eaLnBrk="1" latinLnBrk="0" hangingPunct="1"/>
                      <a:r>
                        <a:rPr lang="en-US" sz="1600" kern="1200" dirty="0" smtClean="0">
                          <a:solidFill>
                            <a:schemeClr val="tx1"/>
                          </a:solidFill>
                          <a:latin typeface="+mn-lt"/>
                          <a:ea typeface="+mn-ea"/>
                          <a:cs typeface="+mn-cs"/>
                        </a:rPr>
                        <a:t>Used for tactical details</a:t>
                      </a:r>
                      <a:endParaRPr lang="en-US" sz="1600" kern="1200" dirty="0">
                        <a:solidFill>
                          <a:schemeClr val="tx1"/>
                        </a:solidFill>
                        <a:latin typeface="+mn-lt"/>
                        <a:ea typeface="+mn-ea"/>
                        <a:cs typeface="+mn-cs"/>
                      </a:endParaRPr>
                    </a:p>
                  </a:txBody>
                  <a:tcPr>
                    <a:lnL w="12700" cap="flat" cmpd="sng" algn="ctr">
                      <a:solidFill>
                        <a:srgbClr val="000000">
                          <a:alpha val="20000"/>
                        </a:srgbClr>
                      </a:solidFill>
                      <a:prstDash val="solid"/>
                      <a:round/>
                      <a:headEnd type="none" w="med" len="med"/>
                      <a:tailEnd type="none" w="med" len="med"/>
                    </a:lnL>
                    <a:lnR w="12700" cap="flat" cmpd="sng" algn="ctr">
                      <a:solidFill>
                        <a:srgbClr val="000000">
                          <a:alpha val="20000"/>
                        </a:srgbClr>
                      </a:solidFill>
                      <a:prstDash val="solid"/>
                      <a:round/>
                      <a:headEnd type="none" w="med" len="med"/>
                      <a:tailEnd type="none" w="med" len="med"/>
                    </a:lnR>
                    <a:lnT w="12700" cap="flat" cmpd="sng" algn="ctr">
                      <a:solidFill>
                        <a:srgbClr val="000000">
                          <a:alpha val="20000"/>
                        </a:srgbClr>
                      </a:solidFill>
                      <a:prstDash val="solid"/>
                      <a:round/>
                      <a:headEnd type="none" w="med" len="med"/>
                      <a:tailEnd type="none" w="med" len="med"/>
                    </a:lnT>
                    <a:lnB w="12700" cap="flat" cmpd="sng" algn="ctr">
                      <a:solidFill>
                        <a:srgbClr val="000000">
                          <a:alpha val="20000"/>
                        </a:srgb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p>
                  </a:txBody>
                  <a:tcPr>
                    <a:lnL w="12700" cap="flat" cmpd="sng" algn="ctr">
                      <a:solidFill>
                        <a:srgbClr val="000000">
                          <a:alpha val="20000"/>
                        </a:srgbClr>
                      </a:solidFill>
                      <a:prstDash val="solid"/>
                      <a:round/>
                      <a:headEnd type="none" w="med" len="med"/>
                      <a:tailEnd type="none" w="med" len="med"/>
                    </a:lnL>
                    <a:lnR w="12700" cap="flat" cmpd="sng" algn="ctr">
                      <a:solidFill>
                        <a:srgbClr val="000000">
                          <a:alpha val="20000"/>
                        </a:srgbClr>
                      </a:solidFill>
                      <a:prstDash val="solid"/>
                      <a:round/>
                      <a:headEnd type="none" w="med" len="med"/>
                      <a:tailEnd type="none" w="med" len="med"/>
                    </a:lnR>
                    <a:lnT w="12700" cap="flat" cmpd="sng" algn="ctr">
                      <a:solidFill>
                        <a:srgbClr val="000000">
                          <a:alpha val="20000"/>
                        </a:srgbClr>
                      </a:solidFill>
                      <a:prstDash val="solid"/>
                      <a:round/>
                      <a:headEnd type="none" w="med" len="med"/>
                      <a:tailEnd type="none" w="med" len="med"/>
                    </a:lnT>
                    <a:lnB w="12700" cap="flat" cmpd="sng" algn="ctr">
                      <a:solidFill>
                        <a:srgbClr val="000000">
                          <a:alpha val="20000"/>
                        </a:srgb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p>
                  </a:txBody>
                  <a:tcPr>
                    <a:lnL w="12700" cap="flat" cmpd="sng" algn="ctr">
                      <a:solidFill>
                        <a:srgbClr val="000000">
                          <a:alpha val="20000"/>
                        </a:srgbClr>
                      </a:solidFill>
                      <a:prstDash val="solid"/>
                      <a:round/>
                      <a:headEnd type="none" w="med" len="med"/>
                      <a:tailEnd type="none" w="med" len="med"/>
                    </a:lnL>
                    <a:lnR w="12700" cap="flat" cmpd="sng" algn="ctr">
                      <a:solidFill>
                        <a:srgbClr val="000000">
                          <a:alpha val="20000"/>
                        </a:srgbClr>
                      </a:solidFill>
                      <a:prstDash val="solid"/>
                      <a:round/>
                      <a:headEnd type="none" w="med" len="med"/>
                      <a:tailEnd type="none" w="med" len="med"/>
                    </a:lnR>
                    <a:lnT w="12700" cap="flat" cmpd="sng" algn="ctr">
                      <a:solidFill>
                        <a:srgbClr val="000000">
                          <a:alpha val="20000"/>
                        </a:srgbClr>
                      </a:solidFill>
                      <a:prstDash val="solid"/>
                      <a:round/>
                      <a:headEnd type="none" w="med" len="med"/>
                      <a:tailEnd type="none" w="med" len="med"/>
                    </a:lnT>
                    <a:lnB w="12700" cap="flat" cmpd="sng" algn="ctr">
                      <a:solidFill>
                        <a:srgbClr val="000000">
                          <a:alpha val="20000"/>
                        </a:srgbClr>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sz="1600" dirty="0" smtClean="0"/>
                        <a:t>Contains current</a:t>
                      </a:r>
                      <a:r>
                        <a:rPr lang="en-US" sz="1600" baseline="0" dirty="0" smtClean="0"/>
                        <a:t> and </a:t>
                      </a:r>
                    </a:p>
                    <a:p>
                      <a:r>
                        <a:rPr lang="en-US" sz="1600" baseline="0" dirty="0" smtClean="0"/>
                        <a:t>detailed data</a:t>
                      </a:r>
                      <a:endParaRPr lang="en-US" sz="1600" dirty="0"/>
                    </a:p>
                  </a:txBody>
                  <a:tcPr>
                    <a:lnL w="12700" cap="flat" cmpd="sng" algn="ctr">
                      <a:solidFill>
                        <a:srgbClr val="000000">
                          <a:alpha val="20000"/>
                        </a:srgbClr>
                      </a:solidFill>
                      <a:prstDash val="solid"/>
                      <a:round/>
                      <a:headEnd type="none" w="med" len="med"/>
                      <a:tailEnd type="none" w="med" len="med"/>
                    </a:lnL>
                    <a:lnR w="12700" cap="flat" cmpd="sng" algn="ctr">
                      <a:solidFill>
                        <a:srgbClr val="000000">
                          <a:alpha val="20000"/>
                        </a:srgbClr>
                      </a:solidFill>
                      <a:prstDash val="solid"/>
                      <a:round/>
                      <a:headEnd type="none" w="med" len="med"/>
                      <a:tailEnd type="none" w="med" len="med"/>
                    </a:lnR>
                    <a:lnT w="12700" cap="flat" cmpd="sng" algn="ctr">
                      <a:solidFill>
                        <a:srgbClr val="000000">
                          <a:alpha val="20000"/>
                        </a:srgbClr>
                      </a:solidFill>
                      <a:prstDash val="solid"/>
                      <a:round/>
                      <a:headEnd type="none" w="med" len="med"/>
                      <a:tailEnd type="none" w="med" len="med"/>
                    </a:lnT>
                    <a:lnB w="12700" cap="flat" cmpd="sng" algn="ctr">
                      <a:solidFill>
                        <a:srgbClr val="000000">
                          <a:alpha val="20000"/>
                        </a:srgb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p>
                  </a:txBody>
                  <a:tcPr>
                    <a:lnL w="12700" cap="flat" cmpd="sng" algn="ctr">
                      <a:solidFill>
                        <a:srgbClr val="000000">
                          <a:alpha val="20000"/>
                        </a:srgbClr>
                      </a:solidFill>
                      <a:prstDash val="solid"/>
                      <a:round/>
                      <a:headEnd type="none" w="med" len="med"/>
                      <a:tailEnd type="none" w="med" len="med"/>
                    </a:lnL>
                    <a:lnR w="12700" cap="flat" cmpd="sng" algn="ctr">
                      <a:solidFill>
                        <a:srgbClr val="000000">
                          <a:alpha val="20000"/>
                        </a:srgbClr>
                      </a:solidFill>
                      <a:prstDash val="solid"/>
                      <a:round/>
                      <a:headEnd type="none" w="med" len="med"/>
                      <a:tailEnd type="none" w="med" len="med"/>
                    </a:lnR>
                    <a:lnT w="12700" cap="flat" cmpd="sng" algn="ctr">
                      <a:solidFill>
                        <a:srgbClr val="000000">
                          <a:alpha val="20000"/>
                        </a:srgbClr>
                      </a:solidFill>
                      <a:prstDash val="solid"/>
                      <a:round/>
                      <a:headEnd type="none" w="med" len="med"/>
                      <a:tailEnd type="none" w="med" len="med"/>
                    </a:lnT>
                    <a:lnB w="12700" cap="flat" cmpd="sng" algn="ctr">
                      <a:solidFill>
                        <a:srgbClr val="000000">
                          <a:alpha val="20000"/>
                        </a:srgb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p>
                  </a:txBody>
                  <a:tcPr>
                    <a:lnL w="12700" cap="flat" cmpd="sng" algn="ctr">
                      <a:solidFill>
                        <a:srgbClr val="000000">
                          <a:alpha val="20000"/>
                        </a:srgbClr>
                      </a:solidFill>
                      <a:prstDash val="solid"/>
                      <a:round/>
                      <a:headEnd type="none" w="med" len="med"/>
                      <a:tailEnd type="none" w="med" len="med"/>
                    </a:lnL>
                    <a:lnR w="12700" cap="flat" cmpd="sng" algn="ctr">
                      <a:solidFill>
                        <a:srgbClr val="000000">
                          <a:alpha val="20000"/>
                        </a:srgbClr>
                      </a:solidFill>
                      <a:prstDash val="solid"/>
                      <a:round/>
                      <a:headEnd type="none" w="med" len="med"/>
                      <a:tailEnd type="none" w="med" len="med"/>
                    </a:lnR>
                    <a:lnT w="12700" cap="flat" cmpd="sng" algn="ctr">
                      <a:solidFill>
                        <a:srgbClr val="000000">
                          <a:alpha val="20000"/>
                        </a:srgbClr>
                      </a:solidFill>
                      <a:prstDash val="solid"/>
                      <a:round/>
                      <a:headEnd type="none" w="med" len="med"/>
                      <a:tailEnd type="none" w="med" len="med"/>
                    </a:lnT>
                    <a:lnB w="12700" cap="flat" cmpd="sng" algn="ctr">
                      <a:solidFill>
                        <a:srgbClr val="000000">
                          <a:alpha val="20000"/>
                        </a:srgbClr>
                      </a:solidFill>
                      <a:prstDash val="solid"/>
                      <a:round/>
                      <a:headEnd type="none" w="med" len="med"/>
                      <a:tailEnd type="none" w="med" len="med"/>
                    </a:lnB>
                    <a:lnTlToBr w="12700" cmpd="sng">
                      <a:noFill/>
                      <a:prstDash val="solid"/>
                    </a:lnTlToBr>
                    <a:lnBlToTr w="12700" cmpd="sng">
                      <a:noFill/>
                      <a:prstDash val="solid"/>
                    </a:lnBlToTr>
                  </a:tcPr>
                </a:tc>
              </a:tr>
              <a:tr h="487680">
                <a:tc>
                  <a:txBody>
                    <a:bodyPr/>
                    <a:lstStyle/>
                    <a:p>
                      <a:r>
                        <a:rPr lang="en-US" sz="1600" dirty="0" smtClean="0"/>
                        <a:t>Lengthy historical</a:t>
                      </a:r>
                      <a:r>
                        <a:rPr lang="en-US" sz="1600" baseline="0" dirty="0" smtClean="0"/>
                        <a:t> perspective</a:t>
                      </a:r>
                      <a:endParaRPr lang="en-US" sz="1600" dirty="0"/>
                    </a:p>
                  </a:txBody>
                  <a:tcPr>
                    <a:lnL w="12700" cap="flat" cmpd="sng" algn="ctr">
                      <a:solidFill>
                        <a:srgbClr val="000000">
                          <a:alpha val="20000"/>
                        </a:srgbClr>
                      </a:solidFill>
                      <a:prstDash val="solid"/>
                      <a:round/>
                      <a:headEnd type="none" w="med" len="med"/>
                      <a:tailEnd type="none" w="med" len="med"/>
                    </a:lnL>
                    <a:lnR w="12700" cap="flat" cmpd="sng" algn="ctr">
                      <a:solidFill>
                        <a:srgbClr val="000000">
                          <a:alpha val="20000"/>
                        </a:srgbClr>
                      </a:solidFill>
                      <a:prstDash val="solid"/>
                      <a:round/>
                      <a:headEnd type="none" w="med" len="med"/>
                      <a:tailEnd type="none" w="med" len="med"/>
                    </a:lnR>
                    <a:lnT w="12700" cap="flat" cmpd="sng" algn="ctr">
                      <a:solidFill>
                        <a:srgbClr val="000000">
                          <a:alpha val="20000"/>
                        </a:srgbClr>
                      </a:solidFill>
                      <a:prstDash val="solid"/>
                      <a:round/>
                      <a:headEnd type="none" w="med" len="med"/>
                      <a:tailEnd type="none" w="med" len="med"/>
                    </a:lnT>
                    <a:lnB w="12700" cap="flat" cmpd="sng" algn="ctr">
                      <a:solidFill>
                        <a:srgbClr val="000000">
                          <a:alpha val="20000"/>
                        </a:srgb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a:p>
                  </a:txBody>
                  <a:tcPr>
                    <a:lnL w="12700" cap="flat" cmpd="sng" algn="ctr">
                      <a:solidFill>
                        <a:srgbClr val="000000">
                          <a:alpha val="20000"/>
                        </a:srgbClr>
                      </a:solidFill>
                      <a:prstDash val="solid"/>
                      <a:round/>
                      <a:headEnd type="none" w="med" len="med"/>
                      <a:tailEnd type="none" w="med" len="med"/>
                    </a:lnL>
                    <a:lnR w="12700" cap="flat" cmpd="sng" algn="ctr">
                      <a:solidFill>
                        <a:srgbClr val="000000">
                          <a:alpha val="20000"/>
                        </a:srgbClr>
                      </a:solidFill>
                      <a:prstDash val="solid"/>
                      <a:round/>
                      <a:headEnd type="none" w="med" len="med"/>
                      <a:tailEnd type="none" w="med" len="med"/>
                    </a:lnR>
                    <a:lnT w="12700" cap="flat" cmpd="sng" algn="ctr">
                      <a:solidFill>
                        <a:srgbClr val="000000">
                          <a:alpha val="20000"/>
                        </a:srgbClr>
                      </a:solidFill>
                      <a:prstDash val="solid"/>
                      <a:round/>
                      <a:headEnd type="none" w="med" len="med"/>
                      <a:tailEnd type="none" w="med" len="med"/>
                    </a:lnT>
                    <a:lnB w="12700" cap="flat" cmpd="sng" algn="ctr">
                      <a:solidFill>
                        <a:srgbClr val="000000">
                          <a:alpha val="20000"/>
                        </a:srgbClr>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600" dirty="0"/>
                    </a:p>
                  </a:txBody>
                  <a:tcPr>
                    <a:lnL w="12700" cap="flat" cmpd="sng" algn="ctr">
                      <a:solidFill>
                        <a:srgbClr val="000000">
                          <a:alpha val="20000"/>
                        </a:srgbClr>
                      </a:solidFill>
                      <a:prstDash val="solid"/>
                      <a:round/>
                      <a:headEnd type="none" w="med" len="med"/>
                      <a:tailEnd type="none" w="med" len="med"/>
                    </a:lnL>
                    <a:lnR w="12700" cap="flat" cmpd="sng" algn="ctr">
                      <a:solidFill>
                        <a:srgbClr val="000000">
                          <a:alpha val="20000"/>
                        </a:srgbClr>
                      </a:solidFill>
                      <a:prstDash val="solid"/>
                      <a:round/>
                      <a:headEnd type="none" w="med" len="med"/>
                      <a:tailEnd type="none" w="med" len="med"/>
                    </a:lnR>
                    <a:lnT w="12700" cap="flat" cmpd="sng" algn="ctr">
                      <a:solidFill>
                        <a:srgbClr val="000000">
                          <a:alpha val="20000"/>
                        </a:srgbClr>
                      </a:solidFill>
                      <a:prstDash val="solid"/>
                      <a:round/>
                      <a:headEnd type="none" w="med" len="med"/>
                      <a:tailEnd type="none" w="med" len="med"/>
                    </a:lnT>
                    <a:lnB w="12700" cap="flat" cmpd="sng" algn="ctr">
                      <a:solidFill>
                        <a:srgbClr val="000000">
                          <a:alpha val="20000"/>
                        </a:srgbClr>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grpSp>
        <p:nvGrpSpPr>
          <p:cNvPr id="7" name="Group 6"/>
          <p:cNvGrpSpPr/>
          <p:nvPr/>
        </p:nvGrpSpPr>
        <p:grpSpPr>
          <a:xfrm>
            <a:off x="4343400" y="2024861"/>
            <a:ext cx="3089910" cy="3719041"/>
            <a:chOff x="4343400" y="1995959"/>
            <a:chExt cx="3089910" cy="3719041"/>
          </a:xfrm>
        </p:grpSpPr>
        <p:pic>
          <p:nvPicPr>
            <p:cNvPr id="6" name="Picture 5"/>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4347942" y="1995959"/>
              <a:ext cx="422910" cy="320040"/>
            </a:xfrm>
            <a:prstGeom prst="rect">
              <a:avLst/>
            </a:prstGeom>
          </p:spPr>
        </p:pic>
        <p:pic>
          <p:nvPicPr>
            <p:cNvPr id="8" name="Picture 7"/>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4343400" y="2514600"/>
              <a:ext cx="422910" cy="320040"/>
            </a:xfrm>
            <a:prstGeom prst="rect">
              <a:avLst/>
            </a:prstGeom>
          </p:spPr>
        </p:pic>
        <p:pic>
          <p:nvPicPr>
            <p:cNvPr id="9" name="Picture 8"/>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7010400" y="2013258"/>
              <a:ext cx="422910" cy="320040"/>
            </a:xfrm>
            <a:prstGeom prst="rect">
              <a:avLst/>
            </a:prstGeom>
          </p:spPr>
        </p:pic>
        <p:pic>
          <p:nvPicPr>
            <p:cNvPr id="10" name="Picture 9"/>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7010400" y="2971800"/>
              <a:ext cx="422910" cy="320040"/>
            </a:xfrm>
            <a:prstGeom prst="rect">
              <a:avLst/>
            </a:prstGeom>
          </p:spPr>
        </p:pic>
        <p:pic>
          <p:nvPicPr>
            <p:cNvPr id="11" name="Picture 10"/>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7010400" y="3429000"/>
              <a:ext cx="422910" cy="320040"/>
            </a:xfrm>
            <a:prstGeom prst="rect">
              <a:avLst/>
            </a:prstGeom>
          </p:spPr>
        </p:pic>
        <p:pic>
          <p:nvPicPr>
            <p:cNvPr id="12" name="Picture 11"/>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7010400" y="3886200"/>
              <a:ext cx="422910" cy="320040"/>
            </a:xfrm>
            <a:prstGeom prst="rect">
              <a:avLst/>
            </a:prstGeom>
          </p:spPr>
        </p:pic>
        <p:pic>
          <p:nvPicPr>
            <p:cNvPr id="13" name="Picture 12"/>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4347942" y="4343400"/>
              <a:ext cx="422910" cy="320040"/>
            </a:xfrm>
            <a:prstGeom prst="rect">
              <a:avLst/>
            </a:prstGeom>
          </p:spPr>
        </p:pic>
        <p:pic>
          <p:nvPicPr>
            <p:cNvPr id="14" name="Picture 1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4347942" y="4861560"/>
              <a:ext cx="422910" cy="320040"/>
            </a:xfrm>
            <a:prstGeom prst="rect">
              <a:avLst/>
            </a:prstGeom>
          </p:spPr>
        </p:pic>
        <p:pic>
          <p:nvPicPr>
            <p:cNvPr id="15" name="Picture 14"/>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7010400" y="5394960"/>
              <a:ext cx="422910" cy="320040"/>
            </a:xfrm>
            <a:prstGeom prst="rect">
              <a:avLst/>
            </a:prstGeom>
          </p:spPr>
        </p:pic>
      </p:grpSp>
    </p:spTree>
    <p:extLst>
      <p:ext uri="{BB962C8B-B14F-4D97-AF65-F5344CB8AC3E}">
        <p14:creationId xmlns:p14="http://schemas.microsoft.com/office/powerpoint/2010/main" xmlns="" val="240960641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7ED8886-DB3B-44F4-9A80-E6A224679F20}" type="slidenum">
              <a:rPr lang="en-US" smtClean="0"/>
              <a:pPr/>
              <a:t>15</a:t>
            </a:fld>
            <a:endParaRPr lang="en-US" dirty="0"/>
          </a:p>
        </p:txBody>
      </p:sp>
      <p:sp>
        <p:nvSpPr>
          <p:cNvPr id="3" name="Title 2"/>
          <p:cNvSpPr>
            <a:spLocks noGrp="1"/>
          </p:cNvSpPr>
          <p:nvPr>
            <p:ph type="title"/>
          </p:nvPr>
        </p:nvSpPr>
        <p:spPr/>
        <p:txBody>
          <a:bodyPr/>
          <a:lstStyle/>
          <a:p>
            <a:r>
              <a:rPr lang="en-US" dirty="0" smtClean="0">
                <a:solidFill>
                  <a:schemeClr val="tx1"/>
                </a:solidFill>
              </a:rPr>
              <a:t>Real Life Example for ODS</a:t>
            </a:r>
            <a:endParaRPr lang="en-US" dirty="0">
              <a:solidFill>
                <a:schemeClr val="tx1"/>
              </a:solidFill>
            </a:endParaRPr>
          </a:p>
        </p:txBody>
      </p:sp>
      <p:sp>
        <p:nvSpPr>
          <p:cNvPr id="10" name="Content Placeholder 1"/>
          <p:cNvSpPr>
            <a:spLocks noGrp="1"/>
          </p:cNvSpPr>
          <p:nvPr>
            <p:ph idx="1"/>
          </p:nvPr>
        </p:nvSpPr>
        <p:spPr>
          <a:xfrm>
            <a:off x="346797" y="1143000"/>
            <a:ext cx="8506258" cy="4946650"/>
          </a:xfrm>
        </p:spPr>
        <p:txBody>
          <a:bodyPr>
            <a:normAutofit lnSpcReduction="10000"/>
          </a:bodyPr>
          <a:lstStyle/>
          <a:p>
            <a:pPr marL="0" indent="0">
              <a:buNone/>
            </a:pPr>
            <a:r>
              <a:rPr lang="en-US" sz="2400" b="1" dirty="0"/>
              <a:t>Customer Relationship Management:</a:t>
            </a:r>
            <a:r>
              <a:rPr lang="en-US" sz="2400" dirty="0"/>
              <a:t> </a:t>
            </a:r>
            <a:r>
              <a:rPr lang="en-US" sz="2200" dirty="0"/>
              <a:t>A common data source for business intelligence, CRM systems do just what they </a:t>
            </a:r>
            <a:r>
              <a:rPr lang="en-US" sz="2200" dirty="0" smtClean="0"/>
              <a:t>say, </a:t>
            </a:r>
            <a:r>
              <a:rPr lang="en-US" sz="2200" dirty="0"/>
              <a:t>they process and store customer profile and behavior information, like purchase activity.</a:t>
            </a:r>
          </a:p>
          <a:p>
            <a:r>
              <a:rPr lang="en-US" sz="2200" dirty="0"/>
              <a:t>CRM systems are used in the same way to manage business contacts, clients, contract wins and sales leads.</a:t>
            </a:r>
          </a:p>
          <a:p>
            <a:r>
              <a:rPr lang="en-US" sz="2200" dirty="0"/>
              <a:t>CRM is often thought of as a business strategy that enables </a:t>
            </a:r>
            <a:endParaRPr lang="en-US" sz="2200" dirty="0" smtClean="0"/>
          </a:p>
          <a:p>
            <a:pPr marL="0" indent="0">
              <a:buNone/>
            </a:pPr>
            <a:r>
              <a:rPr lang="en-US" sz="2200" dirty="0"/>
              <a:t> </a:t>
            </a:r>
            <a:r>
              <a:rPr lang="en-US" sz="2200" dirty="0" smtClean="0"/>
              <a:t>     businesses </a:t>
            </a:r>
            <a:r>
              <a:rPr lang="en-US" sz="2200" dirty="0"/>
              <a:t>to:</a:t>
            </a:r>
          </a:p>
          <a:p>
            <a:pPr lvl="1">
              <a:buFont typeface="Arial" panose="020B0604020202020204" pitchFamily="34" charset="0"/>
              <a:buChar char="•"/>
            </a:pPr>
            <a:r>
              <a:rPr lang="en-US" sz="1600" dirty="0"/>
              <a:t>Understand the </a:t>
            </a:r>
            <a:r>
              <a:rPr lang="en-US" sz="1600" dirty="0" smtClean="0"/>
              <a:t>customer</a:t>
            </a:r>
          </a:p>
          <a:p>
            <a:pPr lvl="1">
              <a:buFont typeface="Arial" panose="020B0604020202020204" pitchFamily="34" charset="0"/>
              <a:buChar char="•"/>
            </a:pPr>
            <a:r>
              <a:rPr lang="en-US" sz="1600" dirty="0" smtClean="0"/>
              <a:t>Retain </a:t>
            </a:r>
            <a:r>
              <a:rPr lang="en-US" sz="1600" dirty="0"/>
              <a:t>customers through better customer </a:t>
            </a:r>
            <a:r>
              <a:rPr lang="en-US" sz="1600" dirty="0" smtClean="0"/>
              <a:t>experience</a:t>
            </a:r>
          </a:p>
          <a:p>
            <a:pPr lvl="1">
              <a:buFont typeface="Arial" panose="020B0604020202020204" pitchFamily="34" charset="0"/>
              <a:buChar char="•"/>
            </a:pPr>
            <a:r>
              <a:rPr lang="en-US" sz="1600" dirty="0" smtClean="0"/>
              <a:t>Attract </a:t>
            </a:r>
            <a:r>
              <a:rPr lang="en-US" sz="1600" dirty="0"/>
              <a:t>new </a:t>
            </a:r>
            <a:r>
              <a:rPr lang="en-US" sz="1600" dirty="0" smtClean="0"/>
              <a:t>customer</a:t>
            </a:r>
          </a:p>
          <a:p>
            <a:pPr lvl="1">
              <a:buFont typeface="Arial" panose="020B0604020202020204" pitchFamily="34" charset="0"/>
              <a:buChar char="•"/>
            </a:pPr>
            <a:r>
              <a:rPr lang="en-US" sz="1600" dirty="0" smtClean="0"/>
              <a:t>Win </a:t>
            </a:r>
            <a:r>
              <a:rPr lang="en-US" sz="1600" dirty="0"/>
              <a:t>new clients and </a:t>
            </a:r>
            <a:r>
              <a:rPr lang="en-US" sz="1600" dirty="0" smtClean="0"/>
              <a:t>contracts</a:t>
            </a:r>
          </a:p>
          <a:p>
            <a:pPr lvl="1">
              <a:buFont typeface="Arial" panose="020B0604020202020204" pitchFamily="34" charset="0"/>
              <a:buChar char="•"/>
            </a:pPr>
            <a:r>
              <a:rPr lang="en-US" sz="1600" dirty="0" smtClean="0"/>
              <a:t>Increase profitably</a:t>
            </a:r>
          </a:p>
          <a:p>
            <a:pPr lvl="1">
              <a:buFont typeface="Arial" panose="020B0604020202020204" pitchFamily="34" charset="0"/>
              <a:buChar char="•"/>
            </a:pPr>
            <a:r>
              <a:rPr lang="en-US" sz="1600" dirty="0" smtClean="0"/>
              <a:t>Decrease </a:t>
            </a:r>
            <a:r>
              <a:rPr lang="en-US" sz="1600" dirty="0"/>
              <a:t>customer management costs</a:t>
            </a:r>
          </a:p>
        </p:txBody>
      </p:sp>
    </p:spTree>
    <p:extLst>
      <p:ext uri="{BB962C8B-B14F-4D97-AF65-F5344CB8AC3E}">
        <p14:creationId xmlns:p14="http://schemas.microsoft.com/office/powerpoint/2010/main" xmlns="" val="178634818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524000"/>
            <a:ext cx="8686800" cy="4946650"/>
          </a:xfrm>
        </p:spPr>
        <p:txBody>
          <a:bodyPr>
            <a:normAutofit fontScale="92500"/>
          </a:bodyPr>
          <a:lstStyle/>
          <a:p>
            <a:pPr marL="0" indent="0">
              <a:buNone/>
            </a:pPr>
            <a:endParaRPr lang="en-US" dirty="0" smtClean="0"/>
          </a:p>
          <a:p>
            <a:pPr marL="0" indent="0">
              <a:buNone/>
            </a:pPr>
            <a:endParaRPr lang="en-US" dirty="0"/>
          </a:p>
          <a:p>
            <a:pPr marL="0" indent="0">
              <a:buNone/>
            </a:pPr>
            <a:endParaRPr lang="en-US" dirty="0" smtClean="0"/>
          </a:p>
          <a:p>
            <a:pPr>
              <a:buFont typeface="Wingdings" pitchFamily="2" charset="2"/>
              <a:buChar char="§"/>
            </a:pPr>
            <a:endParaRPr lang="en-US" dirty="0" smtClean="0"/>
          </a:p>
          <a:p>
            <a:r>
              <a:rPr sz="2200" dirty="0" smtClean="0"/>
              <a:t>To obtain a “system of record” that contains the best data that exists in a legacy environment as a source of information.</a:t>
            </a:r>
          </a:p>
          <a:p>
            <a:r>
              <a:rPr sz="2200" dirty="0" smtClean="0"/>
              <a:t>Best data implies to be:</a:t>
            </a:r>
          </a:p>
          <a:p>
            <a:pPr>
              <a:buNone/>
            </a:pPr>
            <a:r>
              <a:rPr sz="2200" dirty="0" smtClean="0"/>
              <a:t>		– Complete</a:t>
            </a:r>
          </a:p>
          <a:p>
            <a:pPr>
              <a:buNone/>
            </a:pPr>
            <a:r>
              <a:rPr sz="2200" dirty="0" smtClean="0"/>
              <a:t>		– Up to date</a:t>
            </a:r>
          </a:p>
          <a:p>
            <a:pPr>
              <a:buNone/>
            </a:pPr>
            <a:r>
              <a:rPr sz="2200" dirty="0" smtClean="0"/>
              <a:t>		– Accurate</a:t>
            </a:r>
          </a:p>
          <a:p>
            <a:r>
              <a:rPr sz="2200" dirty="0" smtClean="0"/>
              <a:t>In conformance with the organization’s information model.</a:t>
            </a:r>
          </a:p>
          <a:p>
            <a:pPr marL="365760" indent="0">
              <a:lnSpc>
                <a:spcPct val="120000"/>
              </a:lnSpc>
              <a:spcBef>
                <a:spcPts val="0"/>
              </a:spcBef>
              <a:buNone/>
            </a:pPr>
            <a:r>
              <a:rPr lang="en-US" sz="2200" dirty="0" smtClean="0"/>
              <a:t> </a:t>
            </a:r>
            <a:endParaRPr lang="en-US" sz="2200" dirty="0"/>
          </a:p>
          <a:p>
            <a:pPr marL="731520" indent="-365760">
              <a:lnSpc>
                <a:spcPct val="120000"/>
              </a:lnSpc>
              <a:spcBef>
                <a:spcPts val="0"/>
              </a:spcBef>
            </a:pPr>
            <a:endParaRPr lang="en-US" sz="2200" dirty="0"/>
          </a:p>
          <a:p>
            <a:pPr marL="0" indent="0">
              <a:buNone/>
            </a:pP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2</a:t>
            </a:fld>
            <a:endParaRPr lang="en-US" dirty="0"/>
          </a:p>
        </p:txBody>
      </p:sp>
      <p:sp>
        <p:nvSpPr>
          <p:cNvPr id="3" name="Title 2"/>
          <p:cNvSpPr>
            <a:spLocks noGrp="1"/>
          </p:cNvSpPr>
          <p:nvPr>
            <p:ph type="title"/>
          </p:nvPr>
        </p:nvSpPr>
        <p:spPr/>
        <p:txBody>
          <a:bodyPr/>
          <a:lstStyle/>
          <a:p>
            <a:r>
              <a:rPr lang="en-US" dirty="0" smtClean="0">
                <a:solidFill>
                  <a:schemeClr val="tx1"/>
                </a:solidFill>
              </a:rPr>
              <a:t>Operational Data Store</a:t>
            </a:r>
            <a:endParaRPr lang="en-US" dirty="0">
              <a:solidFill>
                <a:schemeClr val="tx1"/>
              </a:solidFill>
            </a:endParaRPr>
          </a:p>
        </p:txBody>
      </p:sp>
      <p:pic>
        <p:nvPicPr>
          <p:cNvPr id="4098" name="Picture 2" descr="D:\Pictures\teaching.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866904" y="1743941"/>
            <a:ext cx="1600200" cy="1600200"/>
          </a:xfrm>
          <a:prstGeom prst="rect">
            <a:avLst/>
          </a:prstGeom>
          <a:noFill/>
          <a:extLst>
            <a:ext uri="{909E8E84-426E-40DD-AFC4-6F175D3DCCD1}">
              <a14:hiddenFill xmlns:a14="http://schemas.microsoft.com/office/drawing/2010/main" xmlns="">
                <a:solidFill>
                  <a:srgbClr val="FFFFFF"/>
                </a:solidFill>
              </a14:hiddenFill>
            </a:ext>
          </a:extLst>
        </p:spPr>
      </p:pic>
      <p:sp>
        <p:nvSpPr>
          <p:cNvPr id="5" name="Oval Callout 4"/>
          <p:cNvSpPr/>
          <p:nvPr/>
        </p:nvSpPr>
        <p:spPr>
          <a:xfrm>
            <a:off x="3124200" y="990600"/>
            <a:ext cx="3176620" cy="1181100"/>
          </a:xfrm>
          <a:prstGeom prst="wedgeEllipseCallout">
            <a:avLst>
              <a:gd name="adj1" fmla="val -53321"/>
              <a:gd name="adj2" fmla="val 60557"/>
            </a:avLst>
          </a:prstGeom>
          <a:solidFill>
            <a:schemeClr val="accent3">
              <a:lumMod val="20000"/>
              <a:lumOff val="80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accent3">
                    <a:lumMod val="50000"/>
                  </a:schemeClr>
                </a:solidFill>
                <a:latin typeface="Arial" pitchFamily="34" charset="0"/>
                <a:cs typeface="Arial" pitchFamily="34" charset="0"/>
              </a:rPr>
              <a:t>Let me explain why we need ODS?</a:t>
            </a:r>
            <a:endParaRPr lang="en-US" sz="1600" b="1" dirty="0">
              <a:solidFill>
                <a:schemeClr val="accent4">
                  <a:lumMod val="75000"/>
                </a:schemeClr>
              </a:solidFill>
              <a:latin typeface="Arial" pitchFamily="34" charset="0"/>
              <a:cs typeface="Arial" pitchFamily="34" charset="0"/>
            </a:endParaRPr>
          </a:p>
        </p:txBody>
      </p:sp>
    </p:spTree>
    <p:extLst>
      <p:ext uri="{BB962C8B-B14F-4D97-AF65-F5344CB8AC3E}">
        <p14:creationId xmlns:p14="http://schemas.microsoft.com/office/powerpoint/2010/main" xmlns="" val="3816420679"/>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073150"/>
            <a:ext cx="8686800" cy="4946650"/>
          </a:xfrm>
        </p:spPr>
        <p:txBody>
          <a:bodyPr/>
          <a:lstStyle/>
          <a:p>
            <a:pPr marL="0" indent="0">
              <a:buNone/>
            </a:pPr>
            <a:endParaRPr lang="en-US" sz="2400" dirty="0" smtClean="0"/>
          </a:p>
          <a:p>
            <a:pPr marL="0" indent="0">
              <a:buNone/>
            </a:pPr>
            <a:r>
              <a:rPr lang="en-US" sz="2400" dirty="0" smtClean="0"/>
              <a:t>What is an </a:t>
            </a:r>
            <a:r>
              <a:rPr sz="2400" dirty="0" smtClean="0"/>
              <a:t>ODS</a:t>
            </a:r>
            <a:r>
              <a:rPr lang="en-US" sz="2400" dirty="0" smtClean="0"/>
              <a:t>?</a:t>
            </a:r>
          </a:p>
          <a:p>
            <a:pPr marL="0" indent="0">
              <a:buNone/>
            </a:pPr>
            <a:endParaRPr lang="en-US" sz="2400" dirty="0" smtClean="0"/>
          </a:p>
          <a:p>
            <a:pPr lvl="1" indent="-365760">
              <a:lnSpc>
                <a:spcPct val="120000"/>
              </a:lnSpc>
              <a:spcBef>
                <a:spcPts val="0"/>
              </a:spcBef>
              <a:buFont typeface="Arial" pitchFamily="34" charset="0"/>
              <a:buChar char="•"/>
            </a:pPr>
            <a:r>
              <a:rPr sz="2000" dirty="0" smtClean="0"/>
              <a:t>The typical definition of an operational data store (ODS) is that it’s a set of logically related data structures within a database.</a:t>
            </a:r>
          </a:p>
          <a:p>
            <a:pPr lvl="1" indent="-365760">
              <a:lnSpc>
                <a:spcPct val="120000"/>
              </a:lnSpc>
              <a:spcBef>
                <a:spcPts val="0"/>
              </a:spcBef>
              <a:buFont typeface="Arial" pitchFamily="34" charset="0"/>
              <a:buChar char="•"/>
            </a:pPr>
            <a:r>
              <a:rPr sz="2000" dirty="0" smtClean="0"/>
              <a:t>The data within an ODS is integrated, volatile and at a non-historical granular level that is designed to address a set of operational functions for a specific business purpose.</a:t>
            </a:r>
          </a:p>
          <a:p>
            <a:pPr lvl="1" indent="-365760">
              <a:lnSpc>
                <a:spcPct val="120000"/>
              </a:lnSpc>
              <a:spcBef>
                <a:spcPts val="0"/>
              </a:spcBef>
              <a:buFont typeface="Arial" pitchFamily="34" charset="0"/>
              <a:buChar char="•"/>
            </a:pPr>
            <a:r>
              <a:rPr sz="2000" dirty="0" smtClean="0"/>
              <a:t>The operational data store is a physical area in the data warehouse that contains the latest snapshot of the operational data.</a:t>
            </a:r>
            <a:endParaRPr sz="2000" dirty="0"/>
          </a:p>
          <a:p>
            <a:pPr marL="0" indent="0">
              <a:buNone/>
            </a:pP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3</a:t>
            </a:fld>
            <a:endParaRPr lang="en-US" dirty="0"/>
          </a:p>
        </p:txBody>
      </p:sp>
      <p:sp>
        <p:nvSpPr>
          <p:cNvPr id="3" name="Title 2"/>
          <p:cNvSpPr>
            <a:spLocks noGrp="1"/>
          </p:cNvSpPr>
          <p:nvPr>
            <p:ph type="title"/>
          </p:nvPr>
        </p:nvSpPr>
        <p:spPr>
          <a:xfrm>
            <a:off x="457200" y="0"/>
            <a:ext cx="8298180" cy="1143000"/>
          </a:xfrm>
        </p:spPr>
        <p:txBody>
          <a:bodyPr/>
          <a:lstStyle/>
          <a:p>
            <a:pPr algn="ctr"/>
            <a:r>
              <a:rPr lang="en-US" dirty="0" smtClean="0">
                <a:solidFill>
                  <a:schemeClr val="tx1"/>
                </a:solidFill>
              </a:rPr>
              <a:t>ODS Overview</a:t>
            </a:r>
            <a:endParaRPr lang="en-US" dirty="0">
              <a:solidFill>
                <a:schemeClr val="tx1"/>
              </a:solidFill>
            </a:endParaRPr>
          </a:p>
        </p:txBody>
      </p:sp>
      <p:sp>
        <p:nvSpPr>
          <p:cNvPr id="5" name="Rectangle 4"/>
          <p:cNvSpPr/>
          <p:nvPr/>
        </p:nvSpPr>
        <p:spPr>
          <a:xfrm>
            <a:off x="3703781" y="3244334"/>
            <a:ext cx="1736437" cy="369332"/>
          </a:xfrm>
          <a:prstGeom prst="rect">
            <a:avLst/>
          </a:prstGeom>
        </p:spPr>
        <p:txBody>
          <a:bodyPr wrap="none">
            <a:spAutoFit/>
          </a:bodyPr>
          <a:lstStyle/>
          <a:p>
            <a:r>
              <a:rPr lang="en-US" dirty="0"/>
              <a:t>INTCB21DW056.</a:t>
            </a:r>
          </a:p>
        </p:txBody>
      </p:sp>
    </p:spTree>
    <p:extLst>
      <p:ext uri="{BB962C8B-B14F-4D97-AF65-F5344CB8AC3E}">
        <p14:creationId xmlns:p14="http://schemas.microsoft.com/office/powerpoint/2010/main" xmlns="" val="309947083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073150"/>
            <a:ext cx="8686800" cy="4946650"/>
          </a:xfrm>
        </p:spPr>
        <p:txBody>
          <a:bodyPr/>
          <a:lstStyle/>
          <a:p>
            <a:pPr marL="0" indent="0">
              <a:buNone/>
            </a:pPr>
            <a:endParaRPr sz="2400" dirty="0" smtClean="0"/>
          </a:p>
          <a:p>
            <a:pPr marL="0" indent="0">
              <a:buNone/>
            </a:pPr>
            <a:endParaRPr sz="2400" dirty="0" smtClean="0"/>
          </a:p>
          <a:p>
            <a:pPr marL="0" indent="0">
              <a:buNone/>
            </a:pPr>
            <a:r>
              <a:rPr sz="2400" dirty="0" smtClean="0"/>
              <a:t>The Operational Data Store (ODS) is defined to be a structure that is:</a:t>
            </a:r>
          </a:p>
          <a:p>
            <a:pPr marL="0" indent="0">
              <a:buNone/>
            </a:pPr>
            <a:endParaRPr sz="2400" dirty="0" smtClean="0"/>
          </a:p>
          <a:p>
            <a:pPr marL="400050" lvl="1" indent="0">
              <a:buFont typeface="Arial" pitchFamily="34" charset="0"/>
              <a:buChar char="•"/>
            </a:pPr>
            <a:r>
              <a:rPr sz="2000" dirty="0" smtClean="0"/>
              <a:t>Subject oriented</a:t>
            </a:r>
          </a:p>
          <a:p>
            <a:pPr marL="400050" lvl="1" indent="0">
              <a:buFont typeface="Arial" pitchFamily="34" charset="0"/>
              <a:buChar char="•"/>
            </a:pPr>
            <a:r>
              <a:rPr sz="2000" dirty="0" smtClean="0"/>
              <a:t>Integrated</a:t>
            </a:r>
          </a:p>
          <a:p>
            <a:pPr marL="400050" lvl="1" indent="0">
              <a:buFont typeface="Arial" pitchFamily="34" charset="0"/>
              <a:buChar char="•"/>
            </a:pPr>
            <a:r>
              <a:rPr sz="2000" dirty="0" smtClean="0"/>
              <a:t>Volatile</a:t>
            </a:r>
          </a:p>
          <a:p>
            <a:pPr marL="400050" lvl="1" indent="0">
              <a:buFont typeface="Arial" pitchFamily="34" charset="0"/>
              <a:buChar char="•"/>
            </a:pPr>
            <a:r>
              <a:rPr sz="2000" dirty="0" smtClean="0"/>
              <a:t>Current (Non-historical)</a:t>
            </a:r>
          </a:p>
          <a:p>
            <a:pPr marL="400050" lvl="1" indent="0">
              <a:buFont typeface="Arial" pitchFamily="34" charset="0"/>
              <a:buChar char="•"/>
            </a:pPr>
            <a:r>
              <a:rPr sz="2000" dirty="0" smtClean="0"/>
              <a:t>Detail</a:t>
            </a:r>
          </a:p>
          <a:p>
            <a:pPr marL="400050" lvl="1" indent="0">
              <a:buFont typeface="Arial" pitchFamily="34" charset="0"/>
              <a:buChar char="•"/>
            </a:pPr>
            <a:endParaRPr lang="en-US" sz="2200" dirty="0" smtClean="0"/>
          </a:p>
        </p:txBody>
      </p:sp>
      <p:sp>
        <p:nvSpPr>
          <p:cNvPr id="4" name="Slide Number Placeholder 3"/>
          <p:cNvSpPr>
            <a:spLocks noGrp="1"/>
          </p:cNvSpPr>
          <p:nvPr>
            <p:ph type="sldNum" sz="quarter" idx="10"/>
          </p:nvPr>
        </p:nvSpPr>
        <p:spPr/>
        <p:txBody>
          <a:bodyPr/>
          <a:lstStyle/>
          <a:p>
            <a:fld id="{47ED8886-DB3B-44F4-9A80-E6A224679F20}" type="slidenum">
              <a:rPr lang="en-US" smtClean="0"/>
              <a:pPr/>
              <a:t>4</a:t>
            </a:fld>
            <a:endParaRPr lang="en-US" dirty="0"/>
          </a:p>
        </p:txBody>
      </p:sp>
      <p:sp>
        <p:nvSpPr>
          <p:cNvPr id="3" name="Title 2"/>
          <p:cNvSpPr>
            <a:spLocks noGrp="1"/>
          </p:cNvSpPr>
          <p:nvPr>
            <p:ph type="title"/>
          </p:nvPr>
        </p:nvSpPr>
        <p:spPr>
          <a:xfrm>
            <a:off x="533400" y="381000"/>
            <a:ext cx="8298180" cy="1143000"/>
          </a:xfrm>
        </p:spPr>
        <p:txBody>
          <a:bodyPr/>
          <a:lstStyle/>
          <a:p>
            <a:pPr algn="ctr"/>
            <a:r>
              <a:rPr lang="en-US" dirty="0" smtClean="0">
                <a:solidFill>
                  <a:schemeClr val="tx1"/>
                </a:solidFill>
              </a:rPr>
              <a:t>ODS Features</a:t>
            </a:r>
            <a:endParaRPr lang="en-US" dirty="0">
              <a:solidFill>
                <a:schemeClr val="tx1"/>
              </a:solidFill>
            </a:endParaRPr>
          </a:p>
        </p:txBody>
      </p:sp>
    </p:spTree>
    <p:extLst>
      <p:ext uri="{BB962C8B-B14F-4D97-AF65-F5344CB8AC3E}">
        <p14:creationId xmlns:p14="http://schemas.microsoft.com/office/powerpoint/2010/main" xmlns="" val="309947083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endParaRPr sz="2400" dirty="0" smtClean="0"/>
          </a:p>
          <a:p>
            <a:pPr marL="0" indent="0">
              <a:buNone/>
            </a:pPr>
            <a:endParaRPr sz="2400" dirty="0" smtClean="0"/>
          </a:p>
          <a:p>
            <a:pPr marL="400050" lvl="1" indent="0">
              <a:buNone/>
            </a:pPr>
            <a:endParaRPr sz="2000" b="1" dirty="0" smtClean="0"/>
          </a:p>
          <a:p>
            <a:pPr marL="342900" lvl="1" indent="-342900">
              <a:buFont typeface="Arial" pitchFamily="34" charset="0"/>
            </a:pPr>
            <a:r>
              <a:rPr sz="2200" dirty="0" smtClean="0"/>
              <a:t>The ODS contains specific data that is unique to a set of business functions. The data therefore represents a specific subject area.</a:t>
            </a:r>
          </a:p>
          <a:p>
            <a:pPr marL="342900" lvl="1" indent="-342900">
              <a:buFont typeface="Arial" pitchFamily="34" charset="0"/>
            </a:pPr>
            <a:r>
              <a:rPr sz="2200" dirty="0" smtClean="0"/>
              <a:t>ODS’s are designed and organized around the major data subjects of a corporation – like CUSTOMER or PRODUCT. They are not organized around specific applications or functions – like Order Entry or Accounts Receivable.</a:t>
            </a:r>
          </a:p>
          <a:p>
            <a:pPr marL="400050" lvl="1" indent="0">
              <a:buNone/>
            </a:pPr>
            <a:endParaRPr lang="en-US" sz="2200" b="1" dirty="0" smtClean="0"/>
          </a:p>
        </p:txBody>
      </p:sp>
      <p:sp>
        <p:nvSpPr>
          <p:cNvPr id="4" name="Slide Number Placeholder 3"/>
          <p:cNvSpPr>
            <a:spLocks noGrp="1"/>
          </p:cNvSpPr>
          <p:nvPr>
            <p:ph type="sldNum" sz="quarter" idx="12"/>
          </p:nvPr>
        </p:nvSpPr>
        <p:spPr/>
        <p:txBody>
          <a:bodyPr/>
          <a:lstStyle/>
          <a:p>
            <a:fld id="{47ED8886-DB3B-44F4-9A80-E6A224679F20}" type="slidenum">
              <a:rPr lang="en-US" smtClean="0"/>
              <a:pPr/>
              <a:t>5</a:t>
            </a:fld>
            <a:endParaRPr lang="en-US" dirty="0"/>
          </a:p>
        </p:txBody>
      </p:sp>
      <p:sp>
        <p:nvSpPr>
          <p:cNvPr id="3" name="Title 2"/>
          <p:cNvSpPr>
            <a:spLocks noGrp="1"/>
          </p:cNvSpPr>
          <p:nvPr>
            <p:ph type="title"/>
          </p:nvPr>
        </p:nvSpPr>
        <p:spPr/>
        <p:txBody>
          <a:bodyPr/>
          <a:lstStyle/>
          <a:p>
            <a:r>
              <a:rPr lang="en-US" dirty="0" smtClean="0"/>
              <a:t>Subject Oriented</a:t>
            </a:r>
            <a:endParaRPr lang="en-US" dirty="0"/>
          </a:p>
        </p:txBody>
      </p:sp>
    </p:spTree>
    <p:extLst>
      <p:ext uri="{BB962C8B-B14F-4D97-AF65-F5344CB8AC3E}">
        <p14:creationId xmlns:p14="http://schemas.microsoft.com/office/powerpoint/2010/main" xmlns="" val="3099470837"/>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400050" lvl="1" indent="0">
              <a:buNone/>
            </a:pPr>
            <a:endParaRPr sz="2800" dirty="0" smtClean="0"/>
          </a:p>
          <a:p>
            <a:pPr marL="400050" lvl="1" indent="0">
              <a:buNone/>
            </a:pPr>
            <a:endParaRPr sz="2000" b="1" dirty="0" smtClean="0"/>
          </a:p>
          <a:p>
            <a:pPr marL="342900" lvl="1" indent="-342900">
              <a:buFont typeface="Arial" pitchFamily="34" charset="0"/>
            </a:pPr>
            <a:r>
              <a:rPr sz="2200" dirty="0" smtClean="0"/>
              <a:t>Data in the ODS is sourced from various legacy applications. The source data is taken through a set of ETL operations that includes cleansing and transformative processes. These processes are based on rules that have been created through business requirements for data quality and standardization.</a:t>
            </a:r>
          </a:p>
          <a:p>
            <a:pPr marL="342900" lvl="1" indent="-342900">
              <a:buFont typeface="Arial" pitchFamily="34" charset="0"/>
            </a:pPr>
            <a:r>
              <a:rPr sz="2200" dirty="0" smtClean="0"/>
              <a:t>ODS’s represent a collectively integrated image of subject oriented data that is pulled in from potentially any operational system. If the CUSTOMER subject is included, then all of the CUSTOMER information in the enterprise is fair game for inclusion in the ODS.</a:t>
            </a:r>
          </a:p>
        </p:txBody>
      </p:sp>
      <p:sp>
        <p:nvSpPr>
          <p:cNvPr id="4" name="Slide Number Placeholder 3"/>
          <p:cNvSpPr>
            <a:spLocks noGrp="1"/>
          </p:cNvSpPr>
          <p:nvPr>
            <p:ph type="sldNum" sz="quarter" idx="12"/>
          </p:nvPr>
        </p:nvSpPr>
        <p:spPr/>
        <p:txBody>
          <a:bodyPr/>
          <a:lstStyle/>
          <a:p>
            <a:fld id="{47ED8886-DB3B-44F4-9A80-E6A224679F20}" type="slidenum">
              <a:rPr lang="en-US" smtClean="0"/>
              <a:pPr/>
              <a:t>6</a:t>
            </a:fld>
            <a:endParaRPr lang="en-US" dirty="0"/>
          </a:p>
        </p:txBody>
      </p:sp>
      <p:sp>
        <p:nvSpPr>
          <p:cNvPr id="3" name="Title 2"/>
          <p:cNvSpPr>
            <a:spLocks noGrp="1"/>
          </p:cNvSpPr>
          <p:nvPr>
            <p:ph type="title"/>
          </p:nvPr>
        </p:nvSpPr>
        <p:spPr/>
        <p:txBody>
          <a:bodyPr/>
          <a:lstStyle/>
          <a:p>
            <a:r>
              <a:rPr lang="en-US" dirty="0" smtClean="0"/>
              <a:t>Integrated</a:t>
            </a:r>
            <a:endParaRPr lang="en-US" dirty="0"/>
          </a:p>
        </p:txBody>
      </p:sp>
    </p:spTree>
    <p:extLst>
      <p:ext uri="{BB962C8B-B14F-4D97-AF65-F5344CB8AC3E}">
        <p14:creationId xmlns:p14="http://schemas.microsoft.com/office/powerpoint/2010/main" xmlns="" val="3099470837"/>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endParaRPr sz="2400" dirty="0" smtClean="0"/>
          </a:p>
          <a:p>
            <a:pPr marL="0" indent="0">
              <a:buNone/>
            </a:pPr>
            <a:endParaRPr sz="2400" dirty="0" smtClean="0"/>
          </a:p>
          <a:p>
            <a:pPr marL="0" lvl="1" indent="0">
              <a:buNone/>
            </a:pPr>
            <a:endParaRPr sz="2800" dirty="0" smtClean="0"/>
          </a:p>
          <a:p>
            <a:pPr marL="342900" lvl="1" indent="-342900">
              <a:buNone/>
            </a:pPr>
            <a:r>
              <a:rPr sz="2000" dirty="0" smtClean="0"/>
              <a:t>	</a:t>
            </a:r>
            <a:r>
              <a:rPr sz="2200" dirty="0" smtClean="0"/>
              <a:t>Since an ODS is current valued, it’s subject to change on a frequency that supports the definition of “current”. That is, it’s updated to reflect the changes occurring in the systems that feed it in the true OLTP sense. Therefore, identical queries, made at different times, will likely yield different results because the data has been updated with changes.</a:t>
            </a:r>
          </a:p>
          <a:p>
            <a:pPr marL="400050" lvl="1" indent="0">
              <a:buNone/>
            </a:pPr>
            <a:endParaRPr lang="en-US" sz="2200" b="1" dirty="0" smtClean="0"/>
          </a:p>
        </p:txBody>
      </p:sp>
      <p:sp>
        <p:nvSpPr>
          <p:cNvPr id="4" name="Slide Number Placeholder 3"/>
          <p:cNvSpPr>
            <a:spLocks noGrp="1"/>
          </p:cNvSpPr>
          <p:nvPr>
            <p:ph type="sldNum" sz="quarter" idx="12"/>
          </p:nvPr>
        </p:nvSpPr>
        <p:spPr/>
        <p:txBody>
          <a:bodyPr/>
          <a:lstStyle/>
          <a:p>
            <a:fld id="{47ED8886-DB3B-44F4-9A80-E6A224679F20}" type="slidenum">
              <a:rPr lang="en-US" smtClean="0"/>
              <a:pPr/>
              <a:t>7</a:t>
            </a:fld>
            <a:endParaRPr lang="en-US" dirty="0"/>
          </a:p>
        </p:txBody>
      </p:sp>
      <p:sp>
        <p:nvSpPr>
          <p:cNvPr id="3" name="Title 2"/>
          <p:cNvSpPr>
            <a:spLocks noGrp="1"/>
          </p:cNvSpPr>
          <p:nvPr>
            <p:ph type="title"/>
          </p:nvPr>
        </p:nvSpPr>
        <p:spPr/>
        <p:txBody>
          <a:bodyPr/>
          <a:lstStyle/>
          <a:p>
            <a:r>
              <a:rPr lang="en-US" dirty="0" smtClean="0"/>
              <a:t>Volatile</a:t>
            </a:r>
            <a:endParaRPr lang="en-US" dirty="0"/>
          </a:p>
        </p:txBody>
      </p:sp>
    </p:spTree>
    <p:extLst>
      <p:ext uri="{BB962C8B-B14F-4D97-AF65-F5344CB8AC3E}">
        <p14:creationId xmlns:p14="http://schemas.microsoft.com/office/powerpoint/2010/main" xmlns="" val="3099470837"/>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7ED8886-DB3B-44F4-9A80-E6A224679F20}" type="slidenum">
              <a:rPr lang="en-US" smtClean="0"/>
              <a:pPr/>
              <a:t>8</a:t>
            </a:fld>
            <a:endParaRPr lang="en-US" dirty="0"/>
          </a:p>
        </p:txBody>
      </p:sp>
      <p:sp>
        <p:nvSpPr>
          <p:cNvPr id="3" name="Title 2"/>
          <p:cNvSpPr>
            <a:spLocks noGrp="1"/>
          </p:cNvSpPr>
          <p:nvPr>
            <p:ph type="title"/>
          </p:nvPr>
        </p:nvSpPr>
        <p:spPr/>
        <p:txBody>
          <a:bodyPr/>
          <a:lstStyle/>
          <a:p>
            <a:r>
              <a:rPr lang="en-US" dirty="0" smtClean="0">
                <a:solidFill>
                  <a:schemeClr val="tx1"/>
                </a:solidFill>
              </a:rPr>
              <a:t>Architecture of ODS</a:t>
            </a:r>
            <a:endParaRPr lang="en-US" dirty="0">
              <a:solidFill>
                <a:schemeClr val="tx1"/>
              </a:solidFill>
            </a:endParaRPr>
          </a:p>
        </p:txBody>
      </p:sp>
      <p:pic>
        <p:nvPicPr>
          <p:cNvPr id="1026" name="Picture 2"/>
          <p:cNvPicPr>
            <a:picLocks noChangeAspect="1" noChangeArrowheads="1"/>
          </p:cNvPicPr>
          <p:nvPr/>
        </p:nvPicPr>
        <p:blipFill>
          <a:blip r:embed="rId2" cstate="print"/>
          <a:srcRect/>
          <a:stretch>
            <a:fillRect/>
          </a:stretch>
        </p:blipFill>
        <p:spPr bwMode="auto">
          <a:xfrm>
            <a:off x="1143000" y="1219200"/>
            <a:ext cx="6716110" cy="4910097"/>
          </a:xfrm>
          <a:prstGeom prst="rect">
            <a:avLst/>
          </a:prstGeom>
          <a:noFill/>
          <a:ln w="9525">
            <a:noFill/>
            <a:miter lim="800000"/>
            <a:headEnd/>
            <a:tailEnd/>
          </a:ln>
          <a:effectLst/>
        </p:spPr>
      </p:pic>
    </p:spTree>
    <p:extLst>
      <p:ext uri="{BB962C8B-B14F-4D97-AF65-F5344CB8AC3E}">
        <p14:creationId xmlns:p14="http://schemas.microsoft.com/office/powerpoint/2010/main" xmlns="" val="1591609633"/>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47ED8886-DB3B-44F4-9A80-E6A224679F20}" type="slidenum">
              <a:rPr lang="en-US" smtClean="0"/>
              <a:pPr/>
              <a:t>9</a:t>
            </a:fld>
            <a:endParaRPr lang="en-US" dirty="0"/>
          </a:p>
        </p:txBody>
      </p:sp>
      <p:sp>
        <p:nvSpPr>
          <p:cNvPr id="3" name="Title 2"/>
          <p:cNvSpPr>
            <a:spLocks noGrp="1"/>
          </p:cNvSpPr>
          <p:nvPr>
            <p:ph type="title"/>
          </p:nvPr>
        </p:nvSpPr>
        <p:spPr/>
        <p:txBody>
          <a:bodyPr/>
          <a:lstStyle/>
          <a:p>
            <a:r>
              <a:rPr lang="en-US" dirty="0" smtClean="0">
                <a:solidFill>
                  <a:schemeClr val="tx1"/>
                </a:solidFill>
              </a:rPr>
              <a:t>Classification of ODS</a:t>
            </a:r>
            <a:endParaRPr lang="en-US" dirty="0">
              <a:solidFill>
                <a:schemeClr val="tx1"/>
              </a:solidFill>
            </a:endParaRPr>
          </a:p>
        </p:txBody>
      </p:sp>
      <p:graphicFrame>
        <p:nvGraphicFramePr>
          <p:cNvPr id="2" name="Table 1"/>
          <p:cNvGraphicFramePr>
            <a:graphicFrameLocks noGrp="1"/>
          </p:cNvGraphicFramePr>
          <p:nvPr>
            <p:extLst>
              <p:ext uri="{D42A27DB-BD31-4B8C-83A1-F6EECF244321}">
                <p14:modId xmlns:p14="http://schemas.microsoft.com/office/powerpoint/2010/main" xmlns="" val="2903805688"/>
              </p:ext>
            </p:extLst>
          </p:nvPr>
        </p:nvGraphicFramePr>
        <p:xfrm>
          <a:off x="336332" y="1752600"/>
          <a:ext cx="8516830" cy="4084320"/>
        </p:xfrm>
        <a:graphic>
          <a:graphicData uri="http://schemas.openxmlformats.org/drawingml/2006/table">
            <a:tbl>
              <a:tblPr firstRow="1" bandRow="1">
                <a:tableStyleId>{F2DE63D5-997A-4646-A377-4702673A728D}</a:tableStyleId>
              </a:tblPr>
              <a:tblGrid>
                <a:gridCol w="1797268"/>
                <a:gridCol w="6719562"/>
              </a:tblGrid>
              <a:tr h="609600">
                <a:tc>
                  <a:txBody>
                    <a:bodyPr/>
                    <a:lstStyle/>
                    <a:p>
                      <a:r>
                        <a:rPr lang="en-US" dirty="0" smtClean="0"/>
                        <a:t>Classifications</a:t>
                      </a:r>
                      <a:endParaRPr lang="en-US" dirty="0"/>
                    </a:p>
                  </a:txBody>
                  <a:tcPr marT="91440" marB="914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smtClean="0"/>
                        <a:t>Comment</a:t>
                      </a:r>
                      <a:endParaRPr lang="en-US" dirty="0"/>
                    </a:p>
                  </a:txBody>
                  <a:tcPr marT="91440" marB="914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t>Class 1</a:t>
                      </a:r>
                      <a:endParaRPr lang="en-US" dirty="0"/>
                    </a:p>
                  </a:txBody>
                  <a:tcPr marT="91440" marB="914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285750" indent="-285750">
                        <a:buFont typeface="Arial" panose="020B0604020202020204" pitchFamily="34" charset="0"/>
                        <a:buChar char="•"/>
                      </a:pPr>
                      <a:r>
                        <a:rPr lang="en-US" dirty="0" smtClean="0"/>
                        <a:t>Refresh cycle: Real-</a:t>
                      </a:r>
                      <a:r>
                        <a:rPr lang="en-US" baseline="0" dirty="0" smtClean="0"/>
                        <a:t>time</a:t>
                      </a:r>
                    </a:p>
                    <a:p>
                      <a:pPr marL="285750" indent="-285750">
                        <a:buFont typeface="Arial" panose="020B0604020202020204" pitchFamily="34" charset="0"/>
                        <a:buChar char="•"/>
                      </a:pPr>
                      <a:r>
                        <a:rPr lang="en-US" baseline="0" dirty="0" smtClean="0"/>
                        <a:t>Degree of transformation: Low due to compressed timeframes</a:t>
                      </a:r>
                      <a:endParaRPr lang="en-US" dirty="0"/>
                    </a:p>
                  </a:txBody>
                  <a:tcPr marT="91440" marB="914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t>Class 2</a:t>
                      </a:r>
                      <a:endParaRPr lang="en-US" dirty="0"/>
                    </a:p>
                  </a:txBody>
                  <a:tcPr marT="91440" marB="914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285750" indent="-285750">
                        <a:buFont typeface="Arial" panose="020B0604020202020204" pitchFamily="34" charset="0"/>
                        <a:buChar char="•"/>
                      </a:pPr>
                      <a:r>
                        <a:rPr lang="en-US" dirty="0" smtClean="0"/>
                        <a:t>Refresh cycle:</a:t>
                      </a:r>
                      <a:r>
                        <a:rPr lang="en-US" baseline="0" dirty="0" smtClean="0"/>
                        <a:t> ½ - 1 hour store and forward mechanism</a:t>
                      </a:r>
                    </a:p>
                    <a:p>
                      <a:pPr marL="285750" indent="-285750">
                        <a:buFont typeface="Arial" panose="020B0604020202020204" pitchFamily="34" charset="0"/>
                        <a:buChar char="•"/>
                      </a:pPr>
                      <a:r>
                        <a:rPr lang="en-US" baseline="0" dirty="0" smtClean="0"/>
                        <a:t>Degree of transformation: Medium</a:t>
                      </a:r>
                      <a:endParaRPr lang="en-US" dirty="0"/>
                    </a:p>
                  </a:txBody>
                  <a:tcPr marT="91440" marB="914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t>Class 3</a:t>
                      </a:r>
                      <a:endParaRPr lang="en-US" dirty="0"/>
                    </a:p>
                  </a:txBody>
                  <a:tcPr marT="91440" marB="914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285750" indent="-285750">
                        <a:buFont typeface="Arial" panose="020B0604020202020204" pitchFamily="34" charset="0"/>
                        <a:buChar char="•"/>
                      </a:pPr>
                      <a:r>
                        <a:rPr lang="en-US" dirty="0" smtClean="0"/>
                        <a:t>Refresh cycle: Daily. Traditional batch process</a:t>
                      </a:r>
                    </a:p>
                    <a:p>
                      <a:pPr marL="285750" indent="-285750">
                        <a:buFont typeface="Arial" panose="020B0604020202020204" pitchFamily="34" charset="0"/>
                        <a:buChar char="•"/>
                      </a:pPr>
                      <a:r>
                        <a:rPr lang="en-US" dirty="0" smtClean="0"/>
                        <a:t>Degree</a:t>
                      </a:r>
                      <a:r>
                        <a:rPr lang="en-US" baseline="0" dirty="0" smtClean="0"/>
                        <a:t> of transformation: High</a:t>
                      </a:r>
                      <a:endParaRPr lang="en-US" dirty="0"/>
                    </a:p>
                  </a:txBody>
                  <a:tcPr marT="91440" marB="914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t>Class 4</a:t>
                      </a:r>
                      <a:endParaRPr lang="en-US" dirty="0"/>
                    </a:p>
                  </a:txBody>
                  <a:tcPr marT="91440" marB="914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285750" indent="-285750">
                        <a:buFont typeface="Arial" panose="020B0604020202020204" pitchFamily="34" charset="0"/>
                        <a:buChar char="•"/>
                      </a:pPr>
                      <a:r>
                        <a:rPr lang="en-US" dirty="0" smtClean="0"/>
                        <a:t>Refresh cycle: Ad hoc, often</a:t>
                      </a:r>
                      <a:r>
                        <a:rPr lang="en-US" baseline="0" dirty="0" smtClean="0"/>
                        <a:t> involving preprocessed, value-added information from a data warehouse</a:t>
                      </a:r>
                    </a:p>
                    <a:p>
                      <a:pPr marL="285750" indent="-285750">
                        <a:buFont typeface="Arial" panose="020B0604020202020204" pitchFamily="34" charset="0"/>
                        <a:buChar char="•"/>
                      </a:pPr>
                      <a:r>
                        <a:rPr lang="en-US" baseline="0" dirty="0" smtClean="0"/>
                        <a:t>Degree of transformation: Highest</a:t>
                      </a:r>
                      <a:endParaRPr lang="en-US" dirty="0"/>
                    </a:p>
                  </a:txBody>
                  <a:tcPr marT="91440" marB="9144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40</TotalTime>
  <Words>674</Words>
  <Application>Microsoft Office PowerPoint</Application>
  <PresentationFormat>On-screen Show (4:3)</PresentationFormat>
  <Paragraphs>125</Paragraphs>
  <Slides>15</Slides>
  <Notes>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Concourse</vt:lpstr>
      <vt:lpstr>Operational Data Store Fundamentals</vt:lpstr>
      <vt:lpstr>Operational Data Store</vt:lpstr>
      <vt:lpstr>ODS Overview</vt:lpstr>
      <vt:lpstr>ODS Features</vt:lpstr>
      <vt:lpstr>Subject Oriented</vt:lpstr>
      <vt:lpstr>Integrated</vt:lpstr>
      <vt:lpstr>Volatile</vt:lpstr>
      <vt:lpstr>Architecture of ODS</vt:lpstr>
      <vt:lpstr>Classification of ODS</vt:lpstr>
      <vt:lpstr>Classification of ODS (Cont.)</vt:lpstr>
      <vt:lpstr>Benefits of ODS (Cont.)</vt:lpstr>
      <vt:lpstr>Disadvantages of ODS</vt:lpstr>
      <vt:lpstr>ODS: Update Schedule</vt:lpstr>
      <vt:lpstr>ODS vs Data Warehouse Characteristics</vt:lpstr>
      <vt:lpstr>Real Life Example for ODS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Operational Data Store Fundamentals</dc:title>
  <dc:creator>Poorni</dc:creator>
  <cp:lastModifiedBy>Poorni</cp:lastModifiedBy>
  <cp:revision>1</cp:revision>
  <dcterms:created xsi:type="dcterms:W3CDTF">2021-06-25T13:14:12Z</dcterms:created>
  <dcterms:modified xsi:type="dcterms:W3CDTF">2021-06-25T13:54:23Z</dcterms:modified>
</cp:coreProperties>
</file>