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1"/>
  </p:notesMasterIdLst>
  <p:sldIdLst>
    <p:sldId id="282"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5A93F8-F5BE-4198-8917-0D02D7B7A674}" type="datetimeFigureOut">
              <a:rPr lang="en-US" smtClean="0"/>
              <a:pPr/>
              <a:t>30/6/2021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81BEDE-C5BB-42C4-BE13-EF0318D928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 xmlns:p14="http://schemas.microsoft.com/office/powerpoint/2010/main" val="90701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B421957-0F9D-4CB0-80E6-6245688440AA}" type="datetimeFigureOut">
              <a:rPr lang="en-US" smtClean="0"/>
              <a:pPr/>
              <a:t>30/6/2021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6585A33-DC06-4C9B-90D2-C9CDD764E4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421957-0F9D-4CB0-80E6-6245688440AA}"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585A33-DC06-4C9B-90D2-C9CDD764E4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421957-0F9D-4CB0-80E6-6245688440AA}"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585A33-DC06-4C9B-90D2-C9CDD764E42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extLst>
      <p:ext uri="{BB962C8B-B14F-4D97-AF65-F5344CB8AC3E}">
        <p14:creationId xmlns="" xmlns:p14="http://schemas.microsoft.com/office/powerpoint/2010/main" val="2769006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421957-0F9D-4CB0-80E6-6245688440AA}"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585A33-DC06-4C9B-90D2-C9CDD764E42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B421957-0F9D-4CB0-80E6-6245688440AA}"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585A33-DC06-4C9B-90D2-C9CDD764E42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421957-0F9D-4CB0-80E6-6245688440AA}" type="datetimeFigureOut">
              <a:rPr lang="en-US" smtClean="0"/>
              <a:pPr/>
              <a:t>30/6/2021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585A33-DC06-4C9B-90D2-C9CDD764E42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B421957-0F9D-4CB0-80E6-6245688440AA}" type="datetimeFigureOut">
              <a:rPr lang="en-US" smtClean="0"/>
              <a:pPr/>
              <a:t>30/6/2021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6585A33-DC06-4C9B-90D2-C9CDD764E4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B421957-0F9D-4CB0-80E6-6245688440AA}" type="datetimeFigureOut">
              <a:rPr lang="en-US" smtClean="0"/>
              <a:pPr/>
              <a:t>30/6/2021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6585A33-DC06-4C9B-90D2-C9CDD764E42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B421957-0F9D-4CB0-80E6-6245688440AA}" type="datetimeFigureOut">
              <a:rPr lang="en-US" smtClean="0"/>
              <a:pPr/>
              <a:t>30/6/2021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6585A33-DC06-4C9B-90D2-C9CDD764E4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B421957-0F9D-4CB0-80E6-6245688440AA}" type="datetimeFigureOut">
              <a:rPr lang="en-US" smtClean="0"/>
              <a:pPr/>
              <a:t>30/6/2021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585A33-DC06-4C9B-90D2-C9CDD764E4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B421957-0F9D-4CB0-80E6-6245688440AA}" type="datetimeFigureOut">
              <a:rPr lang="en-US" smtClean="0"/>
              <a:pPr/>
              <a:t>30/6/2021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6585A33-DC06-4C9B-90D2-C9CDD764E42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B421957-0F9D-4CB0-80E6-6245688440AA}" type="datetimeFigureOut">
              <a:rPr lang="en-US" smtClean="0"/>
              <a:pPr/>
              <a:t>30/6/2021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6585A33-DC06-4C9B-90D2-C9CDD764E4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lvl="0"/>
            <a:r>
              <a:rPr lang="en-US" dirty="0" smtClean="0">
                <a:latin typeface="Myriad Pro" pitchFamily="34" charset="0"/>
                <a:cs typeface="Arial" pitchFamily="34" charset="0"/>
              </a:rPr>
              <a:t>ETL For ODS</a:t>
            </a:r>
            <a:br>
              <a:rPr lang="en-US" dirty="0" smtClean="0">
                <a:latin typeface="Myriad Pro" pitchFamily="34" charset="0"/>
                <a:cs typeface="Arial" pitchFamily="34" charset="0"/>
              </a:rPr>
            </a:br>
            <a:endParaRPr lang="en-US" dirty="0"/>
          </a:p>
        </p:txBody>
      </p:sp>
      <p:sp>
        <p:nvSpPr>
          <p:cNvPr id="2" name="Content Placeholder 1"/>
          <p:cNvSpPr>
            <a:spLocks noGrp="1"/>
          </p:cNvSpPr>
          <p:nvPr>
            <p:ph type="subTitle" idx="1"/>
          </p:nvPr>
        </p:nvSpPr>
        <p:spPr/>
        <p:txBody>
          <a:bodyPr/>
          <a:lstStyle/>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276600" y="1676400"/>
            <a:ext cx="2543530" cy="3829585"/>
          </a:xfrm>
          <a:prstGeom prst="rect">
            <a:avLst/>
          </a:prstGeom>
        </p:spPr>
      </p:pic>
      <p:sp>
        <p:nvSpPr>
          <p:cNvPr id="3" name="Slide Number Placeholder 2"/>
          <p:cNvSpPr>
            <a:spLocks noGrp="1"/>
          </p:cNvSpPr>
          <p:nvPr>
            <p:ph type="sldNum" sz="quarter" idx="10"/>
          </p:nvPr>
        </p:nvSpPr>
        <p:spPr/>
        <p:txBody>
          <a:bodyPr/>
          <a:lstStyle/>
          <a:p>
            <a:fld id="{47ED8886-DB3B-44F4-9A80-E6A224679F20}" type="slidenum">
              <a:rPr lang="en-US" smtClean="0"/>
              <a:pPr/>
              <a:t>10</a:t>
            </a:fld>
            <a:endParaRPr lang="en-US" dirty="0"/>
          </a:p>
        </p:txBody>
      </p:sp>
      <p:sp>
        <p:nvSpPr>
          <p:cNvPr id="4" name="Title 3"/>
          <p:cNvSpPr>
            <a:spLocks noGrp="1"/>
          </p:cNvSpPr>
          <p:nvPr>
            <p:ph type="title"/>
          </p:nvPr>
        </p:nvSpPr>
        <p:spPr/>
        <p:txBody>
          <a:bodyPr/>
          <a:lstStyle/>
          <a:p>
            <a:r>
              <a:rPr lang="en-US" dirty="0"/>
              <a:t>Example</a:t>
            </a:r>
          </a:p>
        </p:txBody>
      </p:sp>
    </p:spTree>
    <p:extLst>
      <p:ext uri="{BB962C8B-B14F-4D97-AF65-F5344CB8AC3E}">
        <p14:creationId xmlns="" xmlns:p14="http://schemas.microsoft.com/office/powerpoint/2010/main" val="7631392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686800" cy="4946650"/>
          </a:xfrm>
        </p:spPr>
        <p:txBody>
          <a:bodyPr/>
          <a:lstStyle/>
          <a:p>
            <a:r>
              <a:rPr lang="en-US" sz="2400" dirty="0"/>
              <a:t>Entity Relationship Diagrams (ERD) as this is the most widely used</a:t>
            </a:r>
          </a:p>
          <a:p>
            <a:r>
              <a:rPr lang="en-US" sz="2400" dirty="0"/>
              <a:t>ERDs have an advantage in that they are capable of being normalized</a:t>
            </a:r>
          </a:p>
          <a:p>
            <a:endParaRPr lang="en-US" dirty="0"/>
          </a:p>
        </p:txBody>
      </p:sp>
      <p:sp>
        <p:nvSpPr>
          <p:cNvPr id="3" name="Slide Number Placeholder 2"/>
          <p:cNvSpPr>
            <a:spLocks noGrp="1"/>
          </p:cNvSpPr>
          <p:nvPr>
            <p:ph type="sldNum" sz="quarter" idx="10"/>
          </p:nvPr>
        </p:nvSpPr>
        <p:spPr/>
        <p:txBody>
          <a:bodyPr/>
          <a:lstStyle/>
          <a:p>
            <a:fld id="{47ED8886-DB3B-44F4-9A80-E6A224679F20}" type="slidenum">
              <a:rPr lang="en-US" smtClean="0"/>
              <a:pPr/>
              <a:t>11</a:t>
            </a:fld>
            <a:endParaRPr lang="en-US" dirty="0"/>
          </a:p>
        </p:txBody>
      </p:sp>
      <p:sp>
        <p:nvSpPr>
          <p:cNvPr id="4" name="Title 3"/>
          <p:cNvSpPr>
            <a:spLocks noGrp="1"/>
          </p:cNvSpPr>
          <p:nvPr>
            <p:ph type="title"/>
          </p:nvPr>
        </p:nvSpPr>
        <p:spPr/>
        <p:txBody>
          <a:bodyPr/>
          <a:lstStyle/>
          <a:p>
            <a:r>
              <a:rPr lang="en-US" dirty="0" smtClean="0"/>
              <a:t>Data Model - ERD</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2743200"/>
            <a:ext cx="5848350" cy="22652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545388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30350"/>
            <a:ext cx="8686800" cy="4946650"/>
          </a:xfrm>
        </p:spPr>
        <p:txBody>
          <a:bodyPr/>
          <a:lstStyle/>
          <a:p>
            <a:pPr>
              <a:lnSpc>
                <a:spcPct val="80000"/>
              </a:lnSpc>
            </a:pPr>
            <a:r>
              <a:rPr lang="en-US" altLang="en-US" sz="2400" dirty="0" smtClean="0"/>
              <a:t>E-R </a:t>
            </a:r>
            <a:r>
              <a:rPr lang="en-US" altLang="en-US" sz="2400" dirty="0"/>
              <a:t>modeling </a:t>
            </a:r>
          </a:p>
          <a:p>
            <a:pPr lvl="1">
              <a:lnSpc>
                <a:spcPct val="80000"/>
              </a:lnSpc>
              <a:spcBef>
                <a:spcPts val="1800"/>
              </a:spcBef>
            </a:pPr>
            <a:r>
              <a:rPr lang="en-US" altLang="en-US" dirty="0"/>
              <a:t>Peter Chen </a:t>
            </a:r>
          </a:p>
          <a:p>
            <a:pPr lvl="1">
              <a:lnSpc>
                <a:spcPct val="80000"/>
              </a:lnSpc>
            </a:pPr>
            <a:r>
              <a:rPr lang="en-US" altLang="en-US" dirty="0"/>
              <a:t>Information Engineering </a:t>
            </a:r>
          </a:p>
          <a:p>
            <a:pPr lvl="1">
              <a:lnSpc>
                <a:spcPct val="80000"/>
              </a:lnSpc>
            </a:pPr>
            <a:r>
              <a:rPr lang="en-US" altLang="en-US" dirty="0"/>
              <a:t>Barkers Notation </a:t>
            </a:r>
          </a:p>
          <a:p>
            <a:pPr lvl="1">
              <a:lnSpc>
                <a:spcPct val="80000"/>
              </a:lnSpc>
            </a:pPr>
            <a:r>
              <a:rPr lang="en-US" altLang="en-US" dirty="0"/>
              <a:t>IDEFIX</a:t>
            </a:r>
          </a:p>
          <a:p>
            <a:pPr>
              <a:lnSpc>
                <a:spcPct val="80000"/>
              </a:lnSpc>
              <a:spcBef>
                <a:spcPts val="2400"/>
              </a:spcBef>
            </a:pPr>
            <a:r>
              <a:rPr lang="en-US" altLang="en-US" sz="2400" dirty="0"/>
              <a:t>UML modeling </a:t>
            </a:r>
          </a:p>
          <a:p>
            <a:pPr>
              <a:lnSpc>
                <a:spcPct val="80000"/>
              </a:lnSpc>
              <a:spcBef>
                <a:spcPts val="2400"/>
              </a:spcBef>
            </a:pPr>
            <a:r>
              <a:rPr lang="en-US" altLang="en-US" sz="2400" dirty="0"/>
              <a:t>XML modeling </a:t>
            </a:r>
          </a:p>
          <a:p>
            <a:pPr lvl="1">
              <a:lnSpc>
                <a:spcPct val="80000"/>
              </a:lnSpc>
              <a:spcBef>
                <a:spcPts val="1800"/>
              </a:spcBef>
            </a:pPr>
            <a:r>
              <a:rPr lang="en-US" altLang="en-US" dirty="0"/>
              <a:t>X- Entity modeling </a:t>
            </a:r>
          </a:p>
          <a:p>
            <a:pPr lvl="1">
              <a:lnSpc>
                <a:spcPct val="80000"/>
              </a:lnSpc>
            </a:pPr>
            <a:r>
              <a:rPr lang="en-US" altLang="en-US" dirty="0" smtClean="0"/>
              <a:t>XUML</a:t>
            </a:r>
          </a:p>
          <a:p>
            <a:pPr marL="457200" lvl="1" indent="0">
              <a:lnSpc>
                <a:spcPct val="80000"/>
              </a:lnSpc>
              <a:buNone/>
            </a:pPr>
            <a:endParaRPr lang="en-US" dirty="0"/>
          </a:p>
        </p:txBody>
      </p:sp>
      <p:sp>
        <p:nvSpPr>
          <p:cNvPr id="3" name="Slide Number Placeholder 2"/>
          <p:cNvSpPr>
            <a:spLocks noGrp="1"/>
          </p:cNvSpPr>
          <p:nvPr>
            <p:ph type="sldNum" sz="quarter" idx="10"/>
          </p:nvPr>
        </p:nvSpPr>
        <p:spPr/>
        <p:txBody>
          <a:bodyPr/>
          <a:lstStyle/>
          <a:p>
            <a:fld id="{47ED8886-DB3B-44F4-9A80-E6A224679F20}" type="slidenum">
              <a:rPr lang="en-US" smtClean="0"/>
              <a:pPr/>
              <a:t>12</a:t>
            </a:fld>
            <a:endParaRPr lang="en-US" dirty="0"/>
          </a:p>
        </p:txBody>
      </p:sp>
      <p:sp>
        <p:nvSpPr>
          <p:cNvPr id="4" name="Title 3"/>
          <p:cNvSpPr>
            <a:spLocks noGrp="1"/>
          </p:cNvSpPr>
          <p:nvPr>
            <p:ph type="title"/>
          </p:nvPr>
        </p:nvSpPr>
        <p:spPr/>
        <p:txBody>
          <a:bodyPr/>
          <a:lstStyle/>
          <a:p>
            <a:r>
              <a:rPr lang="en-US" dirty="0"/>
              <a:t>Data Model </a:t>
            </a:r>
            <a:r>
              <a:rPr lang="en-US" dirty="0" smtClean="0"/>
              <a:t>– ERD types</a:t>
            </a:r>
            <a:endParaRPr lang="en-US" dirty="0"/>
          </a:p>
        </p:txBody>
      </p:sp>
    </p:spTree>
    <p:extLst>
      <p:ext uri="{BB962C8B-B14F-4D97-AF65-F5344CB8AC3E}">
        <p14:creationId xmlns="" xmlns:p14="http://schemas.microsoft.com/office/powerpoint/2010/main" val="17955115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298448"/>
            <a:ext cx="8763000" cy="3962400"/>
          </a:xfrm>
        </p:spPr>
        <p:txBody>
          <a:bodyPr>
            <a:normAutofit lnSpcReduction="10000"/>
          </a:bodyPr>
          <a:lstStyle/>
          <a:p>
            <a:pPr marL="0" indent="0">
              <a:buNone/>
            </a:pPr>
            <a:r>
              <a:rPr lang="en-US" sz="2400" dirty="0"/>
              <a:t>What is </a:t>
            </a:r>
            <a:r>
              <a:rPr lang="en-US" sz="2400" dirty="0" smtClean="0"/>
              <a:t>Real-Time ETL?</a:t>
            </a:r>
            <a:endParaRPr lang="en-US" sz="2400" dirty="0"/>
          </a:p>
          <a:p>
            <a:pPr marL="0" indent="0">
              <a:spcBef>
                <a:spcPts val="1200"/>
              </a:spcBef>
              <a:buNone/>
            </a:pPr>
            <a:r>
              <a:rPr lang="en-US" sz="2000" dirty="0"/>
              <a:t>Real-time ETL is a misnomer for a category of data warehousing services that is neither true real-time nor, in many cases, ETL. Instead, the term refers to software that moves data asynchronously into a data warehouse with some urgency—within minutes of the execution of the business transaction</a:t>
            </a:r>
          </a:p>
          <a:p>
            <a:pPr marL="0" indent="0">
              <a:spcBef>
                <a:spcPts val="2400"/>
              </a:spcBef>
              <a:buNone/>
            </a:pPr>
            <a:r>
              <a:rPr lang="en-US" sz="2400" dirty="0" smtClean="0"/>
              <a:t>Where/How to use that?</a:t>
            </a:r>
          </a:p>
          <a:p>
            <a:pPr lvl="1" indent="-365760">
              <a:lnSpc>
                <a:spcPct val="120000"/>
              </a:lnSpc>
              <a:spcBef>
                <a:spcPts val="1200"/>
              </a:spcBef>
              <a:buFont typeface="Arial" pitchFamily="34" charset="0"/>
              <a:buChar char="•"/>
            </a:pPr>
            <a:r>
              <a:rPr lang="en-US" sz="2000" dirty="0" smtClean="0"/>
              <a:t>Real-Time approaches are mainly used to support the data which is keep changing everyday or everytime</a:t>
            </a:r>
          </a:p>
          <a:p>
            <a:pPr lvl="1" indent="-365760">
              <a:lnSpc>
                <a:spcPct val="120000"/>
              </a:lnSpc>
              <a:spcBef>
                <a:spcPts val="0"/>
              </a:spcBef>
              <a:buFont typeface="Arial" pitchFamily="34" charset="0"/>
              <a:buChar char="•"/>
            </a:pPr>
            <a:r>
              <a:rPr lang="en-US" sz="2000" dirty="0" smtClean="0"/>
              <a:t>Other reason is growth in the data volume </a:t>
            </a:r>
            <a:endParaRPr lang="en-US" sz="2200" dirty="0"/>
          </a:p>
          <a:p>
            <a:endParaRPr lang="en-US" dirty="0"/>
          </a:p>
          <a:p>
            <a:pPr marL="0" indent="0">
              <a:buNone/>
            </a:pPr>
            <a:endParaRPr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dirty="0" smtClean="0"/>
              <a:t>Near/Real </a:t>
            </a:r>
            <a:r>
              <a:rPr lang="en-US" dirty="0"/>
              <a:t>T</a:t>
            </a:r>
            <a:r>
              <a:rPr lang="en-US" dirty="0" smtClean="0"/>
              <a:t>ime Approaches</a:t>
            </a:r>
            <a:endParaRPr lang="en-US" dirty="0"/>
          </a:p>
        </p:txBody>
      </p:sp>
    </p:spTree>
    <p:extLst>
      <p:ext uri="{BB962C8B-B14F-4D97-AF65-F5344CB8AC3E}">
        <p14:creationId xmlns="" xmlns:p14="http://schemas.microsoft.com/office/powerpoint/2010/main" val="9338837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14</a:t>
            </a:fld>
            <a:endParaRPr lang="en-US" dirty="0">
              <a:solidFill>
                <a:schemeClr val="tx1"/>
              </a:solidFill>
            </a:endParaRPr>
          </a:p>
        </p:txBody>
      </p:sp>
      <p:sp>
        <p:nvSpPr>
          <p:cNvPr id="3" name="Title 2"/>
          <p:cNvSpPr>
            <a:spLocks noGrp="1"/>
          </p:cNvSpPr>
          <p:nvPr>
            <p:ph type="title"/>
          </p:nvPr>
        </p:nvSpPr>
        <p:spPr/>
        <p:txBody>
          <a:bodyPr/>
          <a:lstStyle/>
          <a:p>
            <a:r>
              <a:rPr lang="en-US" dirty="0" smtClean="0">
                <a:solidFill>
                  <a:schemeClr val="bg1"/>
                </a:solidFill>
              </a:rPr>
              <a:t>Real Time Approaches</a:t>
            </a:r>
            <a:endParaRPr lang="en-US" dirty="0">
              <a:solidFill>
                <a:schemeClr val="bg1"/>
              </a:solidFill>
            </a:endParaRPr>
          </a:p>
        </p:txBody>
      </p:sp>
      <p:sp>
        <p:nvSpPr>
          <p:cNvPr id="6" name="TextBox 5"/>
          <p:cNvSpPr txBox="1"/>
          <p:nvPr/>
        </p:nvSpPr>
        <p:spPr>
          <a:xfrm>
            <a:off x="381000" y="1636216"/>
            <a:ext cx="8229600" cy="4462760"/>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342900" indent="-342900">
              <a:buFont typeface="Arial" panose="020B0604020202020204" pitchFamily="34" charset="0"/>
              <a:buChar char="•"/>
            </a:pPr>
            <a:r>
              <a:rPr lang="en-US" sz="2000" dirty="0"/>
              <a:t>Delivering real-time data warehousing demands an approach quite different from the ETL methods used in batch-oriented data warehousing. </a:t>
            </a:r>
          </a:p>
          <a:p>
            <a:pPr marL="342900" indent="-342900">
              <a:spcBef>
                <a:spcPts val="1200"/>
              </a:spcBef>
              <a:buFont typeface="Arial" panose="020B0604020202020204" pitchFamily="34" charset="0"/>
              <a:buChar char="•"/>
            </a:pPr>
            <a:r>
              <a:rPr lang="en-US" sz="2000" dirty="0"/>
              <a:t>Simply running conventional ETL batches on an ever-more frequent schedule throughout the day might not be practical, either to the OLTP systems or to the data warehouse. </a:t>
            </a:r>
            <a:endParaRPr lang="en-US" sz="2000" dirty="0" smtClean="0"/>
          </a:p>
          <a:p>
            <a:pPr marL="342900" indent="-342900">
              <a:spcBef>
                <a:spcPts val="1200"/>
              </a:spcBef>
              <a:buFont typeface="Arial" panose="020B0604020202020204" pitchFamily="34" charset="0"/>
              <a:buChar char="•"/>
            </a:pPr>
            <a:r>
              <a:rPr lang="en-US" sz="2000" dirty="0" smtClean="0"/>
              <a:t>Hence different approaches can be followed for real time</a:t>
            </a:r>
            <a:endParaRPr lang="en-US" sz="2000" dirty="0"/>
          </a:p>
        </p:txBody>
      </p:sp>
      <p:sp>
        <p:nvSpPr>
          <p:cNvPr id="11" name="Oval Callout 10"/>
          <p:cNvSpPr/>
          <p:nvPr/>
        </p:nvSpPr>
        <p:spPr>
          <a:xfrm>
            <a:off x="1828800" y="1143000"/>
            <a:ext cx="2438400" cy="1078906"/>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Can I implement </a:t>
            </a:r>
            <a:r>
              <a:rPr lang="en-US" sz="1400" b="1" dirty="0" smtClean="0">
                <a:solidFill>
                  <a:schemeClr val="accent3">
                    <a:lumMod val="50000"/>
                  </a:schemeClr>
                </a:solidFill>
                <a:latin typeface="Arial" pitchFamily="34" charset="0"/>
                <a:cs typeface="Arial" pitchFamily="34" charset="0"/>
              </a:rPr>
              <a:t>real-time always?</a:t>
            </a:r>
            <a:endParaRPr lang="en-US" sz="1400" b="1" dirty="0">
              <a:solidFill>
                <a:schemeClr val="accent3">
                  <a:lumMod val="50000"/>
                </a:schemeClr>
              </a:solidFill>
              <a:latin typeface="Arial" pitchFamily="34" charset="0"/>
              <a:cs typeface="Arial" pitchFamily="34" charset="0"/>
            </a:endParaRP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14400" y="1905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8362889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 y="1447800"/>
            <a:ext cx="8686800" cy="4946650"/>
          </a:xfrm>
        </p:spPr>
        <p:txBody>
          <a:bodyPr/>
          <a:lstStyle/>
          <a:p>
            <a:r>
              <a:rPr lang="en-US" b="1" dirty="0" err="1"/>
              <a:t>Microbatch</a:t>
            </a:r>
            <a:r>
              <a:rPr lang="en-US" b="1" dirty="0"/>
              <a:t> ETL</a:t>
            </a:r>
          </a:p>
          <a:p>
            <a:pPr marL="400050" lvl="1" indent="0">
              <a:spcBef>
                <a:spcPts val="1200"/>
              </a:spcBef>
              <a:buNone/>
            </a:pPr>
            <a:r>
              <a:rPr lang="en-US" sz="1800" dirty="0"/>
              <a:t>Conventional ETL, the file-based approach is extremely effective in addressing daily, weekly, and monthly batch-reporting requirements. New or changed transactions (fact records) are moved en masse, and dimensions are captured as point-in-time snapshots for each load. Thus, changes to dimensions that occur between batch processes are not available in the </a:t>
            </a:r>
            <a:r>
              <a:rPr lang="en-US" sz="1800" dirty="0" smtClean="0"/>
              <a:t>warehouse</a:t>
            </a:r>
            <a:endParaRPr lang="en-US" sz="1800" dirty="0"/>
          </a:p>
          <a:p>
            <a:pPr>
              <a:spcBef>
                <a:spcPts val="2400"/>
              </a:spcBef>
            </a:pPr>
            <a:r>
              <a:rPr lang="en-US" b="1" dirty="0"/>
              <a:t>Conventional ETL:</a:t>
            </a:r>
          </a:p>
          <a:p>
            <a:pPr marL="400050" lvl="1" indent="0">
              <a:buNone/>
            </a:pPr>
            <a:r>
              <a:rPr lang="en-US" sz="1800" dirty="0" smtClean="0"/>
              <a:t>It is </a:t>
            </a:r>
            <a:r>
              <a:rPr lang="en-US" sz="1800" dirty="0"/>
              <a:t>a simple, direct, and tried-and-true method for organizations that have more casual latency requirements and complex integration </a:t>
            </a:r>
            <a:r>
              <a:rPr lang="en-US" sz="1800" dirty="0" smtClean="0"/>
              <a:t>challenges</a:t>
            </a: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dirty="0" smtClean="0"/>
              <a:t>Real Time Approaches</a:t>
            </a:r>
            <a:endParaRPr lang="en-US" dirty="0"/>
          </a:p>
        </p:txBody>
      </p:sp>
    </p:spTree>
    <p:extLst>
      <p:ext uri="{BB962C8B-B14F-4D97-AF65-F5344CB8AC3E}">
        <p14:creationId xmlns="" xmlns:p14="http://schemas.microsoft.com/office/powerpoint/2010/main" val="1029247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p:txBody>
          <a:bodyPr>
            <a:normAutofit fontScale="90000"/>
          </a:bodyPr>
          <a:lstStyle/>
          <a:p>
            <a:r>
              <a:rPr lang="en-US" smtClean="0"/>
              <a:t>Real Time approaches – Conventional ETL</a:t>
            </a:r>
            <a:endParaRPr lang="en-US" dirty="0"/>
          </a:p>
        </p:txBody>
      </p:sp>
      <p:grpSp>
        <p:nvGrpSpPr>
          <p:cNvPr id="2" name="Group 42"/>
          <p:cNvGrpSpPr/>
          <p:nvPr/>
        </p:nvGrpSpPr>
        <p:grpSpPr>
          <a:xfrm>
            <a:off x="260332" y="1160318"/>
            <a:ext cx="8557260" cy="4859482"/>
            <a:chOff x="205740" y="381000"/>
            <a:chExt cx="8557260" cy="4859482"/>
          </a:xfrm>
        </p:grpSpPr>
        <p:sp>
          <p:nvSpPr>
            <p:cNvPr id="44" name="Rectangle 43"/>
            <p:cNvSpPr/>
            <p:nvPr/>
          </p:nvSpPr>
          <p:spPr>
            <a:xfrm>
              <a:off x="1695450" y="1537648"/>
              <a:ext cx="1177636" cy="692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OLTP Application A</a:t>
              </a:r>
              <a:endParaRPr lang="en-US" sz="1400" dirty="0"/>
            </a:p>
          </p:txBody>
        </p:sp>
        <p:sp>
          <p:nvSpPr>
            <p:cNvPr id="45" name="Rectangle 44"/>
            <p:cNvSpPr/>
            <p:nvPr/>
          </p:nvSpPr>
          <p:spPr>
            <a:xfrm>
              <a:off x="1724025" y="3352800"/>
              <a:ext cx="1177636" cy="692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OLTP Application B</a:t>
              </a:r>
              <a:endParaRPr lang="en-US" sz="1400" dirty="0"/>
            </a:p>
          </p:txBody>
        </p:sp>
        <p:sp>
          <p:nvSpPr>
            <p:cNvPr id="46" name="Rectangle 45"/>
            <p:cNvSpPr/>
            <p:nvPr/>
          </p:nvSpPr>
          <p:spPr>
            <a:xfrm>
              <a:off x="3362260" y="1537648"/>
              <a:ext cx="1177636" cy="692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Change Detection / Snapshot</a:t>
              </a:r>
              <a:endParaRPr lang="en-US" sz="1400" dirty="0"/>
            </a:p>
          </p:txBody>
        </p:sp>
        <p:sp>
          <p:nvSpPr>
            <p:cNvPr id="47" name="Rectangle 46"/>
            <p:cNvSpPr/>
            <p:nvPr/>
          </p:nvSpPr>
          <p:spPr>
            <a:xfrm>
              <a:off x="3362260" y="3352801"/>
              <a:ext cx="1177636" cy="692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Change Detection / Snapshot</a:t>
              </a:r>
              <a:endParaRPr lang="en-US" sz="1400" dirty="0"/>
            </a:p>
          </p:txBody>
        </p:sp>
        <p:sp>
          <p:nvSpPr>
            <p:cNvPr id="48" name="Flowchart: Magnetic Disk 47"/>
            <p:cNvSpPr/>
            <p:nvPr/>
          </p:nvSpPr>
          <p:spPr>
            <a:xfrm>
              <a:off x="205740" y="2705376"/>
              <a:ext cx="1089660" cy="720022"/>
            </a:xfrm>
            <a:prstGeom prst="flowChartMagneticDisk">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3175">
                    <a:noFill/>
                  </a:ln>
                </a:rPr>
                <a:t>OLTP </a:t>
              </a:r>
            </a:p>
            <a:p>
              <a:pPr algn="ctr"/>
              <a:r>
                <a:rPr lang="en-US" sz="1400" dirty="0" smtClean="0">
                  <a:ln w="3175">
                    <a:noFill/>
                  </a:ln>
                </a:rPr>
                <a:t>Database A</a:t>
              </a:r>
              <a:endParaRPr lang="en-US" sz="1400" dirty="0">
                <a:ln w="3175">
                  <a:noFill/>
                </a:ln>
              </a:endParaRPr>
            </a:p>
          </p:txBody>
        </p:sp>
        <p:sp>
          <p:nvSpPr>
            <p:cNvPr id="49" name="Flowchart: Magnetic Disk 48"/>
            <p:cNvSpPr/>
            <p:nvPr/>
          </p:nvSpPr>
          <p:spPr>
            <a:xfrm>
              <a:off x="205740" y="4520460"/>
              <a:ext cx="1089660" cy="720022"/>
            </a:xfrm>
            <a:prstGeom prst="flowChartMagneticDisk">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3175">
                    <a:noFill/>
                  </a:ln>
                </a:rPr>
                <a:t>OLTP </a:t>
              </a:r>
            </a:p>
            <a:p>
              <a:pPr algn="ctr"/>
              <a:r>
                <a:rPr lang="en-US" sz="1400" dirty="0" smtClean="0">
                  <a:ln w="3175">
                    <a:noFill/>
                  </a:ln>
                </a:rPr>
                <a:t>Database B</a:t>
              </a:r>
              <a:endParaRPr lang="en-US" sz="1400" dirty="0">
                <a:ln w="3175">
                  <a:noFill/>
                </a:ln>
              </a:endParaRPr>
            </a:p>
          </p:txBody>
        </p:sp>
        <p:sp>
          <p:nvSpPr>
            <p:cNvPr id="50" name="Rectangle 49"/>
            <p:cNvSpPr/>
            <p:nvPr/>
          </p:nvSpPr>
          <p:spPr>
            <a:xfrm>
              <a:off x="5316682" y="4419600"/>
              <a:ext cx="1177636" cy="692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Dimension Authority</a:t>
              </a:r>
              <a:endParaRPr lang="en-US" sz="1400" dirty="0"/>
            </a:p>
          </p:txBody>
        </p:sp>
        <p:sp>
          <p:nvSpPr>
            <p:cNvPr id="51" name="Rectangle 50"/>
            <p:cNvSpPr/>
            <p:nvPr/>
          </p:nvSpPr>
          <p:spPr>
            <a:xfrm>
              <a:off x="5247123" y="1408913"/>
              <a:ext cx="1316755" cy="37942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648795" y="2133600"/>
              <a:ext cx="440313" cy="1524000"/>
            </a:xfrm>
            <a:prstGeom prst="rect">
              <a:avLst/>
            </a:prstGeom>
            <a:noFill/>
          </p:spPr>
          <p:txBody>
            <a:bodyPr vert="wordArtVert" wrap="square" rtlCol="0">
              <a:spAutoFit/>
            </a:bodyPr>
            <a:lstStyle/>
            <a:p>
              <a:pPr algn="ctr"/>
              <a:r>
                <a:rPr lang="en-US" sz="1400" dirty="0" smtClean="0"/>
                <a:t>ELT</a:t>
              </a:r>
              <a:endParaRPr lang="en-US" sz="1400" dirty="0"/>
            </a:p>
          </p:txBody>
        </p:sp>
        <p:sp>
          <p:nvSpPr>
            <p:cNvPr id="53" name="Rounded Rectangle 52"/>
            <p:cNvSpPr/>
            <p:nvPr/>
          </p:nvSpPr>
          <p:spPr>
            <a:xfrm>
              <a:off x="7010400" y="1408913"/>
              <a:ext cx="1752600" cy="3794256"/>
            </a:xfrm>
            <a:prstGeom prst="round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7341870" y="1524000"/>
              <a:ext cx="1089660" cy="720022"/>
            </a:xfrm>
            <a:prstGeom prst="flowChartMagneticDisk">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3175">
                    <a:noFill/>
                  </a:ln>
                </a:rPr>
                <a:t>Data Mart A</a:t>
              </a:r>
              <a:endParaRPr lang="en-US" sz="1400" dirty="0">
                <a:ln w="3175">
                  <a:noFill/>
                </a:ln>
              </a:endParaRPr>
            </a:p>
          </p:txBody>
        </p:sp>
        <p:sp>
          <p:nvSpPr>
            <p:cNvPr id="55" name="Flowchart: Magnetic Disk 54"/>
            <p:cNvSpPr/>
            <p:nvPr/>
          </p:nvSpPr>
          <p:spPr>
            <a:xfrm>
              <a:off x="7341870" y="3337491"/>
              <a:ext cx="1089660" cy="720022"/>
            </a:xfrm>
            <a:prstGeom prst="flowChartMagneticDisk">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3175">
                    <a:noFill/>
                  </a:ln>
                </a:rPr>
                <a:t>Data Mart B</a:t>
              </a:r>
              <a:endParaRPr lang="en-US" sz="1400" dirty="0">
                <a:ln w="3175">
                  <a:noFill/>
                </a:ln>
              </a:endParaRPr>
            </a:p>
          </p:txBody>
        </p:sp>
        <p:sp>
          <p:nvSpPr>
            <p:cNvPr id="56" name="TextBox 55"/>
            <p:cNvSpPr txBox="1"/>
            <p:nvPr/>
          </p:nvSpPr>
          <p:spPr>
            <a:xfrm>
              <a:off x="7239000" y="848380"/>
              <a:ext cx="1295400" cy="523220"/>
            </a:xfrm>
            <a:prstGeom prst="rect">
              <a:avLst/>
            </a:prstGeom>
            <a:noFill/>
          </p:spPr>
          <p:txBody>
            <a:bodyPr wrap="square" rtlCol="0">
              <a:spAutoFit/>
            </a:bodyPr>
            <a:lstStyle/>
            <a:p>
              <a:pPr algn="ctr"/>
              <a:r>
                <a:rPr lang="en-US" sz="1400" dirty="0" smtClean="0"/>
                <a:t>Logical Data Warehouse</a:t>
              </a:r>
              <a:endParaRPr lang="en-US" sz="1400" dirty="0"/>
            </a:p>
          </p:txBody>
        </p:sp>
        <p:cxnSp>
          <p:nvCxnSpPr>
            <p:cNvPr id="57" name="Elbow Connector 56"/>
            <p:cNvCxnSpPr>
              <a:stCxn id="48" idx="1"/>
              <a:endCxn id="44" idx="1"/>
            </p:cNvCxnSpPr>
            <p:nvPr/>
          </p:nvCxnSpPr>
          <p:spPr>
            <a:xfrm rot="5400000" flipH="1" flipV="1">
              <a:off x="812328" y="1822254"/>
              <a:ext cx="821364" cy="94488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9" idx="1"/>
              <a:endCxn id="45" idx="1"/>
            </p:cNvCxnSpPr>
            <p:nvPr/>
          </p:nvCxnSpPr>
          <p:spPr>
            <a:xfrm rot="5400000" flipH="1" flipV="1">
              <a:off x="826649" y="3623085"/>
              <a:ext cx="821296" cy="97345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46" idx="1"/>
            </p:cNvCxnSpPr>
            <p:nvPr/>
          </p:nvCxnSpPr>
          <p:spPr>
            <a:xfrm>
              <a:off x="2873086" y="1884012"/>
              <a:ext cx="4891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3"/>
            </p:cNvCxnSpPr>
            <p:nvPr/>
          </p:nvCxnSpPr>
          <p:spPr>
            <a:xfrm>
              <a:off x="4539896" y="1884012"/>
              <a:ext cx="7072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54" idx="2"/>
            </p:cNvCxnSpPr>
            <p:nvPr/>
          </p:nvCxnSpPr>
          <p:spPr>
            <a:xfrm>
              <a:off x="6563878" y="1884011"/>
              <a:ext cx="7779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69087" y="1733550"/>
              <a:ext cx="566777" cy="307777"/>
            </a:xfrm>
            <a:prstGeom prst="rect">
              <a:avLst/>
            </a:prstGeom>
            <a:solidFill>
              <a:schemeClr val="bg1"/>
            </a:solidFill>
          </p:spPr>
          <p:txBody>
            <a:bodyPr wrap="square" rtlCol="0">
              <a:spAutoFit/>
            </a:bodyPr>
            <a:lstStyle/>
            <a:p>
              <a:pPr algn="ctr"/>
              <a:r>
                <a:rPr lang="en-US" sz="1400" dirty="0" smtClean="0"/>
                <a:t>OLTP</a:t>
              </a:r>
              <a:endParaRPr lang="en-US" sz="1400" dirty="0"/>
            </a:p>
          </p:txBody>
        </p:sp>
        <p:sp>
          <p:nvSpPr>
            <p:cNvPr id="63" name="TextBox 62"/>
            <p:cNvSpPr txBox="1"/>
            <p:nvPr/>
          </p:nvSpPr>
          <p:spPr>
            <a:xfrm>
              <a:off x="469087" y="3549848"/>
              <a:ext cx="566777" cy="307777"/>
            </a:xfrm>
            <a:prstGeom prst="rect">
              <a:avLst/>
            </a:prstGeom>
            <a:solidFill>
              <a:schemeClr val="bg1"/>
            </a:solidFill>
          </p:spPr>
          <p:txBody>
            <a:bodyPr wrap="square" rtlCol="0">
              <a:spAutoFit/>
            </a:bodyPr>
            <a:lstStyle/>
            <a:p>
              <a:pPr algn="ctr"/>
              <a:r>
                <a:rPr lang="en-US" sz="1400" dirty="0" smtClean="0"/>
                <a:t>OLTP</a:t>
              </a:r>
              <a:endParaRPr lang="en-US" sz="1400" dirty="0"/>
            </a:p>
          </p:txBody>
        </p:sp>
        <p:cxnSp>
          <p:nvCxnSpPr>
            <p:cNvPr id="64" name="Straight Arrow Connector 63"/>
            <p:cNvCxnSpPr>
              <a:stCxn id="45" idx="3"/>
              <a:endCxn id="47" idx="1"/>
            </p:cNvCxnSpPr>
            <p:nvPr/>
          </p:nvCxnSpPr>
          <p:spPr>
            <a:xfrm>
              <a:off x="2901661" y="3699164"/>
              <a:ext cx="46059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3"/>
            </p:cNvCxnSpPr>
            <p:nvPr/>
          </p:nvCxnSpPr>
          <p:spPr>
            <a:xfrm flipV="1">
              <a:off x="4539896" y="3699163"/>
              <a:ext cx="707227"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5" idx="2"/>
            </p:cNvCxnSpPr>
            <p:nvPr/>
          </p:nvCxnSpPr>
          <p:spPr>
            <a:xfrm>
              <a:off x="6563878" y="3697502"/>
              <a:ext cx="7779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526973" y="3418879"/>
              <a:ext cx="623455" cy="523220"/>
            </a:xfrm>
            <a:prstGeom prst="rect">
              <a:avLst/>
            </a:prstGeom>
            <a:noFill/>
          </p:spPr>
          <p:txBody>
            <a:bodyPr wrap="square" rtlCol="0">
              <a:spAutoFit/>
            </a:bodyPr>
            <a:lstStyle/>
            <a:p>
              <a:pPr algn="ctr"/>
              <a:r>
                <a:rPr lang="en-US" sz="1400" dirty="0" smtClean="0"/>
                <a:t>Batch</a:t>
              </a:r>
              <a:endParaRPr lang="en-US" sz="1400" dirty="0"/>
            </a:p>
          </p:txBody>
        </p:sp>
        <p:sp>
          <p:nvSpPr>
            <p:cNvPr id="68" name="TextBox 67"/>
            <p:cNvSpPr txBox="1"/>
            <p:nvPr/>
          </p:nvSpPr>
          <p:spPr>
            <a:xfrm>
              <a:off x="4524375" y="1621035"/>
              <a:ext cx="623455" cy="523220"/>
            </a:xfrm>
            <a:prstGeom prst="rect">
              <a:avLst/>
            </a:prstGeom>
            <a:noFill/>
          </p:spPr>
          <p:txBody>
            <a:bodyPr wrap="square" rtlCol="0">
              <a:spAutoFit/>
            </a:bodyPr>
            <a:lstStyle/>
            <a:p>
              <a:pPr algn="ctr"/>
              <a:r>
                <a:rPr lang="en-US" sz="1400" dirty="0" smtClean="0"/>
                <a:t>Batch</a:t>
              </a:r>
              <a:endParaRPr lang="en-US" sz="1400" dirty="0"/>
            </a:p>
          </p:txBody>
        </p:sp>
        <p:sp>
          <p:nvSpPr>
            <p:cNvPr id="69" name="TextBox 68"/>
            <p:cNvSpPr txBox="1"/>
            <p:nvPr/>
          </p:nvSpPr>
          <p:spPr>
            <a:xfrm>
              <a:off x="6581775" y="1621035"/>
              <a:ext cx="623455" cy="523220"/>
            </a:xfrm>
            <a:prstGeom prst="rect">
              <a:avLst/>
            </a:prstGeom>
            <a:noFill/>
          </p:spPr>
          <p:txBody>
            <a:bodyPr wrap="square" rtlCol="0">
              <a:spAutoFit/>
            </a:bodyPr>
            <a:lstStyle/>
            <a:p>
              <a:pPr algn="ctr"/>
              <a:r>
                <a:rPr lang="en-US" sz="1400" dirty="0" smtClean="0"/>
                <a:t>Batch</a:t>
              </a:r>
              <a:endParaRPr lang="en-US" sz="1400" dirty="0"/>
            </a:p>
          </p:txBody>
        </p:sp>
        <p:sp>
          <p:nvSpPr>
            <p:cNvPr id="70" name="TextBox 69"/>
            <p:cNvSpPr txBox="1"/>
            <p:nvPr/>
          </p:nvSpPr>
          <p:spPr>
            <a:xfrm>
              <a:off x="6581775" y="3418879"/>
              <a:ext cx="623455" cy="523220"/>
            </a:xfrm>
            <a:prstGeom prst="rect">
              <a:avLst/>
            </a:prstGeom>
            <a:noFill/>
          </p:spPr>
          <p:txBody>
            <a:bodyPr wrap="square" rtlCol="0">
              <a:spAutoFit/>
            </a:bodyPr>
            <a:lstStyle/>
            <a:p>
              <a:pPr algn="ctr"/>
              <a:r>
                <a:rPr lang="en-US" sz="1400" dirty="0" smtClean="0"/>
                <a:t>Batch</a:t>
              </a:r>
              <a:endParaRPr lang="en-US" sz="1400" dirty="0"/>
            </a:p>
          </p:txBody>
        </p:sp>
        <p:sp>
          <p:nvSpPr>
            <p:cNvPr id="71" name="TextBox 70"/>
            <p:cNvSpPr txBox="1"/>
            <p:nvPr/>
          </p:nvSpPr>
          <p:spPr>
            <a:xfrm>
              <a:off x="2993408" y="381000"/>
              <a:ext cx="3048001" cy="369332"/>
            </a:xfrm>
            <a:prstGeom prst="rect">
              <a:avLst/>
            </a:prstGeom>
            <a:noFill/>
          </p:spPr>
          <p:txBody>
            <a:bodyPr wrap="square" rtlCol="0">
              <a:spAutoFit/>
            </a:bodyPr>
            <a:lstStyle/>
            <a:p>
              <a:pPr algn="ctr"/>
              <a:r>
                <a:rPr lang="en-US" dirty="0" smtClean="0"/>
                <a:t>Conventional ELT Diagram</a:t>
              </a:r>
              <a:endParaRPr lang="en-US" dirty="0"/>
            </a:p>
          </p:txBody>
        </p:sp>
      </p:grpSp>
    </p:spTree>
    <p:extLst>
      <p:ext uri="{BB962C8B-B14F-4D97-AF65-F5344CB8AC3E}">
        <p14:creationId xmlns="" xmlns:p14="http://schemas.microsoft.com/office/powerpoint/2010/main" val="11378826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p:txBody>
          <a:bodyPr>
            <a:normAutofit fontScale="90000"/>
          </a:bodyPr>
          <a:lstStyle/>
          <a:p>
            <a:r>
              <a:rPr lang="en-US" dirty="0"/>
              <a:t>Real Time </a:t>
            </a:r>
            <a:r>
              <a:rPr lang="en-US" dirty="0" smtClean="0"/>
              <a:t>approaches - Challenges</a:t>
            </a:r>
            <a:endParaRPr lang="en-US" dirty="0"/>
          </a:p>
        </p:txBody>
      </p:sp>
      <p:sp>
        <p:nvSpPr>
          <p:cNvPr id="8" name="Rectangle 7"/>
          <p:cNvSpPr/>
          <p:nvPr/>
        </p:nvSpPr>
        <p:spPr>
          <a:xfrm>
            <a:off x="228600" y="1318260"/>
            <a:ext cx="8686800" cy="3939540"/>
          </a:xfrm>
          <a:prstGeom prst="rect">
            <a:avLst/>
          </a:prstGeom>
        </p:spPr>
        <p:txBody>
          <a:bodyPr wrap="square">
            <a:spAutoFit/>
          </a:bodyPr>
          <a:lstStyle/>
          <a:p>
            <a:r>
              <a:rPr lang="en-US" sz="2000" b="1" dirty="0" smtClean="0"/>
              <a:t>Number </a:t>
            </a:r>
            <a:r>
              <a:rPr lang="en-US" sz="2000" b="1" dirty="0"/>
              <a:t>of unique </a:t>
            </a:r>
            <a:r>
              <a:rPr lang="en-US" sz="2000" b="1" dirty="0" smtClean="0"/>
              <a:t>challenges :</a:t>
            </a:r>
            <a:endParaRPr lang="en-US" dirty="0" smtClean="0"/>
          </a:p>
          <a:p>
            <a:pPr marL="285750" indent="-285750">
              <a:spcBef>
                <a:spcPts val="2400"/>
              </a:spcBef>
              <a:buFont typeface="Arial" panose="020B0604020202020204" pitchFamily="34" charset="0"/>
              <a:buChar char="•"/>
            </a:pPr>
            <a:r>
              <a:rPr lang="en-US" sz="2000" dirty="0" smtClean="0"/>
              <a:t>System-availability </a:t>
            </a:r>
            <a:r>
              <a:rPr lang="en-US" sz="2000" dirty="0"/>
              <a:t>requirements </a:t>
            </a:r>
            <a:r>
              <a:rPr lang="en-US" sz="2000" dirty="0" smtClean="0"/>
              <a:t>– as </a:t>
            </a:r>
            <a:r>
              <a:rPr lang="en-US" sz="2000" dirty="0"/>
              <a:t>the business comes to rely on low-latency availability of business transactions in the data warehouse. </a:t>
            </a:r>
            <a:endParaRPr lang="en-US" sz="2000" dirty="0" smtClean="0"/>
          </a:p>
          <a:p>
            <a:pPr marL="285750" indent="-285750">
              <a:spcBef>
                <a:spcPts val="600"/>
              </a:spcBef>
              <a:buFont typeface="Arial" panose="020B0604020202020204" pitchFamily="34" charset="0"/>
              <a:buChar char="•"/>
            </a:pPr>
            <a:r>
              <a:rPr lang="en-US" sz="2000" dirty="0" smtClean="0"/>
              <a:t>The </a:t>
            </a:r>
            <a:r>
              <a:rPr lang="en-US" sz="2000" dirty="0"/>
              <a:t>posture of the data warehouse as system of discrete periodic </a:t>
            </a:r>
            <a:endParaRPr lang="en-US" sz="2000" dirty="0" smtClean="0"/>
          </a:p>
          <a:p>
            <a:pPr marL="285750" indent="-285750">
              <a:spcBef>
                <a:spcPts val="600"/>
              </a:spcBef>
              <a:buFont typeface="Arial" panose="020B0604020202020204" pitchFamily="34" charset="0"/>
              <a:buChar char="•"/>
            </a:pPr>
            <a:r>
              <a:rPr lang="en-US" sz="2000" dirty="0" smtClean="0"/>
              <a:t>Continuous </a:t>
            </a:r>
            <a:r>
              <a:rPr lang="en-US" sz="2000" dirty="0"/>
              <a:t>temporal information. </a:t>
            </a:r>
            <a:endParaRPr lang="en-US" sz="2000" dirty="0" smtClean="0"/>
          </a:p>
          <a:p>
            <a:endParaRPr lang="en-US" sz="2000" dirty="0"/>
          </a:p>
          <a:p>
            <a:r>
              <a:rPr lang="en-US" sz="2000" b="1" dirty="0" smtClean="0"/>
              <a:t>Example:  </a:t>
            </a:r>
            <a:r>
              <a:rPr lang="en-US" sz="2000" dirty="0" smtClean="0"/>
              <a:t>The </a:t>
            </a:r>
            <a:r>
              <a:rPr lang="en-US" sz="2000" dirty="0"/>
              <a:t>frequency of fact loading increases from once per day to every 15 minutes, but more dramatically if the loading of facts and dimension records occurs continuously. The data warehouse might then capture a record of the business transactions and their dimensional context at all points in time. Slowly changing dimensions become rapidly changing </a:t>
            </a:r>
            <a:r>
              <a:rPr lang="en-US" sz="2000" dirty="0" smtClean="0"/>
              <a:t>dimensions.</a:t>
            </a:r>
            <a:endParaRPr lang="en-US" sz="2000" dirty="0">
              <a:effectLst/>
            </a:endParaRPr>
          </a:p>
        </p:txBody>
      </p:sp>
    </p:spTree>
    <p:extLst>
      <p:ext uri="{BB962C8B-B14F-4D97-AF65-F5344CB8AC3E}">
        <p14:creationId xmlns="" xmlns:p14="http://schemas.microsoft.com/office/powerpoint/2010/main" val="24096064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25550"/>
            <a:ext cx="5520603" cy="4946650"/>
          </a:xfrm>
        </p:spPr>
        <p:txBody>
          <a:bodyPr/>
          <a:lstStyle/>
          <a:p>
            <a:r>
              <a:rPr lang="en-US" sz="2400" dirty="0" smtClean="0"/>
              <a:t>Explain how ODS and ETL are interrelated</a:t>
            </a:r>
          </a:p>
          <a:p>
            <a:pPr>
              <a:spcBef>
                <a:spcPts val="1800"/>
              </a:spcBef>
            </a:pPr>
            <a:r>
              <a:rPr lang="en-US" sz="2400" dirty="0" smtClean="0"/>
              <a:t>Explain the need of data modelling</a:t>
            </a:r>
          </a:p>
          <a:p>
            <a:pPr>
              <a:spcBef>
                <a:spcPts val="1800"/>
              </a:spcBef>
            </a:pPr>
            <a:r>
              <a:rPr lang="en-US" sz="2400" dirty="0" smtClean="0"/>
              <a:t>Explain types of data modelling techniques.</a:t>
            </a:r>
          </a:p>
          <a:p>
            <a:pPr>
              <a:spcBef>
                <a:spcPts val="1800"/>
              </a:spcBef>
            </a:pPr>
            <a:r>
              <a:rPr lang="en-US" dirty="0" smtClean="0"/>
              <a:t>Explain the need for real time ETL and challenges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867400" y="1752600"/>
            <a:ext cx="2587943" cy="3268980"/>
          </a:xfrm>
          <a:prstGeom prst="rect">
            <a:avLst/>
          </a:prstGeom>
        </p:spPr>
      </p:pic>
    </p:spTree>
    <p:extLst>
      <p:ext uri="{BB962C8B-B14F-4D97-AF65-F5344CB8AC3E}">
        <p14:creationId xmlns="" xmlns:p14="http://schemas.microsoft.com/office/powerpoint/2010/main" val="42357821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8448"/>
            <a:ext cx="5265737" cy="4946650"/>
          </a:xfrm>
        </p:spPr>
        <p:txBody>
          <a:bodyPr/>
          <a:lstStyle/>
          <a:p>
            <a:pPr indent="-365760">
              <a:lnSpc>
                <a:spcPct val="120000"/>
              </a:lnSpc>
              <a:spcBef>
                <a:spcPts val="0"/>
              </a:spcBef>
              <a:defRPr/>
            </a:pPr>
            <a:r>
              <a:rPr lang="en-US" sz="2200" dirty="0" smtClean="0"/>
              <a:t>ODS is data integration from different data source and provide the end user requested data by multiple operations</a:t>
            </a:r>
          </a:p>
          <a:p>
            <a:pPr>
              <a:spcBef>
                <a:spcPts val="1200"/>
              </a:spcBef>
            </a:pPr>
            <a:r>
              <a:rPr lang="en-US" sz="2200" dirty="0" smtClean="0"/>
              <a:t>A </a:t>
            </a:r>
            <a:r>
              <a:rPr lang="en-US" sz="2200" dirty="0"/>
              <a:t>data model visually represents the nature of data, business rules governing the data, and how it will be organized in the </a:t>
            </a:r>
            <a:r>
              <a:rPr lang="en-US" sz="2200" dirty="0" smtClean="0"/>
              <a:t>database</a:t>
            </a:r>
          </a:p>
          <a:p>
            <a:pPr>
              <a:spcBef>
                <a:spcPts val="1200"/>
              </a:spcBef>
            </a:pPr>
            <a:r>
              <a:rPr lang="en-US" sz="2200" dirty="0" smtClean="0"/>
              <a:t>ERD approach for data modelling</a:t>
            </a:r>
          </a:p>
          <a:p>
            <a:pPr>
              <a:spcBef>
                <a:spcPts val="1200"/>
              </a:spcBef>
            </a:pPr>
            <a:r>
              <a:rPr lang="en-US" sz="2200" dirty="0" smtClean="0"/>
              <a:t>Conventional ETL for real time approach implementation</a:t>
            </a:r>
            <a:endParaRPr lang="en-US" sz="2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8448"/>
            <a:ext cx="5105400" cy="4038600"/>
          </a:xfrm>
        </p:spPr>
        <p:txBody>
          <a:bodyPr/>
          <a:lstStyle/>
          <a:p>
            <a:pPr marL="0" indent="0">
              <a:lnSpc>
                <a:spcPct val="120000"/>
              </a:lnSpc>
              <a:buNone/>
            </a:pPr>
            <a:r>
              <a:rPr sz="2400" dirty="0" smtClean="0"/>
              <a:t>Through this chapter you will be able </a:t>
            </a:r>
          </a:p>
          <a:p>
            <a:pPr marL="0" indent="0">
              <a:lnSpc>
                <a:spcPct val="120000"/>
              </a:lnSpc>
              <a:buNone/>
            </a:pPr>
            <a:r>
              <a:rPr sz="2400" dirty="0"/>
              <a:t> </a:t>
            </a:r>
            <a:r>
              <a:rPr sz="2400" dirty="0" smtClean="0"/>
              <a:t>to understand:</a:t>
            </a:r>
          </a:p>
          <a:p>
            <a:pPr marL="731520" indent="-365760">
              <a:lnSpc>
                <a:spcPct val="120000"/>
              </a:lnSpc>
              <a:spcBef>
                <a:spcPts val="2400"/>
              </a:spcBef>
            </a:pPr>
            <a:r>
              <a:rPr lang="en-US" sz="2200" dirty="0" smtClean="0"/>
              <a:t>What is an ODS?</a:t>
            </a:r>
          </a:p>
          <a:p>
            <a:pPr marL="731520" indent="-365760">
              <a:lnSpc>
                <a:spcPct val="120000"/>
              </a:lnSpc>
              <a:spcBef>
                <a:spcPts val="600"/>
              </a:spcBef>
            </a:pPr>
            <a:r>
              <a:rPr lang="en-US" sz="2200" dirty="0"/>
              <a:t>What is data modelling</a:t>
            </a:r>
          </a:p>
          <a:p>
            <a:pPr marL="731520" indent="-365760">
              <a:lnSpc>
                <a:spcPct val="120000"/>
              </a:lnSpc>
              <a:spcBef>
                <a:spcPts val="600"/>
              </a:spcBef>
            </a:pPr>
            <a:r>
              <a:rPr lang="en-US" sz="2200" dirty="0" smtClean="0"/>
              <a:t>Real time ETL approaches?</a:t>
            </a:r>
            <a:endParaRPr lang="en-US" sz="2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extLst>
      <p:ext uri="{BB962C8B-B14F-4D97-AF65-F5344CB8AC3E}">
        <p14:creationId xmlns="" xmlns:p14="http://schemas.microsoft.com/office/powerpoint/2010/main" val="37514875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970820" cy="4946650"/>
          </a:xfrm>
        </p:spPr>
        <p:txBody>
          <a:bodyPr/>
          <a:lstStyle/>
          <a:p>
            <a:pPr marL="0" indent="0">
              <a:lnSpc>
                <a:spcPct val="120000"/>
              </a:lnSpc>
              <a:spcBef>
                <a:spcPts val="0"/>
              </a:spcBef>
              <a:buNone/>
            </a:pPr>
            <a:endParaRPr lang="en-US" sz="2000" dirty="0" smtClean="0">
              <a:latin typeface="Calibri" panose="020F0502020204030204" pitchFamily="34" charset="0"/>
              <a:cs typeface="Calibri" panose="020F0502020204030204" pitchFamily="34" charset="0"/>
            </a:endParaRPr>
          </a:p>
          <a:p>
            <a:pPr marL="0" indent="0">
              <a:lnSpc>
                <a:spcPct val="120000"/>
              </a:lnSpc>
              <a:spcBef>
                <a:spcPts val="0"/>
              </a:spcBef>
              <a:buNone/>
            </a:pPr>
            <a:r>
              <a:rPr lang="en-US" sz="2000" dirty="0" smtClean="0">
                <a:latin typeface="Calibri" panose="020F0502020204030204" pitchFamily="34" charset="0"/>
                <a:cs typeface="Calibri" panose="020F0502020204030204" pitchFamily="34" charset="0"/>
              </a:rPr>
              <a:t>An </a:t>
            </a:r>
            <a:r>
              <a:rPr lang="en-US" sz="2000" dirty="0">
                <a:latin typeface="Calibri" panose="020F0502020204030204" pitchFamily="34" charset="0"/>
                <a:cs typeface="Calibri" panose="020F0502020204030204" pitchFamily="34" charset="0"/>
              </a:rPr>
              <a:t>operational data store </a:t>
            </a:r>
            <a:r>
              <a:rPr lang="en-US" sz="2000" dirty="0" smtClean="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ODS") is a database designed to integrate data from multiple sources for additional operations on the data. The data is then passed back to operational systems for further </a:t>
            </a:r>
            <a:r>
              <a:rPr lang="en-US" sz="2000" dirty="0" smtClean="0">
                <a:latin typeface="Calibri" panose="020F0502020204030204" pitchFamily="34" charset="0"/>
                <a:cs typeface="Calibri" panose="020F0502020204030204" pitchFamily="34" charset="0"/>
              </a:rPr>
              <a:t>operations </a:t>
            </a:r>
            <a:r>
              <a:rPr lang="en-US" sz="2000" dirty="0">
                <a:latin typeface="Calibri" panose="020F0502020204030204" pitchFamily="34" charset="0"/>
                <a:cs typeface="Calibri" panose="020F0502020204030204" pitchFamily="34" charset="0"/>
              </a:rPr>
              <a:t>and to the data warehouse for reporting</a:t>
            </a:r>
            <a:endParaRPr lang="en-US" sz="2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a:xfrm>
            <a:off x="381000" y="152400"/>
            <a:ext cx="8298180" cy="1143000"/>
          </a:xfrm>
        </p:spPr>
        <p:txBody>
          <a:bodyPr/>
          <a:lstStyle/>
          <a:p>
            <a:pPr algn="ctr"/>
            <a:r>
              <a:rPr lang="en-US" sz="2800" dirty="0" smtClean="0">
                <a:solidFill>
                  <a:schemeClr val="tx1"/>
                </a:solidFill>
              </a:rPr>
              <a:t>ODS Overview</a:t>
            </a:r>
            <a:endParaRPr lang="en-US" sz="2800" dirty="0">
              <a:solidFill>
                <a:schemeClr val="tx1"/>
              </a:solidFill>
            </a:endParaRPr>
          </a:p>
        </p:txBody>
      </p:sp>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228600" y="3862754"/>
            <a:ext cx="2057400" cy="1266092"/>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tretch>
            <a:fillRect/>
          </a:stretch>
        </p:blipFill>
        <p:spPr bwMode="auto">
          <a:xfrm>
            <a:off x="3429000" y="3400864"/>
            <a:ext cx="2237509" cy="2266072"/>
          </a:xfrm>
          <a:prstGeom prst="roundRect">
            <a:avLst>
              <a:gd name="adj" fmla="val 8594"/>
            </a:avLst>
          </a:prstGeom>
          <a:solidFill>
            <a:srgbClr val="FFFFFF">
              <a:shade val="85000"/>
            </a:srgbClr>
          </a:solidFill>
          <a:ln>
            <a:noFill/>
          </a:ln>
          <a:effectLst>
            <a:reflection blurRad="12700" stA="31000" endPos="26000" dist="12700" dir="5400000" sy="-100000" algn="bl" rotWithShape="0"/>
          </a:effectLst>
          <a:extLst/>
        </p:spPr>
      </p:pic>
      <p:sp>
        <p:nvSpPr>
          <p:cNvPr id="19" name="Right Arrow 18"/>
          <p:cNvSpPr/>
          <p:nvPr/>
        </p:nvSpPr>
        <p:spPr>
          <a:xfrm>
            <a:off x="2362200" y="4343400"/>
            <a:ext cx="978408" cy="39471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791200" y="4336542"/>
            <a:ext cx="978408" cy="39471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tretch>
            <a:fillRect/>
          </a:stretch>
        </p:blipFill>
        <p:spPr bwMode="auto">
          <a:xfrm>
            <a:off x="6924816" y="3352800"/>
            <a:ext cx="2063976" cy="24254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063056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90800"/>
            <a:ext cx="8686800" cy="3733800"/>
          </a:xfrm>
        </p:spPr>
        <p:txBody>
          <a:bodyPr>
            <a:normAutofit lnSpcReduction="10000"/>
          </a:bodyPr>
          <a:lstStyle/>
          <a:p>
            <a:pPr marL="0" indent="0">
              <a:buNone/>
            </a:pPr>
            <a:r>
              <a:rPr lang="en-US" sz="2000" dirty="0"/>
              <a:t>What is a </a:t>
            </a:r>
            <a:r>
              <a:rPr lang="en-US" sz="2000" dirty="0" smtClean="0"/>
              <a:t>ETL?</a:t>
            </a:r>
            <a:endParaRPr lang="en-US" sz="2000" dirty="0" smtClean="0">
              <a:cs typeface="Calibri" panose="020F0502020204030204" pitchFamily="34" charset="0"/>
            </a:endParaRPr>
          </a:p>
          <a:p>
            <a:r>
              <a:rPr lang="en-US" sz="2000" dirty="0" smtClean="0">
                <a:cs typeface="Calibri" panose="020F0502020204030204" pitchFamily="34" charset="0"/>
              </a:rPr>
              <a:t>ETL is data Extract, transformation and Loading associated</a:t>
            </a:r>
          </a:p>
          <a:p>
            <a:pPr marL="0" indent="0">
              <a:spcBef>
                <a:spcPts val="2400"/>
              </a:spcBef>
              <a:buNone/>
            </a:pPr>
            <a:r>
              <a:rPr lang="en-US" sz="2000" dirty="0" smtClean="0">
                <a:cs typeface="Calibri" panose="020F0502020204030204" pitchFamily="34" charset="0"/>
              </a:rPr>
              <a:t>How ETL is used?</a:t>
            </a:r>
          </a:p>
          <a:p>
            <a:r>
              <a:rPr lang="en-US" sz="2000" dirty="0" smtClean="0">
                <a:cs typeface="Calibri" panose="020F0502020204030204" pitchFamily="34" charset="0"/>
              </a:rPr>
              <a:t>Data will be extracted from different sources </a:t>
            </a:r>
          </a:p>
          <a:p>
            <a:r>
              <a:rPr lang="en-US" sz="2000" dirty="0" smtClean="0">
                <a:cs typeface="Calibri" panose="020F0502020204030204" pitchFamily="34" charset="0"/>
              </a:rPr>
              <a:t>Sources will provide their own data in the format which can be processed </a:t>
            </a:r>
          </a:p>
          <a:p>
            <a:pPr marL="0" indent="0">
              <a:buNone/>
            </a:pPr>
            <a:r>
              <a:rPr lang="en-US" sz="2000" dirty="0">
                <a:cs typeface="Calibri" panose="020F0502020204030204" pitchFamily="34" charset="0"/>
              </a:rPr>
              <a:t> </a:t>
            </a:r>
            <a:r>
              <a:rPr lang="en-US" sz="2000" dirty="0" smtClean="0">
                <a:cs typeface="Calibri" panose="020F0502020204030204" pitchFamily="34" charset="0"/>
              </a:rPr>
              <a:t>     by ETL</a:t>
            </a:r>
          </a:p>
          <a:p>
            <a:r>
              <a:rPr lang="en-US" sz="2000" dirty="0" smtClean="0">
                <a:cs typeface="Calibri" panose="020F0502020204030204" pitchFamily="34" charset="0"/>
              </a:rPr>
              <a:t>The required functionalities will be covered in transformation phase to over shape the data</a:t>
            </a:r>
          </a:p>
          <a:p>
            <a:r>
              <a:rPr lang="en-US" sz="2000" dirty="0" smtClean="0">
                <a:cs typeface="Calibri" panose="020F0502020204030204" pitchFamily="34" charset="0"/>
              </a:rPr>
              <a:t>Finally it will be loaded into the tables as required</a:t>
            </a:r>
            <a:endParaRPr lang="en-US" sz="2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dirty="0" smtClean="0"/>
              <a:t>ETL and ODS</a:t>
            </a:r>
            <a:endParaRPr lang="en-US" dirty="0"/>
          </a:p>
        </p:txBody>
      </p:sp>
      <p:pic>
        <p:nvPicPr>
          <p:cNvPr id="7" name="Picture 2" descr="D:\Pictures\teaching.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5000" y="1066800"/>
            <a:ext cx="1600200" cy="16002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Oval Callout 7"/>
          <p:cNvSpPr/>
          <p:nvPr/>
        </p:nvSpPr>
        <p:spPr>
          <a:xfrm>
            <a:off x="3886200" y="1032164"/>
            <a:ext cx="2438400" cy="949036"/>
          </a:xfrm>
          <a:prstGeom prst="wedgeEllipseCallout">
            <a:avLst>
              <a:gd name="adj1" fmla="val -70827"/>
              <a:gd name="adj2" fmla="val 26160"/>
            </a:avLst>
          </a:prstGeom>
          <a:solidFill>
            <a:srgbClr val="90CAF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ETL and ODS</a:t>
            </a: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981200" y="2356523"/>
            <a:ext cx="1300842" cy="226144"/>
          </a:xfrm>
          <a:prstGeom prst="rect">
            <a:avLst/>
          </a:prstGeom>
        </p:spPr>
      </p:pic>
    </p:spTree>
    <p:extLst>
      <p:ext uri="{BB962C8B-B14F-4D97-AF65-F5344CB8AC3E}">
        <p14:creationId xmlns="" xmlns:p14="http://schemas.microsoft.com/office/powerpoint/2010/main" val="38164206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8448"/>
            <a:ext cx="8686800" cy="4946650"/>
          </a:xfrm>
        </p:spPr>
        <p:txBody>
          <a:bodyPr/>
          <a:lstStyle/>
          <a:p>
            <a:r>
              <a:rPr lang="en-US" sz="2400" dirty="0">
                <a:cs typeface="Calibri" panose="020F0502020204030204" pitchFamily="34" charset="0"/>
              </a:rPr>
              <a:t>Operational Data Store is a repository between staging area and data warehouse</a:t>
            </a:r>
          </a:p>
          <a:p>
            <a:pPr>
              <a:spcBef>
                <a:spcPts val="1800"/>
              </a:spcBef>
            </a:pPr>
            <a:r>
              <a:rPr lang="en-US" sz="2400" dirty="0">
                <a:cs typeface="Calibri" panose="020F0502020204030204" pitchFamily="34" charset="0"/>
              </a:rPr>
              <a:t>Data in ODS is at the level of low granularity.</a:t>
            </a:r>
          </a:p>
          <a:p>
            <a:pPr>
              <a:spcBef>
                <a:spcPts val="1800"/>
              </a:spcBef>
            </a:pPr>
            <a:r>
              <a:rPr lang="en-US" sz="2400" dirty="0">
                <a:cs typeface="Calibri" panose="020F0502020204030204" pitchFamily="34" charset="0"/>
              </a:rPr>
              <a:t>Aggregated data would be loaded into EDW, once the data in ODS populated.</a:t>
            </a:r>
          </a:p>
          <a:p>
            <a:pPr>
              <a:spcBef>
                <a:spcPts val="1800"/>
              </a:spcBef>
            </a:pPr>
            <a:r>
              <a:rPr lang="en-US" sz="2400" dirty="0">
                <a:cs typeface="Calibri" panose="020F0502020204030204" pitchFamily="34" charset="0"/>
              </a:rPr>
              <a:t>ODS is a semi DWH that helps the analysts to analyze business data</a:t>
            </a:r>
          </a:p>
          <a:p>
            <a:pPr>
              <a:spcBef>
                <a:spcPts val="1800"/>
              </a:spcBef>
            </a:pPr>
            <a:r>
              <a:rPr lang="en-US" sz="2400" dirty="0">
                <a:cs typeface="Calibri" panose="020F0502020204030204" pitchFamily="34" charset="0"/>
              </a:rPr>
              <a:t>ODS also generates primary keys, handles errors and rejects similar to DWH</a:t>
            </a:r>
            <a:endParaRPr lang="en-US" sz="2400" dirty="0"/>
          </a:p>
          <a:p>
            <a:endParaRPr lang="en-US" dirty="0"/>
          </a:p>
        </p:txBody>
      </p:sp>
      <p:sp>
        <p:nvSpPr>
          <p:cNvPr id="3" name="Slide Number Placeholder 2"/>
          <p:cNvSpPr>
            <a:spLocks noGrp="1"/>
          </p:cNvSpPr>
          <p:nvPr>
            <p:ph type="sldNum" sz="quarter" idx="10"/>
          </p:nvPr>
        </p:nvSpPr>
        <p:spPr/>
        <p:txBody>
          <a:bodyPr/>
          <a:lstStyle/>
          <a:p>
            <a:fld id="{47ED8886-DB3B-44F4-9A80-E6A224679F20}" type="slidenum">
              <a:rPr lang="en-US" smtClean="0"/>
              <a:pPr/>
              <a:t>5</a:t>
            </a:fld>
            <a:endParaRPr lang="en-US" dirty="0"/>
          </a:p>
        </p:txBody>
      </p:sp>
      <p:sp>
        <p:nvSpPr>
          <p:cNvPr id="4" name="Title 3"/>
          <p:cNvSpPr>
            <a:spLocks noGrp="1"/>
          </p:cNvSpPr>
          <p:nvPr>
            <p:ph type="title"/>
          </p:nvPr>
        </p:nvSpPr>
        <p:spPr/>
        <p:txBody>
          <a:bodyPr/>
          <a:lstStyle/>
          <a:p>
            <a:r>
              <a:rPr lang="en-US" dirty="0" smtClean="0"/>
              <a:t>ETL and ODS</a:t>
            </a:r>
            <a:endParaRPr lang="en-US" dirty="0"/>
          </a:p>
        </p:txBody>
      </p:sp>
    </p:spTree>
    <p:extLst>
      <p:ext uri="{BB962C8B-B14F-4D97-AF65-F5344CB8AC3E}">
        <p14:creationId xmlns="" xmlns:p14="http://schemas.microsoft.com/office/powerpoint/2010/main" val="32764382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740150"/>
            <a:ext cx="8686800" cy="3270250"/>
          </a:xfrm>
        </p:spPr>
        <p:txBody>
          <a:bodyPr/>
          <a:lstStyle/>
          <a:p>
            <a:pPr marL="0" indent="0">
              <a:buNone/>
            </a:pPr>
            <a:r>
              <a:rPr lang="en-US" sz="2400" dirty="0" smtClean="0"/>
              <a:t>Data </a:t>
            </a:r>
            <a:r>
              <a:rPr lang="en-US" sz="2400" dirty="0"/>
              <a:t>Model is a collection of conceptual tools for describing data, data relationships, data semantics and consistency </a:t>
            </a:r>
            <a:r>
              <a:rPr lang="en-US" sz="2400" dirty="0" smtClean="0"/>
              <a:t>constraint. A </a:t>
            </a:r>
            <a:r>
              <a:rPr lang="en-US" sz="2400" dirty="0"/>
              <a:t>data model is a conceptual representation of data structures required for data base and is very powerful in expressing and communicating the business requirements</a:t>
            </a:r>
          </a:p>
          <a:p>
            <a:pPr marL="0" indent="0">
              <a:buNone/>
            </a:pPr>
            <a:endParaRPr lang="en-US" sz="2200" dirty="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dirty="0" smtClean="0"/>
              <a:t>Data </a:t>
            </a:r>
            <a:r>
              <a:rPr lang="en-IN" dirty="0"/>
              <a:t>Modelling</a:t>
            </a:r>
            <a:endParaRPr lang="en-US" dirty="0"/>
          </a:p>
        </p:txBody>
      </p:sp>
      <p:pic>
        <p:nvPicPr>
          <p:cNvPr id="6" name="Picture 2" descr="D:\Pictures\teaching.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7000" y="1905000"/>
            <a:ext cx="1600200" cy="16002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Oval Callout 6"/>
          <p:cNvSpPr/>
          <p:nvPr/>
        </p:nvSpPr>
        <p:spPr>
          <a:xfrm>
            <a:off x="4191000" y="1295400"/>
            <a:ext cx="2438400" cy="949036"/>
          </a:xfrm>
          <a:prstGeom prst="wedgeEllipseCallout">
            <a:avLst>
              <a:gd name="adj1" fmla="val -60032"/>
              <a:gd name="adj2" fmla="val 64116"/>
            </a:avLst>
          </a:prstGeom>
          <a:solidFill>
            <a:srgbClr val="90CAF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Data Modelling</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743200" y="3194723"/>
            <a:ext cx="1300842" cy="226144"/>
          </a:xfrm>
          <a:prstGeom prst="rect">
            <a:avLst/>
          </a:prstGeom>
        </p:spPr>
      </p:pic>
    </p:spTree>
    <p:extLst>
      <p:ext uri="{BB962C8B-B14F-4D97-AF65-F5344CB8AC3E}">
        <p14:creationId xmlns="" xmlns:p14="http://schemas.microsoft.com/office/powerpoint/2010/main" val="30994708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ED8886-DB3B-44F4-9A80-E6A224679F20}" type="slidenum">
              <a:rPr lang="en-US" smtClean="0"/>
              <a:pPr/>
              <a:t>7</a:t>
            </a:fld>
            <a:endParaRPr lang="en-US" dirty="0"/>
          </a:p>
        </p:txBody>
      </p:sp>
      <p:sp>
        <p:nvSpPr>
          <p:cNvPr id="4" name="Title 3"/>
          <p:cNvSpPr>
            <a:spLocks noGrp="1"/>
          </p:cNvSpPr>
          <p:nvPr>
            <p:ph type="title"/>
          </p:nvPr>
        </p:nvSpPr>
        <p:spPr/>
        <p:txBody>
          <a:bodyPr/>
          <a:lstStyle/>
          <a:p>
            <a:endParaRPr lang="en-US"/>
          </a:p>
        </p:txBody>
      </p:sp>
      <p:sp>
        <p:nvSpPr>
          <p:cNvPr id="25" name="Oval Callout 24"/>
          <p:cNvSpPr/>
          <p:nvPr/>
        </p:nvSpPr>
        <p:spPr>
          <a:xfrm>
            <a:off x="2095500" y="3855027"/>
            <a:ext cx="3124200" cy="1222670"/>
          </a:xfrm>
          <a:prstGeom prst="wedgeEllipseCallout">
            <a:avLst>
              <a:gd name="adj1" fmla="val -56458"/>
              <a:gd name="adj2" fmla="val 67221"/>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latin typeface="Arial" pitchFamily="34" charset="0"/>
                <a:cs typeface="Arial" pitchFamily="34" charset="0"/>
              </a:rPr>
              <a:t>How they are related with each other?</a:t>
            </a:r>
            <a:endParaRPr lang="en-US" sz="1600" b="1" dirty="0">
              <a:solidFill>
                <a:schemeClr val="accent3">
                  <a:lumMod val="50000"/>
                </a:schemeClr>
              </a:solidFill>
              <a:latin typeface="Arial" pitchFamily="34" charset="0"/>
              <a:cs typeface="Arial" pitchFamily="34" charset="0"/>
            </a:endParaRPr>
          </a:p>
        </p:txBody>
      </p:sp>
      <p:pic>
        <p:nvPicPr>
          <p:cNvPr id="307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flipH="1">
            <a:off x="699448" y="4735074"/>
            <a:ext cx="1214082" cy="1381125"/>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165" y="6056438"/>
            <a:ext cx="1549235" cy="115762"/>
          </a:xfrm>
          <a:prstGeom prst="rect">
            <a:avLst/>
          </a:prstGeom>
        </p:spPr>
      </p:pic>
      <p:grpSp>
        <p:nvGrpSpPr>
          <p:cNvPr id="5" name="Group 17"/>
          <p:cNvGrpSpPr/>
          <p:nvPr/>
        </p:nvGrpSpPr>
        <p:grpSpPr>
          <a:xfrm>
            <a:off x="533400" y="1447800"/>
            <a:ext cx="4191000" cy="1981200"/>
            <a:chOff x="304800" y="3124200"/>
            <a:chExt cx="4191000" cy="1981200"/>
          </a:xfrm>
        </p:grpSpPr>
        <p:pic>
          <p:nvPicPr>
            <p:cNvPr id="19" name="Picture 1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24000" y="3124200"/>
              <a:ext cx="2133600" cy="1981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1" name="Rounded Rectangle 20"/>
            <p:cNvSpPr/>
            <p:nvPr/>
          </p:nvSpPr>
          <p:spPr>
            <a:xfrm>
              <a:off x="3810000" y="3276600"/>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Anu</a:t>
              </a:r>
            </a:p>
          </p:txBody>
        </p:sp>
        <p:sp>
          <p:nvSpPr>
            <p:cNvPr id="23" name="Rounded Rectangle 22"/>
            <p:cNvSpPr/>
            <p:nvPr/>
          </p:nvSpPr>
          <p:spPr>
            <a:xfrm>
              <a:off x="3810000" y="3719287"/>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Marry</a:t>
              </a:r>
            </a:p>
          </p:txBody>
        </p:sp>
        <p:sp>
          <p:nvSpPr>
            <p:cNvPr id="24" name="Rounded Rectangle 23"/>
            <p:cNvSpPr/>
            <p:nvPr/>
          </p:nvSpPr>
          <p:spPr>
            <a:xfrm>
              <a:off x="3810000" y="4161974"/>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Victor</a:t>
              </a:r>
            </a:p>
          </p:txBody>
        </p:sp>
        <p:sp>
          <p:nvSpPr>
            <p:cNvPr id="26" name="Rounded Rectangle 25"/>
            <p:cNvSpPr/>
            <p:nvPr/>
          </p:nvSpPr>
          <p:spPr>
            <a:xfrm>
              <a:off x="3810000" y="4800600"/>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Mini</a:t>
              </a:r>
            </a:p>
          </p:txBody>
        </p:sp>
        <p:sp>
          <p:nvSpPr>
            <p:cNvPr id="27" name="Rounded Rectangle 26"/>
            <p:cNvSpPr/>
            <p:nvPr/>
          </p:nvSpPr>
          <p:spPr>
            <a:xfrm>
              <a:off x="304800" y="4191000"/>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err="1"/>
                <a:t>Arun</a:t>
              </a:r>
              <a:endParaRPr lang="en-US" sz="1100" b="1" dirty="0"/>
            </a:p>
          </p:txBody>
        </p:sp>
        <p:sp>
          <p:nvSpPr>
            <p:cNvPr id="28" name="Rounded Rectangle 27"/>
            <p:cNvSpPr/>
            <p:nvPr/>
          </p:nvSpPr>
          <p:spPr>
            <a:xfrm>
              <a:off x="304800" y="4648200"/>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err="1"/>
                <a:t>Shalu</a:t>
              </a:r>
              <a:endParaRPr lang="en-US" sz="1100" b="1" dirty="0"/>
            </a:p>
          </p:txBody>
        </p:sp>
        <p:sp>
          <p:nvSpPr>
            <p:cNvPr id="29" name="Rounded Rectangle 28"/>
            <p:cNvSpPr/>
            <p:nvPr/>
          </p:nvSpPr>
          <p:spPr>
            <a:xfrm>
              <a:off x="304800" y="3733800"/>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Peter</a:t>
              </a:r>
            </a:p>
          </p:txBody>
        </p:sp>
        <p:sp>
          <p:nvSpPr>
            <p:cNvPr id="30" name="Rounded Rectangle 29"/>
            <p:cNvSpPr/>
            <p:nvPr/>
          </p:nvSpPr>
          <p:spPr>
            <a:xfrm>
              <a:off x="304800" y="3276600"/>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t>John</a:t>
              </a:r>
              <a:endParaRPr lang="en-US" sz="1100" b="1" dirty="0"/>
            </a:p>
          </p:txBody>
        </p:sp>
        <p:cxnSp>
          <p:nvCxnSpPr>
            <p:cNvPr id="31" name="Straight Connector 30"/>
            <p:cNvCxnSpPr>
              <a:stCxn id="30" idx="3"/>
            </p:cNvCxnSpPr>
            <p:nvPr/>
          </p:nvCxnSpPr>
          <p:spPr>
            <a:xfrm>
              <a:off x="990600" y="3429000"/>
              <a:ext cx="114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9" idx="3"/>
            </p:cNvCxnSpPr>
            <p:nvPr/>
          </p:nvCxnSpPr>
          <p:spPr>
            <a:xfrm>
              <a:off x="990600" y="38862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1" idx="1"/>
            </p:cNvCxnSpPr>
            <p:nvPr/>
          </p:nvCxnSpPr>
          <p:spPr>
            <a:xfrm flipH="1">
              <a:off x="3048000" y="3429000"/>
              <a:ext cx="76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3" idx="1"/>
            </p:cNvCxnSpPr>
            <p:nvPr/>
          </p:nvCxnSpPr>
          <p:spPr>
            <a:xfrm flipH="1">
              <a:off x="3467100" y="3871687"/>
              <a:ext cx="342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4" idx="1"/>
            </p:cNvCxnSpPr>
            <p:nvPr/>
          </p:nvCxnSpPr>
          <p:spPr>
            <a:xfrm flipH="1">
              <a:off x="3048000" y="4314374"/>
              <a:ext cx="76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6" idx="1"/>
            </p:cNvCxnSpPr>
            <p:nvPr/>
          </p:nvCxnSpPr>
          <p:spPr>
            <a:xfrm flipH="1">
              <a:off x="2667000" y="4953000"/>
              <a:ext cx="114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7" idx="3"/>
            </p:cNvCxnSpPr>
            <p:nvPr/>
          </p:nvCxnSpPr>
          <p:spPr>
            <a:xfrm>
              <a:off x="990600" y="4343400"/>
              <a:ext cx="152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8" idx="3"/>
            </p:cNvCxnSpPr>
            <p:nvPr/>
          </p:nvCxnSpPr>
          <p:spPr>
            <a:xfrm>
              <a:off x="990600" y="4800600"/>
              <a:ext cx="10668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 name="Group 38"/>
          <p:cNvGrpSpPr/>
          <p:nvPr/>
        </p:nvGrpSpPr>
        <p:grpSpPr>
          <a:xfrm>
            <a:off x="5181600" y="2800350"/>
            <a:ext cx="3838573" cy="3219450"/>
            <a:chOff x="4848227" y="2495550"/>
            <a:chExt cx="3838573" cy="3219450"/>
          </a:xfrm>
        </p:grpSpPr>
        <p:sp>
          <p:nvSpPr>
            <p:cNvPr id="40" name="Rounded Rectangle 39"/>
            <p:cNvSpPr/>
            <p:nvPr/>
          </p:nvSpPr>
          <p:spPr>
            <a:xfrm>
              <a:off x="5267325" y="2697843"/>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Peter</a:t>
              </a:r>
            </a:p>
          </p:txBody>
        </p:sp>
        <p:sp>
          <p:nvSpPr>
            <p:cNvPr id="41" name="Rounded Rectangle 40"/>
            <p:cNvSpPr/>
            <p:nvPr/>
          </p:nvSpPr>
          <p:spPr>
            <a:xfrm>
              <a:off x="7486650" y="2697843"/>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Marry</a:t>
              </a:r>
            </a:p>
          </p:txBody>
        </p:sp>
        <p:sp>
          <p:nvSpPr>
            <p:cNvPr id="42" name="Rounded Rectangle 41"/>
            <p:cNvSpPr/>
            <p:nvPr/>
          </p:nvSpPr>
          <p:spPr>
            <a:xfrm>
              <a:off x="5257800" y="3601962"/>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t>John</a:t>
              </a:r>
              <a:endParaRPr lang="en-US" sz="1100" b="1" dirty="0"/>
            </a:p>
          </p:txBody>
        </p:sp>
        <p:sp>
          <p:nvSpPr>
            <p:cNvPr id="43" name="Rounded Rectangle 42"/>
            <p:cNvSpPr/>
            <p:nvPr/>
          </p:nvSpPr>
          <p:spPr>
            <a:xfrm>
              <a:off x="7486650" y="3601962"/>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Anu</a:t>
              </a:r>
            </a:p>
          </p:txBody>
        </p:sp>
        <p:sp>
          <p:nvSpPr>
            <p:cNvPr id="44" name="Rounded Rectangle 43"/>
            <p:cNvSpPr/>
            <p:nvPr/>
          </p:nvSpPr>
          <p:spPr>
            <a:xfrm>
              <a:off x="5524500" y="4506081"/>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Victor</a:t>
              </a:r>
            </a:p>
          </p:txBody>
        </p:sp>
        <p:sp>
          <p:nvSpPr>
            <p:cNvPr id="45" name="Rounded Rectangle 44"/>
            <p:cNvSpPr/>
            <p:nvPr/>
          </p:nvSpPr>
          <p:spPr>
            <a:xfrm>
              <a:off x="7477125" y="4506081"/>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Mini</a:t>
              </a:r>
            </a:p>
          </p:txBody>
        </p:sp>
        <p:sp>
          <p:nvSpPr>
            <p:cNvPr id="46" name="Rounded Rectangle 45"/>
            <p:cNvSpPr/>
            <p:nvPr/>
          </p:nvSpPr>
          <p:spPr>
            <a:xfrm>
              <a:off x="5276850" y="5410200"/>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err="1"/>
                <a:t>Arun</a:t>
              </a:r>
              <a:endParaRPr lang="en-US" sz="1100" b="1" dirty="0"/>
            </a:p>
          </p:txBody>
        </p:sp>
        <p:sp>
          <p:nvSpPr>
            <p:cNvPr id="47" name="Rounded Rectangle 46"/>
            <p:cNvSpPr/>
            <p:nvPr/>
          </p:nvSpPr>
          <p:spPr>
            <a:xfrm>
              <a:off x="7505700" y="5410200"/>
              <a:ext cx="685800" cy="30480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err="1"/>
                <a:t>Shalu</a:t>
              </a:r>
              <a:endParaRPr lang="en-US" sz="1100" b="1" dirty="0"/>
            </a:p>
          </p:txBody>
        </p:sp>
        <p:grpSp>
          <p:nvGrpSpPr>
            <p:cNvPr id="8" name="Group 47"/>
            <p:cNvGrpSpPr/>
            <p:nvPr/>
          </p:nvGrpSpPr>
          <p:grpSpPr>
            <a:xfrm>
              <a:off x="5976434" y="2755304"/>
              <a:ext cx="1532743" cy="1524758"/>
              <a:chOff x="6413633" y="2726729"/>
              <a:chExt cx="1046883" cy="1524758"/>
            </a:xfrm>
          </p:grpSpPr>
          <p:sp>
            <p:nvSpPr>
              <p:cNvPr id="71" name="Right Arrow 70"/>
              <p:cNvSpPr/>
              <p:nvPr/>
            </p:nvSpPr>
            <p:spPr>
              <a:xfrm>
                <a:off x="6429375" y="2726729"/>
                <a:ext cx="1000125" cy="9462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flipH="1">
                <a:off x="6419850" y="2821979"/>
                <a:ext cx="1000125" cy="9462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flipH="1">
                <a:off x="6419850" y="3679229"/>
                <a:ext cx="1000125" cy="9462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rot="20060620" flipH="1">
                <a:off x="6551312" y="4108597"/>
                <a:ext cx="909204" cy="9462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rot="12230688" flipH="1">
                <a:off x="6413633" y="4156859"/>
                <a:ext cx="1000124" cy="9462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Down Arrow 48"/>
            <p:cNvSpPr/>
            <p:nvPr/>
          </p:nvSpPr>
          <p:spPr>
            <a:xfrm>
              <a:off x="5449824" y="3052865"/>
              <a:ext cx="92202" cy="4783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flipV="1">
              <a:off x="5592699" y="3052865"/>
              <a:ext cx="92202" cy="4783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50"/>
            <p:cNvGrpSpPr/>
            <p:nvPr/>
          </p:nvGrpSpPr>
          <p:grpSpPr>
            <a:xfrm>
              <a:off x="7716774" y="3071915"/>
              <a:ext cx="235077" cy="478312"/>
              <a:chOff x="7716774" y="3071915"/>
              <a:chExt cx="235077" cy="478312"/>
            </a:xfrm>
          </p:grpSpPr>
          <p:sp>
            <p:nvSpPr>
              <p:cNvPr id="69" name="Down Arrow 68"/>
              <p:cNvSpPr/>
              <p:nvPr/>
            </p:nvSpPr>
            <p:spPr>
              <a:xfrm>
                <a:off x="7716774" y="3071915"/>
                <a:ext cx="92202" cy="4783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own Arrow 69"/>
              <p:cNvSpPr/>
              <p:nvPr/>
            </p:nvSpPr>
            <p:spPr>
              <a:xfrm flipV="1">
                <a:off x="7859649" y="3071915"/>
                <a:ext cx="92202" cy="4783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Down Arrow 51"/>
            <p:cNvSpPr/>
            <p:nvPr/>
          </p:nvSpPr>
          <p:spPr>
            <a:xfrm>
              <a:off x="7716774" y="3981552"/>
              <a:ext cx="92202" cy="4783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7716774" y="4881665"/>
              <a:ext cx="92202" cy="4783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5421249" y="3985770"/>
              <a:ext cx="92202" cy="136468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357938" y="2495550"/>
              <a:ext cx="733425" cy="261610"/>
            </a:xfrm>
            <a:prstGeom prst="rect">
              <a:avLst/>
            </a:prstGeom>
            <a:noFill/>
          </p:spPr>
          <p:txBody>
            <a:bodyPr wrap="square" rtlCol="0">
              <a:spAutoFit/>
            </a:bodyPr>
            <a:lstStyle/>
            <a:p>
              <a:pPr algn="ctr"/>
              <a:r>
                <a:rPr lang="en-US" sz="1100" dirty="0" smtClean="0"/>
                <a:t>Husband</a:t>
              </a:r>
              <a:endParaRPr lang="en-US" sz="1100" dirty="0"/>
            </a:p>
          </p:txBody>
        </p:sp>
        <p:sp>
          <p:nvSpPr>
            <p:cNvPr id="56" name="TextBox 55"/>
            <p:cNvSpPr txBox="1"/>
            <p:nvPr/>
          </p:nvSpPr>
          <p:spPr>
            <a:xfrm>
              <a:off x="6357938" y="2924175"/>
              <a:ext cx="733425" cy="261610"/>
            </a:xfrm>
            <a:prstGeom prst="rect">
              <a:avLst/>
            </a:prstGeom>
            <a:noFill/>
          </p:spPr>
          <p:txBody>
            <a:bodyPr wrap="square" rtlCol="0">
              <a:spAutoFit/>
            </a:bodyPr>
            <a:lstStyle/>
            <a:p>
              <a:pPr algn="ctr"/>
              <a:r>
                <a:rPr lang="en-US" sz="1100" dirty="0" smtClean="0"/>
                <a:t>Wife</a:t>
              </a:r>
              <a:endParaRPr lang="en-US" sz="1100" dirty="0"/>
            </a:p>
          </p:txBody>
        </p:sp>
        <p:sp>
          <p:nvSpPr>
            <p:cNvPr id="57" name="TextBox 56"/>
            <p:cNvSpPr txBox="1"/>
            <p:nvPr/>
          </p:nvSpPr>
          <p:spPr>
            <a:xfrm>
              <a:off x="6724651" y="3195965"/>
              <a:ext cx="1047749" cy="261610"/>
            </a:xfrm>
            <a:prstGeom prst="rect">
              <a:avLst/>
            </a:prstGeom>
            <a:noFill/>
          </p:spPr>
          <p:txBody>
            <a:bodyPr wrap="square" rtlCol="0">
              <a:spAutoFit/>
            </a:bodyPr>
            <a:lstStyle/>
            <a:p>
              <a:pPr algn="ctr"/>
              <a:r>
                <a:rPr lang="en-US" sz="1100" dirty="0" smtClean="0"/>
                <a:t>Mother-in-law</a:t>
              </a:r>
              <a:endParaRPr lang="en-US" sz="1100" dirty="0"/>
            </a:p>
          </p:txBody>
        </p:sp>
        <p:sp>
          <p:nvSpPr>
            <p:cNvPr id="58" name="TextBox 57"/>
            <p:cNvSpPr txBox="1"/>
            <p:nvPr/>
          </p:nvSpPr>
          <p:spPr>
            <a:xfrm>
              <a:off x="7934326" y="3124200"/>
              <a:ext cx="752474" cy="430887"/>
            </a:xfrm>
            <a:prstGeom prst="rect">
              <a:avLst/>
            </a:prstGeom>
            <a:noFill/>
          </p:spPr>
          <p:txBody>
            <a:bodyPr wrap="square" rtlCol="0">
              <a:spAutoFit/>
            </a:bodyPr>
            <a:lstStyle/>
            <a:p>
              <a:pPr algn="ctr"/>
              <a:r>
                <a:rPr lang="en-US" sz="1100" dirty="0" smtClean="0"/>
                <a:t>Daughter-in-law</a:t>
              </a:r>
              <a:endParaRPr lang="en-US" sz="1100" dirty="0"/>
            </a:p>
          </p:txBody>
        </p:sp>
        <p:sp>
          <p:nvSpPr>
            <p:cNvPr id="59" name="TextBox 58"/>
            <p:cNvSpPr txBox="1"/>
            <p:nvPr/>
          </p:nvSpPr>
          <p:spPr>
            <a:xfrm>
              <a:off x="4848227" y="3148340"/>
              <a:ext cx="619123" cy="261610"/>
            </a:xfrm>
            <a:prstGeom prst="rect">
              <a:avLst/>
            </a:prstGeom>
            <a:noFill/>
          </p:spPr>
          <p:txBody>
            <a:bodyPr wrap="square" rtlCol="0">
              <a:spAutoFit/>
            </a:bodyPr>
            <a:lstStyle/>
            <a:p>
              <a:pPr algn="ctr"/>
              <a:r>
                <a:rPr lang="en-US" sz="1100" dirty="0" smtClean="0"/>
                <a:t>Father</a:t>
              </a:r>
              <a:endParaRPr lang="en-US" sz="1100" dirty="0"/>
            </a:p>
          </p:txBody>
        </p:sp>
        <p:sp>
          <p:nvSpPr>
            <p:cNvPr id="60" name="TextBox 59"/>
            <p:cNvSpPr txBox="1"/>
            <p:nvPr/>
          </p:nvSpPr>
          <p:spPr>
            <a:xfrm>
              <a:off x="5657852" y="3148340"/>
              <a:ext cx="619123" cy="261610"/>
            </a:xfrm>
            <a:prstGeom prst="rect">
              <a:avLst/>
            </a:prstGeom>
            <a:noFill/>
          </p:spPr>
          <p:txBody>
            <a:bodyPr wrap="square" rtlCol="0">
              <a:spAutoFit/>
            </a:bodyPr>
            <a:lstStyle/>
            <a:p>
              <a:pPr algn="ctr"/>
              <a:r>
                <a:rPr lang="en-US" sz="1100" dirty="0" smtClean="0"/>
                <a:t>Son</a:t>
              </a:r>
              <a:endParaRPr lang="en-US" sz="1100" dirty="0"/>
            </a:p>
          </p:txBody>
        </p:sp>
        <p:sp>
          <p:nvSpPr>
            <p:cNvPr id="61" name="TextBox 60"/>
            <p:cNvSpPr txBox="1"/>
            <p:nvPr/>
          </p:nvSpPr>
          <p:spPr>
            <a:xfrm>
              <a:off x="5010152" y="4538990"/>
              <a:ext cx="428623" cy="261610"/>
            </a:xfrm>
            <a:prstGeom prst="rect">
              <a:avLst/>
            </a:prstGeom>
            <a:noFill/>
          </p:spPr>
          <p:txBody>
            <a:bodyPr wrap="square" rtlCol="0">
              <a:spAutoFit/>
            </a:bodyPr>
            <a:lstStyle/>
            <a:p>
              <a:pPr algn="ctr"/>
              <a:r>
                <a:rPr lang="en-US" sz="1100" dirty="0" smtClean="0"/>
                <a:t>Son</a:t>
              </a:r>
              <a:endParaRPr lang="en-US" sz="1100" dirty="0"/>
            </a:p>
          </p:txBody>
        </p:sp>
        <p:sp>
          <p:nvSpPr>
            <p:cNvPr id="62" name="TextBox 61"/>
            <p:cNvSpPr txBox="1"/>
            <p:nvPr/>
          </p:nvSpPr>
          <p:spPr>
            <a:xfrm>
              <a:off x="6348413" y="3771900"/>
              <a:ext cx="733425" cy="261610"/>
            </a:xfrm>
            <a:prstGeom prst="rect">
              <a:avLst/>
            </a:prstGeom>
            <a:noFill/>
          </p:spPr>
          <p:txBody>
            <a:bodyPr wrap="square" rtlCol="0">
              <a:spAutoFit/>
            </a:bodyPr>
            <a:lstStyle/>
            <a:p>
              <a:pPr algn="ctr"/>
              <a:r>
                <a:rPr lang="en-US" sz="1100" dirty="0" smtClean="0"/>
                <a:t>Wife</a:t>
              </a:r>
              <a:endParaRPr lang="en-US" sz="1100" dirty="0"/>
            </a:p>
          </p:txBody>
        </p:sp>
        <p:sp>
          <p:nvSpPr>
            <p:cNvPr id="63" name="Down Arrow 62"/>
            <p:cNvSpPr/>
            <p:nvPr/>
          </p:nvSpPr>
          <p:spPr>
            <a:xfrm>
              <a:off x="5573649" y="3981552"/>
              <a:ext cx="92202" cy="4783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629277" y="4089903"/>
              <a:ext cx="428623" cy="261610"/>
            </a:xfrm>
            <a:prstGeom prst="rect">
              <a:avLst/>
            </a:prstGeom>
            <a:noFill/>
          </p:spPr>
          <p:txBody>
            <a:bodyPr wrap="square" rtlCol="0">
              <a:spAutoFit/>
            </a:bodyPr>
            <a:lstStyle/>
            <a:p>
              <a:pPr algn="ctr"/>
              <a:r>
                <a:rPr lang="en-US" sz="1100" dirty="0" smtClean="0"/>
                <a:t>Son</a:t>
              </a:r>
              <a:endParaRPr lang="en-US" sz="1100" dirty="0"/>
            </a:p>
          </p:txBody>
        </p:sp>
        <p:sp>
          <p:nvSpPr>
            <p:cNvPr id="65" name="TextBox 64"/>
            <p:cNvSpPr txBox="1"/>
            <p:nvPr/>
          </p:nvSpPr>
          <p:spPr>
            <a:xfrm>
              <a:off x="7029452" y="4089903"/>
              <a:ext cx="742948" cy="261610"/>
            </a:xfrm>
            <a:prstGeom prst="rect">
              <a:avLst/>
            </a:prstGeom>
            <a:noFill/>
          </p:spPr>
          <p:txBody>
            <a:bodyPr wrap="square" rtlCol="0">
              <a:spAutoFit/>
            </a:bodyPr>
            <a:lstStyle/>
            <a:p>
              <a:pPr algn="ctr"/>
              <a:r>
                <a:rPr lang="en-US" sz="1100" dirty="0" smtClean="0"/>
                <a:t>Daughter</a:t>
              </a:r>
              <a:endParaRPr lang="en-US" sz="1100" dirty="0"/>
            </a:p>
          </p:txBody>
        </p:sp>
        <p:sp>
          <p:nvSpPr>
            <p:cNvPr id="66" name="Down Arrow 65"/>
            <p:cNvSpPr/>
            <p:nvPr/>
          </p:nvSpPr>
          <p:spPr>
            <a:xfrm>
              <a:off x="5564124" y="4872140"/>
              <a:ext cx="92202" cy="4783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629277" y="4980491"/>
              <a:ext cx="623886" cy="261610"/>
            </a:xfrm>
            <a:prstGeom prst="rect">
              <a:avLst/>
            </a:prstGeom>
            <a:noFill/>
          </p:spPr>
          <p:txBody>
            <a:bodyPr wrap="square" rtlCol="0">
              <a:spAutoFit/>
            </a:bodyPr>
            <a:lstStyle/>
            <a:p>
              <a:pPr algn="ctr"/>
              <a:r>
                <a:rPr lang="en-US" sz="1100" dirty="0" smtClean="0"/>
                <a:t>Brother</a:t>
              </a:r>
              <a:endParaRPr lang="en-US" sz="1100" dirty="0"/>
            </a:p>
          </p:txBody>
        </p:sp>
        <p:sp>
          <p:nvSpPr>
            <p:cNvPr id="68" name="TextBox 67"/>
            <p:cNvSpPr txBox="1"/>
            <p:nvPr/>
          </p:nvSpPr>
          <p:spPr>
            <a:xfrm>
              <a:off x="7105652" y="4980491"/>
              <a:ext cx="623886" cy="261610"/>
            </a:xfrm>
            <a:prstGeom prst="rect">
              <a:avLst/>
            </a:prstGeom>
            <a:noFill/>
          </p:spPr>
          <p:txBody>
            <a:bodyPr wrap="square" rtlCol="0">
              <a:spAutoFit/>
            </a:bodyPr>
            <a:lstStyle/>
            <a:p>
              <a:pPr algn="ctr"/>
              <a:r>
                <a:rPr lang="en-US" sz="1100" dirty="0" smtClean="0"/>
                <a:t>Sister</a:t>
              </a:r>
              <a:endParaRPr lang="en-US" sz="1100" dirty="0"/>
            </a:p>
          </p:txBody>
        </p:sp>
      </p:grpSp>
      <p:sp>
        <p:nvSpPr>
          <p:cNvPr id="6" name="Rounded Rectangle 5"/>
          <p:cNvSpPr/>
          <p:nvPr/>
        </p:nvSpPr>
        <p:spPr>
          <a:xfrm>
            <a:off x="6218636" y="1905000"/>
            <a:ext cx="1553764" cy="533400"/>
          </a:xfrm>
          <a:prstGeom prst="roundRect">
            <a:avLst/>
          </a:prstGeom>
          <a:gradFill>
            <a:gsLst>
              <a:gs pos="0">
                <a:schemeClr val="accent3">
                  <a:lumMod val="40000"/>
                  <a:lumOff val="60000"/>
                </a:schemeClr>
              </a:gs>
              <a:gs pos="50000">
                <a:schemeClr val="accent3">
                  <a:lumMod val="60000"/>
                  <a:lumOff val="40000"/>
                </a:schemeClr>
              </a:gs>
              <a:gs pos="100000">
                <a:srgbClr val="A9C571"/>
              </a:gs>
            </a:gsLst>
            <a:lin ang="5400000" scaled="0"/>
          </a:gradFill>
          <a:ln w="127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Model</a:t>
            </a:r>
          </a:p>
        </p:txBody>
      </p:sp>
      <p:sp>
        <p:nvSpPr>
          <p:cNvPr id="77" name="Rectangle 76"/>
          <p:cNvSpPr/>
          <p:nvPr/>
        </p:nvSpPr>
        <p:spPr>
          <a:xfrm>
            <a:off x="1961083" y="3442648"/>
            <a:ext cx="1734617" cy="381000"/>
          </a:xfrm>
          <a:prstGeom prst="rect">
            <a:avLst/>
          </a:prstGeom>
          <a:gradFill>
            <a:gsLst>
              <a:gs pos="0">
                <a:schemeClr val="tx2">
                  <a:lumMod val="40000"/>
                  <a:lumOff val="60000"/>
                  <a:alpha val="39000"/>
                </a:schemeClr>
              </a:gs>
              <a:gs pos="100000">
                <a:schemeClr val="tx2">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5239483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dirty="0" smtClean="0"/>
              <a:t>Data Model - Types</a:t>
            </a:r>
            <a:endParaRPr lang="en-US" dirty="0"/>
          </a:p>
        </p:txBody>
      </p:sp>
      <p:sp>
        <p:nvSpPr>
          <p:cNvPr id="14" name="TextBox 13"/>
          <p:cNvSpPr txBox="1"/>
          <p:nvPr/>
        </p:nvSpPr>
        <p:spPr>
          <a:xfrm>
            <a:off x="228600" y="1143000"/>
            <a:ext cx="8763000" cy="1077218"/>
          </a:xfrm>
          <a:prstGeom prst="rect">
            <a:avLst/>
          </a:prstGeom>
          <a:noFill/>
        </p:spPr>
        <p:txBody>
          <a:bodyPr wrap="square" rtlCol="0">
            <a:spAutoFit/>
          </a:bodyPr>
          <a:lstStyle/>
          <a:p>
            <a:r>
              <a:rPr lang="en-US" b="1" dirty="0"/>
              <a:t>Conceptual: </a:t>
            </a:r>
            <a:r>
              <a:rPr lang="en-US" dirty="0" smtClean="0"/>
              <a:t>Describes </a:t>
            </a:r>
            <a:r>
              <a:rPr lang="en-US" dirty="0"/>
              <a:t>WHAT the system contains</a:t>
            </a:r>
          </a:p>
          <a:p>
            <a:pPr>
              <a:spcBef>
                <a:spcPts val="600"/>
              </a:spcBef>
            </a:pPr>
            <a:r>
              <a:rPr lang="en-US" b="1" dirty="0"/>
              <a:t>Logical: </a:t>
            </a:r>
            <a:r>
              <a:rPr lang="en-US" dirty="0" smtClean="0"/>
              <a:t>Describes </a:t>
            </a:r>
            <a:r>
              <a:rPr lang="en-US" dirty="0"/>
              <a:t>HOW the system will be implemented, regardless of the DBMS</a:t>
            </a:r>
          </a:p>
          <a:p>
            <a:pPr>
              <a:spcBef>
                <a:spcPts val="600"/>
              </a:spcBef>
            </a:pPr>
            <a:r>
              <a:rPr lang="en-US" b="1" dirty="0"/>
              <a:t>Physical: </a:t>
            </a:r>
            <a:r>
              <a:rPr lang="en-US" dirty="0" smtClean="0"/>
              <a:t>Describes </a:t>
            </a:r>
            <a:r>
              <a:rPr lang="en-US" dirty="0"/>
              <a:t>HOW the system will be implemented using a specific DBMS</a:t>
            </a: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58537" y="2353772"/>
            <a:ext cx="7626927" cy="3894628"/>
          </a:xfrm>
          <a:prstGeom prst="rect">
            <a:avLst/>
          </a:prstGeom>
        </p:spPr>
      </p:pic>
    </p:spTree>
    <p:extLst>
      <p:ext uri="{BB962C8B-B14F-4D97-AF65-F5344CB8AC3E}">
        <p14:creationId xmlns="" xmlns:p14="http://schemas.microsoft.com/office/powerpoint/2010/main" val="15916096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219200"/>
            <a:ext cx="5867400" cy="369332"/>
          </a:xfrm>
          <a:prstGeom prst="rect">
            <a:avLst/>
          </a:prstGeom>
        </p:spPr>
        <p:txBody>
          <a:bodyPr wrap="square">
            <a:spAutoFit/>
          </a:bodyPr>
          <a:lstStyle/>
          <a:p>
            <a:r>
              <a:rPr lang="en-US" dirty="0"/>
              <a:t>	</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dirty="0" smtClean="0"/>
              <a:t>Data Model - Types (Cont..)</a:t>
            </a:r>
            <a:endParaRPr lang="en-US" dirty="0"/>
          </a:p>
        </p:txBody>
      </p:sp>
      <p:pic>
        <p:nvPicPr>
          <p:cNvPr id="12" name="Content Placeholder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2685787" y="1143000"/>
            <a:ext cx="3772427" cy="2619741"/>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 xmlns:p14="http://schemas.microsoft.com/office/powerpoint/2010/main" val="1070993265"/>
              </p:ext>
            </p:extLst>
          </p:nvPr>
        </p:nvGraphicFramePr>
        <p:xfrm>
          <a:off x="401780" y="3873581"/>
          <a:ext cx="8382000" cy="2052320"/>
        </p:xfrm>
        <a:graphic>
          <a:graphicData uri="http://schemas.openxmlformats.org/drawingml/2006/table">
            <a:tbl>
              <a:tblPr firstRow="1" bandRow="1">
                <a:tableStyleId>{5C22544A-7EE6-4342-B048-85BDC9FD1C3A}</a:tableStyleId>
              </a:tblPr>
              <a:tblGrid>
                <a:gridCol w="1530048"/>
                <a:gridCol w="6851952"/>
              </a:tblGrid>
              <a:tr h="370840">
                <a:tc>
                  <a:txBody>
                    <a:bodyPr/>
                    <a:lstStyle/>
                    <a:p>
                      <a:r>
                        <a:rPr lang="en-US" sz="1600" dirty="0" smtClean="0"/>
                        <a:t>Data</a:t>
                      </a:r>
                      <a:r>
                        <a:rPr lang="en-US" sz="1600" baseline="0" dirty="0" smtClean="0"/>
                        <a:t> model element</a:t>
                      </a:r>
                      <a:endParaRPr lang="en-US" sz="1600" dirty="0"/>
                    </a:p>
                  </a:txBody>
                  <a:tcPr/>
                </a:tc>
                <a:tc>
                  <a:txBody>
                    <a:bodyPr/>
                    <a:lstStyle/>
                    <a:p>
                      <a:r>
                        <a:rPr lang="en-US" sz="1600" dirty="0" smtClean="0"/>
                        <a:t>Definition</a:t>
                      </a:r>
                      <a:endParaRPr lang="en-US" sz="1600" dirty="0"/>
                    </a:p>
                  </a:txBody>
                  <a:tcPr/>
                </a:tc>
              </a:tr>
              <a:tr h="370840">
                <a:tc>
                  <a:txBody>
                    <a:bodyPr/>
                    <a:lstStyle/>
                    <a:p>
                      <a:r>
                        <a:rPr lang="en-US" sz="1400" dirty="0" smtClean="0"/>
                        <a:t>Entity</a:t>
                      </a:r>
                      <a:endParaRPr lang="en-US" sz="1400" dirty="0"/>
                    </a:p>
                  </a:txBody>
                  <a:tcPr/>
                </a:tc>
                <a:tc>
                  <a:txBody>
                    <a:bodyPr/>
                    <a:lstStyle/>
                    <a:p>
                      <a:r>
                        <a:rPr lang="en-US" sz="1400" dirty="0" smtClean="0"/>
                        <a:t>A real world thing or an interaction between 2 or more real world things.</a:t>
                      </a:r>
                      <a:endParaRPr lang="en-US" sz="1400" dirty="0"/>
                    </a:p>
                  </a:txBody>
                  <a:tcPr/>
                </a:tc>
              </a:tr>
              <a:tr h="370840">
                <a:tc>
                  <a:txBody>
                    <a:bodyPr/>
                    <a:lstStyle/>
                    <a:p>
                      <a:r>
                        <a:rPr lang="en-US" sz="1400" dirty="0" smtClean="0"/>
                        <a:t>Attribute</a:t>
                      </a:r>
                      <a:endParaRPr lang="en-US" sz="1400" dirty="0"/>
                    </a:p>
                  </a:txBody>
                  <a:tcPr/>
                </a:tc>
                <a:tc>
                  <a:txBody>
                    <a:bodyPr/>
                    <a:lstStyle/>
                    <a:p>
                      <a:r>
                        <a:rPr lang="en-US" sz="1400" dirty="0" smtClean="0"/>
                        <a:t>The atomic pieces of information</a:t>
                      </a:r>
                      <a:r>
                        <a:rPr lang="en-US" sz="1400" baseline="0" dirty="0" smtClean="0"/>
                        <a:t> that we need to know about entities.</a:t>
                      </a:r>
                      <a:endParaRPr lang="en-US" sz="1400" dirty="0"/>
                    </a:p>
                  </a:txBody>
                  <a:tcPr/>
                </a:tc>
              </a:tr>
              <a:tr h="370840">
                <a:tc>
                  <a:txBody>
                    <a:bodyPr/>
                    <a:lstStyle/>
                    <a:p>
                      <a:r>
                        <a:rPr lang="en-US" sz="1400" dirty="0" smtClean="0"/>
                        <a:t>Relationship</a:t>
                      </a:r>
                      <a:endParaRPr lang="en-US" sz="1400" dirty="0"/>
                    </a:p>
                  </a:txBody>
                  <a:tcPr/>
                </a:tc>
                <a:tc>
                  <a:txBody>
                    <a:bodyPr/>
                    <a:lstStyle/>
                    <a:p>
                      <a:r>
                        <a:rPr lang="en-US" sz="1400" dirty="0" smtClean="0"/>
                        <a:t>How entities depend</a:t>
                      </a:r>
                      <a:r>
                        <a:rPr lang="en-US" sz="1400" baseline="0" dirty="0" smtClean="0"/>
                        <a:t> on each other in terms of why the entities depend on each other (the relationship) and what the relationship is (the cardinality of the relationship)</a:t>
                      </a:r>
                      <a:endParaRPr lang="en-US" sz="1400" dirty="0"/>
                    </a:p>
                  </a:txBody>
                  <a:tcPr/>
                </a:tc>
              </a:tr>
            </a:tbl>
          </a:graphicData>
        </a:graphic>
      </p:graphicFrame>
    </p:spTree>
    <p:extLst>
      <p:ext uri="{BB962C8B-B14F-4D97-AF65-F5344CB8AC3E}">
        <p14:creationId xmlns="" xmlns:p14="http://schemas.microsoft.com/office/powerpoint/2010/main" val="24096064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TotalTime>
  <Words>970</Words>
  <Application>Microsoft Office PowerPoint</Application>
  <PresentationFormat>On-screen Show (4:3)</PresentationFormat>
  <Paragraphs>169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ETL For ODS </vt:lpstr>
      <vt:lpstr>Objectives</vt:lpstr>
      <vt:lpstr>ODS Overview</vt:lpstr>
      <vt:lpstr>ETL and ODS</vt:lpstr>
      <vt:lpstr>ETL and ODS</vt:lpstr>
      <vt:lpstr>Data Modelling</vt:lpstr>
      <vt:lpstr>Slide 7</vt:lpstr>
      <vt:lpstr>Data Model - Types</vt:lpstr>
      <vt:lpstr>Data Model - Types (Cont..)</vt:lpstr>
      <vt:lpstr>Example</vt:lpstr>
      <vt:lpstr>Data Model - ERD</vt:lpstr>
      <vt:lpstr>Data Model – ERD types</vt:lpstr>
      <vt:lpstr>Near/Real Time Approaches</vt:lpstr>
      <vt:lpstr>Real Time Approaches</vt:lpstr>
      <vt:lpstr>Real Time Approaches</vt:lpstr>
      <vt:lpstr>Real Time approaches – Conventional ETL</vt:lpstr>
      <vt:lpstr>Real Time approaches - Challenges</vt:lpstr>
      <vt:lpstr>Test your Understanding</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For ODS </dc:title>
  <dc:creator>Poorni</dc:creator>
  <cp:lastModifiedBy>Poorni</cp:lastModifiedBy>
  <cp:revision>2</cp:revision>
  <dcterms:created xsi:type="dcterms:W3CDTF">2021-06-26T08:51:22Z</dcterms:created>
  <dcterms:modified xsi:type="dcterms:W3CDTF">2021-06-30T14:26:34Z</dcterms:modified>
</cp:coreProperties>
</file>