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3"/>
  </p:notesMasterIdLst>
  <p:sldIdLst>
    <p:sldId id="292"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B3B2E-2E5B-47C1-9423-C51074BA174F}" type="datetimeFigureOut">
              <a:rPr lang="en-US" smtClean="0"/>
              <a:t>26/6/2021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A8CFA-BCFB-4A52-912B-5C318B9030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xmlns="" val="3944232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AD4B85-42BA-4957-AE1F-9C8F83B0D345}" type="datetimeFigureOut">
              <a:rPr lang="en-US" smtClean="0"/>
              <a:t>26/6/2021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311969-D80F-4321-90BD-7A25213174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311969-D80F-4321-90BD-7A25213174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311969-D80F-4321-90BD-7A25213174C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xmlns="" val="2769006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311969-D80F-4321-90BD-7A25213174C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311969-D80F-4321-90BD-7A25213174C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311969-D80F-4321-90BD-7A25213174C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311969-D80F-4321-90BD-7A25213174C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311969-D80F-4321-90BD-7A25213174C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AD4B85-42BA-4957-AE1F-9C8F83B0D345}" type="datetimeFigureOut">
              <a:rPr lang="en-US" smtClean="0"/>
              <a:t>26/6/2021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311969-D80F-4321-90BD-7A25213174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1AD4B85-42BA-4957-AE1F-9C8F83B0D345}" type="datetimeFigureOut">
              <a:rPr lang="en-US" smtClean="0"/>
              <a:t>26/6/2021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311969-D80F-4321-90BD-7A25213174C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AD4B85-42BA-4957-AE1F-9C8F83B0D345}" type="datetimeFigureOut">
              <a:rPr lang="en-US" smtClean="0"/>
              <a:t>26/6/2021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311969-D80F-4321-90BD-7A25213174C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AD4B85-42BA-4957-AE1F-9C8F83B0D345}" type="datetimeFigureOut">
              <a:rPr lang="en-US" smtClean="0"/>
              <a:t>26/6/2021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311969-D80F-4321-90BD-7A25213174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1"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lvl="0"/>
            <a:r>
              <a:rPr lang="en-US" b="1" dirty="0" smtClean="0">
                <a:solidFill>
                  <a:schemeClr val="tx1"/>
                </a:solidFill>
                <a:latin typeface="Myriad Pro" pitchFamily="34" charset="0"/>
                <a:cs typeface="Arial" pitchFamily="34" charset="0"/>
              </a:rPr>
              <a:t>ETL for Data Mart</a:t>
            </a:r>
            <a:br>
              <a:rPr lang="en-US" b="1" dirty="0" smtClean="0">
                <a:solidFill>
                  <a:schemeClr val="tx1"/>
                </a:solidFill>
                <a:latin typeface="Myriad Pro" pitchFamily="34" charset="0"/>
                <a:cs typeface="Arial" pitchFamily="34" charset="0"/>
              </a:rPr>
            </a:b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SCD type 1 </a:t>
            </a:r>
          </a:p>
          <a:p>
            <a:pPr marL="0" indent="0">
              <a:buNone/>
            </a:pPr>
            <a:r>
              <a:rPr lang="en-US" dirty="0" smtClean="0"/>
              <a:t>Reason: since it was a correction in the name the old data now belongs to the new name.</a:t>
            </a:r>
          </a:p>
          <a:p>
            <a:pPr marL="0" indent="0">
              <a:spcBef>
                <a:spcPts val="2400"/>
              </a:spcBef>
              <a:buNone/>
            </a:pPr>
            <a:r>
              <a:rPr lang="en-US" dirty="0" smtClean="0"/>
              <a:t>2. SCD type 3</a:t>
            </a:r>
          </a:p>
          <a:p>
            <a:pPr marL="0" indent="0">
              <a:buNone/>
            </a:pPr>
            <a:r>
              <a:rPr lang="en-US" dirty="0" smtClean="0"/>
              <a:t>Reason: When the product group changes, if at all required we might need only the previous product group and not the entire history.</a:t>
            </a:r>
          </a:p>
          <a:p>
            <a:pPr marL="0" indent="0">
              <a:spcBef>
                <a:spcPts val="2400"/>
              </a:spcBef>
              <a:buNone/>
            </a:pPr>
            <a:r>
              <a:rPr lang="en-US" dirty="0" smtClean="0"/>
              <a:t>3. SDC type 2</a:t>
            </a:r>
          </a:p>
          <a:p>
            <a:pPr marL="0" indent="0">
              <a:buNone/>
            </a:pPr>
            <a:r>
              <a:rPr lang="en-US" dirty="0" smtClean="0"/>
              <a:t>Reason: The history prior to merger is also important.</a:t>
            </a:r>
          </a:p>
        </p:txBody>
      </p:sp>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xmlns="" val="9197054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2" name="Title 1"/>
          <p:cNvSpPr>
            <a:spLocks noGrp="1"/>
          </p:cNvSpPr>
          <p:nvPr>
            <p:ph type="title"/>
          </p:nvPr>
        </p:nvSpPr>
        <p:spPr/>
        <p:txBody>
          <a:bodyPr/>
          <a:lstStyle/>
          <a:p>
            <a:r>
              <a:rPr lang="en-US" dirty="0" smtClean="0"/>
              <a:t>Overview on OLTP and OLAP</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962150"/>
            <a:ext cx="6553200" cy="29337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3210540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2000" b="1" dirty="0"/>
              <a:t>What is OLTP: </a:t>
            </a:r>
            <a:endParaRPr lang="en-US" sz="2000" b="1" dirty="0" smtClean="0"/>
          </a:p>
          <a:p>
            <a:pPr marL="0" indent="0">
              <a:buNone/>
            </a:pPr>
            <a:r>
              <a:rPr lang="en-US" sz="2000" dirty="0" smtClean="0"/>
              <a:t>On-line </a:t>
            </a:r>
            <a:r>
              <a:rPr lang="en-US" sz="2000" dirty="0"/>
              <a:t>Transaction </a:t>
            </a:r>
            <a:r>
              <a:rPr lang="en-US" sz="2000" dirty="0" smtClean="0"/>
              <a:t>Processing – characterized </a:t>
            </a:r>
            <a:r>
              <a:rPr lang="en-US" sz="2000" dirty="0"/>
              <a:t>by a large number of short on-line transactions (INSERT, UPDATE, DELETE). The main emphasis for OLTP systems is put on very fast query processing, maintaining data integrity in multi-access environments and an effectiveness measured by number of transactions per second. In OLTP database there is detailed and current data, and schema used to store transactional databases is the entity model (usually 3NF). </a:t>
            </a:r>
            <a:br>
              <a:rPr lang="en-US" sz="2000" dirty="0"/>
            </a:br>
            <a:endParaRPr lang="en-US" sz="2000" dirty="0" smtClean="0"/>
          </a:p>
          <a:p>
            <a:pPr marL="0" indent="0">
              <a:buNone/>
            </a:pPr>
            <a:r>
              <a:rPr lang="en-US" sz="2000" b="1" dirty="0"/>
              <a:t>What is </a:t>
            </a:r>
            <a:r>
              <a:rPr lang="en-US" sz="2000" b="1" dirty="0" smtClean="0"/>
              <a:t>OLAP: </a:t>
            </a:r>
            <a:endParaRPr lang="en-US" sz="2000" b="1" dirty="0"/>
          </a:p>
          <a:p>
            <a:pPr marL="0" indent="0">
              <a:buNone/>
            </a:pPr>
            <a:r>
              <a:rPr lang="en-US" sz="2000" dirty="0" smtClean="0"/>
              <a:t>On-line </a:t>
            </a:r>
            <a:r>
              <a:rPr lang="en-US" sz="2000" dirty="0"/>
              <a:t>Analytical </a:t>
            </a:r>
            <a:r>
              <a:rPr lang="en-US" sz="2000" dirty="0" smtClean="0"/>
              <a:t>Processing –  </a:t>
            </a:r>
            <a:r>
              <a:rPr lang="en-US" sz="2000" dirty="0"/>
              <a:t>characterized by relatively low volume of transactions. Queries are often very complex and involve aggregations. For OLAP systems a response time is an effectiveness measure. OLAP applications are widely used by Data Mining techniques. In OLAP database there is aggregated, historical data, stored in multi-dimensional schemas (usually star schema). </a:t>
            </a:r>
            <a:br>
              <a:rPr lang="en-US" sz="2000" dirty="0"/>
            </a:br>
            <a:endParaRPr lang="en-US" sz="20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sp>
        <p:nvSpPr>
          <p:cNvPr id="2" name="Title 1"/>
          <p:cNvSpPr>
            <a:spLocks noGrp="1"/>
          </p:cNvSpPr>
          <p:nvPr>
            <p:ph type="title"/>
          </p:nvPr>
        </p:nvSpPr>
        <p:spPr/>
        <p:txBody>
          <a:bodyPr/>
          <a:lstStyle/>
          <a:p>
            <a:r>
              <a:rPr lang="en-US" dirty="0" smtClean="0"/>
              <a:t>OLTP and OLAP</a:t>
            </a:r>
            <a:endParaRPr lang="en-US" dirty="0"/>
          </a:p>
        </p:txBody>
      </p:sp>
    </p:spTree>
    <p:extLst>
      <p:ext uri="{BB962C8B-B14F-4D97-AF65-F5344CB8AC3E}">
        <p14:creationId xmlns:p14="http://schemas.microsoft.com/office/powerpoint/2010/main" xmlns="" val="3371144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What is Star schema?</a:t>
            </a:r>
          </a:p>
          <a:p>
            <a:pPr marL="0" indent="0">
              <a:buNone/>
            </a:pPr>
            <a:r>
              <a:rPr lang="en-US" sz="2000" dirty="0"/>
              <a:t>A star schema model can be depicted as a simple star: a central table contains fact data and multiple tables radiate out from it, connected by the primary and foreign keys of the database. In a star schema implementation, Warehouse Builder stores the dimension data in a single table or view for all the dimension levels.</a:t>
            </a:r>
            <a:r>
              <a:rPr lang="en-US" dirty="0"/>
              <a:t/>
            </a:r>
            <a:br>
              <a:rPr lang="en-US" dirty="0"/>
            </a:br>
            <a:endParaRPr lang="en-US" dirty="0" smtClean="0"/>
          </a:p>
          <a:p>
            <a:pPr marL="0" indent="0">
              <a:buNone/>
            </a:pPr>
            <a:r>
              <a:rPr lang="en-US" sz="2000" b="1" dirty="0"/>
              <a:t>What is Snowflake</a:t>
            </a:r>
            <a:r>
              <a:rPr lang="en-US" sz="2000" b="1" dirty="0" smtClean="0"/>
              <a:t> </a:t>
            </a:r>
            <a:r>
              <a:rPr lang="en-US" sz="2000" b="1" dirty="0"/>
              <a:t>schema?</a:t>
            </a:r>
          </a:p>
          <a:p>
            <a:pPr marL="0" indent="0">
              <a:buNone/>
            </a:pPr>
            <a:r>
              <a:rPr lang="en-US" sz="2000" dirty="0" smtClean="0"/>
              <a:t>The </a:t>
            </a:r>
            <a:r>
              <a:rPr lang="en-US" sz="2000" dirty="0"/>
              <a:t>snowflake schema represents a dimensional model which is also composed of a central fact table and a set of constituent dimension tables which are further normalized into sub-dimension tables. In a snowflake schema implementation, Warehouse Builder uses more than one table or view to store the dimension data. Separate database tables or views store data pertaining to each level in the dimension</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sp>
        <p:nvSpPr>
          <p:cNvPr id="2" name="Title 1"/>
          <p:cNvSpPr>
            <a:spLocks noGrp="1"/>
          </p:cNvSpPr>
          <p:nvPr>
            <p:ph type="title"/>
          </p:nvPr>
        </p:nvSpPr>
        <p:spPr/>
        <p:txBody>
          <a:bodyPr/>
          <a:lstStyle/>
          <a:p>
            <a:r>
              <a:rPr lang="en-US" dirty="0" smtClean="0"/>
              <a:t>Schemas Overview</a:t>
            </a:r>
            <a:endParaRPr lang="en-US" dirty="0"/>
          </a:p>
        </p:txBody>
      </p:sp>
    </p:spTree>
    <p:extLst>
      <p:ext uri="{BB962C8B-B14F-4D97-AF65-F5344CB8AC3E}">
        <p14:creationId xmlns:p14="http://schemas.microsoft.com/office/powerpoint/2010/main" xmlns="" val="3762970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2751156" y="1481138"/>
            <a:ext cx="3641688" cy="45259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7ED8886-DB3B-44F4-9A80-E6A224679F20}" type="slidenum">
              <a:rPr lang="en-US" smtClean="0"/>
              <a:pPr/>
              <a:t>14</a:t>
            </a:fld>
            <a:endParaRPr lang="en-US" dirty="0"/>
          </a:p>
        </p:txBody>
      </p:sp>
      <p:sp>
        <p:nvSpPr>
          <p:cNvPr id="2" name="Title 1"/>
          <p:cNvSpPr>
            <a:spLocks noGrp="1"/>
          </p:cNvSpPr>
          <p:nvPr>
            <p:ph type="title"/>
          </p:nvPr>
        </p:nvSpPr>
        <p:spPr/>
        <p:txBody>
          <a:bodyPr/>
          <a:lstStyle/>
          <a:p>
            <a:r>
              <a:rPr lang="en-US" dirty="0" smtClean="0"/>
              <a:t>Star Schema </a:t>
            </a:r>
            <a:endParaRPr lang="en-US" dirty="0"/>
          </a:p>
        </p:txBody>
      </p:sp>
      <p:sp>
        <p:nvSpPr>
          <p:cNvPr id="6" name="Rectangle 5"/>
          <p:cNvSpPr/>
          <p:nvPr/>
        </p:nvSpPr>
        <p:spPr>
          <a:xfrm>
            <a:off x="381000" y="1213008"/>
            <a:ext cx="8077200" cy="923330"/>
          </a:xfrm>
          <a:prstGeom prst="rect">
            <a:avLst/>
          </a:prstGeom>
        </p:spPr>
        <p:txBody>
          <a:bodyPr wrap="square">
            <a:spAutoFit/>
          </a:bodyPr>
          <a:lstStyle/>
          <a:p>
            <a:r>
              <a:rPr lang="en-US" b="1" dirty="0"/>
              <a:t>Example: </a:t>
            </a:r>
          </a:p>
          <a:p>
            <a:r>
              <a:rPr lang="en-US" dirty="0"/>
              <a:t>The dimension tables (Time, Geography and Product) are grouped around the central fact table (Sales) as points of a star are grouped around its center</a:t>
            </a:r>
          </a:p>
        </p:txBody>
      </p:sp>
    </p:spTree>
    <p:extLst>
      <p:ext uri="{BB962C8B-B14F-4D97-AF65-F5344CB8AC3E}">
        <p14:creationId xmlns:p14="http://schemas.microsoft.com/office/powerpoint/2010/main" xmlns="" val="2477306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15</a:t>
            </a:fld>
            <a:endParaRPr lang="en-US" dirty="0"/>
          </a:p>
        </p:txBody>
      </p:sp>
      <p:sp>
        <p:nvSpPr>
          <p:cNvPr id="2" name="Title 1"/>
          <p:cNvSpPr>
            <a:spLocks noGrp="1"/>
          </p:cNvSpPr>
          <p:nvPr>
            <p:ph type="title"/>
          </p:nvPr>
        </p:nvSpPr>
        <p:spPr/>
        <p:txBody>
          <a:bodyPr/>
          <a:lstStyle/>
          <a:p>
            <a:r>
              <a:rPr lang="en-US" dirty="0"/>
              <a:t>Snowflake schema</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2362200"/>
            <a:ext cx="5891212" cy="396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a:xfrm>
            <a:off x="320170" y="1066800"/>
            <a:ext cx="8595230" cy="1200329"/>
          </a:xfrm>
          <a:prstGeom prst="rect">
            <a:avLst/>
          </a:prstGeom>
        </p:spPr>
        <p:txBody>
          <a:bodyPr wrap="square">
            <a:spAutoFit/>
          </a:bodyPr>
          <a:lstStyle/>
          <a:p>
            <a:r>
              <a:rPr lang="en-US" b="1" dirty="0"/>
              <a:t>Example: </a:t>
            </a:r>
          </a:p>
          <a:p>
            <a:r>
              <a:rPr lang="en-US" dirty="0"/>
              <a:t>Sales fact </a:t>
            </a:r>
            <a:r>
              <a:rPr lang="en-US" dirty="0" smtClean="0"/>
              <a:t>table with </a:t>
            </a:r>
            <a:r>
              <a:rPr lang="en-US" dirty="0"/>
              <a:t>Retailer, Region, Time, Product, and Type dimension tables. </a:t>
            </a:r>
            <a:endParaRPr lang="en-US" dirty="0" smtClean="0"/>
          </a:p>
          <a:p>
            <a:r>
              <a:rPr lang="en-US" dirty="0" smtClean="0"/>
              <a:t>The </a:t>
            </a:r>
            <a:r>
              <a:rPr lang="en-US" dirty="0"/>
              <a:t>primary key in each dimension table is joined to the corresponding foreign key in another dimension table. </a:t>
            </a:r>
          </a:p>
        </p:txBody>
      </p:sp>
    </p:spTree>
    <p:extLst>
      <p:ext uri="{BB962C8B-B14F-4D97-AF65-F5344CB8AC3E}">
        <p14:creationId xmlns:p14="http://schemas.microsoft.com/office/powerpoint/2010/main" xmlns="" val="15789049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16</a:t>
            </a:fld>
            <a:endParaRPr lang="en-US" dirty="0"/>
          </a:p>
        </p:txBody>
      </p:sp>
      <p:sp>
        <p:nvSpPr>
          <p:cNvPr id="2" name="Title 1"/>
          <p:cNvSpPr>
            <a:spLocks noGrp="1"/>
          </p:cNvSpPr>
          <p:nvPr>
            <p:ph type="title"/>
          </p:nvPr>
        </p:nvSpPr>
        <p:spPr/>
        <p:txBody>
          <a:bodyPr/>
          <a:lstStyle/>
          <a:p>
            <a:r>
              <a:rPr lang="en-US" dirty="0" smtClean="0"/>
              <a:t>Comparison</a:t>
            </a:r>
            <a:endParaRPr lang="en-US" dirty="0"/>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2066925"/>
            <a:ext cx="8686800" cy="3495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p:nvSpPr>
        <p:spPr>
          <a:xfrm>
            <a:off x="320170" y="1230868"/>
            <a:ext cx="8595230" cy="461665"/>
          </a:xfrm>
          <a:prstGeom prst="rect">
            <a:avLst/>
          </a:prstGeom>
        </p:spPr>
        <p:txBody>
          <a:bodyPr wrap="square">
            <a:spAutoFit/>
          </a:bodyPr>
          <a:lstStyle/>
          <a:p>
            <a:r>
              <a:rPr lang="en-US" sz="2400" b="1" dirty="0" smtClean="0"/>
              <a:t>Star and Snowflake Schemas comparison:</a:t>
            </a:r>
            <a:endParaRPr lang="en-US" sz="2400" b="1" dirty="0"/>
          </a:p>
        </p:txBody>
      </p:sp>
    </p:spTree>
    <p:extLst>
      <p:ext uri="{BB962C8B-B14F-4D97-AF65-F5344CB8AC3E}">
        <p14:creationId xmlns:p14="http://schemas.microsoft.com/office/powerpoint/2010/main" xmlns="" val="271620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a:t>SCD Type 6 combines the three basic types. Type 6 is particularly applicable if you want to maintain complete history and would also like have an easy way to effect on current </a:t>
            </a:r>
            <a:r>
              <a:rPr lang="en-US" sz="1800" dirty="0" smtClean="0"/>
              <a:t>version</a:t>
            </a:r>
          </a:p>
          <a:p>
            <a:pPr marL="0" indent="0">
              <a:buNone/>
            </a:pPr>
            <a:endParaRPr lang="en-US" dirty="0"/>
          </a:p>
        </p:txBody>
      </p:sp>
      <p:sp>
        <p:nvSpPr>
          <p:cNvPr id="2" name="Title 1"/>
          <p:cNvSpPr>
            <a:spLocks noGrp="1"/>
          </p:cNvSpPr>
          <p:nvPr>
            <p:ph type="title"/>
          </p:nvPr>
        </p:nvSpPr>
        <p:spPr/>
        <p:txBody>
          <a:bodyPr/>
          <a:lstStyle/>
          <a:p>
            <a:r>
              <a:rPr lang="en-US" dirty="0" smtClean="0"/>
              <a:t>SCD type 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716439261"/>
              </p:ext>
            </p:extLst>
          </p:nvPr>
        </p:nvGraphicFramePr>
        <p:xfrm>
          <a:off x="325676" y="2630466"/>
          <a:ext cx="8505173" cy="2316480"/>
        </p:xfrm>
        <a:graphic>
          <a:graphicData uri="http://schemas.openxmlformats.org/drawingml/2006/table">
            <a:tbl>
              <a:tblPr firstRow="1" bandRow="1">
                <a:tableStyleId>{5C22544A-7EE6-4342-B048-85BDC9FD1C3A}</a:tableStyleId>
              </a:tblPr>
              <a:tblGrid>
                <a:gridCol w="1196236"/>
                <a:gridCol w="969996"/>
                <a:gridCol w="1035190"/>
                <a:gridCol w="1469714"/>
                <a:gridCol w="1252452"/>
                <a:gridCol w="1290792"/>
                <a:gridCol w="1290793"/>
              </a:tblGrid>
              <a:tr h="370840">
                <a:tc>
                  <a:txBody>
                    <a:bodyPr/>
                    <a:lstStyle/>
                    <a:p>
                      <a:r>
                        <a:rPr lang="en-US" sz="1600" dirty="0" smtClean="0"/>
                        <a:t>Product_SK</a:t>
                      </a:r>
                      <a:endParaRPr lang="en-US" sz="1600" dirty="0"/>
                    </a:p>
                  </a:txBody>
                  <a:tcPr/>
                </a:tc>
                <a:tc>
                  <a:txBody>
                    <a:bodyPr/>
                    <a:lstStyle/>
                    <a:p>
                      <a:r>
                        <a:rPr lang="en-US" sz="1600" dirty="0" smtClean="0"/>
                        <a:t>Prod_CD</a:t>
                      </a:r>
                      <a:endParaRPr lang="en-US" sz="1600" dirty="0"/>
                    </a:p>
                  </a:txBody>
                  <a:tcPr/>
                </a:tc>
                <a:tc>
                  <a:txBody>
                    <a:bodyPr/>
                    <a:lstStyle/>
                    <a:p>
                      <a:r>
                        <a:rPr lang="en-US" sz="1600" dirty="0" smtClean="0"/>
                        <a:t>Prod_NM</a:t>
                      </a:r>
                      <a:endParaRPr lang="en-US" sz="1600" dirty="0"/>
                    </a:p>
                  </a:txBody>
                  <a:tcPr/>
                </a:tc>
                <a:tc>
                  <a:txBody>
                    <a:bodyPr/>
                    <a:lstStyle/>
                    <a:p>
                      <a:r>
                        <a:rPr lang="en-US" sz="1600" dirty="0" smtClean="0"/>
                        <a:t>Prod_Grp_NM</a:t>
                      </a:r>
                      <a:endParaRPr lang="en-US" sz="1600" dirty="0"/>
                    </a:p>
                  </a:txBody>
                  <a:tcPr/>
                </a:tc>
                <a:tc>
                  <a:txBody>
                    <a:bodyPr/>
                    <a:lstStyle/>
                    <a:p>
                      <a:r>
                        <a:rPr lang="en-US" sz="1600" dirty="0" smtClean="0"/>
                        <a:t>Effective_dt</a:t>
                      </a:r>
                      <a:endParaRPr lang="en-US" sz="1600" dirty="0"/>
                    </a:p>
                  </a:txBody>
                  <a:tcPr/>
                </a:tc>
                <a:tc>
                  <a:txBody>
                    <a:bodyPr/>
                    <a:lstStyle/>
                    <a:p>
                      <a:r>
                        <a:rPr lang="en-US" sz="1600" dirty="0" smtClean="0"/>
                        <a:t>End_dt</a:t>
                      </a:r>
                      <a:endParaRPr lang="en-US" sz="1600" dirty="0"/>
                    </a:p>
                  </a:txBody>
                  <a:tcPr/>
                </a:tc>
                <a:tc>
                  <a:txBody>
                    <a:bodyPr/>
                    <a:lstStyle/>
                    <a:p>
                      <a:r>
                        <a:rPr lang="en-US" sz="1600" dirty="0" smtClean="0"/>
                        <a:t>Curr_Prod_Grp_NM</a:t>
                      </a:r>
                      <a:endParaRPr lang="en-US" sz="1600" dirty="0"/>
                    </a:p>
                  </a:txBody>
                  <a:tcPr/>
                </a:tc>
              </a:tr>
              <a:tr h="370840">
                <a:tc>
                  <a:txBody>
                    <a:bodyPr/>
                    <a:lstStyle/>
                    <a:p>
                      <a:pPr algn="ctr"/>
                      <a:r>
                        <a:rPr lang="en-US" sz="1600" dirty="0" smtClean="0"/>
                        <a:t>1001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Pencil</a:t>
                      </a:r>
                      <a:endParaRPr lang="en-US" sz="1600" dirty="0"/>
                    </a:p>
                  </a:txBody>
                  <a:tcPr/>
                </a:tc>
                <a:tc>
                  <a:txBody>
                    <a:bodyPr/>
                    <a:lstStyle/>
                    <a:p>
                      <a:pPr algn="ctr"/>
                      <a:r>
                        <a:rPr lang="en-US" sz="1600" dirty="0" smtClean="0"/>
                        <a:t>Stationery</a:t>
                      </a:r>
                      <a:endParaRPr lang="en-US" sz="1600" dirty="0"/>
                    </a:p>
                  </a:txBody>
                  <a:tcPr/>
                </a:tc>
                <a:tc>
                  <a:txBody>
                    <a:bodyPr/>
                    <a:lstStyle/>
                    <a:p>
                      <a:pPr algn="ctr"/>
                      <a:r>
                        <a:rPr lang="en-US" sz="1600" dirty="0" smtClean="0"/>
                        <a:t>01-Jan-2012</a:t>
                      </a:r>
                      <a:endParaRPr lang="en-US" sz="1600" dirty="0"/>
                    </a:p>
                  </a:txBody>
                  <a:tcPr/>
                </a:tc>
                <a:tc>
                  <a:txBody>
                    <a:bodyPr/>
                    <a:lstStyle/>
                    <a:p>
                      <a:pPr algn="ctr"/>
                      <a:r>
                        <a:rPr lang="en-US" sz="1600" dirty="0" smtClean="0"/>
                        <a:t>15-Aug-2012</a:t>
                      </a:r>
                      <a:endParaRPr lang="en-US" sz="1600" dirty="0"/>
                    </a:p>
                  </a:txBody>
                  <a:tcPr/>
                </a:tc>
                <a:tc>
                  <a:txBody>
                    <a:bodyPr/>
                    <a:lstStyle/>
                    <a:p>
                      <a:pPr algn="ctr"/>
                      <a:r>
                        <a:rPr lang="en-US" sz="1600" dirty="0" smtClean="0"/>
                        <a:t>Writing Supply</a:t>
                      </a:r>
                      <a:endParaRPr lang="en-US" sz="1600" dirty="0"/>
                    </a:p>
                  </a:txBody>
                  <a:tcPr/>
                </a:tc>
              </a:tr>
              <a:tr h="370840">
                <a:tc>
                  <a:txBody>
                    <a:bodyPr/>
                    <a:lstStyle/>
                    <a:p>
                      <a:pPr algn="ctr"/>
                      <a:r>
                        <a:rPr lang="en-US" sz="1600" dirty="0" smtClean="0"/>
                        <a:t>1002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Pen</a:t>
                      </a:r>
                      <a:endParaRPr lang="en-US" sz="1600" dirty="0"/>
                    </a:p>
                  </a:txBody>
                  <a:tcPr/>
                </a:tc>
                <a:tc>
                  <a:txBody>
                    <a:bodyPr/>
                    <a:lstStyle/>
                    <a:p>
                      <a:pPr algn="ctr"/>
                      <a:r>
                        <a:rPr lang="en-US" sz="1600" dirty="0" smtClean="0"/>
                        <a:t>Writing Supply</a:t>
                      </a:r>
                      <a:endParaRPr lang="en-US" sz="1600" dirty="0"/>
                    </a:p>
                  </a:txBody>
                  <a:tcPr/>
                </a:tc>
                <a:tc>
                  <a:txBody>
                    <a:bodyPr/>
                    <a:lstStyle/>
                    <a:p>
                      <a:pPr algn="ctr"/>
                      <a:r>
                        <a:rPr lang="en-US" sz="1600" dirty="0" smtClean="0"/>
                        <a:t>01-Jul-2012</a:t>
                      </a:r>
                      <a:endParaRPr lang="en-US" sz="1600" dirty="0"/>
                    </a:p>
                  </a:txBody>
                  <a:tcPr/>
                </a:tc>
                <a:tc>
                  <a:txBody>
                    <a:bodyPr/>
                    <a:lstStyle/>
                    <a:p>
                      <a:pPr algn="ctr"/>
                      <a:r>
                        <a:rPr lang="en-US" sz="1600" dirty="0" smtClean="0"/>
                        <a:t>31-Dec-9999</a:t>
                      </a:r>
                      <a:endParaRPr lang="en-US" sz="1600" dirty="0"/>
                    </a:p>
                  </a:txBody>
                  <a:tcPr/>
                </a:tc>
                <a:tc>
                  <a:txBody>
                    <a:bodyPr/>
                    <a:lstStyle/>
                    <a:p>
                      <a:pPr algn="ctr"/>
                      <a:r>
                        <a:rPr lang="en-US" sz="1600" dirty="0" smtClean="0"/>
                        <a:t>Writing Supply</a:t>
                      </a:r>
                      <a:endParaRPr lang="en-US" sz="1600" dirty="0"/>
                    </a:p>
                  </a:txBody>
                  <a:tcPr/>
                </a:tc>
              </a:tr>
              <a:tr h="370840">
                <a:tc>
                  <a:txBody>
                    <a:bodyPr/>
                    <a:lstStyle/>
                    <a:p>
                      <a:pPr algn="ctr"/>
                      <a:r>
                        <a:rPr lang="en-US" sz="1600" dirty="0" smtClean="0"/>
                        <a:t>1050</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Pencil</a:t>
                      </a:r>
                      <a:endParaRPr lang="en-US" sz="1600" dirty="0"/>
                    </a:p>
                  </a:txBody>
                  <a:tcPr/>
                </a:tc>
                <a:tc>
                  <a:txBody>
                    <a:bodyPr/>
                    <a:lstStyle/>
                    <a:p>
                      <a:pPr algn="ctr"/>
                      <a:r>
                        <a:rPr lang="en-US" sz="1600" dirty="0" smtClean="0"/>
                        <a:t>Writing Supply</a:t>
                      </a:r>
                      <a:endParaRPr lang="en-US" sz="1600" dirty="0"/>
                    </a:p>
                  </a:txBody>
                  <a:tcPr/>
                </a:tc>
                <a:tc>
                  <a:txBody>
                    <a:bodyPr/>
                    <a:lstStyle/>
                    <a:p>
                      <a:pPr algn="ctr"/>
                      <a:r>
                        <a:rPr lang="en-US" sz="1600" dirty="0" smtClean="0"/>
                        <a:t>16-Aug-2012</a:t>
                      </a:r>
                      <a:endParaRPr lang="en-US" sz="1600" dirty="0"/>
                    </a:p>
                  </a:txBody>
                  <a:tcPr/>
                </a:tc>
                <a:tc>
                  <a:txBody>
                    <a:bodyPr/>
                    <a:lstStyle/>
                    <a:p>
                      <a:pPr algn="ctr"/>
                      <a:r>
                        <a:rPr lang="en-US" sz="1600" dirty="0" smtClean="0"/>
                        <a:t>31-Dec-9999</a:t>
                      </a:r>
                      <a:endParaRPr lang="en-US" sz="1600" dirty="0"/>
                    </a:p>
                  </a:txBody>
                  <a:tcPr/>
                </a:tc>
                <a:tc>
                  <a:txBody>
                    <a:bodyPr/>
                    <a:lstStyle/>
                    <a:p>
                      <a:pPr algn="ctr"/>
                      <a:r>
                        <a:rPr lang="en-US" sz="1600" dirty="0" smtClean="0"/>
                        <a:t>Writing</a:t>
                      </a:r>
                      <a:r>
                        <a:rPr lang="en-US" sz="1600" baseline="0" dirty="0" smtClean="0"/>
                        <a:t> Supply</a:t>
                      </a:r>
                      <a:endParaRPr lang="en-US" sz="1600" dirty="0"/>
                    </a:p>
                  </a:txBody>
                  <a:tcPr/>
                </a:tc>
              </a:tr>
            </a:tbl>
          </a:graphicData>
        </a:graphic>
      </p:graphicFrame>
      <p:sp>
        <p:nvSpPr>
          <p:cNvPr id="5" name="TextBox 4"/>
          <p:cNvSpPr txBox="1"/>
          <p:nvPr/>
        </p:nvSpPr>
        <p:spPr>
          <a:xfrm>
            <a:off x="228600" y="5235879"/>
            <a:ext cx="8505173" cy="663880"/>
          </a:xfrm>
          <a:prstGeom prst="rect">
            <a:avLst/>
          </a:prstGeom>
          <a:noFill/>
        </p:spPr>
        <p:txBody>
          <a:bodyPr wrap="square" rtlCol="0">
            <a:spAutoFit/>
          </a:bodyPr>
          <a:lstStyle/>
          <a:p>
            <a:r>
              <a:rPr lang="en-US" dirty="0" smtClean="0"/>
              <a:t>In the above example product group for ‘Pencil’ changes and we have applied SCD type 2 and type 3</a:t>
            </a:r>
            <a:endParaRPr lang="en-US" dirty="0"/>
          </a:p>
        </p:txBody>
      </p:sp>
      <p:sp>
        <p:nvSpPr>
          <p:cNvPr id="11" name="Rectangle 10"/>
          <p:cNvSpPr/>
          <p:nvPr/>
        </p:nvSpPr>
        <p:spPr>
          <a:xfrm>
            <a:off x="304800" y="4334005"/>
            <a:ext cx="8534400" cy="61294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4182940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SCD type 6</a:t>
            </a:r>
          </a:p>
        </p:txBody>
      </p:sp>
      <p:graphicFrame>
        <p:nvGraphicFramePr>
          <p:cNvPr id="5" name="Table 4"/>
          <p:cNvGraphicFramePr>
            <a:graphicFrameLocks noGrp="1"/>
          </p:cNvGraphicFramePr>
          <p:nvPr>
            <p:extLst>
              <p:ext uri="{D42A27DB-BD31-4B8C-83A1-F6EECF244321}">
                <p14:modId xmlns:p14="http://schemas.microsoft.com/office/powerpoint/2010/main" xmlns="" val="3023773646"/>
              </p:ext>
            </p:extLst>
          </p:nvPr>
        </p:nvGraphicFramePr>
        <p:xfrm>
          <a:off x="325676" y="2133600"/>
          <a:ext cx="8505173" cy="3930040"/>
        </p:xfrm>
        <a:graphic>
          <a:graphicData uri="http://schemas.openxmlformats.org/drawingml/2006/table">
            <a:tbl>
              <a:tblPr firstRow="1" bandRow="1">
                <a:tableStyleId>{5C22544A-7EE6-4342-B048-85BDC9FD1C3A}</a:tableStyleId>
              </a:tblPr>
              <a:tblGrid>
                <a:gridCol w="1196236"/>
                <a:gridCol w="969996"/>
                <a:gridCol w="1035190"/>
                <a:gridCol w="1469714"/>
                <a:gridCol w="1252452"/>
                <a:gridCol w="1290792"/>
                <a:gridCol w="1290793"/>
              </a:tblGrid>
              <a:tr h="786008">
                <a:tc>
                  <a:txBody>
                    <a:bodyPr/>
                    <a:lstStyle/>
                    <a:p>
                      <a:r>
                        <a:rPr lang="en-US" sz="1600" dirty="0" smtClean="0"/>
                        <a:t>Product_SK</a:t>
                      </a:r>
                      <a:endParaRPr lang="en-US" sz="1600" dirty="0"/>
                    </a:p>
                  </a:txBody>
                  <a:tcPr/>
                </a:tc>
                <a:tc>
                  <a:txBody>
                    <a:bodyPr/>
                    <a:lstStyle/>
                    <a:p>
                      <a:r>
                        <a:rPr lang="en-US" sz="1600" dirty="0" smtClean="0"/>
                        <a:t>Prod_CD</a:t>
                      </a:r>
                      <a:endParaRPr lang="en-US" sz="1600" dirty="0"/>
                    </a:p>
                  </a:txBody>
                  <a:tcPr/>
                </a:tc>
                <a:tc>
                  <a:txBody>
                    <a:bodyPr/>
                    <a:lstStyle/>
                    <a:p>
                      <a:r>
                        <a:rPr lang="en-US" sz="1600" dirty="0" smtClean="0"/>
                        <a:t>Prod_NM</a:t>
                      </a:r>
                      <a:endParaRPr lang="en-US" sz="1600" dirty="0"/>
                    </a:p>
                  </a:txBody>
                  <a:tcPr/>
                </a:tc>
                <a:tc>
                  <a:txBody>
                    <a:bodyPr/>
                    <a:lstStyle/>
                    <a:p>
                      <a:r>
                        <a:rPr lang="en-US" sz="1600" dirty="0" smtClean="0"/>
                        <a:t>Prod_Grp_NM</a:t>
                      </a:r>
                      <a:endParaRPr lang="en-US" sz="1600" dirty="0"/>
                    </a:p>
                  </a:txBody>
                  <a:tcPr/>
                </a:tc>
                <a:tc>
                  <a:txBody>
                    <a:bodyPr/>
                    <a:lstStyle/>
                    <a:p>
                      <a:r>
                        <a:rPr lang="en-US" sz="1600" dirty="0" smtClean="0"/>
                        <a:t>Effective_dt</a:t>
                      </a:r>
                      <a:endParaRPr lang="en-US" sz="1600" dirty="0"/>
                    </a:p>
                  </a:txBody>
                  <a:tcPr/>
                </a:tc>
                <a:tc>
                  <a:txBody>
                    <a:bodyPr/>
                    <a:lstStyle/>
                    <a:p>
                      <a:r>
                        <a:rPr lang="en-US" sz="1600" dirty="0" smtClean="0"/>
                        <a:t>End_dt</a:t>
                      </a:r>
                      <a:endParaRPr lang="en-US" sz="1600" dirty="0"/>
                    </a:p>
                  </a:txBody>
                  <a:tcPr/>
                </a:tc>
                <a:tc>
                  <a:txBody>
                    <a:bodyPr/>
                    <a:lstStyle/>
                    <a:p>
                      <a:r>
                        <a:rPr lang="en-US" sz="1600" dirty="0" smtClean="0"/>
                        <a:t>Curr_Prod_Grp_NM</a:t>
                      </a:r>
                      <a:endParaRPr lang="en-US" sz="1600" dirty="0"/>
                    </a:p>
                  </a:txBody>
                  <a:tcPr/>
                </a:tc>
              </a:tr>
              <a:tr h="786008">
                <a:tc>
                  <a:txBody>
                    <a:bodyPr/>
                    <a:lstStyle/>
                    <a:p>
                      <a:pPr algn="ctr"/>
                      <a:r>
                        <a:rPr lang="en-US" sz="1600" dirty="0" smtClean="0"/>
                        <a:t>1001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Pencil</a:t>
                      </a:r>
                      <a:endParaRPr lang="en-US" sz="1600" dirty="0"/>
                    </a:p>
                  </a:txBody>
                  <a:tcPr/>
                </a:tc>
                <a:tc>
                  <a:txBody>
                    <a:bodyPr/>
                    <a:lstStyle/>
                    <a:p>
                      <a:pPr algn="ctr"/>
                      <a:r>
                        <a:rPr lang="en-US" sz="1600" dirty="0" smtClean="0"/>
                        <a:t>Stationery</a:t>
                      </a:r>
                      <a:endParaRPr lang="en-US" sz="1600" dirty="0"/>
                    </a:p>
                  </a:txBody>
                  <a:tcPr/>
                </a:tc>
                <a:tc>
                  <a:txBody>
                    <a:bodyPr/>
                    <a:lstStyle/>
                    <a:p>
                      <a:pPr algn="ctr"/>
                      <a:r>
                        <a:rPr lang="en-US" sz="1600" dirty="0" smtClean="0"/>
                        <a:t>01-Jan-2012</a:t>
                      </a:r>
                      <a:endParaRPr lang="en-US" sz="1600" dirty="0"/>
                    </a:p>
                  </a:txBody>
                  <a:tcPr/>
                </a:tc>
                <a:tc>
                  <a:txBody>
                    <a:bodyPr/>
                    <a:lstStyle/>
                    <a:p>
                      <a:pPr algn="ctr"/>
                      <a:r>
                        <a:rPr lang="en-US" sz="1600" dirty="0" smtClean="0"/>
                        <a:t>15-Aug-2012</a:t>
                      </a:r>
                      <a:endParaRPr lang="en-US" sz="1600" dirty="0"/>
                    </a:p>
                  </a:txBody>
                  <a:tcPr/>
                </a:tc>
                <a:tc>
                  <a:txBody>
                    <a:bodyPr/>
                    <a:lstStyle/>
                    <a:p>
                      <a:pPr algn="ctr"/>
                      <a:r>
                        <a:rPr lang="en-US" sz="1600" dirty="0" smtClean="0"/>
                        <a:t>Legacy Supply</a:t>
                      </a:r>
                      <a:endParaRPr lang="en-US" sz="1600" dirty="0"/>
                    </a:p>
                  </a:txBody>
                  <a:tcPr/>
                </a:tc>
              </a:tr>
              <a:tr h="786008">
                <a:tc>
                  <a:txBody>
                    <a:bodyPr/>
                    <a:lstStyle/>
                    <a:p>
                      <a:pPr algn="ctr"/>
                      <a:r>
                        <a:rPr lang="en-US" sz="1600" dirty="0" smtClean="0"/>
                        <a:t>1002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Pen</a:t>
                      </a:r>
                      <a:endParaRPr lang="en-US" sz="1600" dirty="0"/>
                    </a:p>
                  </a:txBody>
                  <a:tcPr/>
                </a:tc>
                <a:tc>
                  <a:txBody>
                    <a:bodyPr/>
                    <a:lstStyle/>
                    <a:p>
                      <a:pPr algn="ctr"/>
                      <a:r>
                        <a:rPr lang="en-US" sz="1600" dirty="0" smtClean="0"/>
                        <a:t>Writing Supply</a:t>
                      </a:r>
                      <a:endParaRPr lang="en-US" sz="1600" dirty="0"/>
                    </a:p>
                  </a:txBody>
                  <a:tcPr/>
                </a:tc>
                <a:tc>
                  <a:txBody>
                    <a:bodyPr/>
                    <a:lstStyle/>
                    <a:p>
                      <a:pPr algn="ctr"/>
                      <a:r>
                        <a:rPr lang="en-US" sz="1600" dirty="0" smtClean="0"/>
                        <a:t>01-Jul-2012</a:t>
                      </a:r>
                      <a:endParaRPr lang="en-US" sz="1600" dirty="0"/>
                    </a:p>
                  </a:txBody>
                  <a:tcPr/>
                </a:tc>
                <a:tc>
                  <a:txBody>
                    <a:bodyPr/>
                    <a:lstStyle/>
                    <a:p>
                      <a:pPr algn="ctr"/>
                      <a:r>
                        <a:rPr lang="en-US" sz="1600" dirty="0" smtClean="0"/>
                        <a:t>31-Dec-9999</a:t>
                      </a:r>
                      <a:endParaRPr lang="en-US" sz="1600" dirty="0"/>
                    </a:p>
                  </a:txBody>
                  <a:tcPr/>
                </a:tc>
                <a:tc>
                  <a:txBody>
                    <a:bodyPr/>
                    <a:lstStyle/>
                    <a:p>
                      <a:pPr algn="ctr"/>
                      <a:r>
                        <a:rPr lang="en-US" sz="1600" dirty="0" smtClean="0"/>
                        <a:t>Writing Supply</a:t>
                      </a:r>
                      <a:endParaRPr lang="en-US" sz="1600" dirty="0"/>
                    </a:p>
                  </a:txBody>
                  <a:tcPr/>
                </a:tc>
              </a:tr>
              <a:tr h="786008">
                <a:tc>
                  <a:txBody>
                    <a:bodyPr/>
                    <a:lstStyle/>
                    <a:p>
                      <a:pPr algn="ctr"/>
                      <a:r>
                        <a:rPr lang="en-US" sz="1600" dirty="0" smtClean="0"/>
                        <a:t>1050</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Pencil</a:t>
                      </a:r>
                      <a:endParaRPr lang="en-US" sz="1600" dirty="0"/>
                    </a:p>
                  </a:txBody>
                  <a:tcPr/>
                </a:tc>
                <a:tc>
                  <a:txBody>
                    <a:bodyPr/>
                    <a:lstStyle/>
                    <a:p>
                      <a:pPr algn="ctr"/>
                      <a:r>
                        <a:rPr lang="en-US" sz="1600" dirty="0" smtClean="0"/>
                        <a:t>Writing Supply</a:t>
                      </a:r>
                      <a:endParaRPr lang="en-US" sz="1600" dirty="0"/>
                    </a:p>
                  </a:txBody>
                  <a:tcPr/>
                </a:tc>
                <a:tc>
                  <a:txBody>
                    <a:bodyPr/>
                    <a:lstStyle/>
                    <a:p>
                      <a:pPr algn="ctr"/>
                      <a:r>
                        <a:rPr lang="en-US" sz="1600" dirty="0" smtClean="0"/>
                        <a:t>16-Aug-2012</a:t>
                      </a:r>
                      <a:endParaRPr lang="en-US" sz="1600" dirty="0"/>
                    </a:p>
                  </a:txBody>
                  <a:tcPr/>
                </a:tc>
                <a:tc>
                  <a:txBody>
                    <a:bodyPr/>
                    <a:lstStyle/>
                    <a:p>
                      <a:pPr algn="ctr"/>
                      <a:r>
                        <a:rPr lang="en-US" sz="1600" dirty="0" smtClean="0"/>
                        <a:t>12-Jan-2013</a:t>
                      </a:r>
                      <a:endParaRPr lang="en-US" sz="1600" dirty="0"/>
                    </a:p>
                  </a:txBody>
                  <a:tcPr/>
                </a:tc>
                <a:tc>
                  <a:txBody>
                    <a:bodyPr/>
                    <a:lstStyle/>
                    <a:p>
                      <a:pPr algn="ctr"/>
                      <a:r>
                        <a:rPr lang="en-US" sz="1600" dirty="0" smtClean="0"/>
                        <a:t>Legacy Supply</a:t>
                      </a:r>
                      <a:endParaRPr lang="en-US" sz="1600" dirty="0"/>
                    </a:p>
                  </a:txBody>
                  <a:tcPr/>
                </a:tc>
              </a:tr>
              <a:tr h="786008">
                <a:tc>
                  <a:txBody>
                    <a:bodyPr/>
                    <a:lstStyle/>
                    <a:p>
                      <a:pPr algn="ctr"/>
                      <a:r>
                        <a:rPr lang="en-US" sz="1600" dirty="0" smtClean="0"/>
                        <a:t>1115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Pencil</a:t>
                      </a:r>
                      <a:endParaRPr lang="en-US" sz="1600" dirty="0"/>
                    </a:p>
                  </a:txBody>
                  <a:tcPr/>
                </a:tc>
                <a:tc>
                  <a:txBody>
                    <a:bodyPr/>
                    <a:lstStyle/>
                    <a:p>
                      <a:pPr algn="ctr"/>
                      <a:r>
                        <a:rPr lang="en-US" sz="1600" dirty="0" smtClean="0"/>
                        <a:t>Legacy Supply</a:t>
                      </a:r>
                      <a:endParaRPr lang="en-US" sz="1600" dirty="0"/>
                    </a:p>
                  </a:txBody>
                  <a:tcPr/>
                </a:tc>
                <a:tc>
                  <a:txBody>
                    <a:bodyPr/>
                    <a:lstStyle/>
                    <a:p>
                      <a:pPr algn="ctr"/>
                      <a:r>
                        <a:rPr lang="en-US" sz="1600" dirty="0" smtClean="0"/>
                        <a:t>13-Jan-2013</a:t>
                      </a:r>
                      <a:endParaRPr lang="en-US" sz="1600" dirty="0"/>
                    </a:p>
                  </a:txBody>
                  <a:tcPr/>
                </a:tc>
                <a:tc>
                  <a:txBody>
                    <a:bodyPr/>
                    <a:lstStyle/>
                    <a:p>
                      <a:pPr algn="ctr"/>
                      <a:r>
                        <a:rPr lang="en-US" sz="1600" dirty="0" smtClean="0"/>
                        <a:t>31-Dec-9999</a:t>
                      </a:r>
                      <a:endParaRPr lang="en-US" sz="1600" dirty="0"/>
                    </a:p>
                  </a:txBody>
                  <a:tcPr/>
                </a:tc>
                <a:tc>
                  <a:txBody>
                    <a:bodyPr/>
                    <a:lstStyle/>
                    <a:p>
                      <a:pPr algn="ctr"/>
                      <a:r>
                        <a:rPr lang="en-US" sz="1600" dirty="0" smtClean="0"/>
                        <a:t>Legacy</a:t>
                      </a:r>
                      <a:r>
                        <a:rPr lang="en-US" sz="1600" baseline="0" dirty="0" smtClean="0"/>
                        <a:t> Supply</a:t>
                      </a:r>
                      <a:endParaRPr lang="en-US" sz="1600" dirty="0"/>
                    </a:p>
                  </a:txBody>
                  <a:tcPr/>
                </a:tc>
              </a:tr>
            </a:tbl>
          </a:graphicData>
        </a:graphic>
      </p:graphicFrame>
      <p:grpSp>
        <p:nvGrpSpPr>
          <p:cNvPr id="3" name="Group 10"/>
          <p:cNvGrpSpPr/>
          <p:nvPr/>
        </p:nvGrpSpPr>
        <p:grpSpPr>
          <a:xfrm>
            <a:off x="325676" y="2133600"/>
            <a:ext cx="8509993" cy="3930039"/>
            <a:chOff x="325676" y="2492679"/>
            <a:chExt cx="8509993" cy="3930039"/>
          </a:xfrm>
        </p:grpSpPr>
        <p:sp>
          <p:nvSpPr>
            <p:cNvPr id="6" name="Rectangle 5"/>
            <p:cNvSpPr/>
            <p:nvPr/>
          </p:nvSpPr>
          <p:spPr>
            <a:xfrm>
              <a:off x="325676" y="5621855"/>
              <a:ext cx="8505173" cy="8008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 name="Group 9"/>
            <p:cNvGrpSpPr/>
            <p:nvPr/>
          </p:nvGrpSpPr>
          <p:grpSpPr>
            <a:xfrm>
              <a:off x="6256351" y="2492679"/>
              <a:ext cx="2579318" cy="3129176"/>
              <a:chOff x="6256351" y="2492679"/>
              <a:chExt cx="2579318" cy="3129176"/>
            </a:xfrm>
          </p:grpSpPr>
          <p:sp>
            <p:nvSpPr>
              <p:cNvPr id="7" name="Rectangle 6"/>
              <p:cNvSpPr/>
              <p:nvPr/>
            </p:nvSpPr>
            <p:spPr>
              <a:xfrm>
                <a:off x="6256351" y="4847329"/>
                <a:ext cx="2579318" cy="77452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7560995" y="2492679"/>
                <a:ext cx="1252602" cy="754450"/>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TextBox 8"/>
          <p:cNvSpPr txBox="1"/>
          <p:nvPr/>
        </p:nvSpPr>
        <p:spPr>
          <a:xfrm>
            <a:off x="228600" y="1298448"/>
            <a:ext cx="8276059" cy="646331"/>
          </a:xfrm>
          <a:prstGeom prst="rect">
            <a:avLst/>
          </a:prstGeom>
          <a:noFill/>
        </p:spPr>
        <p:txBody>
          <a:bodyPr wrap="square" rtlCol="0">
            <a:spAutoFit/>
          </a:bodyPr>
          <a:lstStyle/>
          <a:p>
            <a:r>
              <a:rPr lang="en-US" dirty="0"/>
              <a:t>On the next pencil’s product group change (1 July 2010), we will again apply all three SCD types</a:t>
            </a:r>
          </a:p>
        </p:txBody>
      </p:sp>
    </p:spTree>
    <p:extLst>
      <p:ext uri="{BB962C8B-B14F-4D97-AF65-F5344CB8AC3E}">
        <p14:creationId xmlns:p14="http://schemas.microsoft.com/office/powerpoint/2010/main" xmlns="" val="49254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19</a:t>
            </a:fld>
            <a:endParaRPr lang="en-US" dirty="0"/>
          </a:p>
        </p:txBody>
      </p:sp>
      <p:sp>
        <p:nvSpPr>
          <p:cNvPr id="2" name="Title 1"/>
          <p:cNvSpPr>
            <a:spLocks noGrp="1"/>
          </p:cNvSpPr>
          <p:nvPr>
            <p:ph type="title"/>
          </p:nvPr>
        </p:nvSpPr>
        <p:spPr/>
        <p:txBody>
          <a:bodyPr>
            <a:normAutofit fontScale="90000"/>
          </a:bodyPr>
          <a:lstStyle/>
          <a:p>
            <a:r>
              <a:rPr lang="en-US" dirty="0"/>
              <a:t>Denormalization and impact on ETL</a:t>
            </a:r>
          </a:p>
        </p:txBody>
      </p:sp>
      <p:sp>
        <p:nvSpPr>
          <p:cNvPr id="5" name="Rectangle 4"/>
          <p:cNvSpPr/>
          <p:nvPr/>
        </p:nvSpPr>
        <p:spPr>
          <a:xfrm>
            <a:off x="228600" y="1298448"/>
            <a:ext cx="8001000" cy="707886"/>
          </a:xfrm>
          <a:prstGeom prst="rect">
            <a:avLst/>
          </a:prstGeom>
        </p:spPr>
        <p:txBody>
          <a:bodyPr wrap="square">
            <a:spAutoFit/>
          </a:bodyPr>
          <a:lstStyle/>
          <a:p>
            <a:r>
              <a:rPr lang="en-US" sz="2000" dirty="0" smtClean="0"/>
              <a:t>Denormalization </a:t>
            </a:r>
            <a:r>
              <a:rPr lang="en-US" sz="2000" dirty="0"/>
              <a:t>is the process of attempting to optimize the read performance of a database by adding redundant data or by grouping data</a:t>
            </a:r>
          </a:p>
        </p:txBody>
      </p:sp>
      <p:graphicFrame>
        <p:nvGraphicFramePr>
          <p:cNvPr id="6" name="Table 5"/>
          <p:cNvGraphicFramePr>
            <a:graphicFrameLocks noGrp="1"/>
          </p:cNvGraphicFramePr>
          <p:nvPr>
            <p:extLst>
              <p:ext uri="{D42A27DB-BD31-4B8C-83A1-F6EECF244321}">
                <p14:modId xmlns:p14="http://schemas.microsoft.com/office/powerpoint/2010/main" xmlns="" val="3378667682"/>
              </p:ext>
            </p:extLst>
          </p:nvPr>
        </p:nvGraphicFramePr>
        <p:xfrm>
          <a:off x="457200" y="3317240"/>
          <a:ext cx="5181601" cy="2291080"/>
        </p:xfrm>
        <a:graphic>
          <a:graphicData uri="http://schemas.openxmlformats.org/drawingml/2006/table">
            <a:tbl>
              <a:tblPr firstRow="1" bandRow="1">
                <a:tableStyleId>{5C22544A-7EE6-4342-B048-85BDC9FD1C3A}</a:tableStyleId>
              </a:tblPr>
              <a:tblGrid>
                <a:gridCol w="1143000"/>
                <a:gridCol w="1524000"/>
                <a:gridCol w="1447800"/>
                <a:gridCol w="1066801"/>
              </a:tblGrid>
              <a:tr h="370840">
                <a:tc>
                  <a:txBody>
                    <a:bodyPr/>
                    <a:lstStyle/>
                    <a:p>
                      <a:r>
                        <a:rPr lang="en-US" dirty="0" smtClean="0"/>
                        <a:t>Emp_Id</a:t>
                      </a:r>
                      <a:endParaRPr lang="en-US" dirty="0"/>
                    </a:p>
                  </a:txBody>
                  <a:tcPr/>
                </a:tc>
                <a:tc>
                  <a:txBody>
                    <a:bodyPr/>
                    <a:lstStyle/>
                    <a:p>
                      <a:r>
                        <a:rPr lang="en-US" dirty="0" smtClean="0"/>
                        <a:t>Emp_Nm</a:t>
                      </a:r>
                      <a:endParaRPr lang="en-US" dirty="0"/>
                    </a:p>
                  </a:txBody>
                  <a:tcPr/>
                </a:tc>
                <a:tc>
                  <a:txBody>
                    <a:bodyPr/>
                    <a:lstStyle/>
                    <a:p>
                      <a:r>
                        <a:rPr lang="en-US" dirty="0" smtClean="0"/>
                        <a:t>Address</a:t>
                      </a:r>
                      <a:endParaRPr lang="en-US" dirty="0"/>
                    </a:p>
                  </a:txBody>
                  <a:tcPr/>
                </a:tc>
                <a:tc>
                  <a:txBody>
                    <a:bodyPr/>
                    <a:lstStyle/>
                    <a:p>
                      <a:r>
                        <a:rPr lang="en-US" dirty="0" smtClean="0"/>
                        <a:t>Dept _Id</a:t>
                      </a:r>
                      <a:endParaRPr lang="en-US" dirty="0"/>
                    </a:p>
                  </a:txBody>
                  <a:tcPr/>
                </a:tc>
              </a:tr>
              <a:tr h="370840">
                <a:tc>
                  <a:txBody>
                    <a:bodyPr/>
                    <a:lstStyle/>
                    <a:p>
                      <a:r>
                        <a:rPr lang="en-US" dirty="0" smtClean="0"/>
                        <a:t>1001</a:t>
                      </a:r>
                      <a:endParaRPr lang="en-US" dirty="0"/>
                    </a:p>
                  </a:txBody>
                  <a:tcPr/>
                </a:tc>
                <a:tc>
                  <a:txBody>
                    <a:bodyPr/>
                    <a:lstStyle/>
                    <a:p>
                      <a:r>
                        <a:rPr lang="en-US" dirty="0" smtClean="0"/>
                        <a:t>Andy Smith</a:t>
                      </a:r>
                      <a:endParaRPr lang="en-US" dirty="0"/>
                    </a:p>
                  </a:txBody>
                  <a:tcPr/>
                </a:tc>
                <a:tc>
                  <a:txBody>
                    <a:bodyPr/>
                    <a:lstStyle/>
                    <a:p>
                      <a:r>
                        <a:rPr lang="en-US" dirty="0" smtClean="0"/>
                        <a:t>New York</a:t>
                      </a:r>
                      <a:endParaRPr lang="en-US" dirty="0"/>
                    </a:p>
                  </a:txBody>
                  <a:tcPr/>
                </a:tc>
                <a:tc>
                  <a:txBody>
                    <a:bodyPr/>
                    <a:lstStyle/>
                    <a:p>
                      <a:r>
                        <a:rPr lang="en-US" dirty="0" smtClean="0"/>
                        <a:t>D1</a:t>
                      </a:r>
                      <a:endParaRPr lang="en-US" dirty="0"/>
                    </a:p>
                  </a:txBody>
                  <a:tcPr/>
                </a:tc>
              </a:tr>
              <a:tr h="370840">
                <a:tc>
                  <a:txBody>
                    <a:bodyPr/>
                    <a:lstStyle/>
                    <a:p>
                      <a:r>
                        <a:rPr lang="en-US" dirty="0" smtClean="0"/>
                        <a:t>1002</a:t>
                      </a:r>
                      <a:endParaRPr lang="en-US" dirty="0"/>
                    </a:p>
                  </a:txBody>
                  <a:tcPr/>
                </a:tc>
                <a:tc>
                  <a:txBody>
                    <a:bodyPr/>
                    <a:lstStyle/>
                    <a:p>
                      <a:r>
                        <a:rPr lang="en-US" dirty="0" smtClean="0"/>
                        <a:t>Rachael</a:t>
                      </a:r>
                      <a:r>
                        <a:rPr lang="en-US" baseline="0" dirty="0" smtClean="0"/>
                        <a:t> Jane</a:t>
                      </a:r>
                      <a:endParaRPr lang="en-US" dirty="0"/>
                    </a:p>
                  </a:txBody>
                  <a:tcPr/>
                </a:tc>
                <a:tc>
                  <a:txBody>
                    <a:bodyPr/>
                    <a:lstStyle/>
                    <a:p>
                      <a:r>
                        <a:rPr lang="en-US" dirty="0" smtClean="0"/>
                        <a:t>Paris</a:t>
                      </a:r>
                      <a:endParaRPr lang="en-US" dirty="0"/>
                    </a:p>
                  </a:txBody>
                  <a:tcPr/>
                </a:tc>
                <a:tc>
                  <a:txBody>
                    <a:bodyPr/>
                    <a:lstStyle/>
                    <a:p>
                      <a:r>
                        <a:rPr lang="en-US" dirty="0" smtClean="0"/>
                        <a:t>D2</a:t>
                      </a:r>
                      <a:endParaRPr lang="en-US" dirty="0"/>
                    </a:p>
                  </a:txBody>
                  <a:tcPr/>
                </a:tc>
              </a:tr>
              <a:tr h="370840">
                <a:tc>
                  <a:txBody>
                    <a:bodyPr/>
                    <a:lstStyle/>
                    <a:p>
                      <a:r>
                        <a:rPr lang="en-US" dirty="0" smtClean="0"/>
                        <a:t>1003</a:t>
                      </a:r>
                      <a:endParaRPr lang="en-US" dirty="0"/>
                    </a:p>
                  </a:txBody>
                  <a:tcPr/>
                </a:tc>
                <a:tc>
                  <a:txBody>
                    <a:bodyPr/>
                    <a:lstStyle/>
                    <a:p>
                      <a:r>
                        <a:rPr lang="en-US" dirty="0" smtClean="0"/>
                        <a:t>Nancy Wayne</a:t>
                      </a:r>
                      <a:endParaRPr lang="en-US" dirty="0"/>
                    </a:p>
                  </a:txBody>
                  <a:tcPr/>
                </a:tc>
                <a:tc>
                  <a:txBody>
                    <a:bodyPr/>
                    <a:lstStyle/>
                    <a:p>
                      <a:r>
                        <a:rPr lang="en-US" dirty="0" smtClean="0"/>
                        <a:t>London</a:t>
                      </a:r>
                      <a:endParaRPr lang="en-US" dirty="0"/>
                    </a:p>
                  </a:txBody>
                  <a:tcPr/>
                </a:tc>
                <a:tc>
                  <a:txBody>
                    <a:bodyPr/>
                    <a:lstStyle/>
                    <a:p>
                      <a:r>
                        <a:rPr lang="en-US" dirty="0" smtClean="0"/>
                        <a:t>D1</a:t>
                      </a:r>
                      <a:endParaRPr lang="en-US" dirty="0"/>
                    </a:p>
                  </a:txBody>
                  <a:tcPr/>
                </a:tc>
              </a:tr>
            </a:tbl>
          </a:graphicData>
        </a:graphic>
      </p:graphicFrame>
      <p:sp>
        <p:nvSpPr>
          <p:cNvPr id="7" name="TextBox 6"/>
          <p:cNvSpPr txBox="1"/>
          <p:nvPr/>
        </p:nvSpPr>
        <p:spPr>
          <a:xfrm>
            <a:off x="228600" y="2190690"/>
            <a:ext cx="6248400" cy="400110"/>
          </a:xfrm>
          <a:prstGeom prst="rect">
            <a:avLst/>
          </a:prstGeom>
          <a:noFill/>
        </p:spPr>
        <p:txBody>
          <a:bodyPr wrap="square" rtlCol="0">
            <a:spAutoFit/>
          </a:bodyPr>
          <a:lstStyle/>
          <a:p>
            <a:r>
              <a:rPr lang="en-US" sz="2000" dirty="0" smtClean="0"/>
              <a:t>EMPLOYEE and DEPARTMENT are two normalized tables</a:t>
            </a:r>
          </a:p>
        </p:txBody>
      </p:sp>
      <p:sp>
        <p:nvSpPr>
          <p:cNvPr id="8" name="TextBox 7"/>
          <p:cNvSpPr txBox="1"/>
          <p:nvPr/>
        </p:nvSpPr>
        <p:spPr>
          <a:xfrm>
            <a:off x="1981200" y="2743200"/>
            <a:ext cx="1236637" cy="400110"/>
          </a:xfrm>
          <a:prstGeom prst="rect">
            <a:avLst/>
          </a:prstGeom>
          <a:noFill/>
        </p:spPr>
        <p:txBody>
          <a:bodyPr wrap="none" rtlCol="0">
            <a:spAutoFit/>
          </a:bodyPr>
          <a:lstStyle/>
          <a:p>
            <a:r>
              <a:rPr lang="en-US" sz="2000" b="1" dirty="0" smtClean="0">
                <a:solidFill>
                  <a:schemeClr val="tx2">
                    <a:lumMod val="75000"/>
                  </a:schemeClr>
                </a:solidFill>
              </a:rPr>
              <a:t>Employee</a:t>
            </a:r>
            <a:endParaRPr lang="en-US" sz="2000" b="1" dirty="0">
              <a:solidFill>
                <a:schemeClr val="tx2">
                  <a:lumMod val="75000"/>
                </a:schemeClr>
              </a:solidFill>
            </a:endParaRPr>
          </a:p>
        </p:txBody>
      </p:sp>
      <p:sp>
        <p:nvSpPr>
          <p:cNvPr id="9" name="TextBox 8"/>
          <p:cNvSpPr txBox="1"/>
          <p:nvPr/>
        </p:nvSpPr>
        <p:spPr>
          <a:xfrm>
            <a:off x="6477000" y="2743200"/>
            <a:ext cx="1484100" cy="400110"/>
          </a:xfrm>
          <a:prstGeom prst="rect">
            <a:avLst/>
          </a:prstGeom>
          <a:noFill/>
        </p:spPr>
        <p:txBody>
          <a:bodyPr wrap="none" rtlCol="0">
            <a:spAutoFit/>
          </a:bodyPr>
          <a:lstStyle/>
          <a:p>
            <a:r>
              <a:rPr lang="en-US" sz="2000" b="1" dirty="0" smtClean="0">
                <a:solidFill>
                  <a:srgbClr val="17375E"/>
                </a:solidFill>
              </a:rPr>
              <a:t>Department</a:t>
            </a:r>
            <a:endParaRPr lang="en-US" sz="2000" b="1" dirty="0">
              <a:solidFill>
                <a:srgbClr val="17375E"/>
              </a:solidFill>
            </a:endParaRPr>
          </a:p>
        </p:txBody>
      </p:sp>
      <p:graphicFrame>
        <p:nvGraphicFramePr>
          <p:cNvPr id="10" name="Table 9"/>
          <p:cNvGraphicFramePr>
            <a:graphicFrameLocks noGrp="1"/>
          </p:cNvGraphicFramePr>
          <p:nvPr>
            <p:extLst>
              <p:ext uri="{D42A27DB-BD31-4B8C-83A1-F6EECF244321}">
                <p14:modId xmlns:p14="http://schemas.microsoft.com/office/powerpoint/2010/main" xmlns="" val="2302522798"/>
              </p:ext>
            </p:extLst>
          </p:nvPr>
        </p:nvGraphicFramePr>
        <p:xfrm>
          <a:off x="5943600" y="3317240"/>
          <a:ext cx="2590800" cy="1112520"/>
        </p:xfrm>
        <a:graphic>
          <a:graphicData uri="http://schemas.openxmlformats.org/drawingml/2006/table">
            <a:tbl>
              <a:tblPr firstRow="1" bandRow="1">
                <a:tableStyleId>{5C22544A-7EE6-4342-B048-85BDC9FD1C3A}</a:tableStyleId>
              </a:tblPr>
              <a:tblGrid>
                <a:gridCol w="1295400"/>
                <a:gridCol w="1295400"/>
              </a:tblGrid>
              <a:tr h="370840">
                <a:tc>
                  <a:txBody>
                    <a:bodyPr/>
                    <a:lstStyle/>
                    <a:p>
                      <a:r>
                        <a:rPr lang="en-US" dirty="0" err="1" smtClean="0"/>
                        <a:t>Dept_Id</a:t>
                      </a:r>
                      <a:endParaRPr lang="en-US" dirty="0"/>
                    </a:p>
                  </a:txBody>
                  <a:tcPr/>
                </a:tc>
                <a:tc>
                  <a:txBody>
                    <a:bodyPr/>
                    <a:lstStyle/>
                    <a:p>
                      <a:r>
                        <a:rPr lang="en-US" dirty="0" smtClean="0"/>
                        <a:t>Dept_Nm</a:t>
                      </a:r>
                      <a:endParaRPr lang="en-US" dirty="0"/>
                    </a:p>
                  </a:txBody>
                  <a:tcPr/>
                </a:tc>
              </a:tr>
              <a:tr h="370840">
                <a:tc>
                  <a:txBody>
                    <a:bodyPr/>
                    <a:lstStyle/>
                    <a:p>
                      <a:r>
                        <a:rPr lang="en-US" dirty="0" smtClean="0"/>
                        <a:t>D1</a:t>
                      </a:r>
                      <a:endParaRPr lang="en-US" dirty="0"/>
                    </a:p>
                  </a:txBody>
                  <a:tcPr/>
                </a:tc>
                <a:tc>
                  <a:txBody>
                    <a:bodyPr/>
                    <a:lstStyle/>
                    <a:p>
                      <a:r>
                        <a:rPr lang="en-US" dirty="0" smtClean="0"/>
                        <a:t>Finance</a:t>
                      </a:r>
                      <a:endParaRPr lang="en-US" dirty="0"/>
                    </a:p>
                  </a:txBody>
                  <a:tcPr/>
                </a:tc>
              </a:tr>
              <a:tr h="370840">
                <a:tc>
                  <a:txBody>
                    <a:bodyPr/>
                    <a:lstStyle/>
                    <a:p>
                      <a:r>
                        <a:rPr lang="en-US" dirty="0" smtClean="0"/>
                        <a:t>D2</a:t>
                      </a:r>
                      <a:endParaRPr lang="en-US" dirty="0"/>
                    </a:p>
                  </a:txBody>
                  <a:tcPr/>
                </a:tc>
                <a:tc>
                  <a:txBody>
                    <a:bodyPr/>
                    <a:lstStyle/>
                    <a:p>
                      <a:r>
                        <a:rPr lang="en-US" dirty="0" smtClean="0"/>
                        <a:t>Admin</a:t>
                      </a:r>
                      <a:endParaRPr lang="en-US" dirty="0"/>
                    </a:p>
                  </a:txBody>
                  <a:tcPr/>
                </a:tc>
              </a:tr>
            </a:tbl>
          </a:graphicData>
        </a:graphic>
      </p:graphicFrame>
      <p:sp>
        <p:nvSpPr>
          <p:cNvPr id="11" name="TextBox 10"/>
          <p:cNvSpPr txBox="1"/>
          <p:nvPr/>
        </p:nvSpPr>
        <p:spPr>
          <a:xfrm>
            <a:off x="228600" y="5311914"/>
            <a:ext cx="8686800" cy="707886"/>
          </a:xfrm>
          <a:prstGeom prst="rect">
            <a:avLst/>
          </a:prstGeom>
          <a:noFill/>
        </p:spPr>
        <p:txBody>
          <a:bodyPr wrap="square" rtlCol="0">
            <a:spAutoFit/>
          </a:bodyPr>
          <a:lstStyle/>
          <a:p>
            <a:r>
              <a:rPr lang="en-US" sz="2000" dirty="0" smtClean="0"/>
              <a:t>Every time you want to get the department for a particular employee, you will have to join these two tables</a:t>
            </a:r>
            <a:endParaRPr lang="en-US" sz="2000" dirty="0"/>
          </a:p>
        </p:txBody>
      </p:sp>
    </p:spTree>
    <p:extLst>
      <p:ext uri="{BB962C8B-B14F-4D97-AF65-F5344CB8AC3E}">
        <p14:creationId xmlns:p14="http://schemas.microsoft.com/office/powerpoint/2010/main" xmlns="" val="1470431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What is a Data Mart?</a:t>
            </a:r>
          </a:p>
          <a:p>
            <a:pPr marL="0" indent="0">
              <a:spcBef>
                <a:spcPts val="2400"/>
              </a:spcBef>
              <a:buNone/>
            </a:pPr>
            <a:r>
              <a:rPr lang="en-US" dirty="0" smtClean="0"/>
              <a:t>Subject or Application Oriented Business view of Warehouse</a:t>
            </a:r>
          </a:p>
          <a:p>
            <a:pPr marL="0" indent="0">
              <a:buNone/>
            </a:pPr>
            <a:r>
              <a:rPr lang="en-US" dirty="0" smtClean="0"/>
              <a:t>Why do we need data marts</a:t>
            </a:r>
          </a:p>
          <a:p>
            <a:pPr>
              <a:spcBef>
                <a:spcPts val="1200"/>
              </a:spcBef>
            </a:pPr>
            <a:r>
              <a:rPr lang="en-US" dirty="0" smtClean="0"/>
              <a:t>Quick solution to a specific Business Problem</a:t>
            </a:r>
          </a:p>
          <a:p>
            <a:pPr>
              <a:spcBef>
                <a:spcPts val="600"/>
              </a:spcBef>
            </a:pPr>
            <a:r>
              <a:rPr lang="en-US" dirty="0" smtClean="0"/>
              <a:t>Smaller amount of data used for analytic processing</a:t>
            </a:r>
          </a:p>
          <a:p>
            <a:pPr>
              <a:spcBef>
                <a:spcPts val="600"/>
              </a:spcBef>
            </a:pPr>
            <a:r>
              <a:rPr lang="en-US" dirty="0" smtClean="0"/>
              <a:t>Finance, Manufacturing, Sales, etc.</a:t>
            </a:r>
            <a:endParaRPr lang="en-US" dirty="0"/>
          </a:p>
          <a:p>
            <a:pPr marL="0" indent="0">
              <a:buNone/>
            </a:pPr>
            <a:endParaRPr lang="en-US" dirty="0" smtClean="0"/>
          </a:p>
          <a:p>
            <a:endParaRPr lang="en-US" dirty="0"/>
          </a:p>
          <a:p>
            <a:endParaRPr lang="en-US" dirty="0"/>
          </a:p>
        </p:txBody>
      </p:sp>
      <p:sp>
        <p:nvSpPr>
          <p:cNvPr id="2" name="Title 1"/>
          <p:cNvSpPr>
            <a:spLocks noGrp="1"/>
          </p:cNvSpPr>
          <p:nvPr>
            <p:ph type="title"/>
          </p:nvPr>
        </p:nvSpPr>
        <p:spPr/>
        <p:txBody>
          <a:bodyPr/>
          <a:lstStyle/>
          <a:p>
            <a:r>
              <a:rPr lang="en-US" b="1" dirty="0">
                <a:solidFill>
                  <a:schemeClr val="tx1"/>
                </a:solidFill>
                <a:latin typeface="Arial"/>
                <a:ea typeface="Arial"/>
                <a:cs typeface="Arial"/>
              </a:rPr>
              <a:t>ETL for the Data Mart </a:t>
            </a:r>
            <a:endParaRPr lang="en-US" dirty="0">
              <a:solidFill>
                <a:schemeClr val="tx1"/>
              </a:solidFill>
            </a:endParaRPr>
          </a:p>
        </p:txBody>
      </p:sp>
    </p:spTree>
    <p:extLst>
      <p:ext uri="{BB962C8B-B14F-4D97-AF65-F5344CB8AC3E}">
        <p14:creationId xmlns:p14="http://schemas.microsoft.com/office/powerpoint/2010/main" xmlns="" val="1210515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If we want to frequently fetch department for a particular employee we can </a:t>
            </a:r>
            <a:r>
              <a:rPr lang="en-US" dirty="0" err="1" smtClean="0"/>
              <a:t>denormalize</a:t>
            </a:r>
            <a:r>
              <a:rPr lang="en-US" dirty="0" smtClean="0"/>
              <a:t> the two tables.</a:t>
            </a:r>
          </a:p>
          <a:p>
            <a:pPr marL="0" indent="0">
              <a:buNone/>
            </a:pPr>
            <a:endParaRPr lang="en-US" dirty="0"/>
          </a:p>
          <a:p>
            <a:pPr marL="0" indent="0">
              <a:buNone/>
            </a:pPr>
            <a:r>
              <a:rPr lang="en-US" dirty="0" smtClean="0"/>
              <a:t>Table after </a:t>
            </a:r>
            <a:r>
              <a:rPr lang="en-US" dirty="0" err="1" smtClean="0"/>
              <a:t>denormalization</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sp>
        <p:nvSpPr>
          <p:cNvPr id="2" name="Title 1"/>
          <p:cNvSpPr>
            <a:spLocks noGrp="1"/>
          </p:cNvSpPr>
          <p:nvPr>
            <p:ph type="title"/>
          </p:nvPr>
        </p:nvSpPr>
        <p:spPr/>
        <p:txBody>
          <a:bodyPr>
            <a:normAutofit fontScale="90000"/>
          </a:bodyPr>
          <a:lstStyle/>
          <a:p>
            <a:r>
              <a:rPr lang="en-US" dirty="0"/>
              <a:t>Denormalization and impact on ETL</a:t>
            </a:r>
          </a:p>
        </p:txBody>
      </p:sp>
      <p:graphicFrame>
        <p:nvGraphicFramePr>
          <p:cNvPr id="5" name="Table 4"/>
          <p:cNvGraphicFramePr>
            <a:graphicFrameLocks noGrp="1"/>
          </p:cNvGraphicFramePr>
          <p:nvPr>
            <p:extLst>
              <p:ext uri="{D42A27DB-BD31-4B8C-83A1-F6EECF244321}">
                <p14:modId xmlns:p14="http://schemas.microsoft.com/office/powerpoint/2010/main" xmlns="" val="185069021"/>
              </p:ext>
            </p:extLst>
          </p:nvPr>
        </p:nvGraphicFramePr>
        <p:xfrm>
          <a:off x="457200" y="3657600"/>
          <a:ext cx="6400800" cy="2291080"/>
        </p:xfrm>
        <a:graphic>
          <a:graphicData uri="http://schemas.openxmlformats.org/drawingml/2006/table">
            <a:tbl>
              <a:tblPr firstRow="1" bandRow="1">
                <a:tableStyleId>{5C22544A-7EE6-4342-B048-85BDC9FD1C3A}</a:tableStyleId>
              </a:tblPr>
              <a:tblGrid>
                <a:gridCol w="1170878"/>
                <a:gridCol w="1561171"/>
                <a:gridCol w="1483111"/>
                <a:gridCol w="1092820"/>
                <a:gridCol w="1092820"/>
              </a:tblGrid>
              <a:tr h="370840">
                <a:tc>
                  <a:txBody>
                    <a:bodyPr/>
                    <a:lstStyle/>
                    <a:p>
                      <a:r>
                        <a:rPr lang="en-US" dirty="0" smtClean="0"/>
                        <a:t>Emp_Id</a:t>
                      </a:r>
                      <a:endParaRPr lang="en-US" dirty="0"/>
                    </a:p>
                  </a:txBody>
                  <a:tcPr/>
                </a:tc>
                <a:tc>
                  <a:txBody>
                    <a:bodyPr/>
                    <a:lstStyle/>
                    <a:p>
                      <a:r>
                        <a:rPr lang="en-US" dirty="0" smtClean="0"/>
                        <a:t>Emp_Nm</a:t>
                      </a:r>
                      <a:endParaRPr lang="en-US" dirty="0"/>
                    </a:p>
                  </a:txBody>
                  <a:tcPr/>
                </a:tc>
                <a:tc>
                  <a:txBody>
                    <a:bodyPr/>
                    <a:lstStyle/>
                    <a:p>
                      <a:r>
                        <a:rPr lang="en-US" dirty="0" smtClean="0"/>
                        <a:t>Address</a:t>
                      </a:r>
                      <a:endParaRPr lang="en-US" dirty="0"/>
                    </a:p>
                  </a:txBody>
                  <a:tcPr/>
                </a:tc>
                <a:tc>
                  <a:txBody>
                    <a:bodyPr/>
                    <a:lstStyle/>
                    <a:p>
                      <a:r>
                        <a:rPr lang="en-US" dirty="0" smtClean="0"/>
                        <a:t>Dept _Id</a:t>
                      </a:r>
                      <a:endParaRPr lang="en-US" dirty="0"/>
                    </a:p>
                  </a:txBody>
                  <a:tcPr/>
                </a:tc>
                <a:tc>
                  <a:txBody>
                    <a:bodyPr/>
                    <a:lstStyle/>
                    <a:p>
                      <a:r>
                        <a:rPr lang="en-US" dirty="0" smtClean="0"/>
                        <a:t>Dept_Nm</a:t>
                      </a:r>
                      <a:endParaRPr lang="en-US" dirty="0"/>
                    </a:p>
                  </a:txBody>
                  <a:tcPr/>
                </a:tc>
              </a:tr>
              <a:tr h="370840">
                <a:tc>
                  <a:txBody>
                    <a:bodyPr/>
                    <a:lstStyle/>
                    <a:p>
                      <a:r>
                        <a:rPr lang="en-US" dirty="0" smtClean="0"/>
                        <a:t>1001</a:t>
                      </a:r>
                      <a:endParaRPr lang="en-US" dirty="0"/>
                    </a:p>
                  </a:txBody>
                  <a:tcPr/>
                </a:tc>
                <a:tc>
                  <a:txBody>
                    <a:bodyPr/>
                    <a:lstStyle/>
                    <a:p>
                      <a:r>
                        <a:rPr lang="en-US" dirty="0" smtClean="0"/>
                        <a:t>Andy Smith</a:t>
                      </a:r>
                      <a:endParaRPr lang="en-US" dirty="0"/>
                    </a:p>
                  </a:txBody>
                  <a:tcPr/>
                </a:tc>
                <a:tc>
                  <a:txBody>
                    <a:bodyPr/>
                    <a:lstStyle/>
                    <a:p>
                      <a:r>
                        <a:rPr lang="en-US" dirty="0" smtClean="0"/>
                        <a:t>New York</a:t>
                      </a:r>
                      <a:endParaRPr lang="en-US" dirty="0"/>
                    </a:p>
                  </a:txBody>
                  <a:tcPr/>
                </a:tc>
                <a:tc>
                  <a:txBody>
                    <a:bodyPr/>
                    <a:lstStyle/>
                    <a:p>
                      <a:r>
                        <a:rPr lang="en-US" dirty="0" smtClean="0"/>
                        <a:t>D1</a:t>
                      </a:r>
                      <a:endParaRPr lang="en-US" dirty="0"/>
                    </a:p>
                  </a:txBody>
                  <a:tcPr/>
                </a:tc>
                <a:tc>
                  <a:txBody>
                    <a:bodyPr/>
                    <a:lstStyle/>
                    <a:p>
                      <a:r>
                        <a:rPr lang="en-US" dirty="0" smtClean="0"/>
                        <a:t>Finance</a:t>
                      </a:r>
                      <a:endParaRPr lang="en-US" dirty="0"/>
                    </a:p>
                  </a:txBody>
                  <a:tcPr/>
                </a:tc>
              </a:tr>
              <a:tr h="370840">
                <a:tc>
                  <a:txBody>
                    <a:bodyPr/>
                    <a:lstStyle/>
                    <a:p>
                      <a:r>
                        <a:rPr lang="en-US" dirty="0" smtClean="0"/>
                        <a:t>1002</a:t>
                      </a:r>
                      <a:endParaRPr lang="en-US" dirty="0"/>
                    </a:p>
                  </a:txBody>
                  <a:tcPr/>
                </a:tc>
                <a:tc>
                  <a:txBody>
                    <a:bodyPr/>
                    <a:lstStyle/>
                    <a:p>
                      <a:r>
                        <a:rPr lang="en-US" dirty="0" smtClean="0"/>
                        <a:t>Rachael</a:t>
                      </a:r>
                      <a:r>
                        <a:rPr lang="en-US" baseline="0" dirty="0" smtClean="0"/>
                        <a:t> Jane</a:t>
                      </a:r>
                      <a:endParaRPr lang="en-US" dirty="0"/>
                    </a:p>
                  </a:txBody>
                  <a:tcPr/>
                </a:tc>
                <a:tc>
                  <a:txBody>
                    <a:bodyPr/>
                    <a:lstStyle/>
                    <a:p>
                      <a:r>
                        <a:rPr lang="en-US" dirty="0" smtClean="0"/>
                        <a:t>Paris</a:t>
                      </a:r>
                      <a:endParaRPr lang="en-US" dirty="0"/>
                    </a:p>
                  </a:txBody>
                  <a:tcPr/>
                </a:tc>
                <a:tc>
                  <a:txBody>
                    <a:bodyPr/>
                    <a:lstStyle/>
                    <a:p>
                      <a:r>
                        <a:rPr lang="en-US" dirty="0" smtClean="0"/>
                        <a:t>D2</a:t>
                      </a:r>
                      <a:endParaRPr lang="en-US" dirty="0"/>
                    </a:p>
                  </a:txBody>
                  <a:tcPr/>
                </a:tc>
                <a:tc>
                  <a:txBody>
                    <a:bodyPr/>
                    <a:lstStyle/>
                    <a:p>
                      <a:r>
                        <a:rPr lang="en-US" dirty="0" smtClean="0"/>
                        <a:t>Admin</a:t>
                      </a:r>
                      <a:endParaRPr lang="en-US" dirty="0"/>
                    </a:p>
                  </a:txBody>
                  <a:tcPr/>
                </a:tc>
              </a:tr>
              <a:tr h="370840">
                <a:tc>
                  <a:txBody>
                    <a:bodyPr/>
                    <a:lstStyle/>
                    <a:p>
                      <a:r>
                        <a:rPr lang="en-US" dirty="0" smtClean="0"/>
                        <a:t>1003</a:t>
                      </a:r>
                      <a:endParaRPr lang="en-US" dirty="0"/>
                    </a:p>
                  </a:txBody>
                  <a:tcPr/>
                </a:tc>
                <a:tc>
                  <a:txBody>
                    <a:bodyPr/>
                    <a:lstStyle/>
                    <a:p>
                      <a:r>
                        <a:rPr lang="en-US" dirty="0" smtClean="0"/>
                        <a:t>Nancy Wayne</a:t>
                      </a:r>
                      <a:endParaRPr lang="en-US" dirty="0"/>
                    </a:p>
                  </a:txBody>
                  <a:tcPr/>
                </a:tc>
                <a:tc>
                  <a:txBody>
                    <a:bodyPr/>
                    <a:lstStyle/>
                    <a:p>
                      <a:r>
                        <a:rPr lang="en-US" dirty="0" smtClean="0"/>
                        <a:t>London</a:t>
                      </a:r>
                      <a:endParaRPr lang="en-US" dirty="0"/>
                    </a:p>
                  </a:txBody>
                  <a:tcPr/>
                </a:tc>
                <a:tc>
                  <a:txBody>
                    <a:bodyPr/>
                    <a:lstStyle/>
                    <a:p>
                      <a:r>
                        <a:rPr lang="en-US" dirty="0" smtClean="0"/>
                        <a:t>D1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Finance</a:t>
                      </a:r>
                    </a:p>
                  </a:txBody>
                  <a:tcPr/>
                </a:tc>
              </a:tr>
            </a:tbl>
          </a:graphicData>
        </a:graphic>
      </p:graphicFrame>
    </p:spTree>
    <p:extLst>
      <p:ext uri="{BB962C8B-B14F-4D97-AF65-F5344CB8AC3E}">
        <p14:creationId xmlns:p14="http://schemas.microsoft.com/office/powerpoint/2010/main" xmlns="" val="3112550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smtClean="0"/>
              <a:t>Denormalization and impact on ETL</a:t>
            </a:r>
            <a:endParaRPr lang="en-US" dirty="0"/>
          </a:p>
        </p:txBody>
      </p:sp>
      <p:pic>
        <p:nvPicPr>
          <p:cNvPr id="4"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2743200"/>
            <a:ext cx="18288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Oval Callout 6"/>
          <p:cNvSpPr/>
          <p:nvPr/>
        </p:nvSpPr>
        <p:spPr>
          <a:xfrm>
            <a:off x="1828800" y="915502"/>
            <a:ext cx="3352800" cy="1449668"/>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lumMod val="50000"/>
                  </a:schemeClr>
                </a:solidFill>
              </a:rPr>
              <a:t>Can you tell me why data is stored in normalized format in DW?</a:t>
            </a:r>
          </a:p>
        </p:txBody>
      </p:sp>
      <p:pic>
        <p:nvPicPr>
          <p:cNvPr id="8" name="Picture 7"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619991" y="1631092"/>
            <a:ext cx="990600" cy="1407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Oval Callout 8"/>
          <p:cNvSpPr/>
          <p:nvPr/>
        </p:nvSpPr>
        <p:spPr>
          <a:xfrm>
            <a:off x="3810000" y="2214634"/>
            <a:ext cx="3366655" cy="1057131"/>
          </a:xfrm>
          <a:prstGeom prst="wedgeEllipseCallout">
            <a:avLst>
              <a:gd name="adj1" fmla="val 63894"/>
              <a:gd name="adj2" fmla="val 26618"/>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endParaRPr lang="en-US" sz="1600" b="1" dirty="0" smtClean="0">
              <a:solidFill>
                <a:schemeClr val="accent3">
                  <a:lumMod val="50000"/>
                </a:schemeClr>
              </a:solidFill>
            </a:endParaRPr>
          </a:p>
          <a:p>
            <a:pPr marL="342900" indent="-342900" algn="ctr">
              <a:buAutoNum type="arabicPeriod"/>
            </a:pPr>
            <a:r>
              <a:rPr lang="en-US" sz="1600" b="1" dirty="0" smtClean="0">
                <a:solidFill>
                  <a:schemeClr val="accent3">
                    <a:lumMod val="50000"/>
                  </a:schemeClr>
                </a:solidFill>
              </a:rPr>
              <a:t>save </a:t>
            </a:r>
            <a:r>
              <a:rPr lang="en-US" sz="1600" b="1" dirty="0">
                <a:solidFill>
                  <a:schemeClr val="accent3">
                    <a:lumMod val="50000"/>
                  </a:schemeClr>
                </a:solidFill>
              </a:rPr>
              <a:t>most </a:t>
            </a:r>
            <a:r>
              <a:rPr lang="en-US" sz="1600" b="1" dirty="0" smtClean="0">
                <a:solidFill>
                  <a:schemeClr val="accent3">
                    <a:lumMod val="50000"/>
                  </a:schemeClr>
                </a:solidFill>
              </a:rPr>
              <a:t>storage</a:t>
            </a:r>
          </a:p>
          <a:p>
            <a:pPr marL="342900" indent="-342900" algn="ctr">
              <a:buFontTx/>
              <a:buAutoNum type="arabicPeriod"/>
            </a:pPr>
            <a:r>
              <a:rPr lang="en-US" sz="1600" b="1" dirty="0">
                <a:solidFill>
                  <a:schemeClr val="accent3">
                    <a:lumMod val="50000"/>
                  </a:schemeClr>
                </a:solidFill>
              </a:rPr>
              <a:t>simple to understand</a:t>
            </a:r>
          </a:p>
          <a:p>
            <a:pPr marL="342900" indent="-342900" algn="ctr">
              <a:buAutoNum type="arabicPeriod"/>
            </a:pPr>
            <a:endParaRPr lang="en-US" sz="1600" dirty="0">
              <a:solidFill>
                <a:schemeClr val="accent3">
                  <a:lumMod val="50000"/>
                </a:schemeClr>
              </a:solidFill>
            </a:endParaRPr>
          </a:p>
        </p:txBody>
      </p:sp>
      <p:sp>
        <p:nvSpPr>
          <p:cNvPr id="11" name="Oval Callout 10"/>
          <p:cNvSpPr/>
          <p:nvPr/>
        </p:nvSpPr>
        <p:spPr>
          <a:xfrm>
            <a:off x="2057400" y="3327615"/>
            <a:ext cx="3962400" cy="1168185"/>
          </a:xfrm>
          <a:prstGeom prst="wedgeEllipseCallout">
            <a:avLst>
              <a:gd name="adj1" fmla="val -59606"/>
              <a:gd name="adj2" fmla="val -8577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rPr>
              <a:t>Are there any disadvantages of normalization?</a:t>
            </a:r>
            <a:endParaRPr lang="en-US" sz="1600" b="1" dirty="0">
              <a:solidFill>
                <a:schemeClr val="accent3">
                  <a:lumMod val="50000"/>
                </a:schemeClr>
              </a:solidFill>
            </a:endParaRPr>
          </a:p>
        </p:txBody>
      </p:sp>
      <p:sp>
        <p:nvSpPr>
          <p:cNvPr id="12" name="Oval Callout 11"/>
          <p:cNvSpPr/>
          <p:nvPr/>
        </p:nvSpPr>
        <p:spPr>
          <a:xfrm>
            <a:off x="3505200" y="4761335"/>
            <a:ext cx="3900055" cy="1487065"/>
          </a:xfrm>
          <a:prstGeom prst="wedgeEllipseCallout">
            <a:avLst>
              <a:gd name="adj1" fmla="val 57407"/>
              <a:gd name="adj2" fmla="val -1222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sz="1600" b="1" dirty="0" smtClean="0">
              <a:solidFill>
                <a:schemeClr val="accent3">
                  <a:lumMod val="50000"/>
                </a:schemeClr>
              </a:solidFill>
            </a:endParaRPr>
          </a:p>
          <a:p>
            <a:pPr marL="342900" indent="-342900">
              <a:buAutoNum type="arabicPeriod"/>
            </a:pPr>
            <a:r>
              <a:rPr lang="en-US" sz="1600" b="1" dirty="0" smtClean="0">
                <a:solidFill>
                  <a:schemeClr val="accent3">
                    <a:lumMod val="50000"/>
                  </a:schemeClr>
                </a:solidFill>
              </a:rPr>
              <a:t>bad </a:t>
            </a:r>
            <a:r>
              <a:rPr lang="en-US" sz="1600" b="1" dirty="0">
                <a:solidFill>
                  <a:schemeClr val="accent3">
                    <a:lumMod val="50000"/>
                  </a:schemeClr>
                </a:solidFill>
              </a:rPr>
              <a:t>performance with multiple </a:t>
            </a:r>
            <a:r>
              <a:rPr lang="en-US" sz="1600" b="1" dirty="0" smtClean="0">
                <a:solidFill>
                  <a:schemeClr val="accent3">
                    <a:lumMod val="50000"/>
                  </a:schemeClr>
                </a:solidFill>
              </a:rPr>
              <a:t>joins</a:t>
            </a:r>
          </a:p>
          <a:p>
            <a:pPr marL="342900" indent="-342900">
              <a:buAutoNum type="arabicPeriod"/>
            </a:pPr>
            <a:r>
              <a:rPr lang="en-US" sz="1600" b="1" dirty="0" smtClean="0">
                <a:solidFill>
                  <a:schemeClr val="accent3">
                    <a:lumMod val="50000"/>
                  </a:schemeClr>
                </a:solidFill>
              </a:rPr>
              <a:t>changes </a:t>
            </a:r>
            <a:r>
              <a:rPr lang="en-US" sz="1600" b="1" dirty="0">
                <a:solidFill>
                  <a:schemeClr val="accent3">
                    <a:lumMod val="50000"/>
                  </a:schemeClr>
                </a:solidFill>
              </a:rPr>
              <a:t>are very difficult to handle</a:t>
            </a:r>
          </a:p>
          <a:p>
            <a:pPr marL="342900" indent="-342900" algn="ctr">
              <a:buAutoNum type="arabicPeriod"/>
            </a:pPr>
            <a:endParaRPr lang="en-US" sz="1600" dirty="0">
              <a:solidFill>
                <a:schemeClr val="accent3">
                  <a:lumMod val="50000"/>
                </a:schemeClr>
              </a:solidFill>
            </a:endParaRPr>
          </a:p>
        </p:txBody>
      </p:sp>
    </p:spTree>
    <p:extLst>
      <p:ext uri="{BB962C8B-B14F-4D97-AF65-F5344CB8AC3E}">
        <p14:creationId xmlns:p14="http://schemas.microsoft.com/office/powerpoint/2010/main" xmlns="" val="1804166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mages.jpe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20428574">
            <a:off x="5596833" y="3271038"/>
            <a:ext cx="2755900" cy="2959100"/>
          </a:xfrm>
          <a:prstGeom prst="rect">
            <a:avLst/>
          </a:prstGeom>
        </p:spPr>
      </p:pic>
      <p:sp>
        <p:nvSpPr>
          <p:cNvPr id="15" name="Content Placeholder 1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2" name="Title 1"/>
          <p:cNvSpPr>
            <a:spLocks noGrp="1"/>
          </p:cNvSpPr>
          <p:nvPr>
            <p:ph type="title"/>
          </p:nvPr>
        </p:nvSpPr>
        <p:spPr/>
        <p:txBody>
          <a:bodyPr>
            <a:normAutofit fontScale="90000"/>
          </a:bodyPr>
          <a:lstStyle/>
          <a:p>
            <a:r>
              <a:rPr lang="en-US" dirty="0"/>
              <a:t>Denormalization and impact on ETL</a:t>
            </a:r>
          </a:p>
        </p:txBody>
      </p:sp>
      <p:grpSp>
        <p:nvGrpSpPr>
          <p:cNvPr id="5" name="Group 18"/>
          <p:cNvGrpSpPr/>
          <p:nvPr/>
        </p:nvGrpSpPr>
        <p:grpSpPr>
          <a:xfrm>
            <a:off x="228600" y="1143000"/>
            <a:ext cx="5165723" cy="2133600"/>
            <a:chOff x="228600" y="1143000"/>
            <a:chExt cx="5165723" cy="2133600"/>
          </a:xfrm>
        </p:grpSpPr>
        <p:sp>
          <p:nvSpPr>
            <p:cNvPr id="11" name="Down Arrow Callout 10"/>
            <p:cNvSpPr/>
            <p:nvPr/>
          </p:nvSpPr>
          <p:spPr>
            <a:xfrm>
              <a:off x="457200" y="1143000"/>
              <a:ext cx="4495800" cy="9144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3">
                      <a:lumMod val="50000"/>
                    </a:schemeClr>
                  </a:solidFill>
                </a:rPr>
                <a:t>Why is </a:t>
              </a:r>
              <a:r>
                <a:rPr lang="en-US" b="1" dirty="0" err="1">
                  <a:solidFill>
                    <a:schemeClr val="accent3">
                      <a:lumMod val="50000"/>
                    </a:schemeClr>
                  </a:solidFill>
                </a:rPr>
                <a:t>denormalization</a:t>
              </a:r>
              <a:r>
                <a:rPr lang="en-US" b="1" dirty="0">
                  <a:solidFill>
                    <a:schemeClr val="accent3">
                      <a:lumMod val="50000"/>
                    </a:schemeClr>
                  </a:solidFill>
                </a:rPr>
                <a:t> required?</a:t>
              </a:r>
            </a:p>
          </p:txBody>
        </p:sp>
        <p:sp>
          <p:nvSpPr>
            <p:cNvPr id="12" name="Rounded Rectangle 11"/>
            <p:cNvSpPr/>
            <p:nvPr/>
          </p:nvSpPr>
          <p:spPr>
            <a:xfrm>
              <a:off x="228600" y="2057400"/>
              <a:ext cx="5165723"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en-US" b="1" dirty="0">
                  <a:solidFill>
                    <a:schemeClr val="accent3">
                      <a:lumMod val="50000"/>
                    </a:schemeClr>
                  </a:solidFill>
                </a:rPr>
                <a:t>Denormalization is done for faster data retrieval (in case of reporting)</a:t>
              </a:r>
            </a:p>
            <a:p>
              <a:pPr marL="342900" indent="-342900">
                <a:buFont typeface="+mj-lt"/>
                <a:buAutoNum type="arabicPeriod"/>
              </a:pPr>
              <a:r>
                <a:rPr lang="en-US" b="1" dirty="0">
                  <a:solidFill>
                    <a:schemeClr val="accent3">
                      <a:lumMod val="50000"/>
                    </a:schemeClr>
                  </a:solidFill>
                </a:rPr>
                <a:t>Avoid a certain number of queries</a:t>
              </a:r>
            </a:p>
            <a:p>
              <a:pPr marL="342900" indent="-342900">
                <a:buFont typeface="+mj-lt"/>
                <a:buAutoNum type="arabicPeriod"/>
              </a:pPr>
              <a:r>
                <a:rPr lang="en-US" b="1" dirty="0">
                  <a:solidFill>
                    <a:schemeClr val="accent3">
                      <a:lumMod val="50000"/>
                    </a:schemeClr>
                  </a:solidFill>
                </a:rPr>
                <a:t>Remove joins</a:t>
              </a:r>
            </a:p>
          </p:txBody>
        </p:sp>
      </p:grpSp>
      <p:grpSp>
        <p:nvGrpSpPr>
          <p:cNvPr id="6" name="Group 19"/>
          <p:cNvGrpSpPr/>
          <p:nvPr/>
        </p:nvGrpSpPr>
        <p:grpSpPr>
          <a:xfrm>
            <a:off x="228600" y="3581400"/>
            <a:ext cx="5257800" cy="2286000"/>
            <a:chOff x="228600" y="3581400"/>
            <a:chExt cx="5257800" cy="2286000"/>
          </a:xfrm>
        </p:grpSpPr>
        <p:sp>
          <p:nvSpPr>
            <p:cNvPr id="14" name="Down Arrow Callout 13"/>
            <p:cNvSpPr/>
            <p:nvPr/>
          </p:nvSpPr>
          <p:spPr>
            <a:xfrm>
              <a:off x="457200" y="3581400"/>
              <a:ext cx="4495800" cy="9144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rgbClr val="4F6228"/>
                  </a:solidFill>
                </a:rPr>
                <a:t>The critical issues in </a:t>
              </a:r>
              <a:r>
                <a:rPr lang="en-US" b="1" dirty="0" err="1">
                  <a:solidFill>
                    <a:srgbClr val="4F6228"/>
                  </a:solidFill>
                </a:rPr>
                <a:t>denormalizing</a:t>
              </a:r>
              <a:r>
                <a:rPr lang="en-US" b="1" dirty="0">
                  <a:solidFill>
                    <a:srgbClr val="4F6228"/>
                  </a:solidFill>
                </a:rPr>
                <a:t> </a:t>
              </a:r>
              <a:r>
                <a:rPr lang="en-US" b="1" dirty="0" smtClean="0">
                  <a:solidFill>
                    <a:srgbClr val="4F6228"/>
                  </a:solidFill>
                </a:rPr>
                <a:t>are</a:t>
              </a:r>
              <a:endParaRPr lang="en-US" b="1" dirty="0">
                <a:solidFill>
                  <a:srgbClr val="4F6228"/>
                </a:solidFill>
              </a:endParaRPr>
            </a:p>
          </p:txBody>
        </p:sp>
        <p:sp>
          <p:nvSpPr>
            <p:cNvPr id="17" name="Rounded Rectangle 16"/>
            <p:cNvSpPr/>
            <p:nvPr/>
          </p:nvSpPr>
          <p:spPr>
            <a:xfrm>
              <a:off x="228600" y="4495800"/>
              <a:ext cx="5257800"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en-US" b="1" dirty="0">
                  <a:solidFill>
                    <a:srgbClr val="4F6228"/>
                  </a:solidFill>
                </a:rPr>
                <a:t>Deciding what data to duplicate and </a:t>
              </a:r>
              <a:r>
                <a:rPr lang="en-US" b="1" dirty="0" smtClean="0">
                  <a:solidFill>
                    <a:srgbClr val="4F6228"/>
                  </a:solidFill>
                </a:rPr>
                <a:t>why</a:t>
              </a:r>
            </a:p>
            <a:p>
              <a:pPr marL="342900" indent="-342900">
                <a:buFont typeface="+mj-lt"/>
                <a:buAutoNum type="arabicPeriod"/>
              </a:pPr>
              <a:r>
                <a:rPr lang="en-US" b="1" dirty="0" smtClean="0">
                  <a:solidFill>
                    <a:srgbClr val="4F6228"/>
                  </a:solidFill>
                </a:rPr>
                <a:t>Planning </a:t>
              </a:r>
              <a:r>
                <a:rPr lang="en-US" b="1" dirty="0">
                  <a:solidFill>
                    <a:srgbClr val="4F6228"/>
                  </a:solidFill>
                </a:rPr>
                <a:t>how to keep the data in </a:t>
              </a:r>
              <a:r>
                <a:rPr lang="en-US" b="1" dirty="0" smtClean="0">
                  <a:solidFill>
                    <a:srgbClr val="4F6228"/>
                  </a:solidFill>
                </a:rPr>
                <a:t>synch</a:t>
              </a:r>
            </a:p>
            <a:p>
              <a:pPr marL="342900" indent="-342900">
                <a:buFont typeface="+mj-lt"/>
                <a:buAutoNum type="arabicPeriod"/>
              </a:pPr>
              <a:r>
                <a:rPr lang="en-US" b="1" dirty="0" smtClean="0">
                  <a:solidFill>
                    <a:srgbClr val="4F6228"/>
                  </a:solidFill>
                </a:rPr>
                <a:t>Refactoring </a:t>
              </a:r>
              <a:r>
                <a:rPr lang="en-US" b="1" dirty="0">
                  <a:solidFill>
                    <a:srgbClr val="4F6228"/>
                  </a:solidFill>
                </a:rPr>
                <a:t>the queries to use the </a:t>
              </a:r>
              <a:r>
                <a:rPr lang="en-US" b="1" dirty="0" err="1">
                  <a:solidFill>
                    <a:srgbClr val="4F6228"/>
                  </a:solidFill>
                </a:rPr>
                <a:t>denormalized</a:t>
              </a:r>
              <a:r>
                <a:rPr lang="en-US" b="1" dirty="0">
                  <a:solidFill>
                    <a:srgbClr val="4F6228"/>
                  </a:solidFill>
                </a:rPr>
                <a:t> fields.</a:t>
              </a:r>
            </a:p>
          </p:txBody>
        </p:sp>
      </p:grpSp>
      <p:pic>
        <p:nvPicPr>
          <p:cNvPr id="21" name="Picture 20" descr="Clock-Cartoon-Worried.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34200" y="2286000"/>
            <a:ext cx="2014017" cy="1916113"/>
          </a:xfrm>
          <a:prstGeom prst="rect">
            <a:avLst/>
          </a:prstGeom>
        </p:spPr>
      </p:pic>
      <p:sp>
        <p:nvSpPr>
          <p:cNvPr id="23" name="TextBox 22"/>
          <p:cNvSpPr txBox="1"/>
          <p:nvPr/>
        </p:nvSpPr>
        <p:spPr>
          <a:xfrm>
            <a:off x="5715000" y="1371600"/>
            <a:ext cx="2743200"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solidFill>
                  <a:schemeClr val="accent2">
                    <a:lumMod val="75000"/>
                  </a:schemeClr>
                </a:solidFill>
              </a:rPr>
              <a:t>Denormalization is a time-space trade-off</a:t>
            </a:r>
          </a:p>
        </p:txBody>
      </p:sp>
      <p:sp>
        <p:nvSpPr>
          <p:cNvPr id="3" name="Rectangle 2"/>
          <p:cNvSpPr/>
          <p:nvPr/>
        </p:nvSpPr>
        <p:spPr>
          <a:xfrm rot="7614367">
            <a:off x="6166870" y="4358860"/>
            <a:ext cx="395170" cy="2188184"/>
          </a:xfrm>
          <a:custGeom>
            <a:avLst/>
            <a:gdLst>
              <a:gd name="connsiteX0" fmla="*/ 0 w 1762664"/>
              <a:gd name="connsiteY0" fmla="*/ 0 h 2188184"/>
              <a:gd name="connsiteX1" fmla="*/ 1762664 w 1762664"/>
              <a:gd name="connsiteY1" fmla="*/ 0 h 2188184"/>
              <a:gd name="connsiteX2" fmla="*/ 1762664 w 1762664"/>
              <a:gd name="connsiteY2" fmla="*/ 2188184 h 2188184"/>
              <a:gd name="connsiteX3" fmla="*/ 0 w 1762664"/>
              <a:gd name="connsiteY3" fmla="*/ 2188184 h 2188184"/>
              <a:gd name="connsiteX4" fmla="*/ 0 w 1762664"/>
              <a:gd name="connsiteY4" fmla="*/ 0 h 2188184"/>
              <a:gd name="connsiteX0" fmla="*/ 0 w 1762664"/>
              <a:gd name="connsiteY0" fmla="*/ 0 h 2188184"/>
              <a:gd name="connsiteX1" fmla="*/ 1762664 w 1762664"/>
              <a:gd name="connsiteY1" fmla="*/ 0 h 2188184"/>
              <a:gd name="connsiteX2" fmla="*/ 1762664 w 1762664"/>
              <a:gd name="connsiteY2" fmla="*/ 2188184 h 2188184"/>
              <a:gd name="connsiteX3" fmla="*/ 1367494 w 1762664"/>
              <a:gd name="connsiteY3" fmla="*/ 2168212 h 2188184"/>
              <a:gd name="connsiteX4" fmla="*/ 0 w 1762664"/>
              <a:gd name="connsiteY4" fmla="*/ 0 h 2188184"/>
              <a:gd name="connsiteX0" fmla="*/ 338691 w 395170"/>
              <a:gd name="connsiteY0" fmla="*/ 340115 h 2188184"/>
              <a:gd name="connsiteX1" fmla="*/ 395170 w 395170"/>
              <a:gd name="connsiteY1" fmla="*/ 0 h 2188184"/>
              <a:gd name="connsiteX2" fmla="*/ 395170 w 395170"/>
              <a:gd name="connsiteY2" fmla="*/ 2188184 h 2188184"/>
              <a:gd name="connsiteX3" fmla="*/ 0 w 395170"/>
              <a:gd name="connsiteY3" fmla="*/ 2168212 h 2188184"/>
              <a:gd name="connsiteX4" fmla="*/ 338691 w 395170"/>
              <a:gd name="connsiteY4" fmla="*/ 340115 h 2188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170" h="2188184">
                <a:moveTo>
                  <a:pt x="338691" y="340115"/>
                </a:moveTo>
                <a:lnTo>
                  <a:pt x="395170" y="0"/>
                </a:lnTo>
                <a:lnTo>
                  <a:pt x="395170" y="2188184"/>
                </a:lnTo>
                <a:lnTo>
                  <a:pt x="0" y="2168212"/>
                </a:lnTo>
                <a:lnTo>
                  <a:pt x="338691" y="340115"/>
                </a:lnTo>
                <a:close/>
              </a:path>
            </a:pathLst>
          </a:cu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7293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2" name="Title 1"/>
          <p:cNvSpPr>
            <a:spLocks noGrp="1"/>
          </p:cNvSpPr>
          <p:nvPr>
            <p:ph type="title"/>
          </p:nvPr>
        </p:nvSpPr>
        <p:spPr/>
        <p:txBody>
          <a:bodyPr>
            <a:normAutofit fontScale="90000"/>
          </a:bodyPr>
          <a:lstStyle/>
          <a:p>
            <a:r>
              <a:rPr lang="en-US" dirty="0">
                <a:solidFill>
                  <a:schemeClr val="tx1"/>
                </a:solidFill>
                <a:latin typeface="Verdana"/>
                <a:ea typeface="Arial"/>
                <a:cs typeface="Verdana"/>
              </a:rPr>
              <a:t>Populating “junk” dimensions using a Cartesian product</a:t>
            </a:r>
            <a:endParaRPr lang="en-US" dirty="0">
              <a:solidFill>
                <a:schemeClr val="tx1"/>
              </a:solidFill>
              <a:latin typeface="Verdana"/>
              <a:cs typeface="Verdana"/>
            </a:endParaRPr>
          </a:p>
        </p:txBody>
      </p:sp>
      <p:sp>
        <p:nvSpPr>
          <p:cNvPr id="5" name="Rectangle 4"/>
          <p:cNvSpPr/>
          <p:nvPr/>
        </p:nvSpPr>
        <p:spPr>
          <a:xfrm>
            <a:off x="228600" y="1371600"/>
            <a:ext cx="8077200" cy="4401205"/>
          </a:xfrm>
          <a:prstGeom prst="rect">
            <a:avLst/>
          </a:prstGeom>
        </p:spPr>
        <p:txBody>
          <a:bodyPr wrap="square">
            <a:spAutoFit/>
          </a:bodyPr>
          <a:lstStyle/>
          <a:p>
            <a:r>
              <a:rPr lang="en-US" sz="2000" dirty="0"/>
              <a:t>In data warehouse design, frequently we run into a situation where there are yes/no indicator fields in the source system. Through business analysis, we know it is necessary to keep such information in the fact table. However, if keep all those indicator fields in the fact table, not only do we need to build many small dimension tables, but the amount of information stored in the fact table also increases tremendously, leading to possible performance and management issues.</a:t>
            </a:r>
          </a:p>
          <a:p>
            <a:endParaRPr lang="en-US" sz="2000" dirty="0"/>
          </a:p>
          <a:p>
            <a:r>
              <a:rPr lang="en-US" sz="2000" dirty="0"/>
              <a:t>Junk dimension is the way to solve this problem. In a junk dimension, we combine these indicator fields into a single dimension. This way, we'll only need to build a single dimension table, and the number of fields in the fact table, as well as the size of the fact table, can be decreased. The content in the junk dimension table is the combination of all possible values of the individual indicator fields.</a:t>
            </a:r>
          </a:p>
        </p:txBody>
      </p:sp>
    </p:spTree>
    <p:extLst>
      <p:ext uri="{BB962C8B-B14F-4D97-AF65-F5344CB8AC3E}">
        <p14:creationId xmlns:p14="http://schemas.microsoft.com/office/powerpoint/2010/main" xmlns="" val="310771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743200" y="4648200"/>
            <a:ext cx="2057400" cy="184037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9"/>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2" name="Title 1"/>
          <p:cNvSpPr>
            <a:spLocks noGrp="1"/>
          </p:cNvSpPr>
          <p:nvPr>
            <p:ph type="title"/>
          </p:nvPr>
        </p:nvSpPr>
        <p:spPr/>
        <p:txBody>
          <a:bodyPr>
            <a:normAutofit fontScale="90000"/>
          </a:bodyPr>
          <a:lstStyle/>
          <a:p>
            <a:r>
              <a:rPr lang="en-US" dirty="0">
                <a:solidFill>
                  <a:schemeClr val="tx1"/>
                </a:solidFill>
                <a:latin typeface="Verdana"/>
                <a:ea typeface="Arial"/>
                <a:cs typeface="Verdana"/>
              </a:rPr>
              <a:t>Populating “junk” dimensions using a Cartesian product</a:t>
            </a:r>
            <a:endParaRPr lang="en-US" dirty="0">
              <a:solidFill>
                <a:schemeClr val="tx1"/>
              </a:solidFill>
            </a:endParaRPr>
          </a:p>
        </p:txBody>
      </p:sp>
      <p:sp>
        <p:nvSpPr>
          <p:cNvPr id="6" name="Rectangle 5"/>
          <p:cNvSpPr/>
          <p:nvPr/>
        </p:nvSpPr>
        <p:spPr>
          <a:xfrm>
            <a:off x="228600" y="1447800"/>
            <a:ext cx="8153400" cy="400110"/>
          </a:xfrm>
          <a:prstGeom prst="rect">
            <a:avLst/>
          </a:prstGeom>
        </p:spPr>
        <p:txBody>
          <a:bodyPr wrap="square">
            <a:spAutoFit/>
          </a:bodyPr>
          <a:lstStyle/>
          <a:p>
            <a:r>
              <a:rPr lang="en-US" sz="2000" dirty="0"/>
              <a:t>Let's look at an example. Assuming that we have the following fact table:</a:t>
            </a:r>
          </a:p>
        </p:txBody>
      </p:sp>
      <p:sp>
        <p:nvSpPr>
          <p:cNvPr id="7" name="TextBox 6"/>
          <p:cNvSpPr txBox="1"/>
          <p:nvPr/>
        </p:nvSpPr>
        <p:spPr>
          <a:xfrm>
            <a:off x="685800" y="2057400"/>
            <a:ext cx="1508020" cy="400110"/>
          </a:xfrm>
          <a:prstGeom prst="rect">
            <a:avLst/>
          </a:prstGeom>
          <a:noFill/>
        </p:spPr>
        <p:txBody>
          <a:bodyPr wrap="none" rtlCol="0">
            <a:spAutoFit/>
          </a:bodyPr>
          <a:lstStyle/>
          <a:p>
            <a:r>
              <a:rPr lang="en-US" sz="2000" b="1" dirty="0" smtClean="0"/>
              <a:t>FACT_TABLE</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xmlns="" val="2494131773"/>
              </p:ext>
            </p:extLst>
          </p:nvPr>
        </p:nvGraphicFramePr>
        <p:xfrm>
          <a:off x="685800" y="2590800"/>
          <a:ext cx="1905000" cy="2966720"/>
        </p:xfrm>
        <a:graphic>
          <a:graphicData uri="http://schemas.openxmlformats.org/drawingml/2006/table">
            <a:tbl>
              <a:tblPr firstRow="1" bandRow="1">
                <a:tableStyleId>{5C22544A-7EE6-4342-B048-85BDC9FD1C3A}</a:tableStyleId>
              </a:tblPr>
              <a:tblGrid>
                <a:gridCol w="1905000"/>
              </a:tblGrid>
              <a:tr h="370840">
                <a:tc>
                  <a:txBody>
                    <a:bodyPr/>
                    <a:lstStyle/>
                    <a:p>
                      <a:r>
                        <a:rPr lang="en-US" dirty="0" smtClean="0"/>
                        <a:t>CUSTOMER_ID</a:t>
                      </a:r>
                      <a:endParaRPr lang="en-US" dirty="0"/>
                    </a:p>
                  </a:txBody>
                  <a:tcPr/>
                </a:tc>
              </a:tr>
              <a:tr h="370840">
                <a:tc>
                  <a:txBody>
                    <a:bodyPr/>
                    <a:lstStyle/>
                    <a:p>
                      <a:r>
                        <a:rPr lang="en-US" dirty="0" smtClean="0"/>
                        <a:t>PRODUCT_CD</a:t>
                      </a:r>
                      <a:endParaRPr lang="en-US" dirty="0"/>
                    </a:p>
                  </a:txBody>
                  <a:tcPr/>
                </a:tc>
              </a:tr>
              <a:tr h="370840">
                <a:tc>
                  <a:txBody>
                    <a:bodyPr/>
                    <a:lstStyle/>
                    <a:p>
                      <a:r>
                        <a:rPr lang="en-US" dirty="0" smtClean="0"/>
                        <a:t>TXN_ID</a:t>
                      </a:r>
                      <a:endParaRPr lang="en-US" dirty="0"/>
                    </a:p>
                  </a:txBody>
                  <a:tcPr/>
                </a:tc>
              </a:tr>
              <a:tr h="370840">
                <a:tc>
                  <a:txBody>
                    <a:bodyPr/>
                    <a:lstStyle/>
                    <a:p>
                      <a:r>
                        <a:rPr lang="en-US" dirty="0" smtClean="0"/>
                        <a:t>STORE_ID</a:t>
                      </a:r>
                      <a:endParaRPr lang="en-US" dirty="0"/>
                    </a:p>
                  </a:txBody>
                  <a:tcPr/>
                </a:tc>
              </a:tr>
              <a:tr h="370840">
                <a:tc>
                  <a:txBody>
                    <a:bodyPr/>
                    <a:lstStyle/>
                    <a:p>
                      <a:r>
                        <a:rPr lang="en-US" dirty="0" smtClean="0"/>
                        <a:t>TXN_AMT</a:t>
                      </a:r>
                      <a:endParaRPr lang="en-US" dirty="0"/>
                    </a:p>
                  </a:txBody>
                  <a:tcPr/>
                </a:tc>
              </a:tr>
              <a:tr h="370840">
                <a:tc>
                  <a:txBody>
                    <a:bodyPr/>
                    <a:lstStyle/>
                    <a:p>
                      <a:r>
                        <a:rPr lang="en-US" dirty="0" smtClean="0"/>
                        <a:t>COUPON_IND</a:t>
                      </a:r>
                      <a:endParaRPr lang="en-US" dirty="0"/>
                    </a:p>
                  </a:txBody>
                  <a:tcPr/>
                </a:tc>
              </a:tr>
              <a:tr h="370840">
                <a:tc>
                  <a:txBody>
                    <a:bodyPr/>
                    <a:lstStyle/>
                    <a:p>
                      <a:r>
                        <a:rPr lang="en-US" dirty="0" smtClean="0"/>
                        <a:t>PREPAY_IND</a:t>
                      </a:r>
                    </a:p>
                  </a:txBody>
                  <a:tcPr/>
                </a:tc>
              </a:tr>
              <a:tr h="370840">
                <a:tc>
                  <a:txBody>
                    <a:bodyPr/>
                    <a:lstStyle/>
                    <a:p>
                      <a:r>
                        <a:rPr lang="en-US" dirty="0" smtClean="0"/>
                        <a:t>TXT_CODE</a:t>
                      </a:r>
                      <a:endParaRPr lang="en-US" dirty="0"/>
                    </a:p>
                  </a:txBody>
                  <a:tcPr/>
                </a:tc>
              </a:tr>
            </a:tbl>
          </a:graphicData>
        </a:graphic>
      </p:graphicFrame>
      <p:sp>
        <p:nvSpPr>
          <p:cNvPr id="11" name="Oval Callout 10"/>
          <p:cNvSpPr/>
          <p:nvPr/>
        </p:nvSpPr>
        <p:spPr>
          <a:xfrm>
            <a:off x="3429000" y="2434764"/>
            <a:ext cx="5479485" cy="1809690"/>
          </a:xfrm>
          <a:prstGeom prst="wedgeEllipseCallout">
            <a:avLst>
              <a:gd name="adj1" fmla="val -32150"/>
              <a:gd name="adj2" fmla="val 9147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In </a:t>
            </a:r>
            <a:r>
              <a:rPr lang="en-US" sz="1600" dirty="0"/>
              <a:t>this example, the last 3 fields are all indicator fields. In this existing format, each one of them is a dimension. Using the junk dimension principle, we can combine them into a single junk </a:t>
            </a:r>
            <a:r>
              <a:rPr lang="en-US" sz="1600" dirty="0" smtClean="0"/>
              <a:t>dimension</a:t>
            </a:r>
            <a:endParaRPr lang="en-US" sz="16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51265" y="6289345"/>
            <a:ext cx="2641270" cy="341604"/>
          </a:xfrm>
          <a:prstGeom prst="rect">
            <a:avLst/>
          </a:prstGeom>
        </p:spPr>
      </p:pic>
    </p:spTree>
    <p:extLst>
      <p:ext uri="{BB962C8B-B14F-4D97-AF65-F5344CB8AC3E}">
        <p14:creationId xmlns:p14="http://schemas.microsoft.com/office/powerpoint/2010/main" xmlns="" val="19459478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smtClean="0"/>
          </a:p>
          <a:p>
            <a:pPr marL="0" indent="0">
              <a:buNone/>
            </a:pPr>
            <a:r>
              <a:rPr lang="en-US" sz="2000" b="1" dirty="0" smtClean="0"/>
              <a:t>FACT_TABLE</a:t>
            </a:r>
            <a:endParaRPr lang="en-US" sz="2000"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2" name="Title 1"/>
          <p:cNvSpPr>
            <a:spLocks noGrp="1"/>
          </p:cNvSpPr>
          <p:nvPr>
            <p:ph type="title"/>
          </p:nvPr>
        </p:nvSpPr>
        <p:spPr/>
        <p:txBody>
          <a:bodyPr>
            <a:normAutofit fontScale="90000"/>
          </a:bodyPr>
          <a:lstStyle/>
          <a:p>
            <a:r>
              <a:rPr lang="en-US" dirty="0">
                <a:solidFill>
                  <a:schemeClr val="tx1"/>
                </a:solidFill>
                <a:latin typeface="Verdana"/>
                <a:ea typeface="Arial"/>
                <a:cs typeface="Verdana"/>
              </a:rPr>
              <a:t>Populating “junk” dimensions using a Cartesian product</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766541717"/>
              </p:ext>
            </p:extLst>
          </p:nvPr>
        </p:nvGraphicFramePr>
        <p:xfrm>
          <a:off x="304800" y="2133600"/>
          <a:ext cx="2057400" cy="2225040"/>
        </p:xfrm>
        <a:graphic>
          <a:graphicData uri="http://schemas.openxmlformats.org/drawingml/2006/table">
            <a:tbl>
              <a:tblPr firstRow="1" bandRow="1">
                <a:tableStyleId>{5C22544A-7EE6-4342-B048-85BDC9FD1C3A}</a:tableStyleId>
              </a:tblPr>
              <a:tblGrid>
                <a:gridCol w="2057400"/>
              </a:tblGrid>
              <a:tr h="370840">
                <a:tc>
                  <a:txBody>
                    <a:bodyPr/>
                    <a:lstStyle/>
                    <a:p>
                      <a:r>
                        <a:rPr lang="en-US" dirty="0" smtClean="0"/>
                        <a:t>CUSTOMER_ID</a:t>
                      </a:r>
                      <a:endParaRPr lang="en-US" dirty="0"/>
                    </a:p>
                  </a:txBody>
                  <a:tcPr/>
                </a:tc>
              </a:tr>
              <a:tr h="370840">
                <a:tc>
                  <a:txBody>
                    <a:bodyPr/>
                    <a:lstStyle/>
                    <a:p>
                      <a:r>
                        <a:rPr lang="en-US" dirty="0" smtClean="0"/>
                        <a:t>PRODUCT_CD</a:t>
                      </a:r>
                      <a:endParaRPr lang="en-US" dirty="0"/>
                    </a:p>
                  </a:txBody>
                  <a:tcPr/>
                </a:tc>
              </a:tr>
              <a:tr h="370840">
                <a:tc>
                  <a:txBody>
                    <a:bodyPr/>
                    <a:lstStyle/>
                    <a:p>
                      <a:r>
                        <a:rPr lang="en-US" dirty="0" smtClean="0"/>
                        <a:t>TXT_ID</a:t>
                      </a:r>
                      <a:endParaRPr lang="en-US" dirty="0"/>
                    </a:p>
                  </a:txBody>
                  <a:tcPr/>
                </a:tc>
              </a:tr>
              <a:tr h="370840">
                <a:tc>
                  <a:txBody>
                    <a:bodyPr/>
                    <a:lstStyle/>
                    <a:p>
                      <a:r>
                        <a:rPr lang="en-US" dirty="0" smtClean="0"/>
                        <a:t>STORE_ID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TXN_AMT</a:t>
                      </a:r>
                    </a:p>
                  </a:txBody>
                  <a:tcPr/>
                </a:tc>
              </a:tr>
              <a:tr h="370840">
                <a:tc>
                  <a:txBody>
                    <a:bodyPr/>
                    <a:lstStyle/>
                    <a:p>
                      <a:r>
                        <a:rPr lang="en-US" dirty="0" smtClean="0"/>
                        <a:t>JUNK_ID</a:t>
                      </a:r>
                      <a:endParaRPr lang="en-US" dirty="0"/>
                    </a:p>
                  </a:txBody>
                  <a:tcPr/>
                </a:tc>
              </a:tr>
            </a:tbl>
          </a:graphicData>
        </a:graphic>
      </p:graphicFrame>
      <p:sp>
        <p:nvSpPr>
          <p:cNvPr id="6" name="Rectangle 5"/>
          <p:cNvSpPr/>
          <p:nvPr/>
        </p:nvSpPr>
        <p:spPr>
          <a:xfrm>
            <a:off x="152400" y="4343400"/>
            <a:ext cx="2590800" cy="1754326"/>
          </a:xfrm>
          <a:prstGeom prst="rect">
            <a:avLst/>
          </a:prstGeom>
        </p:spPr>
        <p:txBody>
          <a:bodyPr wrap="square">
            <a:spAutoFit/>
          </a:bodyPr>
          <a:lstStyle/>
          <a:p>
            <a:endParaRPr lang="en-US" dirty="0" smtClean="0"/>
          </a:p>
          <a:p>
            <a:r>
              <a:rPr lang="en-US" dirty="0" smtClean="0"/>
              <a:t>Note </a:t>
            </a:r>
            <a:r>
              <a:rPr lang="en-US" dirty="0"/>
              <a:t>that now the number of dimensions in the fact table went from 7 to 5</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922935333"/>
              </p:ext>
            </p:extLst>
          </p:nvPr>
        </p:nvGraphicFramePr>
        <p:xfrm>
          <a:off x="3505200" y="1981200"/>
          <a:ext cx="5410200" cy="4319952"/>
        </p:xfrm>
        <a:graphic>
          <a:graphicData uri="http://schemas.openxmlformats.org/drawingml/2006/table">
            <a:tbl>
              <a:tblPr firstRow="1" bandRow="1">
                <a:tableStyleId>{5C22544A-7EE6-4342-B048-85BDC9FD1C3A}</a:tableStyleId>
              </a:tblPr>
              <a:tblGrid>
                <a:gridCol w="1352550"/>
                <a:gridCol w="1352550"/>
                <a:gridCol w="1352550"/>
                <a:gridCol w="1352550"/>
              </a:tblGrid>
              <a:tr h="381000">
                <a:tc>
                  <a:txBody>
                    <a:bodyPr/>
                    <a:lstStyle/>
                    <a:p>
                      <a:r>
                        <a:rPr lang="en-US" sz="1400" dirty="0" smtClean="0"/>
                        <a:t>JUNK_ID</a:t>
                      </a:r>
                      <a:endParaRPr lang="en-US" sz="1400" dirty="0"/>
                    </a:p>
                  </a:txBody>
                  <a:tcPr/>
                </a:tc>
                <a:tc>
                  <a:txBody>
                    <a:bodyPr/>
                    <a:lstStyle/>
                    <a:p>
                      <a:r>
                        <a:rPr lang="en-US" sz="1400" dirty="0" smtClean="0"/>
                        <a:t>TXN_CODE</a:t>
                      </a:r>
                      <a:endParaRPr lang="en-US" sz="1400" dirty="0"/>
                    </a:p>
                  </a:txBody>
                  <a:tcPr/>
                </a:tc>
                <a:tc>
                  <a:txBody>
                    <a:bodyPr/>
                    <a:lstStyle/>
                    <a:p>
                      <a:r>
                        <a:rPr lang="en-US" sz="1400" dirty="0" smtClean="0"/>
                        <a:t>COUPON_IND</a:t>
                      </a:r>
                      <a:endParaRPr lang="en-US" sz="1400" dirty="0"/>
                    </a:p>
                  </a:txBody>
                  <a:tcPr/>
                </a:tc>
                <a:tc>
                  <a:txBody>
                    <a:bodyPr/>
                    <a:lstStyle/>
                    <a:p>
                      <a:r>
                        <a:rPr lang="en-US" sz="1400" dirty="0" smtClean="0"/>
                        <a:t>PREPAY_IND</a:t>
                      </a:r>
                      <a:endParaRPr lang="en-US" sz="1400" dirty="0"/>
                    </a:p>
                  </a:txBody>
                  <a:tcPr/>
                </a:tc>
              </a:tr>
              <a:tr h="328246">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N</a:t>
                      </a:r>
                      <a:endParaRPr lang="en-US" sz="1400" dirty="0"/>
                    </a:p>
                  </a:txBody>
                  <a:tcPr/>
                </a:tc>
              </a:tr>
              <a:tr h="328246">
                <a:tc>
                  <a:txBody>
                    <a:bodyPr/>
                    <a:lstStyle/>
                    <a:p>
                      <a:pPr algn="ctr"/>
                      <a:r>
                        <a:rPr lang="en-US" sz="1400" dirty="0" smtClean="0"/>
                        <a:t>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N</a:t>
                      </a:r>
                      <a:endParaRPr lang="en-US" sz="1400" dirty="0"/>
                    </a:p>
                  </a:txBody>
                  <a:tcPr/>
                </a:tc>
              </a:tr>
              <a:tr h="328246">
                <a:tc>
                  <a:txBody>
                    <a:bodyPr/>
                    <a:lstStyle/>
                    <a:p>
                      <a:pPr algn="ctr"/>
                      <a:r>
                        <a:rPr lang="en-US" sz="1400" dirty="0" smtClean="0"/>
                        <a:t>6</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Y</a:t>
                      </a:r>
                      <a:endParaRPr lang="en-US" sz="1400" dirty="0"/>
                    </a:p>
                  </a:txBody>
                  <a:tcPr/>
                </a:tc>
                <a:tc>
                  <a:txBody>
                    <a:bodyPr/>
                    <a:lstStyle/>
                    <a:p>
                      <a:pPr algn="ctr"/>
                      <a:r>
                        <a:rPr lang="en-US" sz="1400" dirty="0" smtClean="0"/>
                        <a:t>N</a:t>
                      </a:r>
                      <a:endParaRPr lang="en-US" sz="1400" dirty="0"/>
                    </a:p>
                  </a:txBody>
                  <a:tcPr/>
                </a:tc>
              </a:tr>
              <a:tr h="328246">
                <a:tc>
                  <a:txBody>
                    <a:bodyPr/>
                    <a:lstStyle/>
                    <a:p>
                      <a:pPr algn="ctr"/>
                      <a:r>
                        <a:rPr lang="en-US" sz="1400" dirty="0" smtClean="0"/>
                        <a:t>7</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8</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9</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Y</a:t>
                      </a:r>
                      <a:endParaRPr lang="en-US" sz="1400" dirty="0"/>
                    </a:p>
                  </a:txBody>
                  <a:tcPr/>
                </a:tc>
              </a:tr>
              <a:tr h="328246">
                <a:tc>
                  <a:txBody>
                    <a:bodyPr/>
                    <a:lstStyle/>
                    <a:p>
                      <a:pPr algn="ctr"/>
                      <a:r>
                        <a:rPr lang="en-US" sz="1400" dirty="0" smtClean="0"/>
                        <a:t>10</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N</a:t>
                      </a:r>
                      <a:endParaRPr lang="en-US" sz="1400" dirty="0"/>
                    </a:p>
                  </a:txBody>
                  <a:tcPr/>
                </a:tc>
              </a:tr>
              <a:tr h="328246">
                <a:tc>
                  <a:txBody>
                    <a:bodyPr/>
                    <a:lstStyle/>
                    <a:p>
                      <a:pPr algn="ctr"/>
                      <a:r>
                        <a:rPr lang="en-US" sz="1400" dirty="0" smtClean="0"/>
                        <a:t>11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N</a:t>
                      </a:r>
                      <a:endParaRPr lang="en-US" sz="1400" dirty="0"/>
                    </a:p>
                  </a:txBody>
                  <a:tcPr/>
                </a:tc>
              </a:tr>
              <a:tr h="328246">
                <a:tc>
                  <a:txBody>
                    <a:bodyPr/>
                    <a:lstStyle/>
                    <a:p>
                      <a:pPr algn="ctr"/>
                      <a:r>
                        <a:rPr lang="en-US" sz="1400" dirty="0" smtClean="0"/>
                        <a:t>12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N</a:t>
                      </a:r>
                      <a:endParaRPr lang="en-US" sz="1400" dirty="0"/>
                    </a:p>
                  </a:txBody>
                  <a:tcPr/>
                </a:tc>
                <a:tc>
                  <a:txBody>
                    <a:bodyPr/>
                    <a:lstStyle/>
                    <a:p>
                      <a:pPr algn="ctr"/>
                      <a:r>
                        <a:rPr lang="en-US" sz="1400" dirty="0" smtClean="0"/>
                        <a:t>N</a:t>
                      </a:r>
                      <a:endParaRPr lang="en-US" sz="1400" dirty="0"/>
                    </a:p>
                  </a:txBody>
                  <a:tcPr/>
                </a:tc>
              </a:tr>
            </a:tbl>
          </a:graphicData>
        </a:graphic>
      </p:graphicFrame>
      <p:sp>
        <p:nvSpPr>
          <p:cNvPr id="9" name="TextBox 8"/>
          <p:cNvSpPr txBox="1"/>
          <p:nvPr/>
        </p:nvSpPr>
        <p:spPr>
          <a:xfrm>
            <a:off x="5486400" y="1600200"/>
            <a:ext cx="1328183" cy="400110"/>
          </a:xfrm>
          <a:prstGeom prst="rect">
            <a:avLst/>
          </a:prstGeom>
          <a:noFill/>
        </p:spPr>
        <p:txBody>
          <a:bodyPr wrap="none" rtlCol="0">
            <a:spAutoFit/>
          </a:bodyPr>
          <a:lstStyle/>
          <a:p>
            <a:r>
              <a:rPr lang="en-US" sz="2000" b="1" dirty="0" smtClean="0"/>
              <a:t>DIM_JUNK</a:t>
            </a:r>
            <a:endParaRPr lang="en-US" sz="2000" b="1" dirty="0"/>
          </a:p>
        </p:txBody>
      </p:sp>
    </p:spTree>
    <p:extLst>
      <p:ext uri="{BB962C8B-B14F-4D97-AF65-F5344CB8AC3E}">
        <p14:creationId xmlns:p14="http://schemas.microsoft.com/office/powerpoint/2010/main" xmlns="" val="21358995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26</a:t>
            </a:fld>
            <a:endParaRPr lang="en-US" dirty="0"/>
          </a:p>
        </p:txBody>
      </p:sp>
      <p:sp>
        <p:nvSpPr>
          <p:cNvPr id="2" name="Title 1"/>
          <p:cNvSpPr>
            <a:spLocks noGrp="1"/>
          </p:cNvSpPr>
          <p:nvPr>
            <p:ph type="title"/>
          </p:nvPr>
        </p:nvSpPr>
        <p:spPr/>
        <p:txBody>
          <a:bodyPr>
            <a:normAutofit fontScale="90000"/>
          </a:bodyPr>
          <a:lstStyle/>
          <a:p>
            <a:r>
              <a:rPr lang="en-US" dirty="0">
                <a:solidFill>
                  <a:schemeClr val="tx1"/>
                </a:solidFill>
                <a:latin typeface="Verdana"/>
                <a:ea typeface="Arial"/>
                <a:cs typeface="Verdana"/>
              </a:rPr>
              <a:t>Populating “junk” dimensions using a Cartesian product</a:t>
            </a:r>
            <a:endParaRPr lang="en-US" dirty="0">
              <a:solidFill>
                <a:schemeClr val="tx1"/>
              </a:solidFill>
            </a:endParaRPr>
          </a:p>
        </p:txBody>
      </p:sp>
      <p:sp>
        <p:nvSpPr>
          <p:cNvPr id="5" name="Rectangle 4"/>
          <p:cNvSpPr/>
          <p:nvPr/>
        </p:nvSpPr>
        <p:spPr>
          <a:xfrm>
            <a:off x="457200" y="1524000"/>
            <a:ext cx="8686800" cy="3785652"/>
          </a:xfrm>
          <a:prstGeom prst="rect">
            <a:avLst/>
          </a:prstGeom>
        </p:spPr>
        <p:txBody>
          <a:bodyPr wrap="square">
            <a:spAutoFit/>
          </a:bodyPr>
          <a:lstStyle/>
          <a:p>
            <a:r>
              <a:rPr lang="en-US" sz="2400" dirty="0"/>
              <a:t>In this case, we have 3 possible values for the TXN_CODE field, 2 possible values for the COUPON_IND field, and 2 possible values for the PREPAY_IND field. This results in a total of 3 x 2 x 2 = 12 rows for the junk dimension table.</a:t>
            </a:r>
          </a:p>
          <a:p>
            <a:endParaRPr lang="en-US" sz="2400" dirty="0"/>
          </a:p>
          <a:p>
            <a:r>
              <a:rPr lang="en-US" sz="2400" dirty="0"/>
              <a:t>By using a junk dimension to replace the 3 indicator fields, we have decreased the number of dimensions by 2 and also decreased the number of fields in the fact table by 2. This will result in a data warehousing environment that offer better performance as well as being easier to manage.</a:t>
            </a:r>
          </a:p>
        </p:txBody>
      </p:sp>
    </p:spTree>
    <p:extLst>
      <p:ext uri="{BB962C8B-B14F-4D97-AF65-F5344CB8AC3E}">
        <p14:creationId xmlns:p14="http://schemas.microsoft.com/office/powerpoint/2010/main" xmlns="" val="11527210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sp>
        <p:nvSpPr>
          <p:cNvPr id="2" name="Title 1"/>
          <p:cNvSpPr>
            <a:spLocks noGrp="1"/>
          </p:cNvSpPr>
          <p:nvPr>
            <p:ph type="title"/>
          </p:nvPr>
        </p:nvSpPr>
        <p:spPr/>
        <p:txBody>
          <a:bodyPr/>
          <a:lstStyle/>
          <a:p>
            <a:r>
              <a:rPr lang="en-US" dirty="0"/>
              <a:t>Aggregation</a:t>
            </a:r>
          </a:p>
        </p:txBody>
      </p:sp>
      <p:sp>
        <p:nvSpPr>
          <p:cNvPr id="5" name="Rectangle 4"/>
          <p:cNvSpPr/>
          <p:nvPr/>
        </p:nvSpPr>
        <p:spPr>
          <a:xfrm>
            <a:off x="609600" y="1320739"/>
            <a:ext cx="6934200" cy="369332"/>
          </a:xfrm>
          <a:prstGeom prst="rect">
            <a:avLst/>
          </a:prstGeom>
        </p:spPr>
        <p:txBody>
          <a:bodyPr wrap="square">
            <a:spAutoFit/>
          </a:bodyPr>
          <a:lstStyle/>
          <a:p>
            <a:r>
              <a:rPr lang="en-US" dirty="0"/>
              <a:t>The data aggregation is a three step </a:t>
            </a:r>
            <a:r>
              <a:rPr lang="en-US" dirty="0" smtClean="0"/>
              <a:t>process</a:t>
            </a:r>
            <a:endParaRPr lang="en-US" dirty="0"/>
          </a:p>
        </p:txBody>
      </p:sp>
      <p:sp>
        <p:nvSpPr>
          <p:cNvPr id="6" name="Rounded Rectangle 5"/>
          <p:cNvSpPr/>
          <p:nvPr/>
        </p:nvSpPr>
        <p:spPr>
          <a:xfrm>
            <a:off x="609600" y="1866900"/>
            <a:ext cx="80010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Step 1 - Read all the input data set rows.</a:t>
            </a:r>
          </a:p>
        </p:txBody>
      </p:sp>
      <p:sp>
        <p:nvSpPr>
          <p:cNvPr id="7" name="Rounded Rectangle 6"/>
          <p:cNvSpPr/>
          <p:nvPr/>
        </p:nvSpPr>
        <p:spPr>
          <a:xfrm>
            <a:off x="609600" y="2971800"/>
            <a:ext cx="7855527" cy="13438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Step 2 - Group the rows read in step 1 based on values of one or more grouping fields, and form intermediate datasets with the  group of rows having the same values for the </a:t>
            </a:r>
            <a:r>
              <a:rPr lang="en-US" b="1" dirty="0"/>
              <a:t>grouping field</a:t>
            </a:r>
            <a:r>
              <a:rPr lang="en-US" dirty="0"/>
              <a:t>.</a:t>
            </a:r>
          </a:p>
        </p:txBody>
      </p:sp>
      <p:sp>
        <p:nvSpPr>
          <p:cNvPr id="8" name="Rounded Rectangle 7"/>
          <p:cNvSpPr/>
          <p:nvPr/>
        </p:nvSpPr>
        <p:spPr>
          <a:xfrm>
            <a:off x="609600" y="4627418"/>
            <a:ext cx="7848600" cy="1239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Step 3 - Perform </a:t>
            </a:r>
            <a:r>
              <a:rPr lang="en-US" dirty="0"/>
              <a:t>the calculation on each of the intermediate dataset from step 2 on a field called the </a:t>
            </a:r>
            <a:r>
              <a:rPr lang="en-US" b="1" dirty="0"/>
              <a:t>aggregation field</a:t>
            </a:r>
            <a:r>
              <a:rPr lang="en-US" dirty="0"/>
              <a:t>, and produce the result of the calculation along with the grouping fields.</a:t>
            </a:r>
          </a:p>
        </p:txBody>
      </p:sp>
    </p:spTree>
    <p:extLst>
      <p:ext uri="{BB962C8B-B14F-4D97-AF65-F5344CB8AC3E}">
        <p14:creationId xmlns:p14="http://schemas.microsoft.com/office/powerpoint/2010/main" xmlns="" val="19159927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28</a:t>
            </a:fld>
            <a:endParaRPr lang="en-US" dirty="0"/>
          </a:p>
        </p:txBody>
      </p:sp>
      <p:sp>
        <p:nvSpPr>
          <p:cNvPr id="2" name="Title 1"/>
          <p:cNvSpPr>
            <a:spLocks noGrp="1"/>
          </p:cNvSpPr>
          <p:nvPr>
            <p:ph type="title"/>
          </p:nvPr>
        </p:nvSpPr>
        <p:spPr/>
        <p:txBody>
          <a:bodyPr/>
          <a:lstStyle/>
          <a:p>
            <a:r>
              <a:rPr lang="en-US" dirty="0"/>
              <a:t>Aggregation</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208314"/>
            <a:ext cx="4038600" cy="42780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8200" y="1741714"/>
            <a:ext cx="3514725" cy="37446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591096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There are many aggregation options available in ETL tools like</a:t>
            </a:r>
          </a:p>
          <a:p>
            <a:r>
              <a:rPr lang="en-US" dirty="0" smtClean="0"/>
              <a:t>Summation</a:t>
            </a:r>
          </a:p>
          <a:p>
            <a:r>
              <a:rPr lang="en-US" dirty="0" smtClean="0"/>
              <a:t>Maximum</a:t>
            </a:r>
          </a:p>
          <a:p>
            <a:r>
              <a:rPr lang="en-US" dirty="0" smtClean="0"/>
              <a:t>Minimum</a:t>
            </a:r>
          </a:p>
          <a:p>
            <a:r>
              <a:rPr lang="en-US" dirty="0" smtClean="0"/>
              <a:t>Count</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29</a:t>
            </a:fld>
            <a:endParaRPr lang="en-US" dirty="0"/>
          </a:p>
        </p:txBody>
      </p:sp>
      <p:sp>
        <p:nvSpPr>
          <p:cNvPr id="2" name="Title 1"/>
          <p:cNvSpPr>
            <a:spLocks noGrp="1"/>
          </p:cNvSpPr>
          <p:nvPr>
            <p:ph type="title"/>
          </p:nvPr>
        </p:nvSpPr>
        <p:spPr/>
        <p:txBody>
          <a:bodyPr/>
          <a:lstStyle/>
          <a:p>
            <a:r>
              <a:rPr lang="en-US" dirty="0" smtClean="0"/>
              <a:t>Types of Aggregation</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1039092" y="4419600"/>
            <a:ext cx="2057400" cy="18403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Oval Callout 6"/>
          <p:cNvSpPr/>
          <p:nvPr/>
        </p:nvSpPr>
        <p:spPr>
          <a:xfrm>
            <a:off x="2971800" y="2209800"/>
            <a:ext cx="5867400" cy="236220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But remember one thing,  for accurate results the input of aggregator must be sorted on the  grouping fields</a:t>
            </a:r>
          </a:p>
          <a:p>
            <a:pPr algn="ctr"/>
            <a:r>
              <a:rPr lang="en-US" sz="1600" dirty="0" smtClean="0"/>
              <a:t>To optimize aggregation , most ETL tools enforce that  the input should be sorted and  hash partitioned on the key columns</a:t>
            </a:r>
            <a:endParaRPr lang="en-US"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0805" y="6042832"/>
            <a:ext cx="2641270" cy="434284"/>
          </a:xfrm>
          <a:prstGeom prst="rect">
            <a:avLst/>
          </a:prstGeom>
        </p:spPr>
      </p:pic>
    </p:spTree>
    <p:extLst>
      <p:ext uri="{BB962C8B-B14F-4D97-AF65-F5344CB8AC3E}">
        <p14:creationId xmlns:p14="http://schemas.microsoft.com/office/powerpoint/2010/main" xmlns="" val="1040732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Surrogate Keys and assignment</a:t>
            </a:r>
          </a:p>
          <a:p>
            <a:pPr>
              <a:spcBef>
                <a:spcPts val="1800"/>
              </a:spcBef>
            </a:pPr>
            <a:r>
              <a:rPr lang="en-US" dirty="0" smtClean="0"/>
              <a:t>SCD Type 6</a:t>
            </a:r>
          </a:p>
          <a:p>
            <a:pPr>
              <a:spcBef>
                <a:spcPts val="1800"/>
              </a:spcBef>
            </a:pPr>
            <a:r>
              <a:rPr lang="en-US" dirty="0"/>
              <a:t>Denormalization and impact on </a:t>
            </a:r>
            <a:r>
              <a:rPr lang="en-US" dirty="0" smtClean="0"/>
              <a:t>ETL</a:t>
            </a:r>
          </a:p>
          <a:p>
            <a:pPr>
              <a:spcBef>
                <a:spcPts val="1800"/>
              </a:spcBef>
            </a:pPr>
            <a:r>
              <a:rPr lang="en-US" dirty="0" smtClean="0"/>
              <a:t>Junk Dimensions</a:t>
            </a:r>
          </a:p>
          <a:p>
            <a:pPr>
              <a:spcBef>
                <a:spcPts val="1800"/>
              </a:spcBef>
            </a:pPr>
            <a:r>
              <a:rPr lang="en-US" dirty="0" smtClean="0"/>
              <a:t>Aggregation</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Objectives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5000" y="1447800"/>
            <a:ext cx="3352800" cy="3224212"/>
          </a:xfrm>
          <a:prstGeom prst="rect">
            <a:avLst/>
          </a:prstGeom>
        </p:spPr>
      </p:pic>
    </p:spTree>
    <p:extLst>
      <p:ext uri="{BB962C8B-B14F-4D97-AF65-F5344CB8AC3E}">
        <p14:creationId xmlns:p14="http://schemas.microsoft.com/office/powerpoint/2010/main" xmlns="" val="6017456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When do we need a surrogate key?</a:t>
            </a:r>
          </a:p>
          <a:p>
            <a:pPr marL="514350" indent="-514350">
              <a:spcBef>
                <a:spcPts val="2400"/>
              </a:spcBef>
              <a:buFont typeface="+mj-lt"/>
              <a:buAutoNum type="arabicPeriod"/>
            </a:pPr>
            <a:r>
              <a:rPr lang="en-US" dirty="0" smtClean="0"/>
              <a:t> What is the advantage of using Junk Dimension?</a:t>
            </a:r>
          </a:p>
          <a:p>
            <a:pPr marL="514350" indent="-514350">
              <a:spcBef>
                <a:spcPts val="2400"/>
              </a:spcBef>
              <a:buFont typeface="+mj-lt"/>
              <a:buAutoNum type="arabicPeriod"/>
            </a:pPr>
            <a:r>
              <a:rPr lang="en-US" dirty="0" smtClean="0"/>
              <a:t>Why do we </a:t>
            </a:r>
            <a:r>
              <a:rPr lang="en-US" dirty="0" err="1" smtClean="0"/>
              <a:t>denormalize</a:t>
            </a:r>
            <a:r>
              <a:rPr lang="en-US" dirty="0" smtClean="0"/>
              <a:t> data?</a:t>
            </a:r>
          </a:p>
          <a:p>
            <a:pPr marL="514350" indent="-514350">
              <a:spcBef>
                <a:spcPts val="2400"/>
              </a:spcBef>
              <a:buFont typeface="+mj-lt"/>
              <a:buAutoNum type="arabicPeriod"/>
            </a:pPr>
            <a:r>
              <a:rPr lang="en-US" dirty="0" smtClean="0"/>
              <a:t>What is the input requirement for aggregation?</a:t>
            </a:r>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dirty="0" smtClean="0"/>
              <a:t>Test your understanding</a:t>
            </a:r>
            <a:endParaRPr lang="en-US" dirty="0"/>
          </a:p>
        </p:txBody>
      </p:sp>
      <p:pic>
        <p:nvPicPr>
          <p:cNvPr id="5" name="Picture 29"/>
          <p:cNvPicPr>
            <a:picLocks noChangeAspect="1" noChangeArrowheads="1"/>
          </p:cNvPicPr>
          <p:nvPr/>
        </p:nvPicPr>
        <p:blipFill>
          <a:blip r:embed="rId2" cstate="print"/>
          <a:srcRect/>
          <a:stretch>
            <a:fillRect/>
          </a:stretch>
        </p:blipFill>
        <p:spPr bwMode="auto">
          <a:xfrm>
            <a:off x="6324600" y="1371600"/>
            <a:ext cx="2683730" cy="2819400"/>
          </a:xfrm>
          <a:prstGeom prst="rect">
            <a:avLst/>
          </a:prstGeom>
          <a:noFill/>
          <a:ln w="9525" algn="ctr">
            <a:noFill/>
            <a:miter lim="800000"/>
            <a:headEnd/>
            <a:tailEnd/>
          </a:ln>
        </p:spPr>
      </p:pic>
    </p:spTree>
    <p:extLst>
      <p:ext uri="{BB962C8B-B14F-4D97-AF65-F5344CB8AC3E}">
        <p14:creationId xmlns:p14="http://schemas.microsoft.com/office/powerpoint/2010/main" xmlns="" val="11697128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When the Business key is not sufficient to identify table records uniquely</a:t>
            </a:r>
          </a:p>
          <a:p>
            <a:pPr marL="514350" indent="-514350">
              <a:spcBef>
                <a:spcPts val="1800"/>
              </a:spcBef>
              <a:buFont typeface="+mj-lt"/>
              <a:buAutoNum type="arabicPeriod"/>
            </a:pPr>
            <a:r>
              <a:rPr lang="en-US" dirty="0" smtClean="0"/>
              <a:t>We reduce the number of dimensions and save space</a:t>
            </a:r>
          </a:p>
          <a:p>
            <a:pPr marL="514350" indent="-514350">
              <a:spcBef>
                <a:spcPts val="1800"/>
              </a:spcBef>
              <a:buFont typeface="+mj-lt"/>
              <a:buAutoNum type="arabicPeriod"/>
            </a:pPr>
            <a:r>
              <a:rPr lang="en-US" dirty="0" smtClean="0"/>
              <a:t>For faster querying</a:t>
            </a:r>
          </a:p>
          <a:p>
            <a:pPr marL="514350" indent="-514350">
              <a:spcBef>
                <a:spcPts val="1800"/>
              </a:spcBef>
              <a:buFont typeface="+mj-lt"/>
              <a:buAutoNum type="arabicPeriod"/>
            </a:pPr>
            <a:r>
              <a:rPr lang="en-US" dirty="0" smtClean="0"/>
              <a:t>Sorted &amp; hash partitioned</a:t>
            </a:r>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xmlns="" val="25294330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solidFill>
                  <a:schemeClr val="tx1"/>
                </a:solidFill>
                <a:latin typeface="Lucida Grande"/>
                <a:ea typeface="Lucida Grande"/>
                <a:cs typeface="Lucida Grande"/>
              </a:rPr>
              <a:t>Surrogate key</a:t>
            </a: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44482" y="1242274"/>
            <a:ext cx="2157984" cy="3048000"/>
          </a:xfrm>
          <a:prstGeom prst="rect">
            <a:avLst/>
          </a:prstGeom>
        </p:spPr>
      </p:pic>
      <p:sp>
        <p:nvSpPr>
          <p:cNvPr id="7" name="TextBox 6"/>
          <p:cNvSpPr txBox="1"/>
          <p:nvPr/>
        </p:nvSpPr>
        <p:spPr>
          <a:xfrm>
            <a:off x="225469" y="1885353"/>
            <a:ext cx="3660731" cy="2816156"/>
          </a:xfrm>
          <a:prstGeom prst="rect">
            <a:avLst/>
          </a:prstGeom>
          <a:noFill/>
        </p:spPr>
        <p:txBody>
          <a:bodyPr wrap="square" rtlCol="0">
            <a:spAutoFit/>
          </a:bodyPr>
          <a:lstStyle/>
          <a:p>
            <a:r>
              <a:rPr lang="en-US" dirty="0" smtClean="0"/>
              <a:t>Carla is a librarian. She has recently expanded her library and bought 5 copies each of most frequently borrowed books.</a:t>
            </a:r>
          </a:p>
          <a:p>
            <a:pPr>
              <a:spcBef>
                <a:spcPts val="1800"/>
              </a:spcBef>
            </a:pPr>
            <a:r>
              <a:rPr lang="en-US" dirty="0" smtClean="0"/>
              <a:t>Because of multiple copies of same book she is finding it difficult to keep track of borrower and books.</a:t>
            </a:r>
          </a:p>
          <a:p>
            <a:r>
              <a:rPr lang="en-US" dirty="0" smtClean="0"/>
              <a:t>Can you suggest her better ways to manage her library?</a:t>
            </a:r>
          </a:p>
        </p:txBody>
      </p:sp>
      <p:sp>
        <p:nvSpPr>
          <p:cNvPr id="8" name="TextBox 7"/>
          <p:cNvSpPr txBox="1"/>
          <p:nvPr/>
        </p:nvSpPr>
        <p:spPr>
          <a:xfrm>
            <a:off x="228600" y="4868375"/>
            <a:ext cx="6425852" cy="1200329"/>
          </a:xfrm>
          <a:prstGeom prst="rect">
            <a:avLst/>
          </a:prstGeom>
          <a:noFill/>
        </p:spPr>
        <p:txBody>
          <a:bodyPr wrap="square" rtlCol="0">
            <a:spAutoFit/>
          </a:bodyPr>
          <a:lstStyle/>
          <a:p>
            <a:r>
              <a:rPr lang="en-US" dirty="0" smtClean="0"/>
              <a:t>Although each book has a unique name and author combination, when there are multiple copies we need additional mechanism to identity each copy. Probably we can assign a unique number to each book in the library to avoid confusion.</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22849" y="2465649"/>
            <a:ext cx="2544762" cy="2544762"/>
          </a:xfrm>
          <a:prstGeom prst="rect">
            <a:avLst/>
          </a:prstGeom>
        </p:spPr>
      </p:pic>
    </p:spTree>
    <p:extLst>
      <p:ext uri="{BB962C8B-B14F-4D97-AF65-F5344CB8AC3E}">
        <p14:creationId xmlns:p14="http://schemas.microsoft.com/office/powerpoint/2010/main" xmlns="" val="17160894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a:t>
            </a:r>
            <a:r>
              <a:rPr lang="en-US" dirty="0" smtClean="0"/>
              <a:t>urrogate key is a </a:t>
            </a:r>
            <a:r>
              <a:rPr lang="en-US" dirty="0"/>
              <a:t>u</a:t>
            </a:r>
            <a:r>
              <a:rPr lang="en-US" dirty="0" smtClean="0"/>
              <a:t>nique </a:t>
            </a:r>
            <a:r>
              <a:rPr lang="en-US" dirty="0"/>
              <a:t>record identifier </a:t>
            </a:r>
            <a:r>
              <a:rPr lang="en-US" dirty="0" smtClean="0"/>
              <a:t>to </a:t>
            </a:r>
            <a:r>
              <a:rPr lang="en-US" dirty="0"/>
              <a:t>each record</a:t>
            </a:r>
          </a:p>
          <a:p>
            <a:endParaRPr lang="en-US" dirty="0"/>
          </a:p>
        </p:txBody>
      </p:sp>
      <p:sp>
        <p:nvSpPr>
          <p:cNvPr id="2" name="Title 1"/>
          <p:cNvSpPr>
            <a:spLocks noGrp="1"/>
          </p:cNvSpPr>
          <p:nvPr>
            <p:ph type="title"/>
          </p:nvPr>
        </p:nvSpPr>
        <p:spPr/>
        <p:txBody>
          <a:bodyPr>
            <a:normAutofit/>
          </a:bodyPr>
          <a:lstStyle/>
          <a:p>
            <a:r>
              <a:rPr lang="en-US" dirty="0">
                <a:solidFill>
                  <a:schemeClr val="tx1"/>
                </a:solidFill>
                <a:latin typeface="Lucida Grande"/>
                <a:ea typeface="Lucida Grande"/>
                <a:cs typeface="Lucida Grande"/>
              </a:rPr>
              <a:t>Surrogate </a:t>
            </a:r>
            <a:r>
              <a:rPr lang="en-US" dirty="0" smtClean="0">
                <a:solidFill>
                  <a:schemeClr val="tx1"/>
                </a:solidFill>
                <a:latin typeface="Lucida Grande"/>
                <a:ea typeface="Lucida Grande"/>
                <a:cs typeface="Lucida Grande"/>
              </a:rPr>
              <a:t>key assignment</a:t>
            </a:r>
            <a:endParaRPr lang="en-US"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xmlns="" val="3417964701"/>
              </p:ext>
            </p:extLst>
          </p:nvPr>
        </p:nvGraphicFramePr>
        <p:xfrm>
          <a:off x="721171" y="3107544"/>
          <a:ext cx="7337148" cy="1580748"/>
        </p:xfrm>
        <a:graphic>
          <a:graphicData uri="http://schemas.openxmlformats.org/drawingml/2006/table">
            <a:tbl>
              <a:tblPr/>
              <a:tblGrid>
                <a:gridCol w="1222858"/>
                <a:gridCol w="1222858"/>
                <a:gridCol w="1379637"/>
                <a:gridCol w="1066079"/>
                <a:gridCol w="1222858"/>
                <a:gridCol w="1222858"/>
              </a:tblGrid>
              <a:tr h="622719">
                <a:tc>
                  <a:txBody>
                    <a:bodyPr/>
                    <a:lstStyle/>
                    <a:p>
                      <a:pPr algn="ctr" fontAlgn="b"/>
                      <a:r>
                        <a:rPr lang="hr-HR" sz="1300" b="1" i="0" u="none" strike="noStrike" dirty="0">
                          <a:solidFill>
                            <a:srgbClr val="000000"/>
                          </a:solidFill>
                          <a:effectLst/>
                          <a:latin typeface="Arial"/>
                        </a:rPr>
                        <a:t>SurrogateKey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da-DK" sz="1300" b="1" i="0" u="none" strike="noStrike">
                          <a:solidFill>
                            <a:srgbClr val="000000"/>
                          </a:solidFill>
                          <a:effectLst/>
                          <a:latin typeface="Arial"/>
                        </a:rPr>
                        <a:t>BusinessKey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1" i="0" u="none" strike="noStrike" dirty="0" err="1">
                          <a:solidFill>
                            <a:srgbClr val="000000"/>
                          </a:solidFill>
                          <a:effectLst/>
                          <a:latin typeface="Arial"/>
                        </a:rPr>
                        <a:t>EmployeeName</a:t>
                      </a:r>
                      <a:endParaRPr lang="en-US" sz="1300" b="1"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1" i="0" u="none" strike="noStrike" dirty="0" smtClean="0">
                          <a:solidFill>
                            <a:srgbClr val="000000"/>
                          </a:solidFill>
                          <a:effectLst/>
                          <a:latin typeface="Arial"/>
                        </a:rPr>
                        <a:t>Salary</a:t>
                      </a:r>
                      <a:endParaRPr lang="en-US" sz="1300" b="1"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pl-PL" sz="1300" b="1" i="0" u="none" strike="noStrike">
                          <a:solidFill>
                            <a:srgbClr val="000000"/>
                          </a:solidFill>
                          <a:effectLst/>
                          <a:latin typeface="Arial"/>
                        </a:rPr>
                        <a:t>RowValidFrom</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pl-PL" sz="1300" b="1" i="0" u="none" strike="noStrike">
                          <a:solidFill>
                            <a:srgbClr val="000000"/>
                          </a:solidFill>
                          <a:effectLst/>
                          <a:latin typeface="Arial"/>
                        </a:rPr>
                        <a:t>RowValidTo</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343">
                <a:tc>
                  <a:txBody>
                    <a:bodyPr/>
                    <a:lstStyle/>
                    <a:p>
                      <a:pPr algn="ctr" fontAlgn="b"/>
                      <a:r>
                        <a:rPr lang="en-US" sz="1300" b="0" i="0" u="none" strike="noStrike">
                          <a:solidFill>
                            <a:srgbClr val="000000"/>
                          </a:solidFill>
                          <a:effectLst/>
                          <a:latin typeface="Arial"/>
                        </a:rPr>
                        <a:t>1</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smtClean="0">
                          <a:solidFill>
                            <a:srgbClr val="000000"/>
                          </a:solidFill>
                          <a:effectLst/>
                          <a:latin typeface="Arial"/>
                        </a:rPr>
                        <a:t>E90995</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Arial"/>
                        </a:rPr>
                        <a:t>John Smith</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smtClean="0">
                          <a:solidFill>
                            <a:srgbClr val="000000"/>
                          </a:solidFill>
                          <a:effectLst/>
                          <a:latin typeface="Arial"/>
                        </a:rPr>
                        <a:t>40000</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01/01</a:t>
                      </a:r>
                      <a:r>
                        <a:rPr lang="en-US" sz="1300" b="0" i="0" u="none" strike="noStrike" dirty="0" smtClean="0">
                          <a:solidFill>
                            <a:srgbClr val="000000"/>
                          </a:solidFill>
                          <a:effectLst/>
                          <a:latin typeface="Arial"/>
                        </a:rPr>
                        <a:t>/2010</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31/12</a:t>
                      </a:r>
                      <a:r>
                        <a:rPr lang="en-US" sz="1300" b="0" i="0" u="none" strike="noStrike" dirty="0" smtClean="0">
                          <a:solidFill>
                            <a:srgbClr val="000000"/>
                          </a:solidFill>
                          <a:effectLst/>
                          <a:latin typeface="Arial"/>
                        </a:rPr>
                        <a:t>/2014</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343">
                <a:tc>
                  <a:txBody>
                    <a:bodyPr/>
                    <a:lstStyle/>
                    <a:p>
                      <a:pPr algn="ctr" fontAlgn="b"/>
                      <a:r>
                        <a:rPr lang="en-US" sz="1300" b="0" i="0" u="none" strike="noStrike" dirty="0" smtClean="0">
                          <a:solidFill>
                            <a:srgbClr val="000000"/>
                          </a:solidFill>
                          <a:effectLst/>
                          <a:latin typeface="Arial"/>
                        </a:rPr>
                        <a:t>23</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smtClean="0">
                          <a:solidFill>
                            <a:srgbClr val="000000"/>
                          </a:solidFill>
                          <a:effectLst/>
                          <a:latin typeface="Arial"/>
                        </a:rPr>
                        <a:t>E19555</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pl-PL" sz="1300" b="0" i="0" u="none" strike="noStrike">
                          <a:solidFill>
                            <a:srgbClr val="000000"/>
                          </a:solidFill>
                          <a:effectLst/>
                          <a:latin typeface="Arial"/>
                        </a:rPr>
                        <a:t>Bob Brown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smtClean="0">
                          <a:solidFill>
                            <a:srgbClr val="000000"/>
                          </a:solidFill>
                          <a:effectLst/>
                          <a:latin typeface="Arial"/>
                        </a:rPr>
                        <a:t>55000</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01/01</a:t>
                      </a:r>
                      <a:r>
                        <a:rPr lang="en-US" sz="1300" b="0" i="0" u="none" strike="noStrike" dirty="0" smtClean="0">
                          <a:solidFill>
                            <a:srgbClr val="000000"/>
                          </a:solidFill>
                          <a:effectLst/>
                          <a:latin typeface="Arial"/>
                        </a:rPr>
                        <a:t>/1999</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31/12</a:t>
                      </a:r>
                      <a:r>
                        <a:rPr lang="en-US" sz="1300" b="0" i="0" u="none" strike="noStrike" dirty="0" smtClean="0">
                          <a:solidFill>
                            <a:srgbClr val="000000"/>
                          </a:solidFill>
                          <a:effectLst/>
                          <a:latin typeface="Arial"/>
                        </a:rPr>
                        <a:t>/2011</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343">
                <a:tc>
                  <a:txBody>
                    <a:bodyPr/>
                    <a:lstStyle/>
                    <a:p>
                      <a:pPr algn="ctr" fontAlgn="b"/>
                      <a:r>
                        <a:rPr lang="en-US" sz="1300" b="0" i="0" u="none" strike="noStrike" dirty="0" smtClean="0">
                          <a:solidFill>
                            <a:srgbClr val="000000"/>
                          </a:solidFill>
                          <a:effectLst/>
                          <a:latin typeface="Arial"/>
                        </a:rPr>
                        <a:t>501</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Arial"/>
                        </a:rPr>
                        <a:t>E90995</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Arial"/>
                        </a:rPr>
                        <a:t>John Smith</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smtClean="0">
                          <a:solidFill>
                            <a:srgbClr val="000000"/>
                          </a:solidFill>
                          <a:effectLst/>
                          <a:latin typeface="Arial"/>
                        </a:rPr>
                        <a:t>35000</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01/01</a:t>
                      </a:r>
                      <a:r>
                        <a:rPr lang="en-US" sz="1300" b="0" i="0" u="none" strike="noStrike" dirty="0" smtClean="0">
                          <a:solidFill>
                            <a:srgbClr val="000000"/>
                          </a:solidFill>
                          <a:effectLst/>
                          <a:latin typeface="Arial"/>
                        </a:rPr>
                        <a:t>/2001</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Arial"/>
                        </a:rPr>
                        <a:t>31/12</a:t>
                      </a:r>
                      <a:r>
                        <a:rPr lang="en-US" sz="1300" b="0" i="0" u="none" strike="noStrike" dirty="0" smtClean="0">
                          <a:solidFill>
                            <a:srgbClr val="000000"/>
                          </a:solidFill>
                          <a:effectLst/>
                          <a:latin typeface="Arial"/>
                        </a:rPr>
                        <a:t>/2009</a:t>
                      </a:r>
                      <a:endParaRPr lang="en-US" sz="1300" b="0" i="0" u="none" strike="noStrike" dirty="0">
                        <a:solidFill>
                          <a:srgbClr val="000000"/>
                        </a:solidFill>
                        <a:effectLst/>
                        <a:latin typeface="Arial"/>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205939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idx="1"/>
          </p:nvPr>
        </p:nvSpPr>
        <p:spPr/>
        <p:txBody>
          <a:bodyPr/>
          <a:lstStyle/>
          <a:p>
            <a:endParaRPr lang="en-US" dirty="0"/>
          </a:p>
        </p:txBody>
      </p:sp>
      <p:sp>
        <p:nvSpPr>
          <p:cNvPr id="2" name="Title 1"/>
          <p:cNvSpPr>
            <a:spLocks noGrp="1"/>
          </p:cNvSpPr>
          <p:nvPr>
            <p:ph type="title"/>
          </p:nvPr>
        </p:nvSpPr>
        <p:spPr>
          <a:xfrm>
            <a:off x="457200" y="0"/>
            <a:ext cx="8229600" cy="1143000"/>
          </a:xfrm>
        </p:spPr>
        <p:txBody>
          <a:bodyPr>
            <a:normAutofit fontScale="90000"/>
          </a:bodyPr>
          <a:lstStyle/>
          <a:p>
            <a:r>
              <a:rPr lang="en-US" dirty="0">
                <a:solidFill>
                  <a:schemeClr val="tx1"/>
                </a:solidFill>
                <a:latin typeface="Lucida Grande"/>
                <a:ea typeface="Lucida Grande"/>
                <a:cs typeface="Lucida Grande"/>
              </a:rPr>
              <a:t>Surrogate key lookup and assignment</a:t>
            </a:r>
            <a:endParaRPr lang="en-US" dirty="0">
              <a:solidFill>
                <a:schemeClr val="tx1"/>
              </a:solidFill>
            </a:endParaRPr>
          </a:p>
        </p:txBody>
      </p:sp>
      <p:grpSp>
        <p:nvGrpSpPr>
          <p:cNvPr id="6" name="Group 18"/>
          <p:cNvGrpSpPr/>
          <p:nvPr/>
        </p:nvGrpSpPr>
        <p:grpSpPr>
          <a:xfrm>
            <a:off x="522270" y="2117972"/>
            <a:ext cx="8316930" cy="3300056"/>
            <a:chOff x="483701" y="2442034"/>
            <a:chExt cx="8316930" cy="3300056"/>
          </a:xfrm>
        </p:grpSpPr>
        <p:grpSp>
          <p:nvGrpSpPr>
            <p:cNvPr id="8" name="Group 9"/>
            <p:cNvGrpSpPr/>
            <p:nvPr/>
          </p:nvGrpSpPr>
          <p:grpSpPr>
            <a:xfrm>
              <a:off x="3719866" y="2442034"/>
              <a:ext cx="2261365" cy="1216152"/>
              <a:chOff x="3719866" y="2442034"/>
              <a:chExt cx="2261365" cy="1216152"/>
            </a:xfrm>
          </p:grpSpPr>
          <p:sp>
            <p:nvSpPr>
              <p:cNvPr id="5" name="Can 4"/>
              <p:cNvSpPr/>
              <p:nvPr/>
            </p:nvSpPr>
            <p:spPr>
              <a:xfrm>
                <a:off x="3719866" y="2442034"/>
                <a:ext cx="914400"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Find existing record</a:t>
                </a:r>
                <a:endParaRPr lang="en-US" dirty="0"/>
              </a:p>
            </p:txBody>
          </p:sp>
          <p:cxnSp>
            <p:nvCxnSpPr>
              <p:cNvPr id="13" name="Straight Arrow Connector 12"/>
              <p:cNvCxnSpPr/>
              <p:nvPr/>
            </p:nvCxnSpPr>
            <p:spPr>
              <a:xfrm>
                <a:off x="4724400" y="3044265"/>
                <a:ext cx="1256831" cy="561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15"/>
            <p:cNvGrpSpPr/>
            <p:nvPr/>
          </p:nvGrpSpPr>
          <p:grpSpPr>
            <a:xfrm>
              <a:off x="483701" y="3713020"/>
              <a:ext cx="4298229" cy="2029070"/>
              <a:chOff x="483701" y="3713020"/>
              <a:chExt cx="4298229" cy="2029070"/>
            </a:xfrm>
          </p:grpSpPr>
          <p:grpSp>
            <p:nvGrpSpPr>
              <p:cNvPr id="10" name="Group 11"/>
              <p:cNvGrpSpPr/>
              <p:nvPr/>
            </p:nvGrpSpPr>
            <p:grpSpPr>
              <a:xfrm>
                <a:off x="483701" y="4215391"/>
                <a:ext cx="2959063" cy="1526699"/>
                <a:chOff x="483701" y="4215391"/>
                <a:chExt cx="2959063" cy="1526699"/>
              </a:xfrm>
            </p:grpSpPr>
            <p:sp>
              <p:nvSpPr>
                <p:cNvPr id="4" name="Can 3"/>
                <p:cNvSpPr/>
                <p:nvPr/>
              </p:nvSpPr>
              <p:spPr>
                <a:xfrm>
                  <a:off x="483701" y="4215391"/>
                  <a:ext cx="1491926" cy="152669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Extract </a:t>
                  </a:r>
                  <a:r>
                    <a:rPr lang="en-US" dirty="0"/>
                    <a:t>from source system</a:t>
                  </a:r>
                </a:p>
                <a:p>
                  <a:pPr algn="ctr"/>
                  <a:endParaRPr lang="en-US" dirty="0"/>
                </a:p>
              </p:txBody>
            </p:sp>
            <p:cxnSp>
              <p:nvCxnSpPr>
                <p:cNvPr id="7" name="Straight Arrow Connector 6"/>
                <p:cNvCxnSpPr/>
                <p:nvPr/>
              </p:nvCxnSpPr>
              <p:spPr>
                <a:xfrm>
                  <a:off x="2125840" y="5013539"/>
                  <a:ext cx="13169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 name="Rounded Rectangle 14"/>
              <p:cNvSpPr/>
              <p:nvPr/>
            </p:nvSpPr>
            <p:spPr>
              <a:xfrm>
                <a:off x="3572202" y="4656735"/>
                <a:ext cx="1209728"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Lookup</a:t>
                </a:r>
                <a:endParaRPr lang="en-US" dirty="0"/>
              </a:p>
            </p:txBody>
          </p:sp>
          <p:cxnSp>
            <p:nvCxnSpPr>
              <p:cNvPr id="17" name="Straight Arrow Connector 16"/>
              <p:cNvCxnSpPr/>
              <p:nvPr/>
            </p:nvCxnSpPr>
            <p:spPr>
              <a:xfrm>
                <a:off x="4177066" y="3713020"/>
                <a:ext cx="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4898964" y="3605840"/>
              <a:ext cx="3901667" cy="1214022"/>
              <a:chOff x="4898964" y="3605840"/>
              <a:chExt cx="3901667" cy="1214022"/>
            </a:xfrm>
          </p:grpSpPr>
          <p:sp>
            <p:nvSpPr>
              <p:cNvPr id="14" name="TextBox 13"/>
              <p:cNvSpPr txBox="1"/>
              <p:nvPr/>
            </p:nvSpPr>
            <p:spPr>
              <a:xfrm>
                <a:off x="5314971" y="3605840"/>
                <a:ext cx="3485660" cy="369332"/>
              </a:xfrm>
              <a:prstGeom prst="rect">
                <a:avLst/>
              </a:prstGeom>
              <a:noFill/>
            </p:spPr>
            <p:txBody>
              <a:bodyPr wrap="square" rtlCol="0">
                <a:spAutoFit/>
              </a:bodyPr>
              <a:lstStyle/>
              <a:p>
                <a:r>
                  <a:rPr lang="en-US" dirty="0" smtClean="0"/>
                  <a:t>New key =MAX(existing key) +1</a:t>
                </a:r>
                <a:endParaRPr lang="en-US" dirty="0"/>
              </a:p>
            </p:txBody>
          </p:sp>
          <p:cxnSp>
            <p:nvCxnSpPr>
              <p:cNvPr id="21" name="Straight Arrow Connector 20"/>
              <p:cNvCxnSpPr/>
              <p:nvPr/>
            </p:nvCxnSpPr>
            <p:spPr>
              <a:xfrm flipH="1">
                <a:off x="4898964" y="3975172"/>
                <a:ext cx="1082267" cy="8446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7"/>
            <p:cNvGrpSpPr/>
            <p:nvPr/>
          </p:nvGrpSpPr>
          <p:grpSpPr>
            <a:xfrm>
              <a:off x="4898964" y="4361864"/>
              <a:ext cx="2820667" cy="1360712"/>
              <a:chOff x="4898964" y="4361864"/>
              <a:chExt cx="2820667" cy="1360712"/>
            </a:xfrm>
          </p:grpSpPr>
          <p:cxnSp>
            <p:nvCxnSpPr>
              <p:cNvPr id="26" name="Straight Arrow Connector 25"/>
              <p:cNvCxnSpPr/>
              <p:nvPr/>
            </p:nvCxnSpPr>
            <p:spPr>
              <a:xfrm>
                <a:off x="4898964" y="5013539"/>
                <a:ext cx="1505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Can 27"/>
              <p:cNvSpPr/>
              <p:nvPr/>
            </p:nvSpPr>
            <p:spPr>
              <a:xfrm>
                <a:off x="6508727" y="4361864"/>
                <a:ext cx="1210904" cy="136071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 with new key</a:t>
                </a:r>
                <a:endParaRPr lang="en-US" dirty="0"/>
              </a:p>
            </p:txBody>
          </p:sp>
        </p:grpSp>
      </p:grpSp>
      <p:sp>
        <p:nvSpPr>
          <p:cNvPr id="40" name="TextBox 39"/>
          <p:cNvSpPr txBox="1"/>
          <p:nvPr/>
        </p:nvSpPr>
        <p:spPr>
          <a:xfrm>
            <a:off x="300476" y="1219200"/>
            <a:ext cx="8408992" cy="1569660"/>
          </a:xfrm>
          <a:prstGeom prst="rect">
            <a:avLst/>
          </a:prstGeom>
          <a:noFill/>
        </p:spPr>
        <p:txBody>
          <a:bodyPr wrap="square" rtlCol="0">
            <a:spAutoFit/>
          </a:bodyPr>
          <a:lstStyle/>
          <a:p>
            <a:r>
              <a:rPr lang="en-US" sz="2000" dirty="0"/>
              <a:t>Surrogate key generation mechanism may vary depending on the requirements, however the inputs and outputs usually fit into the design shown below: </a:t>
            </a:r>
          </a:p>
          <a:p>
            <a:endParaRPr lang="en-US" dirty="0"/>
          </a:p>
          <a:p>
            <a:endParaRPr lang="en-US" dirty="0"/>
          </a:p>
        </p:txBody>
      </p:sp>
      <p:sp>
        <p:nvSpPr>
          <p:cNvPr id="3" name="TextBox 2"/>
          <p:cNvSpPr txBox="1"/>
          <p:nvPr/>
        </p:nvSpPr>
        <p:spPr>
          <a:xfrm>
            <a:off x="300476" y="5679130"/>
            <a:ext cx="8614924" cy="646331"/>
          </a:xfrm>
          <a:prstGeom prst="rect">
            <a:avLst/>
          </a:prstGeom>
          <a:noFill/>
        </p:spPr>
        <p:txBody>
          <a:bodyPr wrap="square" rtlCol="0">
            <a:spAutoFit/>
          </a:bodyPr>
          <a:lstStyle/>
          <a:p>
            <a:r>
              <a:rPr lang="en-US" dirty="0" smtClean="0"/>
              <a:t>In data warehousing surrogate key generation is widely used to maintain slowly </a:t>
            </a:r>
          </a:p>
          <a:p>
            <a:r>
              <a:rPr lang="en-US" dirty="0" smtClean="0"/>
              <a:t>changing dimensions.</a:t>
            </a:r>
            <a:endParaRPr lang="en-US" dirty="0"/>
          </a:p>
        </p:txBody>
      </p:sp>
    </p:spTree>
    <p:extLst>
      <p:ext uri="{BB962C8B-B14F-4D97-AF65-F5344CB8AC3E}">
        <p14:creationId xmlns:p14="http://schemas.microsoft.com/office/powerpoint/2010/main" xmlns="" val="38767863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An important thing while loading dimension is to check for any changes in existing data.</a:t>
            </a:r>
          </a:p>
          <a:p>
            <a:pPr marL="0" indent="0">
              <a:spcBef>
                <a:spcPts val="2400"/>
              </a:spcBef>
              <a:buNone/>
            </a:pPr>
            <a:r>
              <a:rPr lang="en-US" dirty="0" smtClean="0"/>
              <a:t>For some dimensions we might need to maintain history data, while for others only the current value might be useful.</a:t>
            </a:r>
          </a:p>
          <a:p>
            <a:pPr marL="0" indent="0">
              <a:spcBef>
                <a:spcPts val="2400"/>
              </a:spcBef>
              <a:buNone/>
            </a:pPr>
            <a:r>
              <a:rPr lang="en-US" dirty="0" smtClean="0"/>
              <a:t>We need to identify how to store data in a dimension considering various logical and business factors.</a:t>
            </a:r>
            <a:endParaRPr lang="en-US" dirty="0"/>
          </a:p>
        </p:txBody>
      </p:sp>
      <p:sp>
        <p:nvSpPr>
          <p:cNvPr id="2" name="Title 1"/>
          <p:cNvSpPr>
            <a:spLocks noGrp="1"/>
          </p:cNvSpPr>
          <p:nvPr>
            <p:ph type="title"/>
          </p:nvPr>
        </p:nvSpPr>
        <p:spPr/>
        <p:txBody>
          <a:bodyPr/>
          <a:lstStyle/>
          <a:p>
            <a:r>
              <a:rPr lang="en-US" dirty="0" smtClean="0"/>
              <a:t>Loading Dimensions</a:t>
            </a:r>
            <a:endParaRPr lang="en-US" dirty="0"/>
          </a:p>
        </p:txBody>
      </p:sp>
    </p:spTree>
    <p:extLst>
      <p:ext uri="{BB962C8B-B14F-4D97-AF65-F5344CB8AC3E}">
        <p14:creationId xmlns:p14="http://schemas.microsoft.com/office/powerpoint/2010/main" xmlns="" val="4239390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DW receives notification that an existing row in dimension has changed it gives out 3 types of responses</a:t>
            </a:r>
          </a:p>
          <a:p>
            <a:pPr lvl="1">
              <a:spcBef>
                <a:spcPts val="2400"/>
              </a:spcBef>
              <a:buFont typeface="Wingdings" charset="0"/>
              <a:buNone/>
            </a:pPr>
            <a:r>
              <a:rPr lang="en-US" dirty="0"/>
              <a:t>Type 1</a:t>
            </a:r>
          </a:p>
          <a:p>
            <a:pPr lvl="1">
              <a:spcBef>
                <a:spcPts val="1200"/>
              </a:spcBef>
              <a:buFont typeface="Wingdings" charset="0"/>
              <a:buNone/>
            </a:pPr>
            <a:r>
              <a:rPr lang="en-US" dirty="0"/>
              <a:t>Type 2</a:t>
            </a:r>
          </a:p>
          <a:p>
            <a:pPr lvl="1">
              <a:spcBef>
                <a:spcPts val="1200"/>
              </a:spcBef>
              <a:buFont typeface="Wingdings" charset="0"/>
              <a:buNone/>
            </a:pPr>
            <a:r>
              <a:rPr lang="en-US" dirty="0"/>
              <a:t>Type 3</a:t>
            </a:r>
          </a:p>
          <a:p>
            <a:pPr marL="0" indent="0">
              <a:buNone/>
            </a:pPr>
            <a:endParaRPr lang="en-US" dirty="0"/>
          </a:p>
        </p:txBody>
      </p:sp>
      <p:sp>
        <p:nvSpPr>
          <p:cNvPr id="2" name="Title 1"/>
          <p:cNvSpPr>
            <a:spLocks noGrp="1"/>
          </p:cNvSpPr>
          <p:nvPr>
            <p:ph type="title"/>
          </p:nvPr>
        </p:nvSpPr>
        <p:spPr/>
        <p:txBody>
          <a:bodyPr/>
          <a:lstStyle/>
          <a:p>
            <a:r>
              <a:rPr lang="en-US" dirty="0"/>
              <a:t>Loading Dimensions</a:t>
            </a:r>
          </a:p>
        </p:txBody>
      </p:sp>
    </p:spTree>
    <p:extLst>
      <p:ext uri="{BB962C8B-B14F-4D97-AF65-F5344CB8AC3E}">
        <p14:creationId xmlns:p14="http://schemas.microsoft.com/office/powerpoint/2010/main" xmlns="" val="1565805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smtClean="0"/>
              <a:t>Categorize the following as SCD type 1, type 2 or type 3</a:t>
            </a:r>
          </a:p>
          <a:p>
            <a:pPr marL="514350" indent="-514350">
              <a:spcBef>
                <a:spcPts val="2400"/>
              </a:spcBef>
              <a:buFont typeface="+mj-lt"/>
              <a:buAutoNum type="arabicPeriod"/>
            </a:pPr>
            <a:r>
              <a:rPr lang="en-US" dirty="0"/>
              <a:t>C</a:t>
            </a:r>
            <a:r>
              <a:rPr lang="en-US" dirty="0" smtClean="0"/>
              <a:t>ustomer name “</a:t>
            </a:r>
            <a:r>
              <a:rPr lang="en-US" dirty="0" err="1" smtClean="0"/>
              <a:t>Cel</a:t>
            </a:r>
            <a:r>
              <a:rPr lang="en-US" dirty="0" smtClean="0"/>
              <a:t> One Ltd” was incorrect, correct name is Cell One Ltd.</a:t>
            </a:r>
          </a:p>
          <a:p>
            <a:pPr marL="514350" indent="-514350">
              <a:spcBef>
                <a:spcPts val="1200"/>
              </a:spcBef>
              <a:buFont typeface="+mj-lt"/>
              <a:buAutoNum type="arabicPeriod"/>
            </a:pPr>
            <a:r>
              <a:rPr lang="en-US" dirty="0"/>
              <a:t>Product group for Pencils changes from “Stationery” to “Writing Supply</a:t>
            </a:r>
            <a:r>
              <a:rPr lang="en-US" dirty="0" smtClean="0"/>
              <a:t>”</a:t>
            </a:r>
          </a:p>
          <a:p>
            <a:pPr marL="514350" indent="-514350">
              <a:spcBef>
                <a:spcPts val="1200"/>
              </a:spcBef>
              <a:buFont typeface="+mj-lt"/>
              <a:buAutoNum type="arabicPeriod"/>
            </a:pPr>
            <a:r>
              <a:rPr lang="en-US" dirty="0" smtClean="0"/>
              <a:t>We have two customers named ABC </a:t>
            </a:r>
            <a:r>
              <a:rPr lang="en-US" dirty="0" err="1" smtClean="0"/>
              <a:t>Inc</a:t>
            </a:r>
            <a:r>
              <a:rPr lang="en-US" dirty="0" smtClean="0"/>
              <a:t> &amp; XYZ Inc. These two have merged to form a new company ABC XYZ Inc.</a:t>
            </a:r>
          </a:p>
          <a:p>
            <a:pPr marL="0"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Test your understanding</a:t>
            </a:r>
            <a:endParaRPr lang="en-US" dirty="0"/>
          </a:p>
        </p:txBody>
      </p:sp>
      <p:pic>
        <p:nvPicPr>
          <p:cNvPr id="5" name="Picture 29"/>
          <p:cNvPicPr>
            <a:picLocks noChangeAspect="1" noChangeArrowheads="1"/>
          </p:cNvPicPr>
          <p:nvPr/>
        </p:nvPicPr>
        <p:blipFill>
          <a:blip r:embed="rId2" cstate="print"/>
          <a:srcRect/>
          <a:stretch>
            <a:fillRect/>
          </a:stretch>
        </p:blipFill>
        <p:spPr bwMode="auto">
          <a:xfrm>
            <a:off x="6749953" y="1818456"/>
            <a:ext cx="1833024" cy="1925688"/>
          </a:xfrm>
          <a:prstGeom prst="rect">
            <a:avLst/>
          </a:prstGeom>
          <a:noFill/>
          <a:ln w="9525" algn="ctr">
            <a:noFill/>
            <a:miter lim="800000"/>
            <a:headEnd/>
            <a:tailEnd/>
          </a:ln>
        </p:spPr>
      </p:pic>
    </p:spTree>
    <p:extLst>
      <p:ext uri="{BB962C8B-B14F-4D97-AF65-F5344CB8AC3E}">
        <p14:creationId xmlns:p14="http://schemas.microsoft.com/office/powerpoint/2010/main" xmlns="" val="24985122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TotalTime>
  <Words>1794</Words>
  <Application>Microsoft Office PowerPoint</Application>
  <PresentationFormat>On-screen Show (4:3)</PresentationFormat>
  <Paragraphs>364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ETL for Data Mart </vt:lpstr>
      <vt:lpstr>ETL for the Data Mart </vt:lpstr>
      <vt:lpstr>Objectives</vt:lpstr>
      <vt:lpstr>Surrogate key</vt:lpstr>
      <vt:lpstr>Surrogate key assignment</vt:lpstr>
      <vt:lpstr>Surrogate key lookup and assignment</vt:lpstr>
      <vt:lpstr>Loading Dimensions</vt:lpstr>
      <vt:lpstr>Loading Dimensions</vt:lpstr>
      <vt:lpstr>Test your understanding</vt:lpstr>
      <vt:lpstr>Solution</vt:lpstr>
      <vt:lpstr>Overview on OLTP and OLAP</vt:lpstr>
      <vt:lpstr>OLTP and OLAP</vt:lpstr>
      <vt:lpstr>Schemas Overview</vt:lpstr>
      <vt:lpstr>Star Schema </vt:lpstr>
      <vt:lpstr>Snowflake schema</vt:lpstr>
      <vt:lpstr>Comparison</vt:lpstr>
      <vt:lpstr>SCD type 6</vt:lpstr>
      <vt:lpstr>SCD type 6</vt:lpstr>
      <vt:lpstr>Denormalization and impact on ETL</vt:lpstr>
      <vt:lpstr>Denormalization and impact on ETL</vt:lpstr>
      <vt:lpstr>Denormalization and impact on ETL</vt:lpstr>
      <vt:lpstr>Denormalization and impact on ETL</vt:lpstr>
      <vt:lpstr>Populating “junk” dimensions using a Cartesian product</vt:lpstr>
      <vt:lpstr>Populating “junk” dimensions using a Cartesian product</vt:lpstr>
      <vt:lpstr>Populating “junk” dimensions using a Cartesian product</vt:lpstr>
      <vt:lpstr>Populating “junk” dimensions using a Cartesian product</vt:lpstr>
      <vt:lpstr>Aggregation</vt:lpstr>
      <vt:lpstr>Aggregation</vt:lpstr>
      <vt:lpstr>Types of Aggregation</vt:lpstr>
      <vt:lpstr>Test your understanding</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for Data Mart </dc:title>
  <dc:creator>Poorni</dc:creator>
  <cp:lastModifiedBy>Poorni</cp:lastModifiedBy>
  <cp:revision>3</cp:revision>
  <dcterms:created xsi:type="dcterms:W3CDTF">2021-06-26T08:45:41Z</dcterms:created>
  <dcterms:modified xsi:type="dcterms:W3CDTF">2021-06-26T08:51:02Z</dcterms:modified>
</cp:coreProperties>
</file>