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162C5BB-7138-4152-AA60-8E9E542CCE56}" type="datetimeFigureOut">
              <a:rPr lang="en-US" smtClean="0"/>
              <a:t>26/6/2021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276BEDB-1C25-4695-ABE1-D177E407D36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76BEDB-1C25-4695-ABE1-D177E407D3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76BEDB-1C25-4695-ABE1-D177E407D3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76BEDB-1C25-4695-ABE1-D177E407D36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276BEDB-1C25-4695-ABE1-D177E407D36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276BEDB-1C25-4695-ABE1-D177E407D36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276BEDB-1C25-4695-ABE1-D177E407D3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276BEDB-1C25-4695-ABE1-D177E407D36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162C5BB-7138-4152-AA60-8E9E542CCE56}" type="datetimeFigureOut">
              <a:rPr lang="en-US" smtClean="0"/>
              <a:t>26/6/2021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276BEDB-1C25-4695-ABE1-D177E407D3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162C5BB-7138-4152-AA60-8E9E542CCE56}" type="datetimeFigureOut">
              <a:rPr lang="en-US" smtClean="0"/>
              <a:t>26/6/2021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276BEDB-1C25-4695-ABE1-D177E407D36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162C5BB-7138-4152-AA60-8E9E542CCE56}" type="datetimeFigureOut">
              <a:rPr lang="en-US" smtClean="0"/>
              <a:t>26/6/2021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276BEDB-1C25-4695-ABE1-D177E407D36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162C5BB-7138-4152-AA60-8E9E542CCE56}" type="datetimeFigureOut">
              <a:rPr lang="en-US" smtClean="0"/>
              <a:t>26/6/2021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276BEDB-1C25-4695-ABE1-D177E407D36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1" algn="r" rtl="0">
              <a:spcBef>
                <a:spcPct val="0"/>
              </a:spcBef>
            </a:pPr>
            <a:r>
              <a:rPr lang="en-US" sz="2200" b="1" dirty="0" smtClean="0">
                <a:solidFill>
                  <a:schemeClr val="tx1"/>
                </a:solidFill>
                <a:latin typeface="Myriad Pro" pitchFamily="34" charset="0"/>
                <a:cs typeface="Arial" pitchFamily="34" charset="0"/>
              </a:rPr>
              <a:t>ETL Concepts – Data Warehouse</a:t>
            </a:r>
            <a:br>
              <a:rPr lang="en-US" sz="2200" b="1" dirty="0" smtClean="0">
                <a:solidFill>
                  <a:schemeClr val="tx1"/>
                </a:solidFill>
                <a:latin typeface="Myriad Pro" pitchFamily="34" charset="0"/>
                <a:cs typeface="Arial" pitchFamily="34" charset="0"/>
              </a:rPr>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nSpc>
                <a:spcPct val="90000"/>
              </a:lnSpc>
              <a:buNone/>
            </a:pPr>
            <a:r>
              <a:rPr lang="en-US" dirty="0" smtClean="0"/>
              <a:t>key </a:t>
            </a:r>
            <a:r>
              <a:rPr lang="en-US" dirty="0"/>
              <a:t>criterion for the success of the data warehouse is the cleanliness and cohesiveness of the data within it</a:t>
            </a:r>
          </a:p>
          <a:p>
            <a:pPr marL="0" indent="0">
              <a:lnSpc>
                <a:spcPct val="90000"/>
              </a:lnSpc>
              <a:buNone/>
            </a:pPr>
            <a:endParaRPr lang="en-US" dirty="0"/>
          </a:p>
          <a:p>
            <a:pPr marL="0" indent="0">
              <a:lnSpc>
                <a:spcPct val="90000"/>
              </a:lnSpc>
              <a:buNone/>
            </a:pPr>
            <a:r>
              <a:rPr lang="en-US" dirty="0" smtClean="0"/>
              <a:t>Once </a:t>
            </a:r>
            <a:r>
              <a:rPr lang="en-US" dirty="0"/>
              <a:t>you understand what the target needs to look like, you need to identify and examine the data sources</a:t>
            </a:r>
            <a:br>
              <a:rPr lang="en-US" dirty="0"/>
            </a:br>
            <a:endParaRPr lang="en-US" dirty="0"/>
          </a:p>
          <a:p>
            <a:endParaRPr lang="en-US" dirty="0"/>
          </a:p>
        </p:txBody>
      </p:sp>
      <p:sp>
        <p:nvSpPr>
          <p:cNvPr id="2" name="Title 1"/>
          <p:cNvSpPr>
            <a:spLocks noGrp="1"/>
          </p:cNvSpPr>
          <p:nvPr>
            <p:ph type="title"/>
          </p:nvPr>
        </p:nvSpPr>
        <p:spPr/>
        <p:txBody>
          <a:bodyPr/>
          <a:lstStyle/>
          <a:p>
            <a:r>
              <a:rPr lang="en-US" dirty="0">
                <a:solidFill>
                  <a:schemeClr val="tx1"/>
                </a:solidFill>
              </a:rPr>
              <a:t>Data Discovery Phase</a:t>
            </a:r>
          </a:p>
        </p:txBody>
      </p:sp>
    </p:spTree>
    <p:extLst>
      <p:ext uri="{BB962C8B-B14F-4D97-AF65-F5344CB8AC3E}">
        <p14:creationId xmlns:p14="http://schemas.microsoft.com/office/powerpoint/2010/main" xmlns="" val="28485379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946650"/>
          </a:xfrm>
        </p:spPr>
        <p:txBody>
          <a:bodyPr>
            <a:normAutofit fontScale="77500" lnSpcReduction="20000"/>
          </a:bodyPr>
          <a:lstStyle/>
          <a:p>
            <a:r>
              <a:rPr lang="en-US" dirty="0"/>
              <a:t>Understanding the content of the data is crucial for determining the best approach for </a:t>
            </a:r>
            <a:r>
              <a:rPr lang="en-US" dirty="0" smtClean="0"/>
              <a:t>retrieval</a:t>
            </a:r>
            <a:br>
              <a:rPr lang="en-US" dirty="0" smtClean="0"/>
            </a:br>
            <a:r>
              <a:rPr lang="en-US" dirty="0" smtClean="0"/>
              <a:t/>
            </a:r>
            <a:br>
              <a:rPr lang="en-US" dirty="0" smtClean="0"/>
            </a:br>
            <a:r>
              <a:rPr lang="en-US" dirty="0" smtClean="0">
                <a:solidFill>
                  <a:schemeClr val="hlink"/>
                </a:solidFill>
              </a:rPr>
              <a:t>- </a:t>
            </a:r>
            <a:r>
              <a:rPr lang="en-US" b="1" dirty="0">
                <a:solidFill>
                  <a:schemeClr val="tx2">
                    <a:lumMod val="60000"/>
                    <a:lumOff val="40000"/>
                  </a:schemeClr>
                </a:solidFill>
              </a:rPr>
              <a:t>NULL </a:t>
            </a:r>
            <a:r>
              <a:rPr lang="en-US" b="1" dirty="0" smtClean="0">
                <a:solidFill>
                  <a:schemeClr val="tx2">
                    <a:lumMod val="60000"/>
                    <a:lumOff val="40000"/>
                  </a:schemeClr>
                </a:solidFill>
              </a:rPr>
              <a:t>values</a:t>
            </a:r>
            <a:r>
              <a:rPr lang="en-US" dirty="0" smtClean="0"/>
              <a:t> </a:t>
            </a:r>
            <a:r>
              <a:rPr lang="en-US" dirty="0"/>
              <a:t>An unhandled NULL value can destroy any ETL process. NULL values pose the biggest risk when they are in foreign key columns. Joining two or more tables based on a column that contains NULL values will cause data loss Remember, in a relational database NULL is not equal to NULL. That is why those joins fail. Check for NULL values in every foreign key in the source database. When NULL values are present, you must </a:t>
            </a:r>
            <a:r>
              <a:rPr lang="en-US" i="1" dirty="0"/>
              <a:t>outer</a:t>
            </a:r>
            <a:r>
              <a:rPr lang="en-US" dirty="0"/>
              <a:t> join the tables</a:t>
            </a:r>
            <a:br>
              <a:rPr lang="en-US" dirty="0"/>
            </a:br>
            <a:r>
              <a:rPr lang="en-US" dirty="0"/>
              <a:t/>
            </a:r>
            <a:br>
              <a:rPr lang="en-US" dirty="0"/>
            </a:br>
            <a:r>
              <a:rPr lang="en-US" dirty="0"/>
              <a:t>- </a:t>
            </a:r>
            <a:r>
              <a:rPr lang="en-US" b="1" dirty="0">
                <a:solidFill>
                  <a:schemeClr val="tx2">
                    <a:lumMod val="60000"/>
                    <a:lumOff val="40000"/>
                  </a:schemeClr>
                </a:solidFill>
              </a:rPr>
              <a:t>Dates in </a:t>
            </a:r>
            <a:r>
              <a:rPr lang="en-US" b="1" dirty="0" err="1">
                <a:solidFill>
                  <a:schemeClr val="tx2">
                    <a:lumMod val="60000"/>
                    <a:lumOff val="40000"/>
                  </a:schemeClr>
                </a:solidFill>
              </a:rPr>
              <a:t>nondate</a:t>
            </a:r>
            <a:r>
              <a:rPr lang="en-US" b="1" dirty="0">
                <a:solidFill>
                  <a:schemeClr val="tx2">
                    <a:lumMod val="60000"/>
                    <a:lumOff val="40000"/>
                  </a:schemeClr>
                </a:solidFill>
              </a:rPr>
              <a:t> </a:t>
            </a:r>
            <a:r>
              <a:rPr lang="en-US" b="1" dirty="0" smtClean="0">
                <a:solidFill>
                  <a:schemeClr val="tx2">
                    <a:lumMod val="60000"/>
                    <a:lumOff val="40000"/>
                  </a:schemeClr>
                </a:solidFill>
              </a:rPr>
              <a:t>fields </a:t>
            </a:r>
            <a:r>
              <a:rPr lang="en-US" dirty="0"/>
              <a:t>Dates are very peculiar elements because they are the only logical elements that can come in various formats, literally containing different values and having the exact same meaning. Fortunately, most database systems support most of the various formats for display purposes but store them in a single standard format </a:t>
            </a:r>
          </a:p>
          <a:p>
            <a:endParaRPr lang="en-US" dirty="0"/>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solidFill>
                  <a:schemeClr val="tx1"/>
                </a:solidFill>
              </a:rPr>
              <a:t>Data Content Analysis - Extraction</a:t>
            </a:r>
          </a:p>
        </p:txBody>
      </p:sp>
    </p:spTree>
    <p:extLst>
      <p:ext uri="{BB962C8B-B14F-4D97-AF65-F5344CB8AC3E}">
        <p14:creationId xmlns:p14="http://schemas.microsoft.com/office/powerpoint/2010/main" xmlns="" val="39020771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371600"/>
            <a:ext cx="8229600" cy="1307981"/>
          </a:xfrm>
        </p:spPr>
        <p:txBody>
          <a:bodyPr>
            <a:normAutofit/>
          </a:bodyPr>
          <a:lstStyle/>
          <a:p>
            <a:pPr marL="0" indent="0">
              <a:buNone/>
            </a:pPr>
            <a:r>
              <a:rPr lang="en-US" sz="2400" dirty="0" smtClean="0"/>
              <a:t>John’s Manager has mailed him a set of important client documents and asked him to modify and club them to form one document.</a:t>
            </a:r>
          </a:p>
          <a:p>
            <a:endParaRPr lang="en-US" sz="2800" dirty="0" smtClean="0"/>
          </a:p>
        </p:txBody>
      </p:sp>
      <p:sp>
        <p:nvSpPr>
          <p:cNvPr id="2" name="Title 1"/>
          <p:cNvSpPr>
            <a:spLocks noGrp="1"/>
          </p:cNvSpPr>
          <p:nvPr>
            <p:ph type="title"/>
          </p:nvPr>
        </p:nvSpPr>
        <p:spPr/>
        <p:txBody>
          <a:bodyPr/>
          <a:lstStyle/>
          <a:p>
            <a:r>
              <a:rPr lang="en-US" dirty="0" smtClean="0"/>
              <a:t>Data Staging</a:t>
            </a:r>
            <a:endParaRPr lang="en-US" dirty="0"/>
          </a:p>
        </p:txBody>
      </p:sp>
      <p:sp>
        <p:nvSpPr>
          <p:cNvPr id="4" name="TextBox 3"/>
          <p:cNvSpPr txBox="1"/>
          <p:nvPr/>
        </p:nvSpPr>
        <p:spPr>
          <a:xfrm>
            <a:off x="2751799" y="5945070"/>
            <a:ext cx="184666" cy="369332"/>
          </a:xfrm>
          <a:prstGeom prst="rect">
            <a:avLst/>
          </a:prstGeom>
          <a:noFill/>
        </p:spPr>
        <p:txBody>
          <a:bodyPr wrap="none" rtlCol="0">
            <a:spAutoFit/>
          </a:bodyPr>
          <a:lstStyle/>
          <a:p>
            <a:endParaRPr lang="en-US" dirty="0"/>
          </a:p>
        </p:txBody>
      </p:sp>
      <p:sp>
        <p:nvSpPr>
          <p:cNvPr id="5" name="TextBox 4"/>
          <p:cNvSpPr txBox="1"/>
          <p:nvPr/>
        </p:nvSpPr>
        <p:spPr>
          <a:xfrm>
            <a:off x="457200" y="2649783"/>
            <a:ext cx="5414839" cy="3647152"/>
          </a:xfrm>
          <a:prstGeom prst="rect">
            <a:avLst/>
          </a:prstGeom>
          <a:noFill/>
        </p:spPr>
        <p:txBody>
          <a:bodyPr wrap="square" rtlCol="0">
            <a:spAutoFit/>
          </a:bodyPr>
          <a:lstStyle/>
          <a:p>
            <a:r>
              <a:rPr lang="en-US" sz="2400" dirty="0"/>
              <a:t>John downloads all the documents. Deletes the mail because of its large size and starts merging the documents. While updating </a:t>
            </a:r>
            <a:r>
              <a:rPr lang="en-US" sz="2400" dirty="0" smtClean="0"/>
              <a:t>the document his </a:t>
            </a:r>
            <a:r>
              <a:rPr lang="en-US" sz="2400" dirty="0"/>
              <a:t>computer restarts due to some systems error and the data is lost</a:t>
            </a:r>
            <a:r>
              <a:rPr lang="en-US" sz="2400" dirty="0" smtClean="0"/>
              <a:t>. John is worried because his manger might scold him for his negligence.</a:t>
            </a:r>
          </a:p>
          <a:p>
            <a:pPr>
              <a:spcBef>
                <a:spcPts val="1800"/>
              </a:spcBef>
            </a:pPr>
            <a:r>
              <a:rPr lang="en-US" sz="2400" dirty="0" smtClean="0"/>
              <a:t>What do you think was </a:t>
            </a:r>
            <a:r>
              <a:rPr lang="en-US" sz="2400" dirty="0" err="1" smtClean="0"/>
              <a:t>Jonh’s</a:t>
            </a:r>
            <a:r>
              <a:rPr lang="en-US" sz="2400" dirty="0" smtClean="0"/>
              <a:t> mistake?</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72039" y="2727292"/>
            <a:ext cx="2664229" cy="3216105"/>
          </a:xfrm>
          <a:prstGeom prst="rect">
            <a:avLst/>
          </a:prstGeom>
        </p:spPr>
      </p:pic>
    </p:spTree>
    <p:extLst>
      <p:ext uri="{BB962C8B-B14F-4D97-AF65-F5344CB8AC3E}">
        <p14:creationId xmlns:p14="http://schemas.microsoft.com/office/powerpoint/2010/main" xmlns="" val="8657430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219200" y="0"/>
            <a:ext cx="7295870" cy="1143000"/>
          </a:xfrm>
        </p:spPr>
        <p:txBody>
          <a:bodyPr>
            <a:normAutofit fontScale="90000"/>
          </a:bodyPr>
          <a:lstStyle/>
          <a:p>
            <a:r>
              <a:rPr lang="en-US" dirty="0" smtClean="0"/>
              <a:t>What is Data Staging and its need</a:t>
            </a:r>
            <a:endParaRPr lang="en-US" dirty="0"/>
          </a:p>
        </p:txBody>
      </p:sp>
      <p:sp>
        <p:nvSpPr>
          <p:cNvPr id="9" name="TextBox 8"/>
          <p:cNvSpPr txBox="1"/>
          <p:nvPr/>
        </p:nvSpPr>
        <p:spPr>
          <a:xfrm>
            <a:off x="228600" y="1298448"/>
            <a:ext cx="8167200" cy="4739759"/>
          </a:xfrm>
          <a:prstGeom prst="rect">
            <a:avLst/>
          </a:prstGeom>
          <a:noFill/>
        </p:spPr>
        <p:txBody>
          <a:bodyPr wrap="square" rtlCol="0">
            <a:spAutoFit/>
          </a:bodyPr>
          <a:lstStyle/>
          <a:p>
            <a:pPr marL="342900" indent="-342900">
              <a:buFont typeface="Arial"/>
              <a:buChar char="•"/>
            </a:pPr>
            <a:r>
              <a:rPr lang="en-US" dirty="0"/>
              <a:t>It should be possible to restart, at least, some of the phases independently from the others. For example, if the transformation step fails, it should not be necessary to restart the Extract step. </a:t>
            </a:r>
            <a:endParaRPr lang="en-US" dirty="0" smtClean="0"/>
          </a:p>
          <a:p>
            <a:pPr marL="342900" indent="-342900">
              <a:spcBef>
                <a:spcPts val="1200"/>
              </a:spcBef>
              <a:buFont typeface="Arial"/>
              <a:buChar char="•"/>
            </a:pPr>
            <a:r>
              <a:rPr lang="en-US" dirty="0" smtClean="0"/>
              <a:t>We </a:t>
            </a:r>
            <a:r>
              <a:rPr lang="en-US" dirty="0"/>
              <a:t>can ensure this by implementing </a:t>
            </a:r>
            <a:r>
              <a:rPr lang="en-US" b="1" dirty="0"/>
              <a:t>proper staging</a:t>
            </a:r>
            <a:r>
              <a:rPr lang="en-US" dirty="0"/>
              <a:t>. </a:t>
            </a:r>
            <a:endParaRPr lang="en-US" dirty="0" smtClean="0"/>
          </a:p>
          <a:p>
            <a:pPr marL="342900" indent="-342900">
              <a:spcBef>
                <a:spcPts val="1200"/>
              </a:spcBef>
              <a:buFont typeface="Arial"/>
              <a:buChar char="•"/>
            </a:pPr>
            <a:r>
              <a:rPr lang="en-US" dirty="0" smtClean="0"/>
              <a:t>Staging </a:t>
            </a:r>
            <a:r>
              <a:rPr lang="en-US" dirty="0"/>
              <a:t>means that the </a:t>
            </a:r>
            <a:r>
              <a:rPr lang="en-US" b="1" dirty="0"/>
              <a:t>data is simply dumped </a:t>
            </a:r>
            <a:r>
              <a:rPr lang="en-US" dirty="0"/>
              <a:t>to the location (called the Staging Area) so that it can then be read by the next processing phase. </a:t>
            </a:r>
            <a:endParaRPr lang="en-US" dirty="0" smtClean="0"/>
          </a:p>
          <a:p>
            <a:pPr marL="342900" indent="-342900">
              <a:spcBef>
                <a:spcPts val="1200"/>
              </a:spcBef>
              <a:buFont typeface="Arial"/>
              <a:buChar char="•"/>
            </a:pPr>
            <a:r>
              <a:rPr lang="en-US" dirty="0" smtClean="0"/>
              <a:t>The </a:t>
            </a:r>
            <a:r>
              <a:rPr lang="en-US" dirty="0"/>
              <a:t>staging area is also used during ETL process to store intermediate results of processing. This is ok for the ETL process which uses for this purpose. </a:t>
            </a:r>
            <a:endParaRPr lang="en-US" dirty="0" smtClean="0"/>
          </a:p>
          <a:p>
            <a:pPr marL="342900" indent="-342900">
              <a:spcBef>
                <a:spcPts val="1200"/>
              </a:spcBef>
              <a:buFont typeface="Arial"/>
              <a:buChar char="•"/>
            </a:pPr>
            <a:r>
              <a:rPr lang="en-US" dirty="0" smtClean="0"/>
              <a:t>However</a:t>
            </a:r>
            <a:r>
              <a:rPr lang="en-US" dirty="0"/>
              <a:t>, </a:t>
            </a:r>
            <a:r>
              <a:rPr lang="en-US" dirty="0" smtClean="0"/>
              <a:t>the </a:t>
            </a:r>
            <a:r>
              <a:rPr lang="en-US" dirty="0"/>
              <a:t>staging area should </a:t>
            </a:r>
            <a:r>
              <a:rPr lang="en-US" dirty="0" smtClean="0"/>
              <a:t> </a:t>
            </a:r>
            <a:r>
              <a:rPr lang="en-US" dirty="0"/>
              <a:t>be accessed by the load ETL process only. It should never be available to anyone else; particularly not to end users as it is not intended for data presentation to the end-</a:t>
            </a:r>
            <a:r>
              <a:rPr lang="en-US" dirty="0" smtClean="0"/>
              <a:t>user because it may </a:t>
            </a:r>
            <a:r>
              <a:rPr lang="en-US" dirty="0"/>
              <a:t>contain incomplete or in-the-middle-of-the-processing data</a:t>
            </a:r>
            <a:r>
              <a:rPr lang="en-US" dirty="0" smtClean="0"/>
              <a:t>.</a:t>
            </a:r>
          </a:p>
          <a:p>
            <a:pPr marL="342900" indent="-342900">
              <a:spcBef>
                <a:spcPts val="1200"/>
              </a:spcBef>
              <a:buFont typeface="Arial"/>
              <a:buChar char="•"/>
            </a:pPr>
            <a:r>
              <a:rPr lang="en-US" dirty="0" smtClean="0"/>
              <a:t>Data is either directly copied/landed into the staging area or optionally cleansed, sorted &amp; refined to some extent. </a:t>
            </a:r>
            <a:endParaRPr lang="en-US" dirty="0"/>
          </a:p>
        </p:txBody>
      </p:sp>
    </p:spTree>
    <p:extLst>
      <p:ext uri="{BB962C8B-B14F-4D97-AF65-F5344CB8AC3E}">
        <p14:creationId xmlns:p14="http://schemas.microsoft.com/office/powerpoint/2010/main" xmlns="" val="2308576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Staging </a:t>
            </a:r>
          </a:p>
        </p:txBody>
      </p:sp>
      <p:grpSp>
        <p:nvGrpSpPr>
          <p:cNvPr id="3" name="Group 12"/>
          <p:cNvGrpSpPr/>
          <p:nvPr/>
        </p:nvGrpSpPr>
        <p:grpSpPr>
          <a:xfrm>
            <a:off x="899627" y="1198420"/>
            <a:ext cx="7787172" cy="5195183"/>
            <a:chOff x="899627" y="1219200"/>
            <a:chExt cx="7787172" cy="5195183"/>
          </a:xfrm>
        </p:grpSpPr>
        <p:sp>
          <p:nvSpPr>
            <p:cNvPr id="5" name="Multidocument 4"/>
            <p:cNvSpPr/>
            <p:nvPr/>
          </p:nvSpPr>
          <p:spPr>
            <a:xfrm>
              <a:off x="940639" y="5170491"/>
              <a:ext cx="1811160" cy="124389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Spreadsheets &amp; others</a:t>
              </a:r>
              <a:endParaRPr lang="en-US" dirty="0"/>
            </a:p>
          </p:txBody>
        </p:sp>
        <p:grpSp>
          <p:nvGrpSpPr>
            <p:cNvPr id="10" name="Group 11"/>
            <p:cNvGrpSpPr/>
            <p:nvPr/>
          </p:nvGrpSpPr>
          <p:grpSpPr>
            <a:xfrm>
              <a:off x="899627" y="1219200"/>
              <a:ext cx="7787172" cy="4161353"/>
              <a:chOff x="899627" y="1219200"/>
              <a:chExt cx="7787172" cy="4161353"/>
            </a:xfrm>
          </p:grpSpPr>
          <p:grpSp>
            <p:nvGrpSpPr>
              <p:cNvPr id="11" name="Group 10"/>
              <p:cNvGrpSpPr/>
              <p:nvPr/>
            </p:nvGrpSpPr>
            <p:grpSpPr>
              <a:xfrm>
                <a:off x="899627" y="1219200"/>
                <a:ext cx="4709811" cy="3749762"/>
                <a:chOff x="899627" y="1219200"/>
                <a:chExt cx="4709811" cy="3749762"/>
              </a:xfrm>
            </p:grpSpPr>
            <p:sp>
              <p:nvSpPr>
                <p:cNvPr id="7" name="Can 6"/>
                <p:cNvSpPr/>
                <p:nvPr/>
              </p:nvSpPr>
              <p:spPr>
                <a:xfrm>
                  <a:off x="899627" y="1219200"/>
                  <a:ext cx="1852171"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OLTP Systems (incremental data)</a:t>
                  </a:r>
                  <a:endParaRPr lang="en-US" dirty="0"/>
                </a:p>
              </p:txBody>
            </p:sp>
            <p:grpSp>
              <p:nvGrpSpPr>
                <p:cNvPr id="12" name="Group 9"/>
                <p:cNvGrpSpPr/>
                <p:nvPr/>
              </p:nvGrpSpPr>
              <p:grpSpPr>
                <a:xfrm>
                  <a:off x="940639" y="2636881"/>
                  <a:ext cx="4668799" cy="2332081"/>
                  <a:chOff x="940639" y="2636881"/>
                  <a:chExt cx="4668799" cy="2332081"/>
                </a:xfrm>
              </p:grpSpPr>
              <p:sp>
                <p:nvSpPr>
                  <p:cNvPr id="4" name="Can 3"/>
                  <p:cNvSpPr/>
                  <p:nvPr/>
                </p:nvSpPr>
                <p:spPr>
                  <a:xfrm>
                    <a:off x="940639" y="2636881"/>
                    <a:ext cx="1811159"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Legacy Systems (historic data)</a:t>
                    </a:r>
                    <a:endParaRPr lang="en-US" dirty="0"/>
                  </a:p>
                </p:txBody>
              </p:sp>
              <p:sp>
                <p:nvSpPr>
                  <p:cNvPr id="6" name="Folded Corner 5"/>
                  <p:cNvSpPr/>
                  <p:nvPr/>
                </p:nvSpPr>
                <p:spPr>
                  <a:xfrm>
                    <a:off x="940639" y="4054562"/>
                    <a:ext cx="1811160" cy="914400"/>
                  </a:xfrm>
                  <a:prstGeom prst="foldedCorner">
                    <a:avLst>
                      <a:gd name="adj" fmla="val 41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Text files</a:t>
                    </a:r>
                    <a:endParaRPr lang="en-US" dirty="0"/>
                  </a:p>
                </p:txBody>
              </p:sp>
              <p:sp>
                <p:nvSpPr>
                  <p:cNvPr id="8" name="Right Arrow 7"/>
                  <p:cNvSpPr/>
                  <p:nvPr/>
                </p:nvSpPr>
                <p:spPr>
                  <a:xfrm>
                    <a:off x="3245713" y="3149603"/>
                    <a:ext cx="2363725" cy="9972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Extract data</a:t>
                    </a:r>
                    <a:endParaRPr lang="en-US" dirty="0"/>
                  </a:p>
                </p:txBody>
              </p:sp>
            </p:grpSp>
          </p:grpSp>
          <p:sp>
            <p:nvSpPr>
              <p:cNvPr id="9" name="Can 8"/>
              <p:cNvSpPr/>
              <p:nvPr/>
            </p:nvSpPr>
            <p:spPr>
              <a:xfrm>
                <a:off x="6032790" y="1940527"/>
                <a:ext cx="2654009" cy="344002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smtClean="0"/>
              </a:p>
              <a:p>
                <a:pPr algn="ctr"/>
                <a:r>
                  <a:rPr lang="en-US" sz="2400" dirty="0" smtClean="0"/>
                  <a:t>Staging/Landing Area               </a:t>
                </a:r>
                <a:r>
                  <a:rPr lang="en-US" dirty="0" smtClean="0"/>
                  <a:t>(Cleaning</a:t>
                </a:r>
              </a:p>
              <a:p>
                <a:pPr algn="ctr"/>
                <a:r>
                  <a:rPr lang="en-US" dirty="0" smtClean="0"/>
                  <a:t>Combining</a:t>
                </a:r>
              </a:p>
              <a:p>
                <a:pPr algn="ctr"/>
                <a:r>
                  <a:rPr lang="en-US" dirty="0" smtClean="0"/>
                  <a:t>Quality Assure</a:t>
                </a:r>
              </a:p>
              <a:p>
                <a:pPr algn="ctr"/>
                <a:r>
                  <a:rPr lang="en-US" dirty="0" smtClean="0"/>
                  <a:t>Sorting</a:t>
                </a:r>
              </a:p>
              <a:p>
                <a:pPr algn="ctr"/>
                <a:r>
                  <a:rPr lang="en-US" dirty="0" smtClean="0"/>
                  <a:t>Matching</a:t>
                </a:r>
              </a:p>
              <a:p>
                <a:pPr algn="ctr"/>
                <a:r>
                  <a:rPr lang="en-US" dirty="0" smtClean="0"/>
                  <a:t>Verify)</a:t>
                </a:r>
                <a:endParaRPr lang="en-US" dirty="0"/>
              </a:p>
            </p:txBody>
          </p:sp>
        </p:grpSp>
      </p:grpSp>
    </p:spTree>
    <p:extLst>
      <p:ext uri="{BB962C8B-B14F-4D97-AF65-F5344CB8AC3E}">
        <p14:creationId xmlns:p14="http://schemas.microsoft.com/office/powerpoint/2010/main" xmlns="" val="6497608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b="1" dirty="0" smtClean="0"/>
              <a:t>What is Change data Capture (CDC)?</a:t>
            </a:r>
            <a:endParaRPr lang="en-US" sz="2000" b="1" dirty="0"/>
          </a:p>
          <a:p>
            <a:pPr marL="0" indent="0">
              <a:buNone/>
            </a:pPr>
            <a:r>
              <a:rPr lang="en-US" sz="2000" dirty="0" smtClean="0"/>
              <a:t>It </a:t>
            </a:r>
            <a:r>
              <a:rPr lang="en-US" sz="2000" dirty="0"/>
              <a:t>is a set of software </a:t>
            </a:r>
            <a:r>
              <a:rPr lang="en-US" sz="2000" dirty="0" smtClean="0"/>
              <a:t>design patterns used </a:t>
            </a:r>
            <a:r>
              <a:rPr lang="en-US" sz="2000" dirty="0"/>
              <a:t>to determine (and track) the data that has changed so that action can be taken using the changed data. Also, Change data capture (CDC) is an approach to data integration that is based on the identification, capture and delivery of the changes made to enterprise data </a:t>
            </a:r>
            <a:r>
              <a:rPr lang="en-US" sz="2000" dirty="0" smtClean="0"/>
              <a:t>sources</a:t>
            </a:r>
          </a:p>
          <a:p>
            <a:pPr marL="0" indent="0">
              <a:buNone/>
            </a:pPr>
            <a:endParaRPr lang="en-US" sz="2000" dirty="0"/>
          </a:p>
          <a:p>
            <a:pPr marL="0" indent="0">
              <a:buNone/>
            </a:pPr>
            <a:r>
              <a:rPr lang="en-US" sz="2000" b="1" dirty="0" smtClean="0"/>
              <a:t>Example: </a:t>
            </a:r>
          </a:p>
          <a:p>
            <a:pPr marL="0" indent="0">
              <a:buNone/>
            </a:pPr>
            <a:r>
              <a:rPr lang="en-US" sz="2000" dirty="0" smtClean="0"/>
              <a:t>Employee </a:t>
            </a:r>
            <a:r>
              <a:rPr lang="en-US" sz="2000" dirty="0"/>
              <a:t>source table having a column namely LAST_UPDATED_DATE. Whenever there is any change in the status of the employee or when a new employee joins the </a:t>
            </a:r>
            <a:r>
              <a:rPr lang="en-US" sz="2000" dirty="0" smtClean="0"/>
              <a:t>organization </a:t>
            </a:r>
            <a:r>
              <a:rPr lang="en-US" sz="2000" dirty="0"/>
              <a:t>this column value also gets </a:t>
            </a:r>
            <a:r>
              <a:rPr lang="en-US" sz="2000" dirty="0" smtClean="0"/>
              <a:t>updated.</a:t>
            </a:r>
            <a:endParaRPr lang="en-US" sz="200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15</a:t>
            </a:fld>
            <a:endParaRPr lang="en-US" dirty="0"/>
          </a:p>
        </p:txBody>
      </p:sp>
      <p:sp>
        <p:nvSpPr>
          <p:cNvPr id="2" name="Title 1"/>
          <p:cNvSpPr>
            <a:spLocks noGrp="1"/>
          </p:cNvSpPr>
          <p:nvPr>
            <p:ph type="title"/>
          </p:nvPr>
        </p:nvSpPr>
        <p:spPr/>
        <p:txBody>
          <a:bodyPr/>
          <a:lstStyle/>
          <a:p>
            <a:r>
              <a:rPr lang="en-US" dirty="0" smtClean="0"/>
              <a:t>Change Data Capture</a:t>
            </a:r>
            <a:endParaRPr lang="en-US" dirty="0"/>
          </a:p>
        </p:txBody>
      </p:sp>
    </p:spTree>
    <p:extLst>
      <p:ext uri="{BB962C8B-B14F-4D97-AF65-F5344CB8AC3E}">
        <p14:creationId xmlns:p14="http://schemas.microsoft.com/office/powerpoint/2010/main" xmlns="" val="4119118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43028"/>
            <a:ext cx="8686800" cy="4946650"/>
          </a:xfrm>
        </p:spPr>
        <p:txBody>
          <a:bodyPr>
            <a:normAutofit/>
          </a:bodyPr>
          <a:lstStyle/>
          <a:p>
            <a:r>
              <a:rPr lang="en-US" sz="2400" dirty="0" smtClean="0"/>
              <a:t>The Transform step applies a set of rules to transform the data from the source to the target.</a:t>
            </a:r>
          </a:p>
          <a:p>
            <a:r>
              <a:rPr lang="en-US" sz="2400" dirty="0" smtClean="0"/>
              <a:t>Transformation step requires</a:t>
            </a:r>
          </a:p>
          <a:p>
            <a:pPr lvl="1">
              <a:spcBef>
                <a:spcPts val="1200"/>
              </a:spcBef>
            </a:pPr>
            <a:r>
              <a:rPr lang="en-US" sz="2000" dirty="0" smtClean="0"/>
              <a:t> joining data from several sources</a:t>
            </a:r>
          </a:p>
          <a:p>
            <a:pPr lvl="1"/>
            <a:r>
              <a:rPr lang="en-US" sz="2000" dirty="0" smtClean="0"/>
              <a:t> generating aggregates</a:t>
            </a:r>
          </a:p>
          <a:p>
            <a:pPr lvl="1"/>
            <a:r>
              <a:rPr lang="en-US" sz="2000" dirty="0" smtClean="0"/>
              <a:t>generating surrogate keys</a:t>
            </a:r>
          </a:p>
          <a:p>
            <a:pPr lvl="1"/>
            <a:r>
              <a:rPr lang="en-US" sz="2000" dirty="0" smtClean="0"/>
              <a:t>sorting</a:t>
            </a:r>
          </a:p>
          <a:p>
            <a:pPr lvl="1"/>
            <a:r>
              <a:rPr lang="en-US" sz="2000" dirty="0" smtClean="0"/>
              <a:t>removing duplicates</a:t>
            </a:r>
          </a:p>
          <a:p>
            <a:pPr lvl="1"/>
            <a:r>
              <a:rPr lang="en-US" sz="2000" dirty="0" smtClean="0"/>
              <a:t>deriving new calculated values</a:t>
            </a:r>
          </a:p>
          <a:p>
            <a:pPr lvl="1"/>
            <a:r>
              <a:rPr lang="en-US" sz="2000" dirty="0" smtClean="0"/>
              <a:t>applying advanced validation rules</a:t>
            </a:r>
          </a:p>
          <a:p>
            <a:endParaRPr lang="en-US" dirty="0"/>
          </a:p>
        </p:txBody>
      </p:sp>
      <p:sp>
        <p:nvSpPr>
          <p:cNvPr id="2" name="Title 1"/>
          <p:cNvSpPr>
            <a:spLocks noGrp="1"/>
          </p:cNvSpPr>
          <p:nvPr>
            <p:ph type="title"/>
          </p:nvPr>
        </p:nvSpPr>
        <p:spPr/>
        <p:txBody>
          <a:bodyPr/>
          <a:lstStyle/>
          <a:p>
            <a:r>
              <a:rPr lang="en-US" dirty="0" smtClean="0"/>
              <a:t>Data Transformation</a:t>
            </a:r>
            <a:endParaRPr lang="en-US" dirty="0"/>
          </a:p>
        </p:txBody>
      </p:sp>
      <p:sp>
        <p:nvSpPr>
          <p:cNvPr id="4" name="TextBox 3"/>
          <p:cNvSpPr txBox="1"/>
          <p:nvPr/>
        </p:nvSpPr>
        <p:spPr>
          <a:xfrm>
            <a:off x="216839" y="5278580"/>
            <a:ext cx="8658050" cy="1107996"/>
          </a:xfrm>
          <a:prstGeom prst="rect">
            <a:avLst/>
          </a:prstGeom>
          <a:noFill/>
        </p:spPr>
        <p:txBody>
          <a:bodyPr wrap="square" rtlCol="0">
            <a:spAutoFit/>
          </a:bodyPr>
          <a:lstStyle/>
          <a:p>
            <a:r>
              <a:rPr lang="en-US" sz="2400" dirty="0"/>
              <a:t>Institute policies, procedures and systems to monitor and assure the ongoing quality and integrity of the data being loaded.</a:t>
            </a:r>
          </a:p>
          <a:p>
            <a:endParaRPr lang="en-US" dirty="0"/>
          </a:p>
        </p:txBody>
      </p:sp>
    </p:spTree>
    <p:extLst>
      <p:ext uri="{BB962C8B-B14F-4D97-AF65-F5344CB8AC3E}">
        <p14:creationId xmlns:p14="http://schemas.microsoft.com/office/powerpoint/2010/main" xmlns="" val="2588413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Data Transformation examples</a:t>
            </a:r>
            <a:endParaRPr lang="en-US" dirty="0"/>
          </a:p>
        </p:txBody>
      </p:sp>
      <p:sp>
        <p:nvSpPr>
          <p:cNvPr id="6" name="Rounded Rectangle 5"/>
          <p:cNvSpPr/>
          <p:nvPr/>
        </p:nvSpPr>
        <p:spPr>
          <a:xfrm>
            <a:off x="1143000" y="1066800"/>
            <a:ext cx="7086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Selecting only certain columns to load</a:t>
            </a:r>
          </a:p>
        </p:txBody>
      </p:sp>
      <p:sp>
        <p:nvSpPr>
          <p:cNvPr id="7" name="Rounded Rectangle 6"/>
          <p:cNvSpPr/>
          <p:nvPr/>
        </p:nvSpPr>
        <p:spPr>
          <a:xfrm>
            <a:off x="1143000" y="1812059"/>
            <a:ext cx="7086600" cy="8589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Translating coded values (e.g., if the source system stores 1 for male and 2 for female, but the warehouse stores M for male and F for female)</a:t>
            </a:r>
          </a:p>
        </p:txBody>
      </p:sp>
      <p:sp>
        <p:nvSpPr>
          <p:cNvPr id="8" name="Rounded Rectangle 7"/>
          <p:cNvSpPr/>
          <p:nvPr/>
        </p:nvSpPr>
        <p:spPr>
          <a:xfrm>
            <a:off x="1194955" y="2806700"/>
            <a:ext cx="6982691"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Encoding free-form values (e.g., mapping "Male" to "M")</a:t>
            </a:r>
          </a:p>
        </p:txBody>
      </p:sp>
      <p:sp>
        <p:nvSpPr>
          <p:cNvPr id="9" name="Rounded Rectangle 8"/>
          <p:cNvSpPr/>
          <p:nvPr/>
        </p:nvSpPr>
        <p:spPr>
          <a:xfrm>
            <a:off x="1194955" y="3475759"/>
            <a:ext cx="6982691"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Deriving a new calculated value (e.g., Age = current day – date of birth)</a:t>
            </a:r>
          </a:p>
        </p:txBody>
      </p:sp>
      <p:sp>
        <p:nvSpPr>
          <p:cNvPr id="10" name="Rounded Rectangle 9"/>
          <p:cNvSpPr/>
          <p:nvPr/>
        </p:nvSpPr>
        <p:spPr>
          <a:xfrm>
            <a:off x="1188028" y="4221018"/>
            <a:ext cx="6996544" cy="381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Joining data from multiple sources </a:t>
            </a:r>
          </a:p>
        </p:txBody>
      </p:sp>
      <p:sp>
        <p:nvSpPr>
          <p:cNvPr id="11" name="Rounded Rectangle 10"/>
          <p:cNvSpPr/>
          <p:nvPr/>
        </p:nvSpPr>
        <p:spPr>
          <a:xfrm>
            <a:off x="1196001" y="4737677"/>
            <a:ext cx="6980598"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Aggregation (for example, rollup — summarizing multiple rows of data — total sales for each store, and for each region, etc.)</a:t>
            </a:r>
          </a:p>
        </p:txBody>
      </p:sp>
      <p:sp>
        <p:nvSpPr>
          <p:cNvPr id="12" name="Rounded Rectangle 11"/>
          <p:cNvSpPr/>
          <p:nvPr/>
        </p:nvSpPr>
        <p:spPr>
          <a:xfrm>
            <a:off x="1194955" y="5482936"/>
            <a:ext cx="6982691"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dirty="0"/>
              <a:t>Generating surrogate-key values</a:t>
            </a:r>
          </a:p>
        </p:txBody>
      </p:sp>
    </p:spTree>
    <p:extLst>
      <p:ext uri="{BB962C8B-B14F-4D97-AF65-F5344CB8AC3E}">
        <p14:creationId xmlns:p14="http://schemas.microsoft.com/office/powerpoint/2010/main" xmlns="" val="32997095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284" y="-190255"/>
            <a:ext cx="7303515" cy="1143000"/>
          </a:xfrm>
        </p:spPr>
        <p:txBody>
          <a:bodyPr>
            <a:normAutofit fontScale="90000"/>
          </a:bodyPr>
          <a:lstStyle/>
          <a:p>
            <a:r>
              <a:rPr lang="en-US" dirty="0" smtClean="0"/>
              <a:t>ETL process till Transformation</a:t>
            </a:r>
            <a:endParaRPr lang="en-US" dirty="0"/>
          </a:p>
        </p:txBody>
      </p:sp>
      <p:grpSp>
        <p:nvGrpSpPr>
          <p:cNvPr id="3" name="Group 2"/>
          <p:cNvGrpSpPr/>
          <p:nvPr/>
        </p:nvGrpSpPr>
        <p:grpSpPr>
          <a:xfrm>
            <a:off x="381000" y="1198420"/>
            <a:ext cx="8610600" cy="5195183"/>
            <a:chOff x="381000" y="1198420"/>
            <a:chExt cx="8610600" cy="5195183"/>
          </a:xfrm>
        </p:grpSpPr>
        <p:grpSp>
          <p:nvGrpSpPr>
            <p:cNvPr id="4" name="Group 16"/>
            <p:cNvGrpSpPr/>
            <p:nvPr/>
          </p:nvGrpSpPr>
          <p:grpSpPr>
            <a:xfrm>
              <a:off x="2462665" y="1892707"/>
              <a:ext cx="6528935" cy="3699022"/>
              <a:chOff x="2462665" y="1892707"/>
              <a:chExt cx="6528935" cy="3699022"/>
            </a:xfrm>
          </p:grpSpPr>
          <p:grpSp>
            <p:nvGrpSpPr>
              <p:cNvPr id="5" name="Group 5"/>
              <p:cNvGrpSpPr/>
              <p:nvPr/>
            </p:nvGrpSpPr>
            <p:grpSpPr>
              <a:xfrm>
                <a:off x="2462665" y="1892707"/>
                <a:ext cx="3376486" cy="3699022"/>
                <a:chOff x="2905092" y="2094071"/>
                <a:chExt cx="3376486" cy="3699022"/>
              </a:xfrm>
            </p:grpSpPr>
            <p:sp>
              <p:nvSpPr>
                <p:cNvPr id="13" name="Right Arrow 12"/>
                <p:cNvSpPr/>
                <p:nvPr/>
              </p:nvSpPr>
              <p:spPr>
                <a:xfrm>
                  <a:off x="2905092" y="2370261"/>
                  <a:ext cx="1223590" cy="3139156"/>
                </a:xfrm>
                <a:prstGeom prst="rightArrow">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Extract data</a:t>
                  </a:r>
                  <a:endParaRPr lang="en-US" dirty="0"/>
                </a:p>
              </p:txBody>
            </p:sp>
            <p:sp>
              <p:nvSpPr>
                <p:cNvPr id="8" name="Can 7"/>
                <p:cNvSpPr/>
                <p:nvPr/>
              </p:nvSpPr>
              <p:spPr>
                <a:xfrm>
                  <a:off x="4298084" y="2094071"/>
                  <a:ext cx="1983494" cy="36990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Staging/Landing Area               </a:t>
                  </a:r>
                  <a:r>
                    <a:rPr lang="en-US" dirty="0" smtClean="0"/>
                    <a:t>(Cleaning</a:t>
                  </a:r>
                </a:p>
                <a:p>
                  <a:pPr algn="ctr"/>
                  <a:r>
                    <a:rPr lang="en-US" dirty="0" smtClean="0"/>
                    <a:t>Combining</a:t>
                  </a:r>
                </a:p>
                <a:p>
                  <a:pPr algn="ctr"/>
                  <a:r>
                    <a:rPr lang="en-US" dirty="0" smtClean="0"/>
                    <a:t>Quality Assure</a:t>
                  </a:r>
                </a:p>
                <a:p>
                  <a:pPr algn="ctr"/>
                  <a:r>
                    <a:rPr lang="en-US" dirty="0" smtClean="0"/>
                    <a:t>Sorting</a:t>
                  </a:r>
                </a:p>
                <a:p>
                  <a:pPr algn="ctr"/>
                  <a:r>
                    <a:rPr lang="en-US" dirty="0" smtClean="0"/>
                    <a:t>Matching</a:t>
                  </a:r>
                </a:p>
                <a:p>
                  <a:pPr algn="ctr"/>
                  <a:r>
                    <a:rPr lang="en-US" dirty="0" smtClean="0"/>
                    <a:t>Verify)</a:t>
                  </a:r>
                  <a:endParaRPr lang="en-US" dirty="0"/>
                </a:p>
              </p:txBody>
            </p:sp>
          </p:grpSp>
          <p:grpSp>
            <p:nvGrpSpPr>
              <p:cNvPr id="6" name="Group 15"/>
              <p:cNvGrpSpPr/>
              <p:nvPr/>
            </p:nvGrpSpPr>
            <p:grpSpPr>
              <a:xfrm>
                <a:off x="6009521" y="2188483"/>
                <a:ext cx="2982079" cy="3139156"/>
                <a:chOff x="6009521" y="2188483"/>
                <a:chExt cx="2982079" cy="3139156"/>
              </a:xfrm>
            </p:grpSpPr>
            <p:sp>
              <p:nvSpPr>
                <p:cNvPr id="14" name="Rounded Rectangle 13"/>
                <p:cNvSpPr/>
                <p:nvPr/>
              </p:nvSpPr>
              <p:spPr>
                <a:xfrm>
                  <a:off x="6815333" y="2188483"/>
                  <a:ext cx="2176267" cy="31391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Transformations (Joining,</a:t>
                  </a:r>
                </a:p>
                <a:p>
                  <a:pPr algn="ctr"/>
                  <a:r>
                    <a:rPr lang="en-US" dirty="0" smtClean="0"/>
                    <a:t>Aggregation, </a:t>
                  </a:r>
                </a:p>
                <a:p>
                  <a:pPr algn="ctr"/>
                  <a:r>
                    <a:rPr lang="en-US" dirty="0" smtClean="0"/>
                    <a:t>Deduplicating,etc)</a:t>
                  </a:r>
                  <a:endParaRPr lang="en-US" dirty="0"/>
                </a:p>
              </p:txBody>
            </p:sp>
            <p:sp>
              <p:nvSpPr>
                <p:cNvPr id="15" name="Right Arrow 14"/>
                <p:cNvSpPr/>
                <p:nvPr/>
              </p:nvSpPr>
              <p:spPr>
                <a:xfrm>
                  <a:off x="6009521" y="3417390"/>
                  <a:ext cx="697391"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8" name="Multidocument 4"/>
            <p:cNvSpPr/>
            <p:nvPr/>
          </p:nvSpPr>
          <p:spPr>
            <a:xfrm>
              <a:off x="422012" y="5149711"/>
              <a:ext cx="1811160" cy="124389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Spreadsheets &amp; others</a:t>
              </a:r>
              <a:endParaRPr lang="en-US" dirty="0"/>
            </a:p>
          </p:txBody>
        </p:sp>
        <p:sp>
          <p:nvSpPr>
            <p:cNvPr id="19" name="Can 18"/>
            <p:cNvSpPr/>
            <p:nvPr/>
          </p:nvSpPr>
          <p:spPr>
            <a:xfrm>
              <a:off x="381000" y="1198420"/>
              <a:ext cx="1852171"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OLTP Systems (incremental data)</a:t>
              </a:r>
              <a:endParaRPr lang="en-US" dirty="0"/>
            </a:p>
          </p:txBody>
        </p:sp>
        <p:sp>
          <p:nvSpPr>
            <p:cNvPr id="20" name="Can 19"/>
            <p:cNvSpPr/>
            <p:nvPr/>
          </p:nvSpPr>
          <p:spPr>
            <a:xfrm>
              <a:off x="422012" y="2616101"/>
              <a:ext cx="1811159"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Legacy Systems (historic data)</a:t>
              </a:r>
              <a:endParaRPr lang="en-US" dirty="0"/>
            </a:p>
          </p:txBody>
        </p:sp>
        <p:sp>
          <p:nvSpPr>
            <p:cNvPr id="21" name="Folded Corner 20"/>
            <p:cNvSpPr/>
            <p:nvPr/>
          </p:nvSpPr>
          <p:spPr>
            <a:xfrm>
              <a:off x="422012" y="4033782"/>
              <a:ext cx="1811160" cy="914400"/>
            </a:xfrm>
            <a:prstGeom prst="foldedCorner">
              <a:avLst>
                <a:gd name="adj" fmla="val 41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Text files</a:t>
              </a:r>
              <a:endParaRPr lang="en-US" dirty="0"/>
            </a:p>
          </p:txBody>
        </p:sp>
      </p:grpSp>
    </p:spTree>
    <p:extLst>
      <p:ext uri="{BB962C8B-B14F-4D97-AF65-F5344CB8AC3E}">
        <p14:creationId xmlns:p14="http://schemas.microsoft.com/office/powerpoint/2010/main" xmlns="" val="201619945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Changed Data Determination</a:t>
            </a:r>
            <a:endParaRPr lang="en-US" dirty="0"/>
          </a:p>
        </p:txBody>
      </p:sp>
      <p:sp>
        <p:nvSpPr>
          <p:cNvPr id="4" name="Rectangle 3"/>
          <p:cNvSpPr/>
          <p:nvPr/>
        </p:nvSpPr>
        <p:spPr>
          <a:xfrm>
            <a:off x="859332" y="1420780"/>
            <a:ext cx="7434153" cy="927946"/>
          </a:xfrm>
          <a:prstGeom prst="rect">
            <a:avLst/>
          </a:prstGeom>
        </p:spPr>
        <p:txBody>
          <a:bodyPr wrap="square">
            <a:spAutoFit/>
          </a:bodyPr>
          <a:lstStyle/>
          <a:p>
            <a:pPr>
              <a:lnSpc>
                <a:spcPct val="90000"/>
              </a:lnSpc>
            </a:pPr>
            <a:endParaRPr lang="en-US" sz="2400" dirty="0"/>
          </a:p>
          <a:p>
            <a:pPr>
              <a:lnSpc>
                <a:spcPct val="90000"/>
              </a:lnSpc>
            </a:pPr>
            <a:r>
              <a:rPr lang="en-US" dirty="0"/>
              <a:t/>
            </a:r>
            <a:br>
              <a:rPr lang="en-US" dirty="0"/>
            </a:br>
            <a:endParaRPr lang="en-US" dirty="0"/>
          </a:p>
        </p:txBody>
      </p:sp>
      <p:sp>
        <p:nvSpPr>
          <p:cNvPr id="5" name="Rounded Rectangle 4"/>
          <p:cNvSpPr/>
          <p:nvPr/>
        </p:nvSpPr>
        <p:spPr>
          <a:xfrm>
            <a:off x="859332" y="1462878"/>
            <a:ext cx="7133339" cy="178293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t>During the initial load, capturing changes to data content in the source data is unimportant because you are most likely extracting the entire data source or a potion of it from a  predetermined point in </a:t>
            </a:r>
            <a:r>
              <a:rPr lang="en-US" sz="2000" dirty="0" smtClean="0"/>
              <a:t>time.</a:t>
            </a:r>
            <a:endParaRPr lang="en-US" sz="2000" dirty="0"/>
          </a:p>
        </p:txBody>
      </p:sp>
      <p:sp>
        <p:nvSpPr>
          <p:cNvPr id="6" name="Rounded Rectangle 5"/>
          <p:cNvSpPr/>
          <p:nvPr/>
        </p:nvSpPr>
        <p:spPr>
          <a:xfrm>
            <a:off x="859332" y="3733800"/>
            <a:ext cx="7133339" cy="21481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nSpc>
                <a:spcPct val="90000"/>
              </a:lnSpc>
            </a:pPr>
            <a:endParaRPr lang="en-US" sz="2000" dirty="0" smtClean="0"/>
          </a:p>
          <a:p>
            <a:pPr>
              <a:lnSpc>
                <a:spcPct val="90000"/>
              </a:lnSpc>
            </a:pPr>
            <a:r>
              <a:rPr lang="en-US" sz="2000" dirty="0" smtClean="0"/>
              <a:t>Later </a:t>
            </a:r>
            <a:r>
              <a:rPr lang="en-US" sz="2000" dirty="0"/>
              <a:t>the ability to capture data changes in the source system becomes priority</a:t>
            </a:r>
          </a:p>
          <a:p>
            <a:pPr>
              <a:lnSpc>
                <a:spcPct val="90000"/>
              </a:lnSpc>
              <a:spcBef>
                <a:spcPts val="1800"/>
              </a:spcBef>
            </a:pPr>
            <a:r>
              <a:rPr lang="en-US" sz="2000" dirty="0" smtClean="0"/>
              <a:t>The </a:t>
            </a:r>
            <a:r>
              <a:rPr lang="en-US" sz="2000" dirty="0"/>
              <a:t>ETL team is responsible for capturing data-content changes during the incremental load.</a:t>
            </a:r>
            <a:br>
              <a:rPr lang="en-US" sz="2000" dirty="0"/>
            </a:br>
            <a:endParaRPr lang="en-US" sz="2000" dirty="0"/>
          </a:p>
        </p:txBody>
      </p:sp>
    </p:spTree>
    <p:extLst>
      <p:ext uri="{BB962C8B-B14F-4D97-AF65-F5344CB8AC3E}">
        <p14:creationId xmlns:p14="http://schemas.microsoft.com/office/powerpoint/2010/main" xmlns="" val="14416314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loud Callout 8"/>
          <p:cNvSpPr/>
          <p:nvPr/>
        </p:nvSpPr>
        <p:spPr>
          <a:xfrm>
            <a:off x="5666510" y="3352800"/>
            <a:ext cx="3437329" cy="2791025"/>
          </a:xfrm>
          <a:prstGeom prst="cloudCallout">
            <a:avLst>
              <a:gd name="adj1" fmla="val -60358"/>
              <a:gd name="adj2" fmla="val -607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stored for historical period. Data is populated in the data warehouse on daily/monthly basis depending upon the requirement</a:t>
            </a:r>
            <a:endParaRPr lang="en-US" dirty="0"/>
          </a:p>
        </p:txBody>
      </p:sp>
      <p:sp>
        <p:nvSpPr>
          <p:cNvPr id="8" name="Cloud Callout 7"/>
          <p:cNvSpPr/>
          <p:nvPr/>
        </p:nvSpPr>
        <p:spPr>
          <a:xfrm>
            <a:off x="2663322" y="4186535"/>
            <a:ext cx="3010113" cy="2430386"/>
          </a:xfrm>
          <a:prstGeom prst="cloudCallout">
            <a:avLst>
              <a:gd name="adj1" fmla="val -15933"/>
              <a:gd name="adj2" fmla="val -818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Identical queries will give same result at different times. Support analysis requiring historical data</a:t>
            </a:r>
            <a:endParaRPr lang="en-US" dirty="0"/>
          </a:p>
        </p:txBody>
      </p:sp>
      <p:sp>
        <p:nvSpPr>
          <p:cNvPr id="7" name="Cloud Callout 6"/>
          <p:cNvSpPr/>
          <p:nvPr/>
        </p:nvSpPr>
        <p:spPr>
          <a:xfrm>
            <a:off x="3057" y="4265703"/>
            <a:ext cx="2674766" cy="1510052"/>
          </a:xfrm>
          <a:prstGeom prst="cloudCallout">
            <a:avLst>
              <a:gd name="adj1" fmla="val 12068"/>
              <a:gd name="adj2" fmla="val -8572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Data from multiple sources is integrated for a subject</a:t>
            </a:r>
            <a:endParaRPr lang="en-US" dirty="0"/>
          </a:p>
        </p:txBody>
      </p:sp>
      <p:sp>
        <p:nvSpPr>
          <p:cNvPr id="6" name="Cloud Callout 5"/>
          <p:cNvSpPr/>
          <p:nvPr/>
        </p:nvSpPr>
        <p:spPr>
          <a:xfrm>
            <a:off x="5706671" y="1104041"/>
            <a:ext cx="3513529" cy="1616162"/>
          </a:xfrm>
          <a:prstGeom prst="cloudCallout">
            <a:avLst>
              <a:gd name="adj1" fmla="val -63270"/>
              <a:gd name="adj2" fmla="val 2466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Can I see Sales report from marketing, order report for this customer</a:t>
            </a:r>
            <a:endParaRPr lang="en-US" dirty="0"/>
          </a:p>
        </p:txBody>
      </p:sp>
      <p:sp>
        <p:nvSpPr>
          <p:cNvPr id="4" name="Content Placeholder 3"/>
          <p:cNvSpPr>
            <a:spLocks noGrp="1"/>
          </p:cNvSpPr>
          <p:nvPr>
            <p:ph idx="1"/>
          </p:nvPr>
        </p:nvSpPr>
        <p:spPr>
          <a:xfrm>
            <a:off x="228600" y="1138677"/>
            <a:ext cx="4876800" cy="4525963"/>
          </a:xfrm>
        </p:spPr>
        <p:txBody>
          <a:bodyPr/>
          <a:lstStyle/>
          <a:p>
            <a:pPr marL="0" indent="0">
              <a:buNone/>
            </a:pPr>
            <a:r>
              <a:rPr lang="en-US" dirty="0" smtClean="0"/>
              <a:t>What is a Data Warehouse?</a:t>
            </a:r>
          </a:p>
          <a:p>
            <a:pPr marL="0" indent="0">
              <a:spcBef>
                <a:spcPts val="1200"/>
              </a:spcBef>
              <a:buNone/>
            </a:pPr>
            <a:r>
              <a:rPr lang="en-US" dirty="0" smtClean="0"/>
              <a:t>A data warehouse is a subject-oriented, integrated, non-volatile, time-variant collection of data in support of management’s decisions.</a:t>
            </a:r>
            <a:endParaRPr lang="en-US" dirty="0"/>
          </a:p>
        </p:txBody>
      </p:sp>
      <p:sp>
        <p:nvSpPr>
          <p:cNvPr id="2" name="Title 1"/>
          <p:cNvSpPr>
            <a:spLocks noGrp="1"/>
          </p:cNvSpPr>
          <p:nvPr>
            <p:ph type="title"/>
          </p:nvPr>
        </p:nvSpPr>
        <p:spPr/>
        <p:txBody>
          <a:bodyPr/>
          <a:lstStyle/>
          <a:p>
            <a:r>
              <a:rPr lang="en-US" b="0" i="0" dirty="0" smtClean="0">
                <a:solidFill>
                  <a:schemeClr val="tx1"/>
                </a:solidFill>
                <a:ea typeface="Verdana" panose="020B0604030504040204" pitchFamily="34" charset="0"/>
                <a:cs typeface="Verdana" panose="020B0604030504040204" pitchFamily="34" charset="0"/>
              </a:rPr>
              <a:t>ETL for the Data Warehouse</a:t>
            </a:r>
            <a:endParaRPr lang="en-US" dirty="0">
              <a:solidFill>
                <a:schemeClr val="tx1"/>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xmlns="" val="8848180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Changed Data Determination</a:t>
            </a:r>
          </a:p>
        </p:txBody>
      </p:sp>
      <p:sp>
        <p:nvSpPr>
          <p:cNvPr id="4" name="Rectangle 3"/>
          <p:cNvSpPr txBox="1">
            <a:spLocks noChangeArrowheads="1"/>
          </p:cNvSpPr>
          <p:nvPr/>
        </p:nvSpPr>
        <p:spPr>
          <a:xfrm>
            <a:off x="228600" y="1447800"/>
            <a:ext cx="8534400" cy="132008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sz="2000" dirty="0" smtClean="0">
                <a:solidFill>
                  <a:srgbClr val="558ED5"/>
                </a:solidFill>
              </a:rPr>
              <a:t>Audit columns </a:t>
            </a:r>
            <a:r>
              <a:rPr lang="en-US" sz="2000" dirty="0" smtClean="0"/>
              <a:t>are appended to the end of each table to store the date and time a record was added or modified</a:t>
            </a:r>
          </a:p>
          <a:p>
            <a:pPr marL="0" indent="0">
              <a:lnSpc>
                <a:spcPct val="90000"/>
              </a:lnSpc>
              <a:spcBef>
                <a:spcPts val="600"/>
              </a:spcBef>
              <a:buNone/>
            </a:pPr>
            <a:r>
              <a:rPr lang="en-US" sz="2000" dirty="0" smtClean="0"/>
              <a:t>Example: Columns like  </a:t>
            </a:r>
            <a:r>
              <a:rPr lang="en-US" sz="2000" dirty="0" err="1" smtClean="0"/>
              <a:t>Created_date</a:t>
            </a:r>
            <a:r>
              <a:rPr lang="en-US" sz="2000" dirty="0" smtClean="0"/>
              <a:t>, </a:t>
            </a:r>
            <a:r>
              <a:rPr lang="en-US" sz="2000" dirty="0" err="1" smtClean="0"/>
              <a:t>Created_by</a:t>
            </a:r>
            <a:r>
              <a:rPr lang="en-US" sz="2000" dirty="0" smtClean="0"/>
              <a:t>, </a:t>
            </a:r>
            <a:r>
              <a:rPr lang="en-US" sz="2000" dirty="0" err="1" smtClean="0"/>
              <a:t>Updated_dt</a:t>
            </a:r>
            <a:r>
              <a:rPr lang="en-US" sz="2000" dirty="0" smtClean="0"/>
              <a:t> and </a:t>
            </a:r>
            <a:r>
              <a:rPr lang="en-US" sz="2000" dirty="0" err="1" smtClean="0"/>
              <a:t>Updated_by</a:t>
            </a:r>
            <a:r>
              <a:rPr lang="en-US" sz="2000" dirty="0" smtClean="0"/>
              <a:t> help us determine when and by whom the row was last updated</a:t>
            </a:r>
          </a:p>
          <a:p>
            <a:pPr marL="0" indent="0">
              <a:lnSpc>
                <a:spcPct val="90000"/>
              </a:lnSpc>
              <a:buNone/>
            </a:pPr>
            <a:endParaRPr lang="en-US" sz="2000" dirty="0">
              <a:solidFill>
                <a:schemeClr val="bg2"/>
              </a:solidFill>
            </a:endParaRPr>
          </a:p>
        </p:txBody>
      </p:sp>
      <p:sp>
        <p:nvSpPr>
          <p:cNvPr id="5" name="Rectangle 4"/>
          <p:cNvSpPr/>
          <p:nvPr/>
        </p:nvSpPr>
        <p:spPr>
          <a:xfrm>
            <a:off x="228600" y="3205877"/>
            <a:ext cx="8763000" cy="2539157"/>
          </a:xfrm>
          <a:prstGeom prst="rect">
            <a:avLst/>
          </a:prstGeom>
        </p:spPr>
        <p:txBody>
          <a:bodyPr wrap="square">
            <a:spAutoFit/>
          </a:bodyPr>
          <a:lstStyle/>
          <a:p>
            <a:pPr>
              <a:lnSpc>
                <a:spcPct val="90000"/>
              </a:lnSpc>
              <a:buFont typeface="Wingdings" charset="0"/>
              <a:buNone/>
            </a:pPr>
            <a:r>
              <a:rPr lang="en-US" sz="2000" dirty="0" smtClean="0">
                <a:solidFill>
                  <a:srgbClr val="558ED5"/>
                </a:solidFill>
              </a:rPr>
              <a:t>Process of Elimination</a:t>
            </a:r>
          </a:p>
          <a:p>
            <a:pPr>
              <a:lnSpc>
                <a:spcPct val="90000"/>
              </a:lnSpc>
            </a:pPr>
            <a:r>
              <a:rPr lang="en-US" sz="2000" dirty="0" smtClean="0"/>
              <a:t>Process of elimination preserves exactly one copy of each previous extraction in the staging area for future use.</a:t>
            </a:r>
          </a:p>
          <a:p>
            <a:pPr>
              <a:lnSpc>
                <a:spcPct val="90000"/>
              </a:lnSpc>
              <a:spcBef>
                <a:spcPts val="600"/>
              </a:spcBef>
            </a:pPr>
            <a:r>
              <a:rPr lang="en-US" sz="2000" dirty="0" smtClean="0"/>
              <a:t>During the next run, the process takes the entire source table(s) into the staging area and makes a comparison against the retained data from the last process.</a:t>
            </a:r>
          </a:p>
          <a:p>
            <a:pPr>
              <a:lnSpc>
                <a:spcPct val="90000"/>
              </a:lnSpc>
              <a:spcBef>
                <a:spcPts val="600"/>
              </a:spcBef>
            </a:pPr>
            <a:r>
              <a:rPr lang="en-US" sz="2000" dirty="0" smtClean="0"/>
              <a:t>Only differences (deltas) are sent to the data warehouse. </a:t>
            </a:r>
          </a:p>
          <a:p>
            <a:pPr>
              <a:lnSpc>
                <a:spcPct val="90000"/>
              </a:lnSpc>
            </a:pPr>
            <a:r>
              <a:rPr lang="en-US" sz="2000" dirty="0" smtClean="0"/>
              <a:t>Not the most efficient technique, but most reliable for capturing </a:t>
            </a:r>
          </a:p>
          <a:p>
            <a:pPr>
              <a:lnSpc>
                <a:spcPct val="90000"/>
              </a:lnSpc>
            </a:pPr>
            <a:r>
              <a:rPr lang="en-US" sz="2000" dirty="0" smtClean="0"/>
              <a:t>changed data</a:t>
            </a:r>
            <a:endParaRPr lang="en-US" sz="2000" dirty="0"/>
          </a:p>
        </p:txBody>
      </p:sp>
    </p:spTree>
    <p:extLst>
      <p:ext uri="{BB962C8B-B14F-4D97-AF65-F5344CB8AC3E}">
        <p14:creationId xmlns:p14="http://schemas.microsoft.com/office/powerpoint/2010/main" xmlns="" val="12695654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382" y="23759"/>
            <a:ext cx="7250418" cy="1143000"/>
          </a:xfrm>
        </p:spPr>
        <p:txBody>
          <a:bodyPr>
            <a:normAutofit fontScale="90000"/>
          </a:bodyPr>
          <a:lstStyle/>
          <a:p>
            <a:r>
              <a:rPr lang="en-US" dirty="0"/>
              <a:t>Changed Data Determination</a:t>
            </a:r>
          </a:p>
        </p:txBody>
      </p:sp>
      <p:sp>
        <p:nvSpPr>
          <p:cNvPr id="4" name="Rectangle 3"/>
          <p:cNvSpPr/>
          <p:nvPr/>
        </p:nvSpPr>
        <p:spPr>
          <a:xfrm>
            <a:off x="222479" y="1175187"/>
            <a:ext cx="2346255" cy="348813"/>
          </a:xfrm>
          <a:prstGeom prst="rect">
            <a:avLst/>
          </a:prstGeom>
        </p:spPr>
        <p:txBody>
          <a:bodyPr wrap="square">
            <a:spAutoFit/>
          </a:bodyPr>
          <a:lstStyle/>
          <a:p>
            <a:pPr>
              <a:lnSpc>
                <a:spcPct val="80000"/>
              </a:lnSpc>
              <a:buFont typeface="Wingdings" charset="0"/>
              <a:buNone/>
            </a:pPr>
            <a:r>
              <a:rPr lang="en-US" sz="2000" dirty="0">
                <a:solidFill>
                  <a:srgbClr val="558ED5"/>
                </a:solidFill>
              </a:rPr>
              <a:t>Initial </a:t>
            </a:r>
            <a:r>
              <a:rPr lang="en-US" sz="2000" dirty="0" smtClean="0">
                <a:solidFill>
                  <a:srgbClr val="558ED5"/>
                </a:solidFill>
              </a:rPr>
              <a:t>Load</a:t>
            </a:r>
            <a:endParaRPr lang="en-US" sz="2000" dirty="0">
              <a:solidFill>
                <a:srgbClr val="558ED5"/>
              </a:solidFill>
            </a:endParaRPr>
          </a:p>
        </p:txBody>
      </p:sp>
      <p:grpSp>
        <p:nvGrpSpPr>
          <p:cNvPr id="3" name="Group 110"/>
          <p:cNvGrpSpPr/>
          <p:nvPr/>
        </p:nvGrpSpPr>
        <p:grpSpPr>
          <a:xfrm>
            <a:off x="133807" y="1524000"/>
            <a:ext cx="9036134" cy="1688111"/>
            <a:chOff x="78387" y="1752600"/>
            <a:chExt cx="9036134" cy="1688111"/>
          </a:xfrm>
        </p:grpSpPr>
        <p:sp>
          <p:nvSpPr>
            <p:cNvPr id="106" name="Rectangle 105"/>
            <p:cNvSpPr/>
            <p:nvPr/>
          </p:nvSpPr>
          <p:spPr>
            <a:xfrm>
              <a:off x="78387" y="1752600"/>
              <a:ext cx="8822103" cy="168811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 name="Group 34"/>
            <p:cNvGrpSpPr/>
            <p:nvPr/>
          </p:nvGrpSpPr>
          <p:grpSpPr>
            <a:xfrm>
              <a:off x="127297" y="1938653"/>
              <a:ext cx="8987224" cy="1477328"/>
              <a:chOff x="156776" y="3466262"/>
              <a:chExt cx="8987224" cy="1477328"/>
            </a:xfrm>
          </p:grpSpPr>
          <p:sp>
            <p:nvSpPr>
              <p:cNvPr id="22" name="TextBox 21"/>
              <p:cNvSpPr txBox="1"/>
              <p:nvPr/>
            </p:nvSpPr>
            <p:spPr>
              <a:xfrm>
                <a:off x="7337149" y="3669127"/>
                <a:ext cx="1806851" cy="646331"/>
              </a:xfrm>
              <a:prstGeom prst="rect">
                <a:avLst/>
              </a:prstGeom>
              <a:noFill/>
            </p:spPr>
            <p:txBody>
              <a:bodyPr wrap="square" rtlCol="0">
                <a:spAutoFit/>
              </a:bodyPr>
              <a:lstStyle/>
              <a:p>
                <a:r>
                  <a:rPr lang="en-US" dirty="0" smtClean="0"/>
                  <a:t>Drop Previous Load Table</a:t>
                </a:r>
                <a:endParaRPr lang="en-US" dirty="0"/>
              </a:p>
            </p:txBody>
          </p:sp>
          <p:grpSp>
            <p:nvGrpSpPr>
              <p:cNvPr id="9" name="Group 33"/>
              <p:cNvGrpSpPr/>
              <p:nvPr/>
            </p:nvGrpSpPr>
            <p:grpSpPr>
              <a:xfrm>
                <a:off x="156776" y="3466262"/>
                <a:ext cx="6869853" cy="1477328"/>
                <a:chOff x="156776" y="3466262"/>
                <a:chExt cx="6869853" cy="1477328"/>
              </a:xfrm>
            </p:grpSpPr>
            <p:grpSp>
              <p:nvGrpSpPr>
                <p:cNvPr id="11" name="Group 20"/>
                <p:cNvGrpSpPr/>
                <p:nvPr/>
              </p:nvGrpSpPr>
              <p:grpSpPr>
                <a:xfrm>
                  <a:off x="1309085" y="3497593"/>
                  <a:ext cx="5717544" cy="1287029"/>
                  <a:chOff x="1309085" y="4004983"/>
                  <a:chExt cx="5717544" cy="1287029"/>
                </a:xfrm>
              </p:grpSpPr>
              <p:cxnSp>
                <p:nvCxnSpPr>
                  <p:cNvPr id="12" name="Straight Arrow Connector 11"/>
                  <p:cNvCxnSpPr/>
                  <p:nvPr/>
                </p:nvCxnSpPr>
                <p:spPr>
                  <a:xfrm>
                    <a:off x="4828722" y="4777906"/>
                    <a:ext cx="106911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3" name="Group 19"/>
                  <p:cNvGrpSpPr/>
                  <p:nvPr/>
                </p:nvGrpSpPr>
                <p:grpSpPr>
                  <a:xfrm>
                    <a:off x="1309085" y="4004983"/>
                    <a:ext cx="5717544" cy="1287029"/>
                    <a:chOff x="2011546" y="4634833"/>
                    <a:chExt cx="5717544" cy="1287029"/>
                  </a:xfrm>
                </p:grpSpPr>
                <p:sp>
                  <p:nvSpPr>
                    <p:cNvPr id="14" name="Can 13"/>
                    <p:cNvSpPr/>
                    <p:nvPr/>
                  </p:nvSpPr>
                  <p:spPr>
                    <a:xfrm>
                      <a:off x="6814690" y="4634833"/>
                      <a:ext cx="914400"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a:t>
                      </a:r>
                      <a:endParaRPr lang="en-US" dirty="0"/>
                    </a:p>
                  </p:txBody>
                </p:sp>
                <p:grpSp>
                  <p:nvGrpSpPr>
                    <p:cNvPr id="16" name="Group 18"/>
                    <p:cNvGrpSpPr/>
                    <p:nvPr/>
                  </p:nvGrpSpPr>
                  <p:grpSpPr>
                    <a:xfrm>
                      <a:off x="2011546" y="4705710"/>
                      <a:ext cx="4588752" cy="1216152"/>
                      <a:chOff x="2011546" y="4705710"/>
                      <a:chExt cx="4588752" cy="1216152"/>
                    </a:xfrm>
                  </p:grpSpPr>
                  <p:grpSp>
                    <p:nvGrpSpPr>
                      <p:cNvPr id="17" name="Group 17"/>
                      <p:cNvGrpSpPr/>
                      <p:nvPr/>
                    </p:nvGrpSpPr>
                    <p:grpSpPr>
                      <a:xfrm>
                        <a:off x="2011546" y="4705710"/>
                        <a:ext cx="3231618" cy="1216152"/>
                        <a:chOff x="2011546" y="4705710"/>
                        <a:chExt cx="3231618" cy="1216152"/>
                      </a:xfrm>
                    </p:grpSpPr>
                    <p:sp>
                      <p:nvSpPr>
                        <p:cNvPr id="5" name="Can 4"/>
                        <p:cNvSpPr/>
                        <p:nvPr/>
                      </p:nvSpPr>
                      <p:spPr>
                        <a:xfrm>
                          <a:off x="4328764" y="4705710"/>
                          <a:ext cx="914400" cy="1216152"/>
                        </a:xfrm>
                        <a:prstGeom prst="can">
                          <a:avLst>
                            <a:gd name="adj" fmla="val 284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Current Load</a:t>
                          </a:r>
                          <a:endParaRPr lang="en-US" dirty="0"/>
                        </a:p>
                      </p:txBody>
                    </p:sp>
                    <p:grpSp>
                      <p:nvGrpSpPr>
                        <p:cNvPr id="18" name="Group 16"/>
                        <p:cNvGrpSpPr/>
                        <p:nvPr/>
                      </p:nvGrpSpPr>
                      <p:grpSpPr>
                        <a:xfrm>
                          <a:off x="2011546" y="4806367"/>
                          <a:ext cx="2317218" cy="914400"/>
                          <a:chOff x="2011546" y="4806367"/>
                          <a:chExt cx="2317218" cy="914400"/>
                        </a:xfrm>
                      </p:grpSpPr>
                      <p:grpSp>
                        <p:nvGrpSpPr>
                          <p:cNvPr id="19" name="Group 15"/>
                          <p:cNvGrpSpPr/>
                          <p:nvPr/>
                        </p:nvGrpSpPr>
                        <p:grpSpPr>
                          <a:xfrm>
                            <a:off x="2011546" y="4806367"/>
                            <a:ext cx="2214494" cy="914400"/>
                            <a:chOff x="2011546" y="4806367"/>
                            <a:chExt cx="2214494" cy="914400"/>
                          </a:xfrm>
                        </p:grpSpPr>
                        <p:sp>
                          <p:nvSpPr>
                            <p:cNvPr id="6" name="Rounded Rectangle 5"/>
                            <p:cNvSpPr/>
                            <p:nvPr/>
                          </p:nvSpPr>
                          <p:spPr>
                            <a:xfrm>
                              <a:off x="2011546" y="4806367"/>
                              <a:ext cx="1113115"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Initial Process</a:t>
                              </a:r>
                              <a:endParaRPr lang="en-US" dirty="0"/>
                            </a:p>
                          </p:txBody>
                        </p:sp>
                        <p:cxnSp>
                          <p:nvCxnSpPr>
                            <p:cNvPr id="8" name="Straight Arrow Connector 7"/>
                            <p:cNvCxnSpPr/>
                            <p:nvPr/>
                          </p:nvCxnSpPr>
                          <p:spPr>
                            <a:xfrm>
                              <a:off x="3280618" y="5288577"/>
                              <a:ext cx="94542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0" name="TextBox 9"/>
                          <p:cNvSpPr txBox="1"/>
                          <p:nvPr/>
                        </p:nvSpPr>
                        <p:spPr>
                          <a:xfrm>
                            <a:off x="3280618" y="4877011"/>
                            <a:ext cx="1048146" cy="369332"/>
                          </a:xfrm>
                          <a:prstGeom prst="rect">
                            <a:avLst/>
                          </a:prstGeom>
                          <a:noFill/>
                        </p:spPr>
                        <p:txBody>
                          <a:bodyPr wrap="none" rtlCol="0">
                            <a:spAutoFit/>
                          </a:bodyPr>
                          <a:lstStyle/>
                          <a:p>
                            <a:r>
                              <a:rPr lang="en-US" dirty="0" smtClean="0"/>
                              <a:t>Bulk load</a:t>
                            </a:r>
                            <a:endParaRPr lang="en-US" dirty="0"/>
                          </a:p>
                        </p:txBody>
                      </p:sp>
                    </p:grpSp>
                  </p:grpSp>
                  <p:sp>
                    <p:nvSpPr>
                      <p:cNvPr id="15" name="TextBox 14"/>
                      <p:cNvSpPr txBox="1"/>
                      <p:nvPr/>
                    </p:nvSpPr>
                    <p:spPr>
                      <a:xfrm>
                        <a:off x="5443498" y="4919244"/>
                        <a:ext cx="1156800" cy="369332"/>
                      </a:xfrm>
                      <a:prstGeom prst="rect">
                        <a:avLst/>
                      </a:prstGeom>
                      <a:noFill/>
                    </p:spPr>
                    <p:txBody>
                      <a:bodyPr wrap="none" rtlCol="0">
                        <a:spAutoFit/>
                      </a:bodyPr>
                      <a:lstStyle/>
                      <a:p>
                        <a:r>
                          <a:rPr lang="en-US" dirty="0" smtClean="0"/>
                          <a:t>Transform</a:t>
                        </a:r>
                        <a:endParaRPr lang="en-US" dirty="0"/>
                      </a:p>
                    </p:txBody>
                  </p:sp>
                </p:grpSp>
              </p:grpSp>
            </p:grpSp>
            <p:sp>
              <p:nvSpPr>
                <p:cNvPr id="25" name="TextBox 24"/>
                <p:cNvSpPr txBox="1"/>
                <p:nvPr/>
              </p:nvSpPr>
              <p:spPr>
                <a:xfrm>
                  <a:off x="156776" y="3466262"/>
                  <a:ext cx="1309085" cy="1477328"/>
                </a:xfrm>
                <a:prstGeom prst="rect">
                  <a:avLst/>
                </a:prstGeom>
                <a:noFill/>
              </p:spPr>
              <p:txBody>
                <a:bodyPr wrap="square" rtlCol="0">
                  <a:spAutoFit/>
                </a:bodyPr>
                <a:lstStyle/>
                <a:p>
                  <a:r>
                    <a:rPr lang="en-US" dirty="0"/>
                    <a:t>Create </a:t>
                  </a:r>
                  <a:r>
                    <a:rPr lang="en-US" dirty="0" smtClean="0"/>
                    <a:t> </a:t>
                  </a:r>
                  <a:r>
                    <a:rPr lang="en-US" dirty="0"/>
                    <a:t>previous load and current </a:t>
                  </a:r>
                  <a:r>
                    <a:rPr lang="en-US" dirty="0" smtClean="0"/>
                    <a:t>load tables</a:t>
                  </a:r>
                  <a:endParaRPr lang="en-US" dirty="0"/>
                </a:p>
              </p:txBody>
            </p:sp>
          </p:grpSp>
        </p:grpSp>
      </p:grpSp>
      <p:grpSp>
        <p:nvGrpSpPr>
          <p:cNvPr id="20" name="Group 111"/>
          <p:cNvGrpSpPr/>
          <p:nvPr/>
        </p:nvGrpSpPr>
        <p:grpSpPr>
          <a:xfrm>
            <a:off x="133807" y="3567551"/>
            <a:ext cx="8822103" cy="2403346"/>
            <a:chOff x="78387" y="3751002"/>
            <a:chExt cx="8822103" cy="2403346"/>
          </a:xfrm>
        </p:grpSpPr>
        <p:sp>
          <p:nvSpPr>
            <p:cNvPr id="108" name="Rectangle 107"/>
            <p:cNvSpPr/>
            <p:nvPr/>
          </p:nvSpPr>
          <p:spPr>
            <a:xfrm>
              <a:off x="78387" y="3882887"/>
              <a:ext cx="8822103" cy="227146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4"/>
            <p:cNvGrpSpPr/>
            <p:nvPr/>
          </p:nvGrpSpPr>
          <p:grpSpPr>
            <a:xfrm>
              <a:off x="180914" y="3751002"/>
              <a:ext cx="8517138" cy="2403346"/>
              <a:chOff x="223524" y="4307655"/>
              <a:chExt cx="8517138" cy="2403346"/>
            </a:xfrm>
          </p:grpSpPr>
          <p:cxnSp>
            <p:nvCxnSpPr>
              <p:cNvPr id="76" name="Straight Arrow Connector 75"/>
              <p:cNvCxnSpPr/>
              <p:nvPr/>
            </p:nvCxnSpPr>
            <p:spPr>
              <a:xfrm flipV="1">
                <a:off x="580074" y="5350296"/>
                <a:ext cx="0" cy="4265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3" name="Group 103"/>
              <p:cNvGrpSpPr/>
              <p:nvPr/>
            </p:nvGrpSpPr>
            <p:grpSpPr>
              <a:xfrm>
                <a:off x="223524" y="4307655"/>
                <a:ext cx="8517138" cy="2403346"/>
                <a:chOff x="223524" y="4307655"/>
                <a:chExt cx="8517138" cy="2403346"/>
              </a:xfrm>
            </p:grpSpPr>
            <p:sp>
              <p:nvSpPr>
                <p:cNvPr id="60" name="TextBox 59"/>
                <p:cNvSpPr txBox="1"/>
                <p:nvPr/>
              </p:nvSpPr>
              <p:spPr>
                <a:xfrm>
                  <a:off x="223524" y="5776809"/>
                  <a:ext cx="1802932" cy="646331"/>
                </a:xfrm>
                <a:prstGeom prst="rect">
                  <a:avLst/>
                </a:prstGeom>
                <a:noFill/>
              </p:spPr>
              <p:txBody>
                <a:bodyPr wrap="square" rtlCol="0">
                  <a:spAutoFit/>
                </a:bodyPr>
                <a:lstStyle/>
                <a:p>
                  <a:r>
                    <a:rPr lang="en-US" dirty="0" smtClean="0"/>
                    <a:t>Drop Previous Load Table</a:t>
                  </a:r>
                  <a:endParaRPr lang="en-US" dirty="0"/>
                </a:p>
              </p:txBody>
            </p:sp>
            <p:grpSp>
              <p:nvGrpSpPr>
                <p:cNvPr id="24" name="Group 102"/>
                <p:cNvGrpSpPr/>
                <p:nvPr/>
              </p:nvGrpSpPr>
              <p:grpSpPr>
                <a:xfrm>
                  <a:off x="245033" y="4307655"/>
                  <a:ext cx="8495629" cy="2403346"/>
                  <a:chOff x="245033" y="4307655"/>
                  <a:chExt cx="8495629" cy="2403346"/>
                </a:xfrm>
              </p:grpSpPr>
              <p:cxnSp>
                <p:nvCxnSpPr>
                  <p:cNvPr id="56" name="Straight Arrow Connector 55"/>
                  <p:cNvCxnSpPr/>
                  <p:nvPr/>
                </p:nvCxnSpPr>
                <p:spPr>
                  <a:xfrm flipH="1">
                    <a:off x="1583444" y="6099975"/>
                    <a:ext cx="68727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8" name="Group 101"/>
                  <p:cNvGrpSpPr/>
                  <p:nvPr/>
                </p:nvGrpSpPr>
                <p:grpSpPr>
                  <a:xfrm>
                    <a:off x="245033" y="4307655"/>
                    <a:ext cx="8495629" cy="2403346"/>
                    <a:chOff x="245033" y="4307655"/>
                    <a:chExt cx="8495629" cy="2403346"/>
                  </a:xfrm>
                </p:grpSpPr>
                <p:sp>
                  <p:nvSpPr>
                    <p:cNvPr id="42" name="Can 41"/>
                    <p:cNvSpPr/>
                    <p:nvPr/>
                  </p:nvSpPr>
                  <p:spPr>
                    <a:xfrm>
                      <a:off x="2399419" y="5641848"/>
                      <a:ext cx="914400" cy="1069153"/>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Target</a:t>
                      </a:r>
                      <a:endParaRPr lang="en-US" dirty="0"/>
                    </a:p>
                  </p:txBody>
                </p:sp>
                <p:grpSp>
                  <p:nvGrpSpPr>
                    <p:cNvPr id="29" name="Group 100"/>
                    <p:cNvGrpSpPr/>
                    <p:nvPr/>
                  </p:nvGrpSpPr>
                  <p:grpSpPr>
                    <a:xfrm>
                      <a:off x="245033" y="4307655"/>
                      <a:ext cx="8495629" cy="2293587"/>
                      <a:chOff x="245033" y="4307655"/>
                      <a:chExt cx="8495629" cy="2293587"/>
                    </a:xfrm>
                  </p:grpSpPr>
                  <p:sp>
                    <p:nvSpPr>
                      <p:cNvPr id="53" name="TextBox 52"/>
                      <p:cNvSpPr txBox="1"/>
                      <p:nvPr/>
                    </p:nvSpPr>
                    <p:spPr>
                      <a:xfrm>
                        <a:off x="3383903" y="5730643"/>
                        <a:ext cx="1156800" cy="369332"/>
                      </a:xfrm>
                      <a:prstGeom prst="rect">
                        <a:avLst/>
                      </a:prstGeom>
                      <a:noFill/>
                    </p:spPr>
                    <p:txBody>
                      <a:bodyPr wrap="none" rtlCol="0">
                        <a:spAutoFit/>
                      </a:bodyPr>
                      <a:lstStyle/>
                      <a:p>
                        <a:r>
                          <a:rPr lang="en-US" dirty="0" smtClean="0"/>
                          <a:t>Transform</a:t>
                        </a:r>
                        <a:endParaRPr lang="en-US" dirty="0"/>
                      </a:p>
                    </p:txBody>
                  </p:sp>
                  <p:grpSp>
                    <p:nvGrpSpPr>
                      <p:cNvPr id="30" name="Group 99"/>
                      <p:cNvGrpSpPr/>
                      <p:nvPr/>
                    </p:nvGrpSpPr>
                    <p:grpSpPr>
                      <a:xfrm>
                        <a:off x="245033" y="4307655"/>
                        <a:ext cx="8495629" cy="2293587"/>
                        <a:chOff x="245033" y="4307655"/>
                        <a:chExt cx="8495629" cy="2293587"/>
                      </a:xfrm>
                    </p:grpSpPr>
                    <p:cxnSp>
                      <p:nvCxnSpPr>
                        <p:cNvPr id="50" name="Straight Arrow Connector 49"/>
                        <p:cNvCxnSpPr/>
                        <p:nvPr/>
                      </p:nvCxnSpPr>
                      <p:spPr>
                        <a:xfrm flipH="1">
                          <a:off x="3523579" y="6209244"/>
                          <a:ext cx="101712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1" name="Group 98"/>
                        <p:cNvGrpSpPr/>
                        <p:nvPr/>
                      </p:nvGrpSpPr>
                      <p:grpSpPr>
                        <a:xfrm>
                          <a:off x="245033" y="4307655"/>
                          <a:ext cx="8495629" cy="2293587"/>
                          <a:chOff x="206357" y="4307655"/>
                          <a:chExt cx="8495629" cy="2293587"/>
                        </a:xfrm>
                      </p:grpSpPr>
                      <p:grpSp>
                        <p:nvGrpSpPr>
                          <p:cNvPr id="32" name="Group 97"/>
                          <p:cNvGrpSpPr/>
                          <p:nvPr/>
                        </p:nvGrpSpPr>
                        <p:grpSpPr>
                          <a:xfrm>
                            <a:off x="4741036" y="5523808"/>
                            <a:ext cx="3144831" cy="1077434"/>
                            <a:chOff x="4741036" y="5523808"/>
                            <a:chExt cx="3144831" cy="1077434"/>
                          </a:xfrm>
                        </p:grpSpPr>
                        <p:grpSp>
                          <p:nvGrpSpPr>
                            <p:cNvPr id="33" name="Group 96"/>
                            <p:cNvGrpSpPr/>
                            <p:nvPr/>
                          </p:nvGrpSpPr>
                          <p:grpSpPr>
                            <a:xfrm>
                              <a:off x="4741036" y="5631817"/>
                              <a:ext cx="2039026" cy="969425"/>
                              <a:chOff x="4741036" y="5631817"/>
                              <a:chExt cx="2039026" cy="969425"/>
                            </a:xfrm>
                          </p:grpSpPr>
                          <p:sp>
                            <p:nvSpPr>
                              <p:cNvPr id="38" name="Can 37"/>
                              <p:cNvSpPr/>
                              <p:nvPr/>
                            </p:nvSpPr>
                            <p:spPr>
                              <a:xfrm>
                                <a:off x="4741036" y="5631817"/>
                                <a:ext cx="1284153" cy="969425"/>
                              </a:xfrm>
                              <a:prstGeom prst="can">
                                <a:avLst>
                                  <a:gd name="adj" fmla="val 284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Curr</a:t>
                                </a:r>
                                <a:r>
                                  <a:rPr lang="en-US" dirty="0"/>
                                  <a:t>e</a:t>
                                </a:r>
                                <a:r>
                                  <a:rPr lang="en-US" dirty="0" smtClean="0"/>
                                  <a:t>nt Load</a:t>
                                </a:r>
                                <a:endParaRPr lang="en-US" dirty="0"/>
                              </a:p>
                            </p:txBody>
                          </p:sp>
                          <p:sp>
                            <p:nvSpPr>
                              <p:cNvPr id="40" name="TextBox 39"/>
                              <p:cNvSpPr txBox="1"/>
                              <p:nvPr/>
                            </p:nvSpPr>
                            <p:spPr>
                              <a:xfrm>
                                <a:off x="6025190" y="5915309"/>
                                <a:ext cx="754872" cy="369332"/>
                              </a:xfrm>
                              <a:prstGeom prst="rect">
                                <a:avLst/>
                              </a:prstGeom>
                              <a:noFill/>
                            </p:spPr>
                            <p:txBody>
                              <a:bodyPr wrap="none" rtlCol="0">
                                <a:spAutoFit/>
                              </a:bodyPr>
                              <a:lstStyle/>
                              <a:p>
                                <a:r>
                                  <a:rPr lang="en-US" dirty="0" smtClean="0"/>
                                  <a:t>minus</a:t>
                                </a:r>
                                <a:endParaRPr lang="en-US" dirty="0"/>
                              </a:p>
                            </p:txBody>
                          </p:sp>
                        </p:grpSp>
                        <p:sp>
                          <p:nvSpPr>
                            <p:cNvPr id="41" name="Can 40"/>
                            <p:cNvSpPr/>
                            <p:nvPr/>
                          </p:nvSpPr>
                          <p:spPr>
                            <a:xfrm>
                              <a:off x="6842773" y="5523808"/>
                              <a:ext cx="1043094" cy="1077434"/>
                            </a:xfrm>
                            <a:prstGeom prst="can">
                              <a:avLst>
                                <a:gd name="adj" fmla="val 284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Previous Load</a:t>
                              </a:r>
                              <a:endParaRPr lang="en-US" dirty="0"/>
                            </a:p>
                          </p:txBody>
                        </p:sp>
                      </p:grpSp>
                      <p:grpSp>
                        <p:nvGrpSpPr>
                          <p:cNvPr id="34" name="Group 94"/>
                          <p:cNvGrpSpPr/>
                          <p:nvPr/>
                        </p:nvGrpSpPr>
                        <p:grpSpPr>
                          <a:xfrm>
                            <a:off x="206357" y="4307655"/>
                            <a:ext cx="8495629" cy="1808275"/>
                            <a:chOff x="206357" y="4307655"/>
                            <a:chExt cx="8495629" cy="1808275"/>
                          </a:xfrm>
                        </p:grpSpPr>
                        <p:cxnSp>
                          <p:nvCxnSpPr>
                            <p:cNvPr id="63" name="Elbow Connector 62"/>
                            <p:cNvCxnSpPr/>
                            <p:nvPr/>
                          </p:nvCxnSpPr>
                          <p:spPr>
                            <a:xfrm rot="5400000">
                              <a:off x="7892239" y="5306183"/>
                              <a:ext cx="1184244" cy="435250"/>
                            </a:xfrm>
                            <a:prstGeom prst="bentConnector3">
                              <a:avLst>
                                <a:gd name="adj1" fmla="val 9899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5" name="Group 93"/>
                            <p:cNvGrpSpPr/>
                            <p:nvPr/>
                          </p:nvGrpSpPr>
                          <p:grpSpPr>
                            <a:xfrm>
                              <a:off x="206357" y="4307655"/>
                              <a:ext cx="8495629" cy="1042640"/>
                              <a:chOff x="206357" y="4307655"/>
                              <a:chExt cx="8495629" cy="1042640"/>
                            </a:xfrm>
                          </p:grpSpPr>
                          <p:grpSp>
                            <p:nvGrpSpPr>
                              <p:cNvPr id="39" name="Group 92"/>
                              <p:cNvGrpSpPr/>
                              <p:nvPr/>
                            </p:nvGrpSpPr>
                            <p:grpSpPr>
                              <a:xfrm>
                                <a:off x="206357" y="4307655"/>
                                <a:ext cx="8045192" cy="1042640"/>
                                <a:chOff x="206357" y="4307655"/>
                                <a:chExt cx="8045192" cy="1042640"/>
                              </a:xfrm>
                            </p:grpSpPr>
                            <p:sp>
                              <p:nvSpPr>
                                <p:cNvPr id="37" name="Can 36"/>
                                <p:cNvSpPr/>
                                <p:nvPr/>
                              </p:nvSpPr>
                              <p:spPr>
                                <a:xfrm>
                                  <a:off x="7337149" y="4307655"/>
                                  <a:ext cx="914400" cy="959149"/>
                                </a:xfrm>
                                <a:prstGeom prst="can">
                                  <a:avLst>
                                    <a:gd name="adj" fmla="val 2843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Current Load</a:t>
                                  </a:r>
                                  <a:endParaRPr lang="en-US" dirty="0"/>
                                </a:p>
                              </p:txBody>
                            </p:sp>
                            <p:grpSp>
                              <p:nvGrpSpPr>
                                <p:cNvPr id="43" name="Group 91"/>
                                <p:cNvGrpSpPr/>
                                <p:nvPr/>
                              </p:nvGrpSpPr>
                              <p:grpSpPr>
                                <a:xfrm>
                                  <a:off x="206357" y="4426965"/>
                                  <a:ext cx="6958337" cy="923330"/>
                                  <a:chOff x="206357" y="4426965"/>
                                  <a:chExt cx="6958337" cy="923330"/>
                                </a:xfrm>
                              </p:grpSpPr>
                              <p:grpSp>
                                <p:nvGrpSpPr>
                                  <p:cNvPr id="45" name="Group 90"/>
                                  <p:cNvGrpSpPr/>
                                  <p:nvPr/>
                                </p:nvGrpSpPr>
                                <p:grpSpPr>
                                  <a:xfrm>
                                    <a:off x="206357" y="4426965"/>
                                    <a:ext cx="6252842" cy="923330"/>
                                    <a:chOff x="206357" y="4426965"/>
                                    <a:chExt cx="6252842" cy="923330"/>
                                  </a:xfrm>
                                </p:grpSpPr>
                                <p:sp>
                                  <p:nvSpPr>
                                    <p:cNvPr id="36" name="Rounded Rectangle 35"/>
                                    <p:cNvSpPr/>
                                    <p:nvPr/>
                                  </p:nvSpPr>
                                  <p:spPr>
                                    <a:xfrm>
                                      <a:off x="4969821" y="4536749"/>
                                      <a:ext cx="1489378" cy="70214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Incremental process</a:t>
                                      </a:r>
                                      <a:endParaRPr lang="en-US" dirty="0"/>
                                    </a:p>
                                  </p:txBody>
                                </p:sp>
                                <p:grpSp>
                                  <p:nvGrpSpPr>
                                    <p:cNvPr id="46" name="Group 89"/>
                                    <p:cNvGrpSpPr/>
                                    <p:nvPr/>
                                  </p:nvGrpSpPr>
                                  <p:grpSpPr>
                                    <a:xfrm>
                                      <a:off x="206357" y="4426965"/>
                                      <a:ext cx="4577817" cy="923330"/>
                                      <a:chOff x="206357" y="4426965"/>
                                      <a:chExt cx="4577817" cy="923330"/>
                                    </a:xfrm>
                                  </p:grpSpPr>
                                  <p:sp>
                                    <p:nvSpPr>
                                      <p:cNvPr id="27" name="TextBox 26"/>
                                      <p:cNvSpPr txBox="1"/>
                                      <p:nvPr/>
                                    </p:nvSpPr>
                                    <p:spPr>
                                      <a:xfrm>
                                        <a:off x="2759452" y="4592565"/>
                                        <a:ext cx="2024722" cy="646331"/>
                                      </a:xfrm>
                                      <a:prstGeom prst="rect">
                                        <a:avLst/>
                                      </a:prstGeom>
                                      <a:noFill/>
                                    </p:spPr>
                                    <p:txBody>
                                      <a:bodyPr wrap="square" rtlCol="0">
                                        <a:spAutoFit/>
                                      </a:bodyPr>
                                      <a:lstStyle/>
                                      <a:p>
                                        <a:r>
                                          <a:rPr lang="en-US" dirty="0" smtClean="0"/>
                                          <a:t>Create empty Current Load table</a:t>
                                        </a:r>
                                        <a:endParaRPr lang="en-US" dirty="0"/>
                                      </a:p>
                                    </p:txBody>
                                  </p:sp>
                                  <p:grpSp>
                                    <p:nvGrpSpPr>
                                      <p:cNvPr id="48" name="Group 88"/>
                                      <p:cNvGrpSpPr/>
                                      <p:nvPr/>
                                    </p:nvGrpSpPr>
                                    <p:grpSpPr>
                                      <a:xfrm>
                                        <a:off x="206357" y="4426965"/>
                                        <a:ext cx="2371800" cy="923330"/>
                                        <a:chOff x="206357" y="4426965"/>
                                        <a:chExt cx="2371800" cy="923330"/>
                                      </a:xfrm>
                                    </p:grpSpPr>
                                    <p:sp>
                                      <p:nvSpPr>
                                        <p:cNvPr id="26" name="TextBox 25"/>
                                        <p:cNvSpPr txBox="1"/>
                                        <p:nvPr/>
                                      </p:nvSpPr>
                                      <p:spPr>
                                        <a:xfrm>
                                          <a:off x="206357" y="4426965"/>
                                          <a:ext cx="2193062" cy="923330"/>
                                        </a:xfrm>
                                        <a:prstGeom prst="rect">
                                          <a:avLst/>
                                        </a:prstGeom>
                                        <a:noFill/>
                                      </p:spPr>
                                      <p:txBody>
                                        <a:bodyPr wrap="square" rtlCol="0">
                                          <a:spAutoFit/>
                                        </a:bodyPr>
                                        <a:lstStyle/>
                                        <a:p>
                                          <a:r>
                                            <a:rPr lang="en-US" dirty="0" smtClean="0"/>
                                            <a:t>Rename Current load table to Previous load table</a:t>
                                          </a:r>
                                          <a:endParaRPr lang="en-US" dirty="0"/>
                                        </a:p>
                                      </p:txBody>
                                    </p:sp>
                                    <p:cxnSp>
                                      <p:nvCxnSpPr>
                                        <p:cNvPr id="44" name="Straight Arrow Connector 43"/>
                                        <p:cNvCxnSpPr/>
                                        <p:nvPr/>
                                      </p:nvCxnSpPr>
                                      <p:spPr>
                                        <a:xfrm>
                                          <a:off x="1965000" y="4915731"/>
                                          <a:ext cx="61315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cxnSp>
                                <p:nvCxnSpPr>
                                  <p:cNvPr id="47" name="Straight Arrow Connector 46"/>
                                  <p:cNvCxnSpPr/>
                                  <p:nvPr/>
                                </p:nvCxnSpPr>
                                <p:spPr>
                                  <a:xfrm>
                                    <a:off x="6681031" y="4915731"/>
                                    <a:ext cx="48366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cxnSp>
                            <p:nvCxnSpPr>
                              <p:cNvPr id="82" name="Straight Arrow Connector 81"/>
                              <p:cNvCxnSpPr/>
                              <p:nvPr/>
                            </p:nvCxnSpPr>
                            <p:spPr>
                              <a:xfrm>
                                <a:off x="8469174" y="4915731"/>
                                <a:ext cx="2328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grpSp>
                  </p:grpSp>
                </p:grpSp>
              </p:grpSp>
            </p:grpSp>
          </p:grpSp>
        </p:grpSp>
      </p:grpSp>
      <p:sp>
        <p:nvSpPr>
          <p:cNvPr id="107" name="Rectangle 106"/>
          <p:cNvSpPr/>
          <p:nvPr/>
        </p:nvSpPr>
        <p:spPr>
          <a:xfrm>
            <a:off x="133807" y="3352800"/>
            <a:ext cx="2346255" cy="348813"/>
          </a:xfrm>
          <a:prstGeom prst="rect">
            <a:avLst/>
          </a:prstGeom>
        </p:spPr>
        <p:txBody>
          <a:bodyPr wrap="square">
            <a:spAutoFit/>
          </a:bodyPr>
          <a:lstStyle/>
          <a:p>
            <a:pPr>
              <a:lnSpc>
                <a:spcPct val="80000"/>
              </a:lnSpc>
              <a:buFont typeface="Wingdings" charset="0"/>
              <a:buNone/>
            </a:pPr>
            <a:r>
              <a:rPr lang="en-US" sz="2000" dirty="0" smtClean="0">
                <a:solidFill>
                  <a:srgbClr val="558ED5"/>
                </a:solidFill>
              </a:rPr>
              <a:t>Incremental Loads</a:t>
            </a:r>
            <a:endParaRPr lang="en-US" sz="2000" dirty="0">
              <a:solidFill>
                <a:srgbClr val="558ED5"/>
              </a:solidFill>
            </a:endParaRPr>
          </a:p>
        </p:txBody>
      </p:sp>
      <p:sp>
        <p:nvSpPr>
          <p:cNvPr id="110" name="TextBox 109"/>
          <p:cNvSpPr txBox="1"/>
          <p:nvPr/>
        </p:nvSpPr>
        <p:spPr>
          <a:xfrm>
            <a:off x="160859" y="6019800"/>
            <a:ext cx="8045192" cy="677108"/>
          </a:xfrm>
          <a:prstGeom prst="rect">
            <a:avLst/>
          </a:prstGeom>
          <a:noFill/>
        </p:spPr>
        <p:txBody>
          <a:bodyPr wrap="square" rtlCol="0">
            <a:spAutoFit/>
          </a:bodyPr>
          <a:lstStyle/>
          <a:p>
            <a:r>
              <a:rPr lang="en-US" sz="2000" dirty="0" smtClean="0"/>
              <a:t>Since </a:t>
            </a:r>
            <a:r>
              <a:rPr lang="en-US" sz="2000" dirty="0"/>
              <a:t>none of these tasks involve database logging, they are very fast!</a:t>
            </a:r>
          </a:p>
          <a:p>
            <a:endParaRPr lang="en-US" dirty="0"/>
          </a:p>
        </p:txBody>
      </p:sp>
    </p:spTree>
    <p:extLst>
      <p:ext uri="{BB962C8B-B14F-4D97-AF65-F5344CB8AC3E}">
        <p14:creationId xmlns:p14="http://schemas.microsoft.com/office/powerpoint/2010/main" xmlns="" val="421412384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Loading is the last step of ETL process.</a:t>
            </a:r>
          </a:p>
          <a:p>
            <a:r>
              <a:rPr lang="en-US" dirty="0" smtClean="0"/>
              <a:t>The Load phase loads the transformed data from source to the target.</a:t>
            </a:r>
          </a:p>
          <a:p>
            <a:r>
              <a:rPr lang="en-US" dirty="0" smtClean="0"/>
              <a:t>The target is usually the data warehouse.</a:t>
            </a:r>
          </a:p>
          <a:p>
            <a:r>
              <a:rPr lang="en-US" dirty="0"/>
              <a:t>There are two types of tables in the database structure: fact tables and dimensions tables </a:t>
            </a:r>
          </a:p>
          <a:p>
            <a:r>
              <a:rPr lang="en-US" dirty="0" smtClean="0"/>
              <a:t>Data is loaded into normalized tables into the data warehouse.</a:t>
            </a:r>
            <a:endParaRPr lang="en-US" dirty="0"/>
          </a:p>
        </p:txBody>
      </p:sp>
      <p:sp>
        <p:nvSpPr>
          <p:cNvPr id="2" name="Title 1"/>
          <p:cNvSpPr>
            <a:spLocks noGrp="1"/>
          </p:cNvSpPr>
          <p:nvPr>
            <p:ph type="title"/>
          </p:nvPr>
        </p:nvSpPr>
        <p:spPr/>
        <p:txBody>
          <a:bodyPr/>
          <a:lstStyle/>
          <a:p>
            <a:r>
              <a:rPr lang="en-US" dirty="0" smtClean="0"/>
              <a:t>Data Load</a:t>
            </a:r>
            <a:endParaRPr lang="en-US" dirty="0"/>
          </a:p>
        </p:txBody>
      </p:sp>
    </p:spTree>
    <p:extLst>
      <p:ext uri="{BB962C8B-B14F-4D97-AF65-F5344CB8AC3E}">
        <p14:creationId xmlns:p14="http://schemas.microsoft.com/office/powerpoint/2010/main" xmlns="" val="11913371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339271" cy="914400"/>
          </a:xfrm>
        </p:spPr>
        <p:txBody>
          <a:bodyPr/>
          <a:lstStyle/>
          <a:p>
            <a:r>
              <a:rPr lang="en-US" dirty="0" smtClean="0"/>
              <a:t>Type of ETL Loads</a:t>
            </a:r>
            <a:endParaRPr lang="en-US" dirty="0"/>
          </a:p>
        </p:txBody>
      </p:sp>
      <p:sp>
        <p:nvSpPr>
          <p:cNvPr id="4" name="Rounded Rectangle 3"/>
          <p:cNvSpPr/>
          <p:nvPr/>
        </p:nvSpPr>
        <p:spPr>
          <a:xfrm>
            <a:off x="304800" y="2362200"/>
            <a:ext cx="1442346" cy="914400"/>
          </a:xfrm>
          <a:prstGeom prst="roundRect">
            <a:avLst/>
          </a:prstGeom>
          <a:gradFill>
            <a:gsLst>
              <a:gs pos="0">
                <a:schemeClr val="accent1">
                  <a:shade val="51000"/>
                  <a:satMod val="130000"/>
                </a:schemeClr>
              </a:gs>
              <a:gs pos="100000">
                <a:schemeClr val="accent1">
                  <a:shade val="94000"/>
                  <a:satMod val="135000"/>
                </a:schemeClr>
              </a:gs>
            </a:gsLst>
          </a:gradFill>
          <a:ln>
            <a:noFill/>
          </a:ln>
          <a:effectLst>
            <a:reflection blurRad="6350" stA="26000" endPos="2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History </a:t>
            </a:r>
            <a:r>
              <a:rPr lang="en-US" dirty="0" smtClean="0"/>
              <a:t>Load/Initial Load</a:t>
            </a:r>
            <a:endParaRPr lang="en-US" dirty="0"/>
          </a:p>
        </p:txBody>
      </p:sp>
      <p:sp>
        <p:nvSpPr>
          <p:cNvPr id="5" name="Rounded Rectangle 4"/>
          <p:cNvSpPr/>
          <p:nvPr/>
        </p:nvSpPr>
        <p:spPr>
          <a:xfrm>
            <a:off x="304800" y="3588500"/>
            <a:ext cx="1442347" cy="1160313"/>
          </a:xfrm>
          <a:prstGeom prst="roundRect">
            <a:avLst/>
          </a:prstGeom>
          <a:ln>
            <a:noFill/>
          </a:ln>
          <a:effectLst>
            <a:reflection blurRad="6350" stA="26000" endPos="25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Incremental Load</a:t>
            </a:r>
          </a:p>
        </p:txBody>
      </p:sp>
      <p:sp>
        <p:nvSpPr>
          <p:cNvPr id="6" name="Oval Callout 5"/>
          <p:cNvSpPr/>
          <p:nvPr/>
        </p:nvSpPr>
        <p:spPr>
          <a:xfrm>
            <a:off x="3079747" y="1034373"/>
            <a:ext cx="4592382" cy="2242227"/>
          </a:xfrm>
          <a:prstGeom prst="wedgeEllipseCallout">
            <a:avLst>
              <a:gd name="adj1" fmla="val -78658"/>
              <a:gd name="adj2" fmla="val 34596"/>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smtClean="0"/>
          </a:p>
          <a:p>
            <a:pPr algn="ctr"/>
            <a:r>
              <a:rPr lang="en-US" dirty="0" smtClean="0"/>
              <a:t>Loading of data from legacy systems into the DW. We perform </a:t>
            </a:r>
            <a:r>
              <a:rPr lang="en-US" dirty="0"/>
              <a:t>a one time ETL to extract the required history data and load it to the warehouse.</a:t>
            </a:r>
          </a:p>
          <a:p>
            <a:pPr algn="ctr"/>
            <a:endParaRPr lang="en-US" dirty="0"/>
          </a:p>
        </p:txBody>
      </p:sp>
      <p:sp>
        <p:nvSpPr>
          <p:cNvPr id="7" name="Oval Callout 6"/>
          <p:cNvSpPr/>
          <p:nvPr/>
        </p:nvSpPr>
        <p:spPr>
          <a:xfrm>
            <a:off x="2342897" y="3588501"/>
            <a:ext cx="6091232" cy="2964699"/>
          </a:xfrm>
          <a:prstGeom prst="wedgeEllipseCallout">
            <a:avLst>
              <a:gd name="adj1" fmla="val -58816"/>
              <a:gd name="adj2" fmla="val -32039"/>
            </a:avLst>
          </a:prstGeom>
          <a:gradFill>
            <a:gsLst>
              <a:gs pos="29000">
                <a:schemeClr val="accent1">
                  <a:tint val="50000"/>
                  <a:satMod val="300000"/>
                </a:schemeClr>
              </a:gs>
              <a:gs pos="57000">
                <a:schemeClr val="accent1">
                  <a:tint val="37000"/>
                  <a:satMod val="300000"/>
                </a:schemeClr>
              </a:gs>
              <a:gs pos="100000">
                <a:schemeClr val="accent1">
                  <a:tint val="15000"/>
                  <a:satMod val="350000"/>
                </a:schemeClr>
              </a:gs>
            </a:gsLst>
            <a:lin ang="16200000" scaled="0"/>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a:p>
            <a:pPr algn="ctr"/>
            <a:r>
              <a:rPr lang="en-US" dirty="0"/>
              <a:t>Incremental load is the periodic load to keep the data warehouse updated with the most recent transactional data. </a:t>
            </a:r>
          </a:p>
          <a:p>
            <a:pPr algn="ctr"/>
            <a:r>
              <a:rPr lang="en-US" dirty="0"/>
              <a:t>Load could be on</a:t>
            </a:r>
          </a:p>
          <a:p>
            <a:r>
              <a:rPr lang="en-US" dirty="0"/>
              <a:t>       Daily basis                          Weekly basis</a:t>
            </a:r>
          </a:p>
          <a:p>
            <a:r>
              <a:rPr lang="en-US" dirty="0"/>
              <a:t>       Monthly basis	                 Quarterly basis</a:t>
            </a:r>
          </a:p>
          <a:p>
            <a:r>
              <a:rPr lang="en-US" dirty="0"/>
              <a:t>       Yearly basis</a:t>
            </a:r>
          </a:p>
          <a:p>
            <a:pPr algn="ctr"/>
            <a:endParaRPr lang="en-US" dirty="0"/>
          </a:p>
        </p:txBody>
      </p:sp>
    </p:spTree>
    <p:extLst>
      <p:ext uri="{BB962C8B-B14F-4D97-AF65-F5344CB8AC3E}">
        <p14:creationId xmlns:p14="http://schemas.microsoft.com/office/powerpoint/2010/main" xmlns="" val="32410392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 y="1198420"/>
            <a:ext cx="6479254" cy="5195183"/>
            <a:chOff x="152400" y="1198420"/>
            <a:chExt cx="6479254" cy="5195183"/>
          </a:xfrm>
        </p:grpSpPr>
        <p:grpSp>
          <p:nvGrpSpPr>
            <p:cNvPr id="4" name="Group 3"/>
            <p:cNvGrpSpPr/>
            <p:nvPr/>
          </p:nvGrpSpPr>
          <p:grpSpPr>
            <a:xfrm>
              <a:off x="2131636" y="2168897"/>
              <a:ext cx="4500018" cy="3139156"/>
              <a:chOff x="2462665" y="2168897"/>
              <a:chExt cx="5389650" cy="3139156"/>
            </a:xfrm>
          </p:grpSpPr>
          <p:grpSp>
            <p:nvGrpSpPr>
              <p:cNvPr id="5" name="Group 9"/>
              <p:cNvGrpSpPr/>
              <p:nvPr/>
            </p:nvGrpSpPr>
            <p:grpSpPr>
              <a:xfrm>
                <a:off x="2462665" y="2168897"/>
                <a:ext cx="3042515" cy="3139156"/>
                <a:chOff x="2905092" y="2370261"/>
                <a:chExt cx="3042515" cy="3139156"/>
              </a:xfrm>
            </p:grpSpPr>
            <p:sp>
              <p:nvSpPr>
                <p:cNvPr id="17" name="Right Arrow 16"/>
                <p:cNvSpPr/>
                <p:nvPr/>
              </p:nvSpPr>
              <p:spPr>
                <a:xfrm>
                  <a:off x="2905092" y="2370261"/>
                  <a:ext cx="1223589" cy="3139156"/>
                </a:xfrm>
                <a:prstGeom prst="rightArrow">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dirty="0" smtClean="0"/>
                    <a:t>Extract data</a:t>
                  </a:r>
                  <a:endParaRPr lang="en-US" dirty="0"/>
                </a:p>
              </p:txBody>
            </p:sp>
            <p:sp>
              <p:nvSpPr>
                <p:cNvPr id="12" name="Can 11"/>
                <p:cNvSpPr/>
                <p:nvPr/>
              </p:nvSpPr>
              <p:spPr>
                <a:xfrm>
                  <a:off x="4316813" y="2830164"/>
                  <a:ext cx="1630794" cy="2231109"/>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Staging/Landing Area</a:t>
                  </a:r>
                  <a:endParaRPr lang="en-US" dirty="0"/>
                </a:p>
              </p:txBody>
            </p:sp>
          </p:grpSp>
          <p:sp>
            <p:nvSpPr>
              <p:cNvPr id="8" name="Right Arrow 7"/>
              <p:cNvSpPr/>
              <p:nvPr/>
            </p:nvSpPr>
            <p:spPr>
              <a:xfrm>
                <a:off x="5650117" y="3460877"/>
                <a:ext cx="220219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Multidocument 4"/>
            <p:cNvSpPr/>
            <p:nvPr/>
          </p:nvSpPr>
          <p:spPr>
            <a:xfrm>
              <a:off x="193412" y="5149711"/>
              <a:ext cx="1811160" cy="124389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Spreadsheets &amp; others</a:t>
              </a:r>
              <a:endParaRPr lang="en-US" dirty="0"/>
            </a:p>
          </p:txBody>
        </p:sp>
        <p:sp>
          <p:nvSpPr>
            <p:cNvPr id="21" name="Can 20"/>
            <p:cNvSpPr/>
            <p:nvPr/>
          </p:nvSpPr>
          <p:spPr>
            <a:xfrm>
              <a:off x="152400" y="1198420"/>
              <a:ext cx="1852171"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OLTP Systems (incremental data)</a:t>
              </a:r>
              <a:endParaRPr lang="en-US" dirty="0"/>
            </a:p>
          </p:txBody>
        </p:sp>
        <p:sp>
          <p:nvSpPr>
            <p:cNvPr id="22" name="Can 21"/>
            <p:cNvSpPr/>
            <p:nvPr/>
          </p:nvSpPr>
          <p:spPr>
            <a:xfrm>
              <a:off x="193412" y="2616101"/>
              <a:ext cx="1811159"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Legacy Systems (historic data)</a:t>
              </a:r>
              <a:endParaRPr lang="en-US" dirty="0"/>
            </a:p>
          </p:txBody>
        </p:sp>
        <p:sp>
          <p:nvSpPr>
            <p:cNvPr id="23" name="Folded Corner 22"/>
            <p:cNvSpPr/>
            <p:nvPr/>
          </p:nvSpPr>
          <p:spPr>
            <a:xfrm>
              <a:off x="193412" y="4033782"/>
              <a:ext cx="1811160" cy="914400"/>
            </a:xfrm>
            <a:prstGeom prst="foldedCorner">
              <a:avLst>
                <a:gd name="adj" fmla="val 41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Text files</a:t>
              </a:r>
              <a:endParaRPr lang="en-US" dirty="0"/>
            </a:p>
          </p:txBody>
        </p:sp>
      </p:grpSp>
      <p:sp>
        <p:nvSpPr>
          <p:cNvPr id="2" name="Title 1"/>
          <p:cNvSpPr>
            <a:spLocks noGrp="1"/>
          </p:cNvSpPr>
          <p:nvPr>
            <p:ph type="title"/>
          </p:nvPr>
        </p:nvSpPr>
        <p:spPr/>
        <p:txBody>
          <a:bodyPr/>
          <a:lstStyle/>
          <a:p>
            <a:r>
              <a:rPr lang="en-US" dirty="0" smtClean="0"/>
              <a:t>ETL Process</a:t>
            </a:r>
            <a:endParaRPr lang="en-US" dirty="0"/>
          </a:p>
        </p:txBody>
      </p:sp>
      <p:sp>
        <p:nvSpPr>
          <p:cNvPr id="18" name="Curved Left Arrow 17"/>
          <p:cNvSpPr/>
          <p:nvPr/>
        </p:nvSpPr>
        <p:spPr>
          <a:xfrm>
            <a:off x="4342713" y="2020724"/>
            <a:ext cx="2147841" cy="1216152"/>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Transformation</a:t>
            </a:r>
            <a:endParaRPr lang="en-US" dirty="0">
              <a:solidFill>
                <a:schemeClr val="tx1"/>
              </a:solidFill>
            </a:endParaRPr>
          </a:p>
        </p:txBody>
      </p:sp>
      <p:sp>
        <p:nvSpPr>
          <p:cNvPr id="19" name="Can 18"/>
          <p:cNvSpPr/>
          <p:nvPr/>
        </p:nvSpPr>
        <p:spPr>
          <a:xfrm>
            <a:off x="6819786" y="2633156"/>
            <a:ext cx="1867014" cy="1959127"/>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Data Warehouse</a:t>
            </a:r>
            <a:endParaRPr lang="en-US" sz="2000" dirty="0"/>
          </a:p>
        </p:txBody>
      </p:sp>
    </p:spTree>
    <p:extLst>
      <p:ext uri="{BB962C8B-B14F-4D97-AF65-F5344CB8AC3E}">
        <p14:creationId xmlns:p14="http://schemas.microsoft.com/office/powerpoint/2010/main" xmlns="" val="13320154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8448"/>
            <a:ext cx="6251257" cy="5029200"/>
          </a:xfrm>
        </p:spPr>
        <p:txBody>
          <a:bodyPr>
            <a:normAutofit/>
          </a:bodyPr>
          <a:lstStyle/>
          <a:p>
            <a:pPr marL="514350" indent="-514350">
              <a:buFont typeface="+mj-lt"/>
              <a:buAutoNum type="arabicPeriod"/>
            </a:pPr>
            <a:r>
              <a:rPr lang="en-US" dirty="0" smtClean="0"/>
              <a:t>Why is data staging required?</a:t>
            </a:r>
          </a:p>
          <a:p>
            <a:pPr marL="514350" indent="-514350">
              <a:spcBef>
                <a:spcPts val="2400"/>
              </a:spcBef>
              <a:buFont typeface="+mj-lt"/>
              <a:buAutoNum type="arabicPeriod"/>
            </a:pPr>
            <a:r>
              <a:rPr lang="en-US" dirty="0" smtClean="0"/>
              <a:t>What are the types of ETL loads?</a:t>
            </a:r>
          </a:p>
          <a:p>
            <a:pPr marL="514350" indent="-514350">
              <a:spcBef>
                <a:spcPts val="2400"/>
              </a:spcBef>
              <a:buFont typeface="+mj-lt"/>
              <a:buAutoNum type="arabicPeriod"/>
            </a:pPr>
            <a:r>
              <a:rPr lang="en-US" dirty="0" smtClean="0"/>
              <a:t>What is data sourcing?</a:t>
            </a:r>
          </a:p>
          <a:p>
            <a:pPr marL="514350" indent="-514350">
              <a:spcBef>
                <a:spcPts val="2400"/>
              </a:spcBef>
              <a:buFont typeface="+mj-lt"/>
              <a:buAutoNum type="arabicPeriod"/>
            </a:pPr>
            <a:r>
              <a:rPr lang="en-US" dirty="0" smtClean="0"/>
              <a:t>Why do we need Change data determination in ETL?</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2" name="Title 1"/>
          <p:cNvSpPr>
            <a:spLocks noGrp="1"/>
          </p:cNvSpPr>
          <p:nvPr>
            <p:ph type="title"/>
          </p:nvPr>
        </p:nvSpPr>
        <p:spPr/>
        <p:txBody>
          <a:bodyPr/>
          <a:lstStyle/>
          <a:p>
            <a:r>
              <a:rPr lang="en-US" dirty="0" smtClean="0"/>
              <a:t>Test your understanding</a:t>
            </a:r>
            <a:endParaRPr lang="en-US" dirty="0"/>
          </a:p>
        </p:txBody>
      </p:sp>
      <p:pic>
        <p:nvPicPr>
          <p:cNvPr id="5" name="Picture 29"/>
          <p:cNvPicPr>
            <a:picLocks noChangeAspect="1" noChangeArrowheads="1"/>
          </p:cNvPicPr>
          <p:nvPr/>
        </p:nvPicPr>
        <p:blipFill>
          <a:blip r:embed="rId2" cstate="print"/>
          <a:srcRect/>
          <a:stretch>
            <a:fillRect/>
          </a:stretch>
        </p:blipFill>
        <p:spPr bwMode="auto">
          <a:xfrm>
            <a:off x="6324600" y="1371600"/>
            <a:ext cx="2683730" cy="2819400"/>
          </a:xfrm>
          <a:prstGeom prst="rect">
            <a:avLst/>
          </a:prstGeom>
          <a:noFill/>
          <a:ln w="9525" algn="ctr">
            <a:noFill/>
            <a:miter lim="800000"/>
            <a:headEnd/>
            <a:tailEnd/>
          </a:ln>
        </p:spPr>
      </p:pic>
    </p:spTree>
    <p:extLst>
      <p:ext uri="{BB962C8B-B14F-4D97-AF65-F5344CB8AC3E}">
        <p14:creationId xmlns:p14="http://schemas.microsoft.com/office/powerpoint/2010/main" xmlns="" val="290417348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8448"/>
            <a:ext cx="8686800" cy="4946650"/>
          </a:xfrm>
        </p:spPr>
        <p:txBody>
          <a:bodyPr>
            <a:normAutofit/>
          </a:bodyPr>
          <a:lstStyle/>
          <a:p>
            <a:pPr marL="514350" indent="-514350">
              <a:buFont typeface="+mj-lt"/>
              <a:buAutoNum type="arabicPeriod"/>
            </a:pPr>
            <a:r>
              <a:rPr lang="en-US" dirty="0" smtClean="0"/>
              <a:t>Staging is required to serve as a backup for data and preliminary data cleansing</a:t>
            </a:r>
          </a:p>
          <a:p>
            <a:pPr marL="514350" indent="-514350">
              <a:spcBef>
                <a:spcPts val="2400"/>
              </a:spcBef>
              <a:buFont typeface="+mj-lt"/>
              <a:buAutoNum type="arabicPeriod"/>
            </a:pPr>
            <a:r>
              <a:rPr lang="en-US" dirty="0" smtClean="0"/>
              <a:t>Historic load &amp; Incremental load</a:t>
            </a:r>
          </a:p>
          <a:p>
            <a:pPr marL="514350" indent="-514350">
              <a:spcBef>
                <a:spcPts val="2400"/>
              </a:spcBef>
              <a:buFont typeface="+mj-lt"/>
              <a:buAutoNum type="arabicPeriod"/>
            </a:pPr>
            <a:r>
              <a:rPr lang="en-US" dirty="0" smtClean="0"/>
              <a:t>Locating the data &amp; fetching it</a:t>
            </a:r>
          </a:p>
          <a:p>
            <a:pPr marL="514350" indent="-514350">
              <a:spcBef>
                <a:spcPts val="2400"/>
              </a:spcBef>
              <a:buFont typeface="+mj-lt"/>
              <a:buAutoNum type="arabicPeriod"/>
            </a:pPr>
            <a:r>
              <a:rPr lang="en-US" dirty="0" smtClean="0"/>
              <a:t>History is important &amp; changes need to be captured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
        <p:nvSpPr>
          <p:cNvPr id="2" name="Title 1"/>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xmlns="" val="8874907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1371600"/>
            <a:ext cx="8229600" cy="4525963"/>
          </a:xfrm>
        </p:spPr>
        <p:txBody>
          <a:bodyPr>
            <a:normAutofit lnSpcReduction="10000"/>
          </a:bodyPr>
          <a:lstStyle/>
          <a:p>
            <a:pPr marL="514350" indent="-514350">
              <a:buFont typeface="+mj-lt"/>
              <a:buAutoNum type="arabicPeriod"/>
            </a:pPr>
            <a:r>
              <a:rPr lang="en-US" dirty="0" smtClean="0"/>
              <a:t>Businesses have data in multiple databases with different codification and formats.</a:t>
            </a:r>
          </a:p>
          <a:p>
            <a:pPr marL="514350" indent="-514350">
              <a:spcBef>
                <a:spcPts val="1200"/>
              </a:spcBef>
              <a:buFont typeface="+mj-lt"/>
              <a:buAutoNum type="arabicPeriod"/>
            </a:pPr>
            <a:r>
              <a:rPr lang="en-US" dirty="0" smtClean="0"/>
              <a:t>Mergers and acquisitions have also created disparities in data representation</a:t>
            </a:r>
          </a:p>
          <a:p>
            <a:pPr marL="514350" indent="-514350">
              <a:spcBef>
                <a:spcPts val="1200"/>
              </a:spcBef>
              <a:buFont typeface="+mj-lt"/>
              <a:buAutoNum type="arabicPeriod"/>
            </a:pPr>
            <a:r>
              <a:rPr lang="en-US" dirty="0" smtClean="0"/>
              <a:t>Transformation is required to convert and summarize operational data into a consistent, business oriented form.</a:t>
            </a:r>
          </a:p>
          <a:p>
            <a:pPr marL="514350" indent="-514350">
              <a:spcBef>
                <a:spcPts val="1200"/>
              </a:spcBef>
              <a:buFont typeface="+mj-lt"/>
              <a:buAutoNum type="arabicPeriod"/>
            </a:pPr>
            <a:r>
              <a:rPr lang="en-US" dirty="0" smtClean="0"/>
              <a:t>Compute any derived information</a:t>
            </a:r>
            <a:r>
              <a:rPr lang="en-US" dirty="0"/>
              <a:t> </a:t>
            </a:r>
            <a:r>
              <a:rPr lang="en-US" dirty="0" smtClean="0"/>
              <a:t>and aggregates.</a:t>
            </a:r>
          </a:p>
          <a:p>
            <a:pPr marL="514350" indent="-514350">
              <a:spcBef>
                <a:spcPts val="1200"/>
              </a:spcBef>
              <a:buFont typeface="+mj-lt"/>
              <a:buAutoNum type="arabicPeriod"/>
            </a:pPr>
            <a:r>
              <a:rPr lang="en-US" dirty="0" smtClean="0"/>
              <a:t>To maintain historic data in retrievable form.</a:t>
            </a:r>
          </a:p>
        </p:txBody>
      </p:sp>
      <p:sp>
        <p:nvSpPr>
          <p:cNvPr id="2" name="Title 1"/>
          <p:cNvSpPr>
            <a:spLocks noGrp="1"/>
          </p:cNvSpPr>
          <p:nvPr>
            <p:ph type="title"/>
          </p:nvPr>
        </p:nvSpPr>
        <p:spPr>
          <a:xfrm>
            <a:off x="1295400" y="152400"/>
            <a:ext cx="8298180" cy="1143000"/>
          </a:xfrm>
        </p:spPr>
        <p:txBody>
          <a:bodyPr>
            <a:normAutofit fontScale="90000"/>
          </a:bodyPr>
          <a:lstStyle/>
          <a:p>
            <a:r>
              <a:rPr lang="en-US" dirty="0"/>
              <a:t>Need for </a:t>
            </a:r>
            <a:r>
              <a:rPr lang="en-US" dirty="0" smtClean="0"/>
              <a:t>ETL for DW</a:t>
            </a:r>
            <a:r>
              <a:rPr lang="en-US" dirty="0"/>
              <a:t/>
            </a:r>
            <a:br>
              <a:rPr lang="en-US" dirty="0"/>
            </a:br>
            <a:endParaRPr lang="en-US" dirty="0"/>
          </a:p>
        </p:txBody>
      </p:sp>
    </p:spTree>
    <p:extLst>
      <p:ext uri="{BB962C8B-B14F-4D97-AF65-F5344CB8AC3E}">
        <p14:creationId xmlns:p14="http://schemas.microsoft.com/office/powerpoint/2010/main" xmlns="" val="1487740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Extraction</a:t>
            </a:r>
          </a:p>
          <a:p>
            <a:pPr>
              <a:spcBef>
                <a:spcPts val="1200"/>
              </a:spcBef>
            </a:pPr>
            <a:r>
              <a:rPr lang="en-US" dirty="0" smtClean="0"/>
              <a:t>Data Staging</a:t>
            </a:r>
          </a:p>
          <a:p>
            <a:pPr>
              <a:spcBef>
                <a:spcPts val="1200"/>
              </a:spcBef>
            </a:pPr>
            <a:r>
              <a:rPr lang="en-US" dirty="0"/>
              <a:t>Data Transformation</a:t>
            </a:r>
          </a:p>
          <a:p>
            <a:pPr>
              <a:spcBef>
                <a:spcPts val="1200"/>
              </a:spcBef>
            </a:pPr>
            <a:r>
              <a:rPr lang="en-US" dirty="0"/>
              <a:t>Changed data determination</a:t>
            </a:r>
          </a:p>
          <a:p>
            <a:pPr>
              <a:spcBef>
                <a:spcPts val="1200"/>
              </a:spcBef>
            </a:pPr>
            <a:r>
              <a:rPr lang="en-US" dirty="0"/>
              <a:t>Data Load</a:t>
            </a:r>
          </a:p>
          <a:p>
            <a:endParaRPr lang="en-US" dirty="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Objectives</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10200" y="1447800"/>
            <a:ext cx="3224212" cy="3224212"/>
          </a:xfrm>
          <a:prstGeom prst="rect">
            <a:avLst/>
          </a:prstGeom>
        </p:spPr>
      </p:pic>
    </p:spTree>
    <p:extLst>
      <p:ext uri="{BB962C8B-B14F-4D97-AF65-F5344CB8AC3E}">
        <p14:creationId xmlns:p14="http://schemas.microsoft.com/office/powerpoint/2010/main" xmlns="" val="285372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2" name="Title 1"/>
          <p:cNvSpPr>
            <a:spLocks noGrp="1"/>
          </p:cNvSpPr>
          <p:nvPr>
            <p:ph type="title"/>
          </p:nvPr>
        </p:nvSpPr>
        <p:spPr/>
        <p:txBody>
          <a:bodyPr>
            <a:normAutofit fontScale="90000"/>
          </a:bodyPr>
          <a:lstStyle/>
          <a:p>
            <a:r>
              <a:rPr lang="en-US" dirty="0" smtClean="0"/>
              <a:t>Operational System to Data Warehouse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0265" y="1544780"/>
            <a:ext cx="8153400" cy="2019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ounded Rectangle 5"/>
          <p:cNvSpPr/>
          <p:nvPr/>
        </p:nvSpPr>
        <p:spPr>
          <a:xfrm>
            <a:off x="429490" y="3754580"/>
            <a:ext cx="3886200" cy="1828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Arial" panose="020B0604020202020204" pitchFamily="34" charset="0"/>
              <a:buChar char="•"/>
            </a:pPr>
            <a:r>
              <a:rPr lang="en-US" dirty="0"/>
              <a:t>Transaction level </a:t>
            </a:r>
            <a:r>
              <a:rPr lang="en-US" dirty="0" smtClean="0"/>
              <a:t>data</a:t>
            </a:r>
          </a:p>
          <a:p>
            <a:pPr marL="285750" indent="-285750">
              <a:buFont typeface="Arial" panose="020B0604020202020204" pitchFamily="34" charset="0"/>
              <a:buChar char="•"/>
            </a:pPr>
            <a:r>
              <a:rPr lang="en-US" dirty="0"/>
              <a:t>Optimized for Transaction</a:t>
            </a:r>
          </a:p>
          <a:p>
            <a:r>
              <a:rPr lang="en-US" dirty="0" smtClean="0"/>
              <a:t>      Response Time</a:t>
            </a:r>
          </a:p>
          <a:p>
            <a:pPr marL="285750" indent="-285750">
              <a:buFont typeface="Arial" panose="020B0604020202020204" pitchFamily="34" charset="0"/>
              <a:buChar char="•"/>
            </a:pPr>
            <a:r>
              <a:rPr lang="en-US" dirty="0" smtClean="0"/>
              <a:t>Current</a:t>
            </a:r>
          </a:p>
          <a:p>
            <a:pPr marL="285750" indent="-285750">
              <a:buFont typeface="Arial" panose="020B0604020202020204" pitchFamily="34" charset="0"/>
              <a:buChar char="•"/>
            </a:pPr>
            <a:r>
              <a:rPr lang="en-US" dirty="0"/>
              <a:t>Normalized or De-Normalized data</a:t>
            </a:r>
          </a:p>
        </p:txBody>
      </p:sp>
      <p:sp>
        <p:nvSpPr>
          <p:cNvPr id="7" name="Rounded Rectangle 6"/>
          <p:cNvSpPr/>
          <p:nvPr/>
        </p:nvSpPr>
        <p:spPr>
          <a:xfrm>
            <a:off x="4668980" y="3754580"/>
            <a:ext cx="4038600" cy="1828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285750" indent="-285750">
              <a:buFont typeface="Arial" panose="020B0604020202020204" pitchFamily="34" charset="0"/>
              <a:buChar char="•"/>
            </a:pPr>
            <a:r>
              <a:rPr lang="en-US" dirty="0"/>
              <a:t>Aggregated </a:t>
            </a:r>
            <a:r>
              <a:rPr lang="en-US" dirty="0" smtClean="0"/>
              <a:t>Data</a:t>
            </a:r>
          </a:p>
          <a:p>
            <a:pPr marL="285750" indent="-285750">
              <a:buFont typeface="Arial" panose="020B0604020202020204" pitchFamily="34" charset="0"/>
              <a:buChar char="•"/>
            </a:pPr>
            <a:r>
              <a:rPr lang="en-US" dirty="0"/>
              <a:t>Optimized for Query </a:t>
            </a:r>
            <a:r>
              <a:rPr lang="en-US" dirty="0" smtClean="0"/>
              <a:t>Response Time</a:t>
            </a:r>
          </a:p>
          <a:p>
            <a:pPr marL="285750" indent="-285750">
              <a:buFont typeface="Arial" panose="020B0604020202020204" pitchFamily="34" charset="0"/>
              <a:buChar char="•"/>
            </a:pPr>
            <a:r>
              <a:rPr lang="en-US" dirty="0" smtClean="0"/>
              <a:t>Historical</a:t>
            </a:r>
          </a:p>
          <a:p>
            <a:pPr marL="285750" indent="-285750">
              <a:buFont typeface="Arial" panose="020B0604020202020204" pitchFamily="34" charset="0"/>
              <a:buChar char="•"/>
            </a:pPr>
            <a:r>
              <a:rPr lang="en-US" dirty="0"/>
              <a:t>Normalized or De-Normalized data</a:t>
            </a:r>
          </a:p>
        </p:txBody>
      </p:sp>
    </p:spTree>
    <p:extLst>
      <p:ext uri="{BB962C8B-B14F-4D97-AF65-F5344CB8AC3E}">
        <p14:creationId xmlns:p14="http://schemas.microsoft.com/office/powerpoint/2010/main" xmlns="" val="35491730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26550"/>
            <a:ext cx="8229600" cy="1592850"/>
          </a:xfrm>
        </p:spPr>
        <p:txBody>
          <a:bodyPr>
            <a:normAutofit/>
          </a:bodyPr>
          <a:lstStyle/>
          <a:p>
            <a:pPr marL="0" indent="0">
              <a:buNone/>
            </a:pPr>
            <a:r>
              <a:rPr lang="en-US" dirty="0" smtClean="0"/>
              <a:t>Sandra has shifted to a new house. She decides to setup her kitchen today. </a:t>
            </a:r>
          </a:p>
          <a:p>
            <a:pPr marL="0" indent="0">
              <a:spcBef>
                <a:spcPts val="1200"/>
              </a:spcBef>
              <a:buNone/>
            </a:pPr>
            <a:r>
              <a:rPr lang="en-US" dirty="0" smtClean="0"/>
              <a:t>Can you help her locate the required boxes?</a:t>
            </a:r>
          </a:p>
          <a:p>
            <a:pPr marL="0" indent="0">
              <a:buNone/>
            </a:pPr>
            <a:endParaRPr lang="en-US" dirty="0"/>
          </a:p>
        </p:txBody>
      </p:sp>
      <p:sp>
        <p:nvSpPr>
          <p:cNvPr id="2" name="Title 1"/>
          <p:cNvSpPr>
            <a:spLocks noGrp="1"/>
          </p:cNvSpPr>
          <p:nvPr>
            <p:ph type="title"/>
          </p:nvPr>
        </p:nvSpPr>
        <p:spPr/>
        <p:txBody>
          <a:bodyPr/>
          <a:lstStyle/>
          <a:p>
            <a:r>
              <a:rPr lang="en-US" dirty="0" smtClean="0"/>
              <a:t>Data Extraction /Sourcing</a:t>
            </a:r>
            <a:endParaRPr lang="en-US" dirty="0"/>
          </a:p>
        </p:txBody>
      </p:sp>
      <p:pic>
        <p:nvPicPr>
          <p:cNvPr id="4" name="Picture 3" descr="move_cartoon.jp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81738" y="2819400"/>
            <a:ext cx="6085710" cy="3200400"/>
          </a:xfrm>
          <a:prstGeom prst="rect">
            <a:avLst/>
          </a:prstGeom>
        </p:spPr>
      </p:pic>
    </p:spTree>
    <p:extLst>
      <p:ext uri="{BB962C8B-B14F-4D97-AF65-F5344CB8AC3E}">
        <p14:creationId xmlns:p14="http://schemas.microsoft.com/office/powerpoint/2010/main" xmlns="" val="6598397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sourcing steps</a:t>
            </a:r>
          </a:p>
        </p:txBody>
      </p:sp>
      <p:sp>
        <p:nvSpPr>
          <p:cNvPr id="4" name="Rounded Rectangle 3"/>
          <p:cNvSpPr/>
          <p:nvPr/>
        </p:nvSpPr>
        <p:spPr>
          <a:xfrm>
            <a:off x="457200" y="1465686"/>
            <a:ext cx="188745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 1 Data </a:t>
            </a:r>
            <a:r>
              <a:rPr lang="en-US" dirty="0"/>
              <a:t>Needs Specification</a:t>
            </a:r>
          </a:p>
        </p:txBody>
      </p:sp>
      <p:sp>
        <p:nvSpPr>
          <p:cNvPr id="5" name="Oval Callout 4"/>
          <p:cNvSpPr/>
          <p:nvPr/>
        </p:nvSpPr>
        <p:spPr>
          <a:xfrm>
            <a:off x="3173721" y="1143000"/>
            <a:ext cx="2575402" cy="962448"/>
          </a:xfrm>
          <a:prstGeom prst="wedgeEllipseCallout">
            <a:avLst>
              <a:gd name="adj1" fmla="val -81202"/>
              <a:gd name="adj2" fmla="val 53883"/>
            </a:avLst>
          </a:prstGeom>
          <a:solidFill>
            <a:srgbClr val="C6D9F1"/>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2">
                    <a:lumMod val="75000"/>
                  </a:schemeClr>
                </a:solidFill>
              </a:rPr>
              <a:t>Figure out what data you need</a:t>
            </a:r>
          </a:p>
        </p:txBody>
      </p:sp>
      <p:sp>
        <p:nvSpPr>
          <p:cNvPr id="6" name="Rounded Rectangle 5"/>
          <p:cNvSpPr/>
          <p:nvPr/>
        </p:nvSpPr>
        <p:spPr>
          <a:xfrm>
            <a:off x="2573970" y="2560906"/>
            <a:ext cx="1887452" cy="105553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 2 Data </a:t>
            </a:r>
            <a:r>
              <a:rPr lang="en-US" dirty="0"/>
              <a:t>Systems Sourcing</a:t>
            </a:r>
          </a:p>
        </p:txBody>
      </p:sp>
      <p:sp>
        <p:nvSpPr>
          <p:cNvPr id="7" name="Oval Callout 6"/>
          <p:cNvSpPr/>
          <p:nvPr/>
        </p:nvSpPr>
        <p:spPr>
          <a:xfrm>
            <a:off x="69126" y="3415144"/>
            <a:ext cx="2504844" cy="1740482"/>
          </a:xfrm>
          <a:prstGeom prst="wedgeEllipseCallout">
            <a:avLst>
              <a:gd name="adj1" fmla="val 49077"/>
              <a:gd name="adj2" fmla="val -77284"/>
            </a:avLst>
          </a:prstGeom>
          <a:solidFill>
            <a:srgbClr val="C6D9F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75000"/>
                  </a:schemeClr>
                </a:solidFill>
              </a:rPr>
              <a:t>Determine where the data you need might be </a:t>
            </a:r>
            <a:r>
              <a:rPr lang="en-US" dirty="0" smtClean="0">
                <a:solidFill>
                  <a:schemeClr val="tx2">
                    <a:lumMod val="75000"/>
                  </a:schemeClr>
                </a:solidFill>
              </a:rPr>
              <a:t>found</a:t>
            </a:r>
            <a:endParaRPr lang="en-US" dirty="0">
              <a:solidFill>
                <a:schemeClr val="tx2">
                  <a:lumMod val="75000"/>
                </a:schemeClr>
              </a:solidFill>
            </a:endParaRPr>
          </a:p>
        </p:txBody>
      </p:sp>
      <p:sp>
        <p:nvSpPr>
          <p:cNvPr id="8" name="Rounded Rectangle 7"/>
          <p:cNvSpPr/>
          <p:nvPr/>
        </p:nvSpPr>
        <p:spPr>
          <a:xfrm>
            <a:off x="4461422" y="3868748"/>
            <a:ext cx="1887452"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 3 Data </a:t>
            </a:r>
            <a:r>
              <a:rPr lang="en-US" dirty="0"/>
              <a:t>Source Verification</a:t>
            </a:r>
          </a:p>
        </p:txBody>
      </p:sp>
      <p:sp>
        <p:nvSpPr>
          <p:cNvPr id="9" name="Oval Callout 8"/>
          <p:cNvSpPr/>
          <p:nvPr/>
        </p:nvSpPr>
        <p:spPr>
          <a:xfrm>
            <a:off x="6002032" y="2251210"/>
            <a:ext cx="2769439" cy="1124242"/>
          </a:xfrm>
          <a:prstGeom prst="wedgeEllipseCallout">
            <a:avLst>
              <a:gd name="adj1" fmla="val -48221"/>
              <a:gd name="adj2" fmla="val 93884"/>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lumMod val="75000"/>
                  </a:schemeClr>
                </a:solidFill>
              </a:rPr>
              <a:t>Substantiate </a:t>
            </a:r>
            <a:r>
              <a:rPr lang="en-US" dirty="0">
                <a:solidFill>
                  <a:schemeClr val="tx2">
                    <a:lumMod val="75000"/>
                  </a:schemeClr>
                </a:solidFill>
              </a:rPr>
              <a:t>where the data will come from</a:t>
            </a:r>
          </a:p>
        </p:txBody>
      </p:sp>
      <p:sp>
        <p:nvSpPr>
          <p:cNvPr id="10" name="Rounded Rectangle 9"/>
          <p:cNvSpPr/>
          <p:nvPr/>
        </p:nvSpPr>
        <p:spPr>
          <a:xfrm>
            <a:off x="6534090" y="5026803"/>
            <a:ext cx="1884585" cy="914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Step 4 Data </a:t>
            </a:r>
            <a:r>
              <a:rPr lang="en-US" dirty="0"/>
              <a:t>Preparation Requirements</a:t>
            </a:r>
          </a:p>
        </p:txBody>
      </p:sp>
      <p:sp>
        <p:nvSpPr>
          <p:cNvPr id="11" name="Oval Callout 10"/>
          <p:cNvSpPr/>
          <p:nvPr/>
        </p:nvSpPr>
        <p:spPr>
          <a:xfrm>
            <a:off x="1752600" y="5155626"/>
            <a:ext cx="3856837" cy="1495089"/>
          </a:xfrm>
          <a:prstGeom prst="wedgeEllipseCallout">
            <a:avLst>
              <a:gd name="adj1" fmla="val 74402"/>
              <a:gd name="adj2" fmla="val -39799"/>
            </a:avLst>
          </a:prstGeom>
          <a:solidFill>
            <a:srgbClr val="C6D9F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lumMod val="75000"/>
                  </a:schemeClr>
                </a:solidFill>
              </a:rPr>
              <a:t>Define the criteria to be met to convert the data into the form required by the new system</a:t>
            </a:r>
          </a:p>
        </p:txBody>
      </p:sp>
    </p:spTree>
    <p:extLst>
      <p:ext uri="{BB962C8B-B14F-4D97-AF65-F5344CB8AC3E}">
        <p14:creationId xmlns:p14="http://schemas.microsoft.com/office/powerpoint/2010/main" xmlns="" val="11366112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Extraction</a:t>
            </a:r>
            <a:endParaRPr lang="en-US" dirty="0"/>
          </a:p>
        </p:txBody>
      </p:sp>
      <p:sp>
        <p:nvSpPr>
          <p:cNvPr id="9" name="Multidocument 4"/>
          <p:cNvSpPr/>
          <p:nvPr/>
        </p:nvSpPr>
        <p:spPr>
          <a:xfrm>
            <a:off x="940639" y="5149711"/>
            <a:ext cx="1811160" cy="1243892"/>
          </a:xfrm>
          <a:prstGeom prst="flowChartMulti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Spreadsheets &amp; others</a:t>
            </a:r>
            <a:endParaRPr lang="en-US" dirty="0"/>
          </a:p>
        </p:txBody>
      </p:sp>
      <p:sp>
        <p:nvSpPr>
          <p:cNvPr id="10" name="Can 9"/>
          <p:cNvSpPr/>
          <p:nvPr/>
        </p:nvSpPr>
        <p:spPr>
          <a:xfrm>
            <a:off x="899627" y="1198420"/>
            <a:ext cx="1852171"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OLTP Systems (incremental data)</a:t>
            </a:r>
            <a:endParaRPr lang="en-US" dirty="0"/>
          </a:p>
        </p:txBody>
      </p:sp>
      <p:sp>
        <p:nvSpPr>
          <p:cNvPr id="11" name="Can 10"/>
          <p:cNvSpPr/>
          <p:nvPr/>
        </p:nvSpPr>
        <p:spPr>
          <a:xfrm>
            <a:off x="940639" y="2616101"/>
            <a:ext cx="1811159" cy="121615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Legacy Systems (historic data)</a:t>
            </a:r>
            <a:endParaRPr lang="en-US" dirty="0"/>
          </a:p>
        </p:txBody>
      </p:sp>
      <p:sp>
        <p:nvSpPr>
          <p:cNvPr id="12" name="Folded Corner 11"/>
          <p:cNvSpPr/>
          <p:nvPr/>
        </p:nvSpPr>
        <p:spPr>
          <a:xfrm>
            <a:off x="940639" y="4033782"/>
            <a:ext cx="1811160" cy="914400"/>
          </a:xfrm>
          <a:prstGeom prst="foldedCorner">
            <a:avLst>
              <a:gd name="adj" fmla="val 4174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r>
              <a:rPr lang="en-US" dirty="0" smtClean="0"/>
              <a:t>Text files</a:t>
            </a:r>
            <a:endParaRPr lang="en-US" dirty="0"/>
          </a:p>
        </p:txBody>
      </p:sp>
      <p:sp>
        <p:nvSpPr>
          <p:cNvPr id="13" name="Right Arrow 12"/>
          <p:cNvSpPr/>
          <p:nvPr/>
        </p:nvSpPr>
        <p:spPr>
          <a:xfrm>
            <a:off x="4265675" y="3128823"/>
            <a:ext cx="2363725" cy="99727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Extract data</a:t>
            </a:r>
            <a:endParaRPr lang="en-US" dirty="0"/>
          </a:p>
        </p:txBody>
      </p:sp>
    </p:spTree>
    <p:extLst>
      <p:ext uri="{BB962C8B-B14F-4D97-AF65-F5344CB8AC3E}">
        <p14:creationId xmlns:p14="http://schemas.microsoft.com/office/powerpoint/2010/main" xmlns="" val="34722196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8448"/>
            <a:ext cx="8686800" cy="4946650"/>
          </a:xfrm>
        </p:spPr>
        <p:txBody>
          <a:bodyPr/>
          <a:lstStyle/>
          <a:p>
            <a:r>
              <a:rPr lang="en-US" dirty="0"/>
              <a:t>The analysis of the source system is usually broken into two major phases: </a:t>
            </a:r>
          </a:p>
          <a:p>
            <a:pPr lvl="1">
              <a:spcBef>
                <a:spcPts val="2400"/>
              </a:spcBef>
            </a:pPr>
            <a:r>
              <a:rPr lang="en-US" dirty="0">
                <a:solidFill>
                  <a:srgbClr val="000000"/>
                </a:solidFill>
              </a:rPr>
              <a:t>The data discovery </a:t>
            </a:r>
            <a:r>
              <a:rPr lang="en-US" dirty="0" smtClean="0">
                <a:solidFill>
                  <a:srgbClr val="000000"/>
                </a:solidFill>
              </a:rPr>
              <a:t>phase</a:t>
            </a:r>
            <a:endParaRPr lang="en-US" dirty="0">
              <a:solidFill>
                <a:srgbClr val="000000"/>
              </a:solidFill>
            </a:endParaRPr>
          </a:p>
          <a:p>
            <a:pPr lvl="1"/>
            <a:r>
              <a:rPr lang="en-US" dirty="0">
                <a:solidFill>
                  <a:srgbClr val="000000"/>
                </a:solidFill>
              </a:rPr>
              <a:t>The anomaly detection </a:t>
            </a:r>
            <a:r>
              <a:rPr lang="en-US" dirty="0" smtClean="0">
                <a:solidFill>
                  <a:srgbClr val="000000"/>
                </a:solidFill>
              </a:rPr>
              <a:t>phase</a:t>
            </a:r>
            <a:endParaRPr lang="en-US" dirty="0">
              <a:solidFill>
                <a:srgbClr val="000000"/>
              </a:solidFill>
            </a:endParaRPr>
          </a:p>
        </p:txBody>
      </p:sp>
      <p:sp>
        <p:nvSpPr>
          <p:cNvPr id="2" name="Title 1"/>
          <p:cNvSpPr>
            <a:spLocks noGrp="1"/>
          </p:cNvSpPr>
          <p:nvPr>
            <p:ph type="title"/>
          </p:nvPr>
        </p:nvSpPr>
        <p:spPr/>
        <p:txBody>
          <a:bodyPr/>
          <a:lstStyle/>
          <a:p>
            <a:r>
              <a:rPr lang="en-US" dirty="0"/>
              <a:t>Data Extraction </a:t>
            </a:r>
          </a:p>
        </p:txBody>
      </p:sp>
    </p:spTree>
    <p:extLst>
      <p:ext uri="{BB962C8B-B14F-4D97-AF65-F5344CB8AC3E}">
        <p14:creationId xmlns:p14="http://schemas.microsoft.com/office/powerpoint/2010/main" xmlns="" val="150947849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TotalTime>
  <Words>1506</Words>
  <Application>Microsoft Office PowerPoint</Application>
  <PresentationFormat>On-screen Show (4:3)</PresentationFormat>
  <Paragraphs>209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Concourse</vt:lpstr>
      <vt:lpstr>ETL Concepts – Data Warehouse </vt:lpstr>
      <vt:lpstr>ETL for the Data Warehouse</vt:lpstr>
      <vt:lpstr>Need for ETL for DW </vt:lpstr>
      <vt:lpstr>Objectives</vt:lpstr>
      <vt:lpstr>Operational System to Data Warehouse</vt:lpstr>
      <vt:lpstr>Data Extraction /Sourcing</vt:lpstr>
      <vt:lpstr>Data sourcing steps</vt:lpstr>
      <vt:lpstr>Data Extraction</vt:lpstr>
      <vt:lpstr>Data Extraction </vt:lpstr>
      <vt:lpstr>Data Discovery Phase</vt:lpstr>
      <vt:lpstr>Data Content Analysis - Extraction</vt:lpstr>
      <vt:lpstr>Data Staging</vt:lpstr>
      <vt:lpstr>What is Data Staging and its need</vt:lpstr>
      <vt:lpstr>Data Staging </vt:lpstr>
      <vt:lpstr>Change Data Capture</vt:lpstr>
      <vt:lpstr>Data Transformation</vt:lpstr>
      <vt:lpstr>Data Transformation examples</vt:lpstr>
      <vt:lpstr>ETL process till Transformation</vt:lpstr>
      <vt:lpstr>Changed Data Determination</vt:lpstr>
      <vt:lpstr>Changed Data Determination</vt:lpstr>
      <vt:lpstr>Changed Data Determination</vt:lpstr>
      <vt:lpstr>Data Load</vt:lpstr>
      <vt:lpstr>Type of ETL Loads</vt:lpstr>
      <vt:lpstr>ETL Process</vt:lpstr>
      <vt:lpstr>Test your understanding</vt:lpstr>
      <vt:lpstr>Solution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Concepts – Data Warehouse </dc:title>
  <dc:creator>Poorni</dc:creator>
  <cp:lastModifiedBy>Poorni</cp:lastModifiedBy>
  <cp:revision>1</cp:revision>
  <dcterms:created xsi:type="dcterms:W3CDTF">2021-06-26T08:38:55Z</dcterms:created>
  <dcterms:modified xsi:type="dcterms:W3CDTF">2021-06-26T08:44:59Z</dcterms:modified>
</cp:coreProperties>
</file>