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33"/>
  </p:notes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3" r:id="rId15"/>
    <p:sldId id="274" r:id="rId16"/>
    <p:sldId id="275" r:id="rId17"/>
    <p:sldId id="276" r:id="rId18"/>
    <p:sldId id="277" r:id="rId19"/>
    <p:sldId id="278" r:id="rId20"/>
    <p:sldId id="279" r:id="rId21"/>
    <p:sldId id="280" r:id="rId22"/>
    <p:sldId id="282" r:id="rId23"/>
    <p:sldId id="283" r:id="rId24"/>
    <p:sldId id="284" r:id="rId25"/>
    <p:sldId id="285" r:id="rId26"/>
    <p:sldId id="286" r:id="rId27"/>
    <p:sldId id="287" r:id="rId28"/>
    <p:sldId id="288" r:id="rId29"/>
    <p:sldId id="289" r:id="rId30"/>
    <p:sldId id="290" r:id="rId31"/>
    <p:sldId id="29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EE5DB8-B515-40AE-875E-B496D02C6F8A}" type="doc">
      <dgm:prSet loTypeId="urn:microsoft.com/office/officeart/2005/8/layout/chevron1" loCatId="process" qsTypeId="urn:microsoft.com/office/officeart/2005/8/quickstyle/simple1" qsCatId="simple" csTypeId="urn:microsoft.com/office/officeart/2005/8/colors/accent1_2" csCatId="accent1" phldr="1"/>
      <dgm:spPr/>
    </dgm:pt>
    <dgm:pt modelId="{860188E4-5E47-4E8A-BF63-6CC464BA4A87}">
      <dgm:prSet phldrT="[Text]"/>
      <dgm:spPr>
        <a:solidFill>
          <a:srgbClr val="FF0000"/>
        </a:solidFill>
      </dgm:spPr>
      <dgm:t>
        <a:bodyPr/>
        <a:lstStyle/>
        <a:p>
          <a:r>
            <a:rPr lang="en-US" dirty="0" smtClean="0"/>
            <a:t>Extract </a:t>
          </a:r>
          <a:endParaRPr lang="en-US" dirty="0"/>
        </a:p>
      </dgm:t>
    </dgm:pt>
    <dgm:pt modelId="{903DD187-3D9F-4FFF-9538-6B93026254A7}" type="parTrans" cxnId="{540EA52E-4D39-49FA-92A9-B1427A4D4F3B}">
      <dgm:prSet/>
      <dgm:spPr/>
      <dgm:t>
        <a:bodyPr/>
        <a:lstStyle/>
        <a:p>
          <a:endParaRPr lang="en-US"/>
        </a:p>
      </dgm:t>
    </dgm:pt>
    <dgm:pt modelId="{4E090D11-2A59-4D70-BAFB-7BBA8C993E23}" type="sibTrans" cxnId="{540EA52E-4D39-49FA-92A9-B1427A4D4F3B}">
      <dgm:prSet/>
      <dgm:spPr/>
      <dgm:t>
        <a:bodyPr/>
        <a:lstStyle/>
        <a:p>
          <a:endParaRPr lang="en-US"/>
        </a:p>
      </dgm:t>
    </dgm:pt>
    <dgm:pt modelId="{5B25B114-8C51-495C-BB40-4D423497FDD0}">
      <dgm:prSet phldrT="[Text]"/>
      <dgm:spPr>
        <a:solidFill>
          <a:srgbClr val="FFC000"/>
        </a:solidFill>
      </dgm:spPr>
      <dgm:t>
        <a:bodyPr/>
        <a:lstStyle/>
        <a:p>
          <a:r>
            <a:rPr lang="en-US" dirty="0" smtClean="0"/>
            <a:t>Transform</a:t>
          </a:r>
          <a:endParaRPr lang="en-US" dirty="0"/>
        </a:p>
      </dgm:t>
    </dgm:pt>
    <dgm:pt modelId="{4C1D65F5-11B0-4C0A-91F9-BEE5FABFFC9B}" type="parTrans" cxnId="{E50A1016-C662-42E7-9B37-68F5320D84E5}">
      <dgm:prSet/>
      <dgm:spPr/>
      <dgm:t>
        <a:bodyPr/>
        <a:lstStyle/>
        <a:p>
          <a:endParaRPr lang="en-US"/>
        </a:p>
      </dgm:t>
    </dgm:pt>
    <dgm:pt modelId="{B3432561-58F9-4189-A69F-5D841F0964F3}" type="sibTrans" cxnId="{E50A1016-C662-42E7-9B37-68F5320D84E5}">
      <dgm:prSet/>
      <dgm:spPr/>
      <dgm:t>
        <a:bodyPr/>
        <a:lstStyle/>
        <a:p>
          <a:endParaRPr lang="en-US"/>
        </a:p>
      </dgm:t>
    </dgm:pt>
    <dgm:pt modelId="{7855BFD9-F1E9-4AE4-BE36-EFBEAC934C37}">
      <dgm:prSet phldrT="[Text]"/>
      <dgm:spPr>
        <a:solidFill>
          <a:srgbClr val="92D050"/>
        </a:solidFill>
      </dgm:spPr>
      <dgm:t>
        <a:bodyPr/>
        <a:lstStyle/>
        <a:p>
          <a:r>
            <a:rPr lang="en-US" dirty="0" smtClean="0"/>
            <a:t>Load</a:t>
          </a:r>
          <a:endParaRPr lang="en-US" dirty="0"/>
        </a:p>
      </dgm:t>
    </dgm:pt>
    <dgm:pt modelId="{45BC1D2D-B63E-4505-9350-2887DD6472F9}" type="parTrans" cxnId="{2D4A7AF3-FB01-4EB6-A5CA-7B6E89EC6F58}">
      <dgm:prSet/>
      <dgm:spPr/>
      <dgm:t>
        <a:bodyPr/>
        <a:lstStyle/>
        <a:p>
          <a:endParaRPr lang="en-US"/>
        </a:p>
      </dgm:t>
    </dgm:pt>
    <dgm:pt modelId="{8C1359D9-0129-4972-967F-68CA81C4D123}" type="sibTrans" cxnId="{2D4A7AF3-FB01-4EB6-A5CA-7B6E89EC6F58}">
      <dgm:prSet/>
      <dgm:spPr/>
      <dgm:t>
        <a:bodyPr/>
        <a:lstStyle/>
        <a:p>
          <a:endParaRPr lang="en-US"/>
        </a:p>
      </dgm:t>
    </dgm:pt>
    <dgm:pt modelId="{AE80E088-4C8D-402A-98D7-3103145FBE98}">
      <dgm:prSet phldrT="[Text]"/>
      <dgm:spPr/>
      <dgm:t>
        <a:bodyPr/>
        <a:lstStyle/>
        <a:p>
          <a:r>
            <a:rPr lang="en-US" dirty="0" smtClean="0"/>
            <a:t>The process of writing data into database</a:t>
          </a:r>
          <a:endParaRPr lang="en-US" dirty="0"/>
        </a:p>
      </dgm:t>
    </dgm:pt>
    <dgm:pt modelId="{BA262FA6-7867-4FAA-B847-A429FC4730CD}" type="parTrans" cxnId="{7A5F0EBD-DC6C-498B-814B-92CF396A4590}">
      <dgm:prSet/>
      <dgm:spPr/>
      <dgm:t>
        <a:bodyPr/>
        <a:lstStyle/>
        <a:p>
          <a:endParaRPr lang="en-US"/>
        </a:p>
      </dgm:t>
    </dgm:pt>
    <dgm:pt modelId="{54C6BADA-62D6-4DD3-BDD2-6AA63C3699F0}" type="sibTrans" cxnId="{7A5F0EBD-DC6C-498B-814B-92CF396A4590}">
      <dgm:prSet/>
      <dgm:spPr/>
      <dgm:t>
        <a:bodyPr/>
        <a:lstStyle/>
        <a:p>
          <a:endParaRPr lang="en-US"/>
        </a:p>
      </dgm:t>
    </dgm:pt>
    <dgm:pt modelId="{B0B0688C-7EE2-41F4-8494-76D25E33AF9A}">
      <dgm:prSet phldrT="[Text]"/>
      <dgm:spPr/>
      <dgm:t>
        <a:bodyPr/>
        <a:lstStyle/>
        <a:p>
          <a:r>
            <a:rPr lang="en-US" dirty="0" smtClean="0"/>
            <a:t>The process of converting data from one form to another</a:t>
          </a:r>
          <a:endParaRPr lang="en-US" dirty="0"/>
        </a:p>
      </dgm:t>
    </dgm:pt>
    <dgm:pt modelId="{4F1AE4A1-4C2B-424E-B4B1-1349243C128C}" type="parTrans" cxnId="{03A87E4F-7AF0-4743-AB70-033F6E9690DB}">
      <dgm:prSet/>
      <dgm:spPr/>
      <dgm:t>
        <a:bodyPr/>
        <a:lstStyle/>
        <a:p>
          <a:endParaRPr lang="en-US"/>
        </a:p>
      </dgm:t>
    </dgm:pt>
    <dgm:pt modelId="{29C08D0C-32E5-462C-BCDD-4DD3B4167975}" type="sibTrans" cxnId="{03A87E4F-7AF0-4743-AB70-033F6E9690DB}">
      <dgm:prSet/>
      <dgm:spPr/>
      <dgm:t>
        <a:bodyPr/>
        <a:lstStyle/>
        <a:p>
          <a:endParaRPr lang="en-US"/>
        </a:p>
      </dgm:t>
    </dgm:pt>
    <dgm:pt modelId="{531289F7-6073-4CB8-AA53-489BE2EE7063}">
      <dgm:prSet phldrT="[Text]"/>
      <dgm:spPr/>
      <dgm:t>
        <a:bodyPr/>
        <a:lstStyle/>
        <a:p>
          <a:r>
            <a:rPr lang="en-US" dirty="0" smtClean="0"/>
            <a:t>The process of reading data from database</a:t>
          </a:r>
          <a:endParaRPr lang="en-US" dirty="0"/>
        </a:p>
      </dgm:t>
    </dgm:pt>
    <dgm:pt modelId="{58FBB530-4CCF-4F79-A15B-FBFFAC815D65}" type="parTrans" cxnId="{06FE1BF0-2612-482C-A9C4-F952B22F451C}">
      <dgm:prSet/>
      <dgm:spPr/>
      <dgm:t>
        <a:bodyPr/>
        <a:lstStyle/>
        <a:p>
          <a:endParaRPr lang="en-US"/>
        </a:p>
      </dgm:t>
    </dgm:pt>
    <dgm:pt modelId="{79BA1B0D-5B5C-499D-848D-3988917A0EC3}" type="sibTrans" cxnId="{06FE1BF0-2612-482C-A9C4-F952B22F451C}">
      <dgm:prSet/>
      <dgm:spPr/>
      <dgm:t>
        <a:bodyPr/>
        <a:lstStyle/>
        <a:p>
          <a:endParaRPr lang="en-US"/>
        </a:p>
      </dgm:t>
    </dgm:pt>
    <dgm:pt modelId="{3180AD51-001D-49D5-8599-67ACAB824958}" type="pres">
      <dgm:prSet presAssocID="{C4EE5DB8-B515-40AE-875E-B496D02C6F8A}" presName="Name0" presStyleCnt="0">
        <dgm:presLayoutVars>
          <dgm:dir/>
          <dgm:animLvl val="lvl"/>
          <dgm:resizeHandles val="exact"/>
        </dgm:presLayoutVars>
      </dgm:prSet>
      <dgm:spPr/>
    </dgm:pt>
    <dgm:pt modelId="{975B8A3B-2C22-4F8A-B471-35E682C1EE13}" type="pres">
      <dgm:prSet presAssocID="{860188E4-5E47-4E8A-BF63-6CC464BA4A87}" presName="composite" presStyleCnt="0"/>
      <dgm:spPr/>
    </dgm:pt>
    <dgm:pt modelId="{2B8E52C4-F732-446F-AB0D-5A39D021A890}" type="pres">
      <dgm:prSet presAssocID="{860188E4-5E47-4E8A-BF63-6CC464BA4A87}" presName="parTx" presStyleLbl="node1" presStyleIdx="0" presStyleCnt="3">
        <dgm:presLayoutVars>
          <dgm:chMax val="0"/>
          <dgm:chPref val="0"/>
          <dgm:bulletEnabled val="1"/>
        </dgm:presLayoutVars>
      </dgm:prSet>
      <dgm:spPr/>
      <dgm:t>
        <a:bodyPr/>
        <a:lstStyle/>
        <a:p>
          <a:endParaRPr lang="en-US"/>
        </a:p>
      </dgm:t>
    </dgm:pt>
    <dgm:pt modelId="{2DF0F3A7-FB0D-4EF8-B07B-B9F425F9D790}" type="pres">
      <dgm:prSet presAssocID="{860188E4-5E47-4E8A-BF63-6CC464BA4A87}" presName="desTx" presStyleLbl="revTx" presStyleIdx="0" presStyleCnt="3">
        <dgm:presLayoutVars>
          <dgm:bulletEnabled val="1"/>
        </dgm:presLayoutVars>
      </dgm:prSet>
      <dgm:spPr/>
      <dgm:t>
        <a:bodyPr/>
        <a:lstStyle/>
        <a:p>
          <a:endParaRPr lang="en-US"/>
        </a:p>
      </dgm:t>
    </dgm:pt>
    <dgm:pt modelId="{358ED67C-B8AE-4928-ABD6-F46E6021DBF0}" type="pres">
      <dgm:prSet presAssocID="{4E090D11-2A59-4D70-BAFB-7BBA8C993E23}" presName="space" presStyleCnt="0"/>
      <dgm:spPr/>
    </dgm:pt>
    <dgm:pt modelId="{F2181255-149F-4968-98D3-1BD1FA41343B}" type="pres">
      <dgm:prSet presAssocID="{5B25B114-8C51-495C-BB40-4D423497FDD0}" presName="composite" presStyleCnt="0"/>
      <dgm:spPr/>
    </dgm:pt>
    <dgm:pt modelId="{974C547B-FAAB-43C2-AC0E-7F50363D6BC0}" type="pres">
      <dgm:prSet presAssocID="{5B25B114-8C51-495C-BB40-4D423497FDD0}" presName="parTx" presStyleLbl="node1" presStyleIdx="1" presStyleCnt="3">
        <dgm:presLayoutVars>
          <dgm:chMax val="0"/>
          <dgm:chPref val="0"/>
          <dgm:bulletEnabled val="1"/>
        </dgm:presLayoutVars>
      </dgm:prSet>
      <dgm:spPr/>
      <dgm:t>
        <a:bodyPr/>
        <a:lstStyle/>
        <a:p>
          <a:endParaRPr lang="en-US"/>
        </a:p>
      </dgm:t>
    </dgm:pt>
    <dgm:pt modelId="{4F3A431E-9C70-4EF2-9887-7C694E815981}" type="pres">
      <dgm:prSet presAssocID="{5B25B114-8C51-495C-BB40-4D423497FDD0}" presName="desTx" presStyleLbl="revTx" presStyleIdx="1" presStyleCnt="3">
        <dgm:presLayoutVars>
          <dgm:bulletEnabled val="1"/>
        </dgm:presLayoutVars>
      </dgm:prSet>
      <dgm:spPr/>
      <dgm:t>
        <a:bodyPr/>
        <a:lstStyle/>
        <a:p>
          <a:endParaRPr lang="en-US"/>
        </a:p>
      </dgm:t>
    </dgm:pt>
    <dgm:pt modelId="{7BF039E0-F671-4187-92EE-DC8C624EC7ED}" type="pres">
      <dgm:prSet presAssocID="{B3432561-58F9-4189-A69F-5D841F0964F3}" presName="space" presStyleCnt="0"/>
      <dgm:spPr/>
    </dgm:pt>
    <dgm:pt modelId="{F65F5D9B-1743-4A38-932E-A5E2CF740627}" type="pres">
      <dgm:prSet presAssocID="{7855BFD9-F1E9-4AE4-BE36-EFBEAC934C37}" presName="composite" presStyleCnt="0"/>
      <dgm:spPr/>
    </dgm:pt>
    <dgm:pt modelId="{51EFF26C-845A-4458-BBC8-6188DA0B457E}" type="pres">
      <dgm:prSet presAssocID="{7855BFD9-F1E9-4AE4-BE36-EFBEAC934C37}" presName="parTx" presStyleLbl="node1" presStyleIdx="2" presStyleCnt="3">
        <dgm:presLayoutVars>
          <dgm:chMax val="0"/>
          <dgm:chPref val="0"/>
          <dgm:bulletEnabled val="1"/>
        </dgm:presLayoutVars>
      </dgm:prSet>
      <dgm:spPr/>
      <dgm:t>
        <a:bodyPr/>
        <a:lstStyle/>
        <a:p>
          <a:endParaRPr lang="en-US"/>
        </a:p>
      </dgm:t>
    </dgm:pt>
    <dgm:pt modelId="{7660BC87-20DB-4DFA-B5E1-5B513E116920}" type="pres">
      <dgm:prSet presAssocID="{7855BFD9-F1E9-4AE4-BE36-EFBEAC934C37}" presName="desTx" presStyleLbl="revTx" presStyleIdx="2" presStyleCnt="3">
        <dgm:presLayoutVars>
          <dgm:bulletEnabled val="1"/>
        </dgm:presLayoutVars>
      </dgm:prSet>
      <dgm:spPr/>
      <dgm:t>
        <a:bodyPr/>
        <a:lstStyle/>
        <a:p>
          <a:endParaRPr lang="en-US"/>
        </a:p>
      </dgm:t>
    </dgm:pt>
  </dgm:ptLst>
  <dgm:cxnLst>
    <dgm:cxn modelId="{03A87E4F-7AF0-4743-AB70-033F6E9690DB}" srcId="{5B25B114-8C51-495C-BB40-4D423497FDD0}" destId="{B0B0688C-7EE2-41F4-8494-76D25E33AF9A}" srcOrd="0" destOrd="0" parTransId="{4F1AE4A1-4C2B-424E-B4B1-1349243C128C}" sibTransId="{29C08D0C-32E5-462C-BCDD-4DD3B4167975}"/>
    <dgm:cxn modelId="{2D4A7AF3-FB01-4EB6-A5CA-7B6E89EC6F58}" srcId="{C4EE5DB8-B515-40AE-875E-B496D02C6F8A}" destId="{7855BFD9-F1E9-4AE4-BE36-EFBEAC934C37}" srcOrd="2" destOrd="0" parTransId="{45BC1D2D-B63E-4505-9350-2887DD6472F9}" sibTransId="{8C1359D9-0129-4972-967F-68CA81C4D123}"/>
    <dgm:cxn modelId="{509A4491-B521-48F0-8C52-E8E81FE8234A}" type="presOf" srcId="{860188E4-5E47-4E8A-BF63-6CC464BA4A87}" destId="{2B8E52C4-F732-446F-AB0D-5A39D021A890}" srcOrd="0" destOrd="0" presId="urn:microsoft.com/office/officeart/2005/8/layout/chevron1"/>
    <dgm:cxn modelId="{06FE1BF0-2612-482C-A9C4-F952B22F451C}" srcId="{860188E4-5E47-4E8A-BF63-6CC464BA4A87}" destId="{531289F7-6073-4CB8-AA53-489BE2EE7063}" srcOrd="0" destOrd="0" parTransId="{58FBB530-4CCF-4F79-A15B-FBFFAC815D65}" sibTransId="{79BA1B0D-5B5C-499D-848D-3988917A0EC3}"/>
    <dgm:cxn modelId="{7A5F0EBD-DC6C-498B-814B-92CF396A4590}" srcId="{7855BFD9-F1E9-4AE4-BE36-EFBEAC934C37}" destId="{AE80E088-4C8D-402A-98D7-3103145FBE98}" srcOrd="0" destOrd="0" parTransId="{BA262FA6-7867-4FAA-B847-A429FC4730CD}" sibTransId="{54C6BADA-62D6-4DD3-BDD2-6AA63C3699F0}"/>
    <dgm:cxn modelId="{ED48F03F-16E7-474C-8B45-22FDBF3DFF43}" type="presOf" srcId="{C4EE5DB8-B515-40AE-875E-B496D02C6F8A}" destId="{3180AD51-001D-49D5-8599-67ACAB824958}" srcOrd="0" destOrd="0" presId="urn:microsoft.com/office/officeart/2005/8/layout/chevron1"/>
    <dgm:cxn modelId="{FD9C4FD3-4317-43F9-B350-4B2CC32FDEEF}" type="presOf" srcId="{5B25B114-8C51-495C-BB40-4D423497FDD0}" destId="{974C547B-FAAB-43C2-AC0E-7F50363D6BC0}" srcOrd="0" destOrd="0" presId="urn:microsoft.com/office/officeart/2005/8/layout/chevron1"/>
    <dgm:cxn modelId="{540EA52E-4D39-49FA-92A9-B1427A4D4F3B}" srcId="{C4EE5DB8-B515-40AE-875E-B496D02C6F8A}" destId="{860188E4-5E47-4E8A-BF63-6CC464BA4A87}" srcOrd="0" destOrd="0" parTransId="{903DD187-3D9F-4FFF-9538-6B93026254A7}" sibTransId="{4E090D11-2A59-4D70-BAFB-7BBA8C993E23}"/>
    <dgm:cxn modelId="{66F25F9C-E585-4BC2-8D35-C8C900D4B351}" type="presOf" srcId="{7855BFD9-F1E9-4AE4-BE36-EFBEAC934C37}" destId="{51EFF26C-845A-4458-BBC8-6188DA0B457E}" srcOrd="0" destOrd="0" presId="urn:microsoft.com/office/officeart/2005/8/layout/chevron1"/>
    <dgm:cxn modelId="{668BDAE9-5227-4E07-B514-CEA3AD1C941E}" type="presOf" srcId="{AE80E088-4C8D-402A-98D7-3103145FBE98}" destId="{7660BC87-20DB-4DFA-B5E1-5B513E116920}" srcOrd="0" destOrd="0" presId="urn:microsoft.com/office/officeart/2005/8/layout/chevron1"/>
    <dgm:cxn modelId="{E50A1016-C662-42E7-9B37-68F5320D84E5}" srcId="{C4EE5DB8-B515-40AE-875E-B496D02C6F8A}" destId="{5B25B114-8C51-495C-BB40-4D423497FDD0}" srcOrd="1" destOrd="0" parTransId="{4C1D65F5-11B0-4C0A-91F9-BEE5FABFFC9B}" sibTransId="{B3432561-58F9-4189-A69F-5D841F0964F3}"/>
    <dgm:cxn modelId="{3EA0A235-E6A2-4445-8007-25D16493F7AF}" type="presOf" srcId="{B0B0688C-7EE2-41F4-8494-76D25E33AF9A}" destId="{4F3A431E-9C70-4EF2-9887-7C694E815981}" srcOrd="0" destOrd="0" presId="urn:microsoft.com/office/officeart/2005/8/layout/chevron1"/>
    <dgm:cxn modelId="{190072E0-85BF-458C-9E9C-FB16FFA8338A}" type="presOf" srcId="{531289F7-6073-4CB8-AA53-489BE2EE7063}" destId="{2DF0F3A7-FB0D-4EF8-B07B-B9F425F9D790}" srcOrd="0" destOrd="0" presId="urn:microsoft.com/office/officeart/2005/8/layout/chevron1"/>
    <dgm:cxn modelId="{C07F7172-8BE1-441F-B5C8-4B5A37967E02}" type="presParOf" srcId="{3180AD51-001D-49D5-8599-67ACAB824958}" destId="{975B8A3B-2C22-4F8A-B471-35E682C1EE13}" srcOrd="0" destOrd="0" presId="urn:microsoft.com/office/officeart/2005/8/layout/chevron1"/>
    <dgm:cxn modelId="{28E75683-CC26-43D8-8ADB-AE68D7A6632C}" type="presParOf" srcId="{975B8A3B-2C22-4F8A-B471-35E682C1EE13}" destId="{2B8E52C4-F732-446F-AB0D-5A39D021A890}" srcOrd="0" destOrd="0" presId="urn:microsoft.com/office/officeart/2005/8/layout/chevron1"/>
    <dgm:cxn modelId="{8AA9E8BC-5203-42FF-B3DE-A1BE265E05D9}" type="presParOf" srcId="{975B8A3B-2C22-4F8A-B471-35E682C1EE13}" destId="{2DF0F3A7-FB0D-4EF8-B07B-B9F425F9D790}" srcOrd="1" destOrd="0" presId="urn:microsoft.com/office/officeart/2005/8/layout/chevron1"/>
    <dgm:cxn modelId="{E4F2815B-4C47-4986-A8C1-92662F17B737}" type="presParOf" srcId="{3180AD51-001D-49D5-8599-67ACAB824958}" destId="{358ED67C-B8AE-4928-ABD6-F46E6021DBF0}" srcOrd="1" destOrd="0" presId="urn:microsoft.com/office/officeart/2005/8/layout/chevron1"/>
    <dgm:cxn modelId="{64F6F32D-624B-40C6-BCB0-ADC3EA16F123}" type="presParOf" srcId="{3180AD51-001D-49D5-8599-67ACAB824958}" destId="{F2181255-149F-4968-98D3-1BD1FA41343B}" srcOrd="2" destOrd="0" presId="urn:microsoft.com/office/officeart/2005/8/layout/chevron1"/>
    <dgm:cxn modelId="{1784EE24-0F01-408B-80F5-6D5474AF1D24}" type="presParOf" srcId="{F2181255-149F-4968-98D3-1BD1FA41343B}" destId="{974C547B-FAAB-43C2-AC0E-7F50363D6BC0}" srcOrd="0" destOrd="0" presId="urn:microsoft.com/office/officeart/2005/8/layout/chevron1"/>
    <dgm:cxn modelId="{B2D86E26-00BB-4569-B736-3030A274D3A3}" type="presParOf" srcId="{F2181255-149F-4968-98D3-1BD1FA41343B}" destId="{4F3A431E-9C70-4EF2-9887-7C694E815981}" srcOrd="1" destOrd="0" presId="urn:microsoft.com/office/officeart/2005/8/layout/chevron1"/>
    <dgm:cxn modelId="{B7EE26CC-BE97-4124-AA8B-B0051F2E0B67}" type="presParOf" srcId="{3180AD51-001D-49D5-8599-67ACAB824958}" destId="{7BF039E0-F671-4187-92EE-DC8C624EC7ED}" srcOrd="3" destOrd="0" presId="urn:microsoft.com/office/officeart/2005/8/layout/chevron1"/>
    <dgm:cxn modelId="{8964F5B8-9646-46BF-868F-9621BAE1D85F}" type="presParOf" srcId="{3180AD51-001D-49D5-8599-67ACAB824958}" destId="{F65F5D9B-1743-4A38-932E-A5E2CF740627}" srcOrd="4" destOrd="0" presId="urn:microsoft.com/office/officeart/2005/8/layout/chevron1"/>
    <dgm:cxn modelId="{7F2C16B9-8831-4402-B14E-2C4BF0663858}" type="presParOf" srcId="{F65F5D9B-1743-4A38-932E-A5E2CF740627}" destId="{51EFF26C-845A-4458-BBC8-6188DA0B457E}" srcOrd="0" destOrd="0" presId="urn:microsoft.com/office/officeart/2005/8/layout/chevron1"/>
    <dgm:cxn modelId="{72A7FCDF-7C0A-4F19-BD17-3AF55F9DEB41}" type="presParOf" srcId="{F65F5D9B-1743-4A38-932E-A5E2CF740627}" destId="{7660BC87-20DB-4DFA-B5E1-5B513E116920}" srcOrd="1" destOrd="0" presId="urn:microsoft.com/office/officeart/2005/8/layout/chevron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2B8E52C4-F732-446F-AB0D-5A39D021A890}">
      <dsp:nvSpPr>
        <dsp:cNvPr id="0" name=""/>
        <dsp:cNvSpPr/>
      </dsp:nvSpPr>
      <dsp:spPr>
        <a:xfrm>
          <a:off x="199" y="44994"/>
          <a:ext cx="2175867" cy="702000"/>
        </a:xfrm>
        <a:prstGeom prst="chevron">
          <a:avLst/>
        </a:prstGeom>
        <a:solidFill>
          <a:srgbClr val="FF0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Extract </a:t>
          </a:r>
          <a:endParaRPr lang="en-US" sz="1300" kern="1200" dirty="0"/>
        </a:p>
      </dsp:txBody>
      <dsp:txXfrm>
        <a:off x="199" y="44994"/>
        <a:ext cx="2175867" cy="702000"/>
      </dsp:txXfrm>
    </dsp:sp>
    <dsp:sp modelId="{2DF0F3A7-FB0D-4EF8-B07B-B9F425F9D790}">
      <dsp:nvSpPr>
        <dsp:cNvPr id="0" name=""/>
        <dsp:cNvSpPr/>
      </dsp:nvSpPr>
      <dsp:spPr>
        <a:xfrm>
          <a:off x="199" y="834744"/>
          <a:ext cx="1740693" cy="923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The process of reading data from database</a:t>
          </a:r>
          <a:endParaRPr lang="en-US" sz="1300" kern="1200" dirty="0"/>
        </a:p>
      </dsp:txBody>
      <dsp:txXfrm>
        <a:off x="199" y="834744"/>
        <a:ext cx="1740693" cy="923660"/>
      </dsp:txXfrm>
    </dsp:sp>
    <dsp:sp modelId="{974C547B-FAAB-43C2-AC0E-7F50363D6BC0}">
      <dsp:nvSpPr>
        <dsp:cNvPr id="0" name=""/>
        <dsp:cNvSpPr/>
      </dsp:nvSpPr>
      <dsp:spPr>
        <a:xfrm>
          <a:off x="1960066" y="44994"/>
          <a:ext cx="2175867" cy="702000"/>
        </a:xfrm>
        <a:prstGeom prst="chevron">
          <a:avLst/>
        </a:prstGeom>
        <a:solidFill>
          <a:srgbClr val="FFC00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Transform</a:t>
          </a:r>
          <a:endParaRPr lang="en-US" sz="1300" kern="1200" dirty="0"/>
        </a:p>
      </dsp:txBody>
      <dsp:txXfrm>
        <a:off x="1960066" y="44994"/>
        <a:ext cx="2175867" cy="702000"/>
      </dsp:txXfrm>
    </dsp:sp>
    <dsp:sp modelId="{4F3A431E-9C70-4EF2-9887-7C694E815981}">
      <dsp:nvSpPr>
        <dsp:cNvPr id="0" name=""/>
        <dsp:cNvSpPr/>
      </dsp:nvSpPr>
      <dsp:spPr>
        <a:xfrm>
          <a:off x="1960066" y="834744"/>
          <a:ext cx="1740693" cy="923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The process of converting data from one form to another</a:t>
          </a:r>
          <a:endParaRPr lang="en-US" sz="1300" kern="1200" dirty="0"/>
        </a:p>
      </dsp:txBody>
      <dsp:txXfrm>
        <a:off x="1960066" y="834744"/>
        <a:ext cx="1740693" cy="923660"/>
      </dsp:txXfrm>
    </dsp:sp>
    <dsp:sp modelId="{51EFF26C-845A-4458-BBC8-6188DA0B457E}">
      <dsp:nvSpPr>
        <dsp:cNvPr id="0" name=""/>
        <dsp:cNvSpPr/>
      </dsp:nvSpPr>
      <dsp:spPr>
        <a:xfrm>
          <a:off x="3919933" y="44994"/>
          <a:ext cx="2175867" cy="702000"/>
        </a:xfrm>
        <a:prstGeom prst="chevron">
          <a:avLst/>
        </a:prstGeom>
        <a:solidFill>
          <a:srgbClr val="92D050"/>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lvl="0" algn="ctr" defTabSz="577850">
            <a:lnSpc>
              <a:spcPct val="90000"/>
            </a:lnSpc>
            <a:spcBef>
              <a:spcPct val="0"/>
            </a:spcBef>
            <a:spcAft>
              <a:spcPct val="35000"/>
            </a:spcAft>
          </a:pPr>
          <a:r>
            <a:rPr lang="en-US" sz="1300" kern="1200" dirty="0" smtClean="0"/>
            <a:t>Load</a:t>
          </a:r>
          <a:endParaRPr lang="en-US" sz="1300" kern="1200" dirty="0"/>
        </a:p>
      </dsp:txBody>
      <dsp:txXfrm>
        <a:off x="3919933" y="44994"/>
        <a:ext cx="2175867" cy="702000"/>
      </dsp:txXfrm>
    </dsp:sp>
    <dsp:sp modelId="{7660BC87-20DB-4DFA-B5E1-5B513E116920}">
      <dsp:nvSpPr>
        <dsp:cNvPr id="0" name=""/>
        <dsp:cNvSpPr/>
      </dsp:nvSpPr>
      <dsp:spPr>
        <a:xfrm>
          <a:off x="3919933" y="834744"/>
          <a:ext cx="1740693" cy="923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114300" lvl="1" indent="-114300" algn="l" defTabSz="577850">
            <a:lnSpc>
              <a:spcPct val="90000"/>
            </a:lnSpc>
            <a:spcBef>
              <a:spcPct val="0"/>
            </a:spcBef>
            <a:spcAft>
              <a:spcPct val="15000"/>
            </a:spcAft>
            <a:buChar char="••"/>
          </a:pPr>
          <a:r>
            <a:rPr lang="en-US" sz="1300" kern="1200" dirty="0" smtClean="0"/>
            <a:t>The process of writing data into database</a:t>
          </a:r>
          <a:endParaRPr lang="en-US" sz="1300" kern="1200" dirty="0"/>
        </a:p>
      </dsp:txBody>
      <dsp:txXfrm>
        <a:off x="3919933" y="834744"/>
        <a:ext cx="1740693" cy="9236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FDB48F-16FC-455A-AE31-FD5399C23536}" type="datetimeFigureOut">
              <a:rPr lang="en-US" smtClean="0"/>
              <a:t>25/6/2021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BEC21A-FBF8-4BEC-8453-83379CDFB39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6</a:t>
            </a:fld>
            <a:endParaRPr lang="en-US" dirty="0"/>
          </a:p>
        </p:txBody>
      </p:sp>
    </p:spTree>
    <p:extLst>
      <p:ext uri="{BB962C8B-B14F-4D97-AF65-F5344CB8AC3E}">
        <p14:creationId xmlns:p14="http://schemas.microsoft.com/office/powerpoint/2010/main" xmlns="" val="907014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A8B6E77-EC63-4CD7-8F8A-914122582C5F}"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69CAEFB-AF75-4F43-95F7-E1290F0F88B8}" type="datetimeFigureOut">
              <a:rPr lang="en-US" smtClean="0"/>
              <a:t>25/6/2021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965F724-6209-44E2-9BDE-88007109EBB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65F724-6209-44E2-9BDE-88007109EB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65F724-6209-44E2-9BDE-88007109EBB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p14="http://schemas.microsoft.com/office/powerpoint/2010/main" xmlns="" val="2769006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65F724-6209-44E2-9BDE-88007109EBB4}"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A965F724-6209-44E2-9BDE-88007109EBB4}"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965F724-6209-44E2-9BDE-88007109EBB4}"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A965F724-6209-44E2-9BDE-88007109EB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A965F724-6209-44E2-9BDE-88007109EBB4}"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69CAEFB-AF75-4F43-95F7-E1290F0F88B8}" type="datetimeFigureOut">
              <a:rPr lang="en-US" smtClean="0"/>
              <a:t>25/6/2021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A965F724-6209-44E2-9BDE-88007109EB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69CAEFB-AF75-4F43-95F7-E1290F0F88B8}" type="datetimeFigureOut">
              <a:rPr lang="en-US" smtClean="0"/>
              <a:t>25/6/2021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A965F724-6209-44E2-9BDE-88007109EBB4}"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69CAEFB-AF75-4F43-95F7-E1290F0F88B8}" type="datetimeFigureOut">
              <a:rPr lang="en-US" smtClean="0"/>
              <a:t>25/6/2021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965F724-6209-44E2-9BDE-88007109EBB4}"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69CAEFB-AF75-4F43-95F7-E1290F0F88B8}" type="datetimeFigureOut">
              <a:rPr lang="en-US" smtClean="0"/>
              <a:t>25/6/2021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A965F724-6209-44E2-9BDE-88007109EBB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7.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www.learndatamodeling.com/info_trans.php" TargetMode="Externa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earchsqlserver.techtarget.com/definition/primary-key" TargetMode="External"/><Relationship Id="rId2" Type="http://schemas.openxmlformats.org/officeDocument/2006/relationships/hyperlink" Target="http://searchsqlserver.techtarget.com/definition/data-warehouse"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8" Type="http://schemas.openxmlformats.org/officeDocument/2006/relationships/hyperlink" Target="http://searchdatamanagement.techtarget.com/definition/conformed-dimension" TargetMode="External"/><Relationship Id="rId3" Type="http://schemas.openxmlformats.org/officeDocument/2006/relationships/hyperlink" Target="http://searchdatamanagement.techtarget.com/definition/star-schema" TargetMode="External"/><Relationship Id="rId7" Type="http://schemas.openxmlformats.org/officeDocument/2006/relationships/hyperlink" Target="http://searchbusinessanalytics.techtarget.com/definition/business-analytics-BA"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earchdatamanagement.techtarget.com/definition/business-intelligence" TargetMode="External"/><Relationship Id="rId5" Type="http://schemas.openxmlformats.org/officeDocument/2006/relationships/hyperlink" Target="http://searchdatamanagement.techtarget.com/definition/OLAP" TargetMode="External"/><Relationship Id="rId4" Type="http://schemas.openxmlformats.org/officeDocument/2006/relationships/hyperlink" Target="http://searchdatamanagement.techtarget.com/definition/snowflaking"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datawarehouse4u.info/SCD-Slowly-Changing-Dimensions.html" TargetMode="Externa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hyperlink" Target="http://datawarehouse4u.info/SCD-Slowly-Changing-Dimensions.html" TargetMode="Externa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datawarehouse4u.info/SCD-Slowly-Changing-Dimensions.html" TargetMode="Externa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20.png"/><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chemeClr val="tx1"/>
                </a:solidFill>
                <a:latin typeface="Myriad Pro" pitchFamily="34" charset="0"/>
                <a:cs typeface="Arial" pitchFamily="34" charset="0"/>
              </a:rPr>
              <a:t>                                              ETL </a:t>
            </a:r>
            <a:r>
              <a:rPr lang="en-US" sz="2200" b="1" dirty="0" smtClean="0">
                <a:solidFill>
                  <a:schemeClr val="tx1"/>
                </a:solidFill>
                <a:latin typeface="Myriad Pro" pitchFamily="34" charset="0"/>
                <a:cs typeface="Arial" pitchFamily="34" charset="0"/>
              </a:rPr>
              <a:t>Fundamentals </a:t>
            </a:r>
            <a:endParaRPr lang="en-US" sz="2200" b="1" dirty="0">
              <a:solidFill>
                <a:schemeClr val="tx1"/>
              </a:solidFill>
              <a:latin typeface="Myriad Pro" pitchFamily="34" charset="0"/>
              <a:cs typeface="Arial" pitchFamily="34" charset="0"/>
            </a:endParaRPr>
          </a:p>
        </p:txBody>
      </p:sp>
      <p:sp>
        <p:nvSpPr>
          <p:cNvPr id="3" name="Rectangle 2"/>
          <p:cNvSpPr/>
          <p:nvPr/>
        </p:nvSpPr>
        <p:spPr>
          <a:xfrm>
            <a:off x="220980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r>
              <a:rPr lang="en-US" sz="2200" b="1" dirty="0">
                <a:solidFill>
                  <a:schemeClr val="tx1">
                    <a:lumMod val="95000"/>
                    <a:lumOff val="5000"/>
                  </a:schemeClr>
                </a:solidFill>
                <a:latin typeface="Myriad Pro" pitchFamily="34" charset="0"/>
              </a:rPr>
              <a:t>Introduction to ETL Concepts</a:t>
            </a:r>
            <a:endParaRPr lang="en-US" sz="2200" b="1" dirty="0">
              <a:solidFill>
                <a:schemeClr val="tx1">
                  <a:lumMod val="95000"/>
                  <a:lumOff val="5000"/>
                </a:schemeClr>
              </a:solidFill>
              <a:latin typeface="Myriad Pro" pitchFamily="34" charset="0"/>
              <a:cs typeface="Arial" pitchFamily="34" charset="0"/>
            </a:endParaRPr>
          </a:p>
        </p:txBody>
      </p:sp>
      <p:sp>
        <p:nvSpPr>
          <p:cNvPr id="5" name="Title 4"/>
          <p:cNvSpPr>
            <a:spLocks noGrp="1"/>
          </p:cNvSpPr>
          <p:nvPr>
            <p:ph type="ctrTitle"/>
          </p:nvPr>
        </p:nvSpPr>
        <p:spPr/>
        <p:txBody>
          <a:bodyPr/>
          <a:lstStyle/>
          <a:p>
            <a:endParaRPr lang="en-US" dirty="0"/>
          </a:p>
        </p:txBody>
      </p:sp>
      <p:sp>
        <p:nvSpPr>
          <p:cNvPr id="6" name="Subtitle 5"/>
          <p:cNvSpPr>
            <a:spLocks noGrp="1"/>
          </p:cNvSpPr>
          <p:nvPr>
            <p:ph type="subTitle" idx="1"/>
          </p:nvPr>
        </p:nvSpPr>
        <p:spPr/>
        <p:txBody>
          <a:bodyPr/>
          <a:lstStyle/>
          <a:p>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5210" y="1869744"/>
            <a:ext cx="1600200" cy="16002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Content Placeholder 1"/>
          <p:cNvSpPr>
            <a:spLocks noGrp="1"/>
          </p:cNvSpPr>
          <p:nvPr>
            <p:ph idx="1"/>
          </p:nvPr>
        </p:nvSpPr>
        <p:spPr>
          <a:xfrm>
            <a:off x="228600" y="3885329"/>
            <a:ext cx="8763000" cy="1677271"/>
          </a:xfrm>
        </p:spPr>
        <p:txBody>
          <a:bodyPr/>
          <a:lstStyle/>
          <a:p>
            <a:pPr marL="0" indent="0">
              <a:buNone/>
            </a:pPr>
            <a:r>
              <a:rPr lang="en-US" sz="2400" dirty="0" smtClean="0"/>
              <a:t>What is Transformation and where to use that?</a:t>
            </a:r>
          </a:p>
          <a:p>
            <a:pPr lvl="1" indent="-365760">
              <a:lnSpc>
                <a:spcPct val="120000"/>
              </a:lnSpc>
              <a:spcBef>
                <a:spcPts val="1800"/>
              </a:spcBef>
              <a:buFont typeface="Arial" pitchFamily="34" charset="0"/>
              <a:buChar char="•"/>
            </a:pPr>
            <a:r>
              <a:rPr lang="en-US" sz="2000" dirty="0"/>
              <a:t>A transformation operation accesses input data, applies one or more operators and functions on it and produces output </a:t>
            </a:r>
            <a:r>
              <a:rPr lang="en-US" sz="2000" dirty="0" smtClean="0"/>
              <a:t>data</a:t>
            </a:r>
            <a:endParaRPr lang="en-US" sz="2200" dirty="0"/>
          </a:p>
          <a:p>
            <a:endParaRPr lang="en-US" dirty="0"/>
          </a:p>
          <a:p>
            <a:pPr marL="0" indent="0">
              <a:buNone/>
            </a:pPr>
            <a:endParaRPr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dirty="0" smtClean="0">
                <a:solidFill>
                  <a:schemeClr val="tx1"/>
                </a:solidFill>
              </a:rPr>
              <a:t>Transformations in ETL</a:t>
            </a:r>
            <a:endParaRPr lang="en-US" dirty="0">
              <a:solidFill>
                <a:schemeClr val="tx1"/>
              </a:solidFill>
            </a:endParaRPr>
          </a:p>
        </p:txBody>
      </p:sp>
      <p:sp>
        <p:nvSpPr>
          <p:cNvPr id="6" name="Oval Callout 5"/>
          <p:cNvSpPr/>
          <p:nvPr/>
        </p:nvSpPr>
        <p:spPr>
          <a:xfrm>
            <a:off x="1898070" y="1408829"/>
            <a:ext cx="2597730" cy="1296271"/>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How can we transform data?</a:t>
            </a:r>
          </a:p>
          <a:p>
            <a:pPr algn="ctr"/>
            <a:r>
              <a:rPr lang="en-US" sz="1400" b="1" dirty="0" smtClean="0">
                <a:solidFill>
                  <a:schemeClr val="accent3">
                    <a:lumMod val="50000"/>
                  </a:schemeClr>
                </a:solidFill>
                <a:latin typeface="Arial" pitchFamily="34" charset="0"/>
                <a:cs typeface="Arial" pitchFamily="34" charset="0"/>
              </a:rPr>
              <a:t>What are different ways to do it?</a:t>
            </a:r>
            <a:endParaRPr lang="en-US" sz="1400" b="1" dirty="0">
              <a:solidFill>
                <a:schemeClr val="accent3">
                  <a:lumMod val="50000"/>
                </a:schemeClr>
              </a:solidFill>
              <a:latin typeface="Arial" pitchFamily="34" charset="0"/>
              <a:cs typeface="Arial" pitchFamily="34" charset="0"/>
            </a:endParaRPr>
          </a:p>
        </p:txBody>
      </p:sp>
      <p:sp>
        <p:nvSpPr>
          <p:cNvPr id="8" name="Oval Callout 7"/>
          <p:cNvSpPr/>
          <p:nvPr/>
        </p:nvSpPr>
        <p:spPr>
          <a:xfrm>
            <a:off x="6011840" y="1565799"/>
            <a:ext cx="2057400" cy="1076335"/>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Yeah !! </a:t>
            </a:r>
            <a:r>
              <a:rPr lang="en-US" sz="1400" b="1" dirty="0" smtClean="0">
                <a:solidFill>
                  <a:schemeClr val="accent3">
                    <a:lumMod val="50000"/>
                  </a:schemeClr>
                </a:solidFill>
                <a:latin typeface="Arial" pitchFamily="34" charset="0"/>
                <a:cs typeface="Arial" pitchFamily="34" charset="0"/>
              </a:rPr>
              <a:t>Good Question||</a:t>
            </a:r>
            <a:endParaRPr lang="en-US" sz="1400" b="1" dirty="0">
              <a:solidFill>
                <a:schemeClr val="accent3">
                  <a:lumMod val="50000"/>
                </a:schemeClr>
              </a:solidFill>
              <a:latin typeface="Arial" pitchFamily="34" charset="0"/>
              <a:cs typeface="Arial" pitchFamily="34" charset="0"/>
            </a:endParaRPr>
          </a:p>
        </p:txBody>
      </p:sp>
      <p:pic>
        <p:nvPicPr>
          <p:cNvPr id="11" name="Picture 10"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755070" y="1745876"/>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Picture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77487" y="3176350"/>
            <a:ext cx="1473035" cy="188836"/>
          </a:xfrm>
          <a:prstGeom prst="rect">
            <a:avLst/>
          </a:prstGeom>
        </p:spPr>
      </p:pic>
    </p:spTree>
    <p:extLst>
      <p:ext uri="{BB962C8B-B14F-4D97-AF65-F5344CB8AC3E}">
        <p14:creationId xmlns:p14="http://schemas.microsoft.com/office/powerpoint/2010/main" xmlns="" val="9338837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p:txBody>
          <a:bodyPr/>
          <a:lstStyle/>
          <a:p>
            <a:r>
              <a:rPr lang="en-US" dirty="0">
                <a:solidFill>
                  <a:schemeClr val="tx1"/>
                </a:solidFill>
              </a:rPr>
              <a:t>Transformations in ETL</a:t>
            </a:r>
          </a:p>
        </p:txBody>
      </p:sp>
      <p:pic>
        <p:nvPicPr>
          <p:cNvPr id="16"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557338" y="1400175"/>
            <a:ext cx="6029325" cy="2943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2" name="Rectangle 1"/>
          <p:cNvSpPr/>
          <p:nvPr/>
        </p:nvSpPr>
        <p:spPr>
          <a:xfrm>
            <a:off x="228600" y="4713238"/>
            <a:ext cx="8763000" cy="1154162"/>
          </a:xfrm>
          <a:prstGeom prst="rect">
            <a:avLst/>
          </a:prstGeom>
        </p:spPr>
        <p:txBody>
          <a:bodyPr wrap="square">
            <a:spAutoFit/>
          </a:bodyPr>
          <a:lstStyle/>
          <a:p>
            <a:r>
              <a:rPr lang="en-US" dirty="0" smtClean="0"/>
              <a:t>Operations </a:t>
            </a:r>
            <a:r>
              <a:rPr lang="en-US" dirty="0"/>
              <a:t>could change the value of the data, change its format, change its order, change the structure by adding new data or removing data from it.</a:t>
            </a:r>
          </a:p>
          <a:p>
            <a:pPr>
              <a:spcBef>
                <a:spcPts val="1800"/>
              </a:spcBef>
            </a:pPr>
            <a:r>
              <a:rPr lang="en-US" dirty="0"/>
              <a:t>We can also provide parameters to the Operations to customize the way they operate.</a:t>
            </a:r>
          </a:p>
        </p:txBody>
      </p:sp>
    </p:spTree>
    <p:extLst>
      <p:ext uri="{BB962C8B-B14F-4D97-AF65-F5344CB8AC3E}">
        <p14:creationId xmlns:p14="http://schemas.microsoft.com/office/powerpoint/2010/main" xmlns="" val="367986812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dirty="0">
                <a:solidFill>
                  <a:schemeClr val="tx1"/>
                </a:solidFill>
              </a:rPr>
              <a:t>Transformations in ETL</a:t>
            </a:r>
          </a:p>
        </p:txBody>
      </p:sp>
      <p:sp>
        <p:nvSpPr>
          <p:cNvPr id="6" name="Rectangle 5"/>
          <p:cNvSpPr/>
          <p:nvPr/>
        </p:nvSpPr>
        <p:spPr>
          <a:xfrm>
            <a:off x="346038" y="1066800"/>
            <a:ext cx="8569362" cy="5155257"/>
          </a:xfrm>
          <a:prstGeom prst="rect">
            <a:avLst/>
          </a:prstGeom>
        </p:spPr>
        <p:txBody>
          <a:bodyPr wrap="square">
            <a:spAutoFit/>
          </a:bodyPr>
          <a:lstStyle/>
          <a:p>
            <a:r>
              <a:rPr lang="en-US" sz="1600" b="1" dirty="0"/>
              <a:t>Aggregation</a:t>
            </a:r>
          </a:p>
          <a:p>
            <a:r>
              <a:rPr lang="en-US" sz="1400" dirty="0"/>
              <a:t>The data aggregation operation is used to calculate values on one input field by reading all the rows together and grouping the rows with respect to one or more input fields (called the grouping fields) in the input dataset</a:t>
            </a:r>
            <a:endParaRPr lang="en-US" sz="1400" b="1" dirty="0"/>
          </a:p>
          <a:p>
            <a:pPr>
              <a:spcBef>
                <a:spcPts val="600"/>
              </a:spcBef>
            </a:pPr>
            <a:r>
              <a:rPr lang="en-US" sz="1600" b="1" dirty="0"/>
              <a:t>Lookup</a:t>
            </a:r>
          </a:p>
          <a:p>
            <a:r>
              <a:rPr lang="en-US" sz="1400" dirty="0"/>
              <a:t>The Lookup operation takes attribute values from the input data set and checks whether it is present in another dataset. If the value is present in both the input dataset and the referred dataset, then the lookup operation returns the matched value along with the remaining attribute values from the referenced dataset, else it returns NULL.</a:t>
            </a:r>
          </a:p>
          <a:p>
            <a:pPr>
              <a:spcBef>
                <a:spcPts val="600"/>
              </a:spcBef>
            </a:pPr>
            <a:r>
              <a:rPr lang="en-US" sz="1400" dirty="0"/>
              <a:t>The dataset from which we take the attribute values is called the </a:t>
            </a:r>
            <a:r>
              <a:rPr lang="en-US" sz="1400" b="1" dirty="0"/>
              <a:t>input dataset</a:t>
            </a:r>
            <a:r>
              <a:rPr lang="en-US" sz="1400" dirty="0"/>
              <a:t>, the dataset where we check if the values from the input dataset is present is called the referred dataset or the </a:t>
            </a:r>
            <a:r>
              <a:rPr lang="en-US" sz="1400" b="1" dirty="0"/>
              <a:t>reference dataset</a:t>
            </a:r>
            <a:r>
              <a:rPr lang="en-US" sz="1400" dirty="0"/>
              <a:t>. The attribute for which the value is checked is called the </a:t>
            </a:r>
            <a:r>
              <a:rPr lang="en-US" sz="1400" b="1" dirty="0"/>
              <a:t>lookup attribute</a:t>
            </a:r>
            <a:r>
              <a:rPr lang="en-US" sz="1400" dirty="0"/>
              <a:t>.  The lookup attribute must be the same on the on both input and reference datasets</a:t>
            </a:r>
          </a:p>
          <a:p>
            <a:pPr>
              <a:spcBef>
                <a:spcPts val="600"/>
              </a:spcBef>
            </a:pPr>
            <a:r>
              <a:rPr lang="en-US" sz="1600" b="1" dirty="0"/>
              <a:t>Data Sort	</a:t>
            </a:r>
          </a:p>
          <a:p>
            <a:r>
              <a:rPr lang="en-US" sz="1400" dirty="0"/>
              <a:t>The data Sort Operations takes the rows from one input dataset, sorts them based on one or more attribute to produce a dataset containing rows sorted on the attributes.</a:t>
            </a:r>
          </a:p>
          <a:p>
            <a:pPr>
              <a:spcBef>
                <a:spcPts val="600"/>
              </a:spcBef>
            </a:pPr>
            <a:r>
              <a:rPr lang="en-US" sz="1600" b="1" dirty="0"/>
              <a:t>Filter </a:t>
            </a:r>
          </a:p>
          <a:p>
            <a:r>
              <a:rPr lang="en-US" sz="1400" dirty="0"/>
              <a:t>The data Filter Operation takes all the row values from the input dataset,  tests the value of a field in the row for one a condition, if the condition is false for the attribute value of the row, then we ignore the row else we pass the row into to the result dataset.</a:t>
            </a:r>
          </a:p>
          <a:p>
            <a:pPr>
              <a:spcBef>
                <a:spcPts val="600"/>
              </a:spcBef>
            </a:pPr>
            <a:r>
              <a:rPr lang="en-US" sz="1600" b="1" dirty="0"/>
              <a:t>Sort</a:t>
            </a:r>
          </a:p>
          <a:p>
            <a:r>
              <a:rPr lang="en-US" sz="1400" dirty="0"/>
              <a:t>The data Sort Operations takes the rows from one input dataset, sorts them based on one or more attribute to produce a dataset containing rows sorted on the attributes.</a:t>
            </a:r>
          </a:p>
        </p:txBody>
      </p:sp>
    </p:spTree>
    <p:extLst>
      <p:ext uri="{BB962C8B-B14F-4D97-AF65-F5344CB8AC3E}">
        <p14:creationId xmlns:p14="http://schemas.microsoft.com/office/powerpoint/2010/main" xmlns="" val="284175781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solidFill>
                  <a:schemeClr val="tx1"/>
                </a:solidFill>
              </a:rPr>
              <a:pPr/>
              <a:t>13</a:t>
            </a:fld>
            <a:endParaRPr lang="en-US" dirty="0">
              <a:solidFill>
                <a:schemeClr val="tx1"/>
              </a:solidFill>
            </a:endParaRPr>
          </a:p>
        </p:txBody>
      </p:sp>
      <p:sp>
        <p:nvSpPr>
          <p:cNvPr id="3" name="Title 2"/>
          <p:cNvSpPr>
            <a:spLocks noGrp="1"/>
          </p:cNvSpPr>
          <p:nvPr>
            <p:ph type="title"/>
          </p:nvPr>
        </p:nvSpPr>
        <p:spPr/>
        <p:txBody>
          <a:bodyPr/>
          <a:lstStyle/>
          <a:p>
            <a:r>
              <a:rPr lang="en-US" dirty="0" smtClean="0">
                <a:solidFill>
                  <a:schemeClr val="tx1"/>
                </a:solidFill>
              </a:rPr>
              <a:t>ETL OR ELT?</a:t>
            </a:r>
            <a:endParaRPr lang="en-US" dirty="0">
              <a:solidFill>
                <a:schemeClr val="tx1"/>
              </a:solidFill>
            </a:endParaRPr>
          </a:p>
        </p:txBody>
      </p:sp>
      <p:sp>
        <p:nvSpPr>
          <p:cNvPr id="6" name="TextBox 5"/>
          <p:cNvSpPr txBox="1"/>
          <p:nvPr/>
        </p:nvSpPr>
        <p:spPr>
          <a:xfrm>
            <a:off x="381000" y="1219200"/>
            <a:ext cx="8229600" cy="5078313"/>
          </a:xfrm>
          <a:prstGeom prst="rect">
            <a:avLst/>
          </a:prstGeom>
          <a:noFill/>
        </p:spPr>
        <p:txBody>
          <a:bodyPr wrap="square" rtlCol="0">
            <a:spAutoFit/>
          </a:bodyPr>
          <a:lstStyle/>
          <a:p>
            <a:pPr algn="just"/>
            <a:endParaRPr lang="en-US" b="1" u="sng" dirty="0" smtClean="0"/>
          </a:p>
          <a:p>
            <a:pPr algn="just"/>
            <a:endParaRPr lang="en-US" b="1" u="sng" dirty="0" smtClean="0"/>
          </a:p>
          <a:p>
            <a:pPr algn="just"/>
            <a:endParaRPr lang="en-US" b="1" u="sng" dirty="0"/>
          </a:p>
          <a:p>
            <a:pPr algn="just"/>
            <a:endParaRPr lang="en-US" b="1" u="sng" dirty="0" smtClean="0"/>
          </a:p>
          <a:p>
            <a:pPr algn="just"/>
            <a:endParaRPr lang="en-US" b="1" u="sng" dirty="0" smtClean="0"/>
          </a:p>
          <a:p>
            <a:pPr algn="just"/>
            <a:endParaRPr lang="en-US" b="1" u="sng" dirty="0"/>
          </a:p>
          <a:p>
            <a:pPr algn="just"/>
            <a:endParaRPr lang="en-US" b="1" u="sng" dirty="0" smtClean="0"/>
          </a:p>
          <a:p>
            <a:pPr algn="just"/>
            <a:endParaRPr lang="en-US" b="1" u="sng" dirty="0"/>
          </a:p>
          <a:p>
            <a:pPr algn="just"/>
            <a:endParaRPr lang="en-US" b="1" u="sng" dirty="0" smtClean="0"/>
          </a:p>
          <a:p>
            <a:pPr algn="just"/>
            <a:r>
              <a:rPr lang="en-US" i="1" dirty="0" smtClean="0"/>
              <a:t>ETL - EXTRACT TRANSFORM LOAD</a:t>
            </a:r>
          </a:p>
          <a:p>
            <a:pPr marL="742950" lvl="1" indent="-285750" algn="just">
              <a:spcBef>
                <a:spcPts val="600"/>
              </a:spcBef>
              <a:buFont typeface="Wingdings" panose="05000000000000000000" pitchFamily="2" charset="2"/>
              <a:buChar char="Ø"/>
            </a:pPr>
            <a:r>
              <a:rPr lang="en-US" sz="1600" i="1" dirty="0" smtClean="0"/>
              <a:t>Much more flexible</a:t>
            </a:r>
          </a:p>
          <a:p>
            <a:pPr algn="just">
              <a:spcBef>
                <a:spcPts val="600"/>
              </a:spcBef>
            </a:pPr>
            <a:r>
              <a:rPr lang="en-US" i="1" dirty="0" smtClean="0"/>
              <a:t>ELT – EXTRACT LOAD TRANSFORM</a:t>
            </a:r>
          </a:p>
          <a:p>
            <a:pPr marL="742950" lvl="1" indent="-285750" algn="just">
              <a:spcBef>
                <a:spcPts val="600"/>
              </a:spcBef>
              <a:buFont typeface="Wingdings" panose="05000000000000000000" pitchFamily="2" charset="2"/>
              <a:buChar char="Ø"/>
            </a:pPr>
            <a:r>
              <a:rPr lang="en-US" sz="1600" i="1" dirty="0" smtClean="0"/>
              <a:t>Get data is database and then transform</a:t>
            </a:r>
          </a:p>
          <a:p>
            <a:pPr marL="742950" lvl="1" indent="-285750" algn="just">
              <a:buFont typeface="Wingdings" panose="05000000000000000000" pitchFamily="2" charset="2"/>
              <a:buChar char="Ø"/>
            </a:pPr>
            <a:r>
              <a:rPr lang="en-US" sz="1600" i="1" dirty="0" smtClean="0"/>
              <a:t>Less flexible</a:t>
            </a:r>
            <a:r>
              <a:rPr lang="en-US" sz="1600" i="1" dirty="0"/>
              <a:t>	</a:t>
            </a:r>
            <a:r>
              <a:rPr lang="en-US" sz="1600" i="1" dirty="0" smtClean="0"/>
              <a:t>	 </a:t>
            </a:r>
          </a:p>
          <a:p>
            <a:pPr marL="742950" lvl="1" indent="-285750" algn="just">
              <a:buFont typeface="Wingdings" panose="05000000000000000000" pitchFamily="2" charset="2"/>
              <a:buChar char="Ø"/>
            </a:pPr>
            <a:r>
              <a:rPr lang="en-US" sz="1600" i="1" dirty="0" smtClean="0"/>
              <a:t>Requires staging</a:t>
            </a:r>
          </a:p>
          <a:p>
            <a:pPr marL="742950" lvl="1" indent="-285750" algn="just">
              <a:buFont typeface="Wingdings" panose="05000000000000000000" pitchFamily="2" charset="2"/>
              <a:buChar char="Ø"/>
            </a:pPr>
            <a:r>
              <a:rPr lang="en-US" sz="1600" i="1" dirty="0" smtClean="0"/>
              <a:t>Difficult to modify output formats</a:t>
            </a:r>
          </a:p>
          <a:p>
            <a:pPr marL="742950" lvl="1" indent="-285750" algn="just">
              <a:buFont typeface="Wingdings" panose="05000000000000000000" pitchFamily="2" charset="2"/>
              <a:buChar char="Ø"/>
            </a:pPr>
            <a:r>
              <a:rPr lang="en-US" sz="1600" i="1" dirty="0" smtClean="0"/>
              <a:t>Better performance as all data processed in same database</a:t>
            </a:r>
          </a:p>
          <a:p>
            <a:pPr marL="742950" lvl="1" indent="-285750" algn="just">
              <a:buFont typeface="Wingdings" panose="05000000000000000000" pitchFamily="2" charset="2"/>
              <a:buChar char="Ø"/>
            </a:pPr>
            <a:r>
              <a:rPr lang="en-US" sz="1600" i="1" dirty="0" smtClean="0"/>
              <a:t>No need to download from database for Transform step</a:t>
            </a:r>
            <a:endParaRPr lang="en-US" sz="1600" i="1" dirty="0"/>
          </a:p>
        </p:txBody>
      </p:sp>
      <p:sp>
        <p:nvSpPr>
          <p:cNvPr id="11" name="Oval Callout 10"/>
          <p:cNvSpPr/>
          <p:nvPr/>
        </p:nvSpPr>
        <p:spPr>
          <a:xfrm>
            <a:off x="1676400" y="1447800"/>
            <a:ext cx="2438400" cy="1078906"/>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Should we go for ETL or ELT????</a:t>
            </a:r>
            <a:endParaRPr lang="en-US" sz="1400" b="1" dirty="0">
              <a:solidFill>
                <a:schemeClr val="accent3">
                  <a:lumMod val="50000"/>
                </a:schemeClr>
              </a:solidFill>
              <a:latin typeface="Arial" pitchFamily="34" charset="0"/>
              <a:cs typeface="Arial" pitchFamily="34" charset="0"/>
            </a:endParaRPr>
          </a:p>
        </p:txBody>
      </p:sp>
      <p:pic>
        <p:nvPicPr>
          <p:cNvPr id="8" name="Picture 7" descr="http://t2.gstatic.com/images?q=tbn:ANd9GcTL1mkdoyuwr_kQ_JSoRzK49ZhvsNdgTBkXnCBFnKi-LZ3XUlKd&amp;t=1"/>
          <p:cNvPicPr>
            <a:picLocks noChangeAspect="1" noChangeArrowheads="1"/>
          </p:cNvPicPr>
          <p:nvPr/>
        </p:nvPicPr>
        <p:blipFill>
          <a:blip r:embed="rId2" cstate="print"/>
          <a:srcRect/>
          <a:stretch>
            <a:fillRect/>
          </a:stretch>
        </p:blipFill>
        <p:spPr bwMode="auto">
          <a:xfrm>
            <a:off x="685800" y="16764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Oval Callout 9"/>
          <p:cNvSpPr/>
          <p:nvPr/>
        </p:nvSpPr>
        <p:spPr>
          <a:xfrm>
            <a:off x="6172200" y="1570632"/>
            <a:ext cx="2133600" cy="872354"/>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Yes. ETL is better than ELT</a:t>
            </a:r>
            <a:endParaRPr lang="en-US" sz="1400" b="1" dirty="0">
              <a:solidFill>
                <a:schemeClr val="accent3">
                  <a:lumMod val="50000"/>
                </a:schemeClr>
              </a:solidFill>
              <a:latin typeface="Arial" pitchFamily="34" charset="0"/>
              <a:cs typeface="Arial" pitchFamily="34" charset="0"/>
            </a:endParaRPr>
          </a:p>
        </p:txBody>
      </p:sp>
      <p:pic>
        <p:nvPicPr>
          <p:cNvPr id="5122" name="Picture 2" descr="D:\Pictures\teaching.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486836" y="1799232"/>
            <a:ext cx="1600200" cy="1600200"/>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459540" y="3080158"/>
            <a:ext cx="1473035" cy="188836"/>
          </a:xfrm>
          <a:prstGeom prst="rect">
            <a:avLst/>
          </a:prstGeom>
        </p:spPr>
      </p:pic>
    </p:spTree>
    <p:extLst>
      <p:ext uri="{BB962C8B-B14F-4D97-AF65-F5344CB8AC3E}">
        <p14:creationId xmlns:p14="http://schemas.microsoft.com/office/powerpoint/2010/main" xmlns="" val="183628894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19200"/>
            <a:ext cx="8686800" cy="4946650"/>
          </a:xfrm>
        </p:spPr>
        <p:txBody>
          <a:bodyPr/>
          <a:lstStyle/>
          <a:p>
            <a:pPr marL="0" indent="0">
              <a:buNone/>
            </a:pPr>
            <a:endParaRPr lang="en-US" dirty="0" smtClean="0"/>
          </a:p>
          <a:p>
            <a:pPr marL="0" indent="0">
              <a:buNone/>
            </a:pPr>
            <a:endParaRPr lang="en-US" dirty="0"/>
          </a:p>
          <a:p>
            <a:pPr marL="0" indent="0">
              <a:buNone/>
            </a:pPr>
            <a:endParaRPr lang="en-US" dirty="0" smtClean="0"/>
          </a:p>
          <a:p>
            <a:pPr marL="514350" indent="0">
              <a:buNone/>
            </a:pPr>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a:xfrm>
            <a:off x="1676400" y="304800"/>
            <a:ext cx="8298180" cy="1143000"/>
          </a:xfrm>
        </p:spPr>
        <p:txBody>
          <a:bodyPr/>
          <a:lstStyle/>
          <a:p>
            <a:r>
              <a:rPr lang="en-US" dirty="0" smtClean="0">
                <a:solidFill>
                  <a:schemeClr val="tx1"/>
                </a:solidFill>
              </a:rPr>
              <a:t>ETL and Metadata</a:t>
            </a:r>
            <a:endParaRPr lang="en-US" dirty="0">
              <a:solidFill>
                <a:schemeClr val="tx1"/>
              </a:solidFill>
            </a:endParaRP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85800" y="1936609"/>
            <a:ext cx="990600" cy="1333025"/>
          </a:xfrm>
          <a:prstGeom prst="roundRect">
            <a:avLst>
              <a:gd name="adj" fmla="val 8594"/>
            </a:avLst>
          </a:prstGeom>
          <a:solidFill>
            <a:srgbClr val="FFFFFF">
              <a:shade val="85000"/>
            </a:srgbClr>
          </a:solidFill>
          <a:ln w="9525">
            <a:noFill/>
            <a:miter lim="800000"/>
            <a:headEnd/>
            <a:tailEnd/>
          </a:ln>
          <a:effectLst>
            <a:reflection blurRad="12700" stA="38000" endPos="28000" dist="5000" dir="5400000" sy="-100000" algn="bl" rotWithShape="0"/>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9" name="Oval Callout 8"/>
          <p:cNvSpPr/>
          <p:nvPr/>
        </p:nvSpPr>
        <p:spPr>
          <a:xfrm>
            <a:off x="2168946" y="1301469"/>
            <a:ext cx="2232275" cy="1270281"/>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What is Metadata?</a:t>
            </a:r>
            <a:endParaRPr lang="en-US" sz="1400" b="1" dirty="0">
              <a:solidFill>
                <a:schemeClr val="accent3">
                  <a:lumMod val="50000"/>
                </a:schemeClr>
              </a:solidFill>
              <a:latin typeface="Arial" pitchFamily="34" charset="0"/>
              <a:cs typeface="Arial" pitchFamily="34" charset="0"/>
            </a:endParaRPr>
          </a:p>
        </p:txBody>
      </p:sp>
      <p:sp>
        <p:nvSpPr>
          <p:cNvPr id="17" name="Oval Callout 16"/>
          <p:cNvSpPr/>
          <p:nvPr/>
        </p:nvSpPr>
        <p:spPr>
          <a:xfrm>
            <a:off x="6173222" y="1247007"/>
            <a:ext cx="2589778" cy="1270281"/>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accent3">
                    <a:lumMod val="50000"/>
                  </a:schemeClr>
                </a:solidFill>
                <a:latin typeface="Arial" pitchFamily="34" charset="0"/>
                <a:cs typeface="Arial" pitchFamily="34" charset="0"/>
              </a:rPr>
              <a:t>Universal definition of Metadata is "Data about Data"</a:t>
            </a:r>
          </a:p>
        </p:txBody>
      </p:sp>
      <p:pic>
        <p:nvPicPr>
          <p:cNvPr id="18" name="Picture 2" descr="D:\Pictures\teaching.jpg"/>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416139" y="1853538"/>
            <a:ext cx="1600200" cy="160020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228600" y="3886200"/>
            <a:ext cx="8311668" cy="2046714"/>
          </a:xfrm>
          <a:prstGeom prst="rect">
            <a:avLst/>
          </a:prstGeom>
        </p:spPr>
        <p:txBody>
          <a:bodyPr wrap="square">
            <a:spAutoFit/>
          </a:bodyPr>
          <a:lstStyle/>
          <a:p>
            <a:r>
              <a:rPr lang="en-US" sz="1600" dirty="0"/>
              <a:t>The metadata in a data warehouse system unfolds the definitions, meaning, origin and rules of the data used in a Data Warehouse.</a:t>
            </a:r>
          </a:p>
          <a:p>
            <a:pPr>
              <a:spcBef>
                <a:spcPts val="1800"/>
              </a:spcBef>
            </a:pPr>
            <a:r>
              <a:rPr lang="en-US" sz="1600" dirty="0"/>
              <a:t>When you deal with a data warehouse, various phases like Business Process Modeling, Data Modeling, ETL, Reporting etc., are inter-related with each other and they do contain their own metadata. For example in ETL, it will be very difficult for one to extract, transform and load source data into a data warehouse, if there is no metadata available for the source like where and how to get the source data.</a:t>
            </a:r>
          </a:p>
        </p:txBody>
      </p:sp>
      <p:pic>
        <p:nvPicPr>
          <p:cNvPr id="10" name="Picture 9"/>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4412242" y="3148753"/>
            <a:ext cx="1473035" cy="188836"/>
          </a:xfrm>
          <a:prstGeom prst="rect">
            <a:avLst/>
          </a:prstGeom>
        </p:spPr>
      </p:pic>
    </p:spTree>
    <p:extLst>
      <p:ext uri="{BB962C8B-B14F-4D97-AF65-F5344CB8AC3E}">
        <p14:creationId xmlns:p14="http://schemas.microsoft.com/office/powerpoint/2010/main" xmlns="" val="2409606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9350"/>
            <a:ext cx="8686800" cy="4946650"/>
          </a:xfrm>
        </p:spPr>
        <p:txBody>
          <a:bodyPr/>
          <a:lstStyle/>
          <a:p>
            <a:pPr marL="0" indent="0">
              <a:spcBef>
                <a:spcPts val="1800"/>
              </a:spcBef>
              <a:buNone/>
            </a:pPr>
            <a:r>
              <a:rPr lang="en-US" sz="1800" dirty="0" smtClean="0"/>
              <a:t>What is a MetaData ?</a:t>
            </a:r>
          </a:p>
          <a:p>
            <a:pPr marL="400050" lvl="1" indent="0">
              <a:spcBef>
                <a:spcPts val="1200"/>
              </a:spcBef>
              <a:buNone/>
            </a:pPr>
            <a:r>
              <a:rPr lang="en-US" sz="1800" dirty="0"/>
              <a:t>Metadata summarizes basic information about data, which can make finding and working with particular instances of data easier</a:t>
            </a:r>
            <a:r>
              <a:rPr lang="en-US" sz="1800" dirty="0" smtClean="0"/>
              <a:t>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a:xfrm>
            <a:off x="1600200" y="152400"/>
            <a:ext cx="7543800" cy="990600"/>
          </a:xfrm>
        </p:spPr>
        <p:txBody>
          <a:bodyPr/>
          <a:lstStyle/>
          <a:p>
            <a:r>
              <a:rPr lang="en-US" dirty="0">
                <a:solidFill>
                  <a:schemeClr val="tx1"/>
                </a:solidFill>
              </a:rPr>
              <a:t>ETL and Metadata</a:t>
            </a:r>
          </a:p>
        </p:txBody>
      </p:sp>
      <p:sp>
        <p:nvSpPr>
          <p:cNvPr id="6" name="Rectangle 5"/>
          <p:cNvSpPr/>
          <p:nvPr/>
        </p:nvSpPr>
        <p:spPr>
          <a:xfrm>
            <a:off x="427232" y="4668831"/>
            <a:ext cx="3630418" cy="830997"/>
          </a:xfrm>
          <a:prstGeom prst="rect">
            <a:avLst/>
          </a:prstGeom>
        </p:spPr>
        <p:txBody>
          <a:bodyPr wrap="square">
            <a:spAutoFit/>
          </a:bodyPr>
          <a:lstStyle/>
          <a:p>
            <a:pPr marL="114300" lvl="1"/>
            <a:r>
              <a:rPr lang="en-US" sz="1600" dirty="0" smtClean="0"/>
              <a:t>The </a:t>
            </a:r>
            <a:r>
              <a:rPr lang="en-US" sz="1600" dirty="0"/>
              <a:t>second row, containing information like John Hick, 36, $3000, Informatica Specialist are known as Data</a:t>
            </a:r>
            <a:endParaRPr lang="en-US" sz="1600" dirty="0">
              <a:solidFill>
                <a:schemeClr val="bg2">
                  <a:lumMod val="25000"/>
                </a:schemeClr>
              </a:solidFill>
            </a:endParaRPr>
          </a:p>
        </p:txBody>
      </p:sp>
      <p:sp>
        <p:nvSpPr>
          <p:cNvPr id="8" name="Rectangle 7"/>
          <p:cNvSpPr/>
          <p:nvPr/>
        </p:nvSpPr>
        <p:spPr>
          <a:xfrm>
            <a:off x="952026" y="4061045"/>
            <a:ext cx="3015698" cy="369332"/>
          </a:xfrm>
          <a:prstGeom prst="rect">
            <a:avLst/>
          </a:prstGeom>
        </p:spPr>
        <p:txBody>
          <a:bodyPr wrap="none">
            <a:spAutoFit/>
          </a:bodyPr>
          <a:lstStyle/>
          <a:p>
            <a:pPr algn="ctr"/>
            <a:r>
              <a:rPr lang="en-US" dirty="0" smtClean="0">
                <a:solidFill>
                  <a:schemeClr val="bg2">
                    <a:lumMod val="25000"/>
                  </a:schemeClr>
                </a:solidFill>
              </a:rPr>
              <a:t>What data can you see here?</a:t>
            </a:r>
            <a:endParaRPr lang="en-US" dirty="0">
              <a:solidFill>
                <a:schemeClr val="bg2">
                  <a:lumMod val="25000"/>
                </a:schemeClr>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27232" y="3926624"/>
            <a:ext cx="514350" cy="638175"/>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774164" y="3926624"/>
            <a:ext cx="514350" cy="638175"/>
          </a:xfrm>
          <a:prstGeom prst="rect">
            <a:avLst/>
          </a:prstGeom>
        </p:spPr>
      </p:pic>
      <p:sp>
        <p:nvSpPr>
          <p:cNvPr id="15" name="Rectangle 14"/>
          <p:cNvSpPr/>
          <p:nvPr/>
        </p:nvSpPr>
        <p:spPr>
          <a:xfrm>
            <a:off x="5380648" y="4061045"/>
            <a:ext cx="3458552" cy="369332"/>
          </a:xfrm>
          <a:prstGeom prst="rect">
            <a:avLst/>
          </a:prstGeom>
        </p:spPr>
        <p:txBody>
          <a:bodyPr wrap="square">
            <a:spAutoFit/>
          </a:bodyPr>
          <a:lstStyle/>
          <a:p>
            <a:r>
              <a:rPr lang="en-US" dirty="0">
                <a:solidFill>
                  <a:schemeClr val="bg2">
                    <a:lumMod val="25000"/>
                  </a:schemeClr>
                </a:solidFill>
              </a:rPr>
              <a:t>What </a:t>
            </a:r>
            <a:r>
              <a:rPr lang="en-US" dirty="0" smtClean="0">
                <a:solidFill>
                  <a:schemeClr val="bg2">
                    <a:lumMod val="25000"/>
                  </a:schemeClr>
                </a:solidFill>
              </a:rPr>
              <a:t>metadata can you see here?</a:t>
            </a:r>
            <a:endParaRPr lang="en-US" dirty="0">
              <a:solidFill>
                <a:schemeClr val="bg2">
                  <a:lumMod val="25000"/>
                </a:schemeClr>
              </a:solidFill>
            </a:endParaRPr>
          </a:p>
        </p:txBody>
      </p:sp>
      <p:sp>
        <p:nvSpPr>
          <p:cNvPr id="16" name="Rectangle 15"/>
          <p:cNvSpPr/>
          <p:nvPr/>
        </p:nvSpPr>
        <p:spPr>
          <a:xfrm>
            <a:off x="4774164" y="4668831"/>
            <a:ext cx="4065036" cy="1274195"/>
          </a:xfrm>
          <a:prstGeom prst="rect">
            <a:avLst/>
          </a:prstGeom>
        </p:spPr>
        <p:txBody>
          <a:bodyPr wrap="square">
            <a:spAutoFit/>
          </a:bodyPr>
          <a:lstStyle/>
          <a:p>
            <a:pPr>
              <a:lnSpc>
                <a:spcPct val="120000"/>
              </a:lnSpc>
            </a:pPr>
            <a:r>
              <a:rPr lang="en-US" sz="1600" dirty="0" smtClean="0">
                <a:solidFill>
                  <a:schemeClr val="bg2">
                    <a:lumMod val="25000"/>
                  </a:schemeClr>
                </a:solidFill>
              </a:rPr>
              <a:t>The</a:t>
            </a:r>
            <a:r>
              <a:rPr lang="en-US" sz="1600" dirty="0" smtClean="0"/>
              <a:t> </a:t>
            </a:r>
            <a:r>
              <a:rPr lang="en-US" sz="1600" dirty="0"/>
              <a:t>first row, (i.e) table header containing headings like Employee Name, Employee Age, Employee Salary, Employee Title are called as </a:t>
            </a:r>
            <a:r>
              <a:rPr lang="en-US" sz="1600" b="1" dirty="0"/>
              <a:t>Metadata</a:t>
            </a:r>
            <a:r>
              <a:rPr lang="en-US" sz="1600" dirty="0"/>
              <a:t> for the above said data.</a:t>
            </a:r>
          </a:p>
        </p:txBody>
      </p:sp>
      <p:pic>
        <p:nvPicPr>
          <p:cNvPr id="14" name="Picture 2"/>
          <p:cNvPicPr>
            <a:picLocks noChangeAspect="1" noChangeArrowheads="1"/>
          </p:cNvPicPr>
          <p:nvPr/>
        </p:nvPicPr>
        <p:blipFill rotWithShape="1">
          <a:blip r:embed="rId3" cstate="print">
            <a:extLst>
              <a:ext uri="{28A0092B-C50C-407E-A947-70E740481C1C}">
                <a14:useLocalDpi xmlns:a14="http://schemas.microsoft.com/office/drawing/2010/main" xmlns="" val="0"/>
              </a:ext>
            </a:extLst>
          </a:blip>
          <a:srcRect l="1521" t="5802" r="407" b="2111"/>
          <a:stretch/>
        </p:blipFill>
        <p:spPr bwMode="auto">
          <a:xfrm>
            <a:off x="1688306" y="2426340"/>
            <a:ext cx="5679521" cy="1078860"/>
          </a:xfrm>
          <a:prstGeom prst="rect">
            <a:avLst/>
          </a:prstGeom>
          <a:noFill/>
          <a:ln w="9525">
            <a:solidFill>
              <a:schemeClr val="accent3">
                <a:lumMod val="40000"/>
                <a:lumOff val="60000"/>
              </a:schemeClr>
            </a:solidFill>
            <a:miter lim="800000"/>
            <a:headEnd/>
            <a:tailEnd/>
          </a:ln>
          <a:extLst>
            <a:ext uri="{909E8E84-426E-40DD-AFC4-6F175D3DCCD1}">
              <a14:hiddenFill xmlns:a14="http://schemas.microsoft.com/office/drawing/2010/main" xmlns="">
                <a:solidFill>
                  <a:schemeClr val="accent1"/>
                </a:solidFill>
              </a14:hiddenFill>
            </a:ext>
          </a:extLst>
        </p:spPr>
      </p:pic>
    </p:spTree>
    <p:extLst>
      <p:ext uri="{BB962C8B-B14F-4D97-AF65-F5344CB8AC3E}">
        <p14:creationId xmlns:p14="http://schemas.microsoft.com/office/powerpoint/2010/main" xmlns="" val="311298817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09784"/>
            <a:ext cx="8686800" cy="4946650"/>
          </a:xfrm>
        </p:spPr>
        <p:txBody>
          <a:bodyPr>
            <a:normAutofit lnSpcReduction="10000"/>
          </a:bodyPr>
          <a:lstStyle/>
          <a:p>
            <a:r>
              <a:rPr lang="en-US" sz="1600" dirty="0"/>
              <a:t>In ETL, </a:t>
            </a:r>
            <a:r>
              <a:rPr lang="en-US" sz="1600" b="1" dirty="0"/>
              <a:t>Metadata Repository</a:t>
            </a:r>
            <a:r>
              <a:rPr lang="en-US" sz="1600" dirty="0"/>
              <a:t> is where all the metadata information about source, target, </a:t>
            </a:r>
            <a:r>
              <a:rPr lang="en-US" sz="1600" u="sng" dirty="0">
                <a:hlinkClick r:id="rId2"/>
              </a:rPr>
              <a:t>transformations</a:t>
            </a:r>
            <a:r>
              <a:rPr lang="en-US" sz="1600" dirty="0"/>
              <a:t>, mapping, workflows, sessions etc., are stored. From this repository, metadata can be manipulated, queried and retrieved with the help of wizards provided by metadata capturing tools. During the ETL process, when we are mapping source and target systems, we are actually mapping their metadata.</a:t>
            </a:r>
          </a:p>
          <a:p>
            <a:pPr>
              <a:spcBef>
                <a:spcPts val="1200"/>
              </a:spcBef>
            </a:pPr>
            <a:r>
              <a:rPr lang="en-US" sz="1600" dirty="0"/>
              <a:t>For example when you work with </a:t>
            </a:r>
            <a:r>
              <a:rPr lang="en-US" sz="1600" dirty="0" err="1"/>
              <a:t>Informatica's</a:t>
            </a:r>
            <a:r>
              <a:rPr lang="en-US" sz="1600" dirty="0"/>
              <a:t> Metadata Exchange, it captures the metadata present in these tools and loads into the repository. There is no need for Informatica developer to create these data structures once again since metadata(data definitions) have been already captured and stored. Similarly most of the ETL tools have that capability to capture metadata from RDBMS, files, ERP, Applications </a:t>
            </a:r>
            <a:r>
              <a:rPr lang="en-US" sz="1600" dirty="0" err="1"/>
              <a:t>etc</a:t>
            </a:r>
            <a:endParaRPr lang="en-US" sz="1600" dirty="0"/>
          </a:p>
          <a:p>
            <a:pPr>
              <a:spcBef>
                <a:spcPts val="1200"/>
              </a:spcBef>
            </a:pPr>
            <a:r>
              <a:rPr lang="en-US" sz="1600" dirty="0"/>
              <a:t>In any organization, a useful metadata often stored in a repository can be a handy resource to know about the organization's information systems. Assume that each department in an organization may have a different business definitions, data types, attribute names for the same attribute or they may have a single business definition for many attributes. These anomalies can be overcome by properly maintaining metadata for these attributes in the centralized repository.</a:t>
            </a:r>
          </a:p>
          <a:p>
            <a:pPr>
              <a:spcBef>
                <a:spcPts val="1200"/>
              </a:spcBef>
            </a:pPr>
            <a:r>
              <a:rPr lang="en-US" sz="1600" dirty="0"/>
              <a:t>Thus metadata plays a vital role in explaining about how, why, where data can be found, retrieved, stored and used efficiently in an information management system.</a:t>
            </a:r>
          </a:p>
          <a:p>
            <a:pPr indent="-365760">
              <a:lnSpc>
                <a:spcPct val="120000"/>
              </a:lnSpc>
              <a:spcBef>
                <a:spcPts val="0"/>
              </a:spcBef>
            </a:pPr>
            <a:endParaRPr lang="en-US" sz="22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
        <p:nvSpPr>
          <p:cNvPr id="3" name="Title 2"/>
          <p:cNvSpPr>
            <a:spLocks noGrp="1"/>
          </p:cNvSpPr>
          <p:nvPr>
            <p:ph type="title"/>
          </p:nvPr>
        </p:nvSpPr>
        <p:spPr>
          <a:xfrm>
            <a:off x="845820" y="0"/>
            <a:ext cx="8298180" cy="1143000"/>
          </a:xfrm>
        </p:spPr>
        <p:txBody>
          <a:bodyPr/>
          <a:lstStyle/>
          <a:p>
            <a:pPr algn="ctr"/>
            <a:r>
              <a:rPr lang="en-US" dirty="0">
                <a:solidFill>
                  <a:schemeClr val="tx1"/>
                </a:solidFill>
              </a:rPr>
              <a:t>ETL and Metadata</a:t>
            </a:r>
          </a:p>
        </p:txBody>
      </p:sp>
    </p:spTree>
    <p:extLst>
      <p:ext uri="{BB962C8B-B14F-4D97-AF65-F5344CB8AC3E}">
        <p14:creationId xmlns:p14="http://schemas.microsoft.com/office/powerpoint/2010/main" xmlns="" val="54914776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smtClean="0"/>
          </a:p>
          <a:p>
            <a:pPr marL="0" indent="0">
              <a:buNone/>
            </a:pPr>
            <a:endParaRPr lang="en-US" dirty="0"/>
          </a:p>
          <a:p>
            <a:pPr marL="0" indent="0">
              <a:buNone/>
            </a:pPr>
            <a:endParaRPr lang="en-US"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
        <p:nvSpPr>
          <p:cNvPr id="3" name="Title 2"/>
          <p:cNvSpPr>
            <a:spLocks noGrp="1"/>
          </p:cNvSpPr>
          <p:nvPr>
            <p:ph type="title"/>
          </p:nvPr>
        </p:nvSpPr>
        <p:spPr>
          <a:xfrm>
            <a:off x="1447800" y="0"/>
            <a:ext cx="8298180" cy="1143000"/>
          </a:xfrm>
        </p:spPr>
        <p:txBody>
          <a:bodyPr/>
          <a:lstStyle/>
          <a:p>
            <a:r>
              <a:rPr lang="en-US" dirty="0" smtClean="0">
                <a:solidFill>
                  <a:schemeClr val="tx1"/>
                </a:solidFill>
              </a:rPr>
              <a:t>Fact And Dimension</a:t>
            </a:r>
            <a:endParaRPr lang="en-US" dirty="0">
              <a:solidFill>
                <a:schemeClr val="tx1"/>
              </a:solidFill>
            </a:endParaRP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1676400" y="3086100"/>
            <a:ext cx="2257425" cy="2019300"/>
          </a:xfrm>
          <a:prstGeom prst="rect">
            <a:avLst/>
          </a:prstGeom>
          <a:noFill/>
          <a:extLst>
            <a:ext uri="{909E8E84-426E-40DD-AFC4-6F175D3DCCD1}">
              <a14:hiddenFill xmlns:a14="http://schemas.microsoft.com/office/drawing/2010/main" xmlns="">
                <a:solidFill>
                  <a:srgbClr val="FFFFFF"/>
                </a:solidFill>
              </a14:hiddenFill>
            </a:ext>
          </a:extLst>
        </p:spPr>
      </p:pic>
      <p:sp>
        <p:nvSpPr>
          <p:cNvPr id="8" name="Oval Callout 7"/>
          <p:cNvSpPr/>
          <p:nvPr/>
        </p:nvSpPr>
        <p:spPr>
          <a:xfrm>
            <a:off x="3638800" y="1790700"/>
            <a:ext cx="4425696" cy="1435661"/>
          </a:xfrm>
          <a:prstGeom prst="wedgeEllipseCallout">
            <a:avLst>
              <a:gd name="adj1" fmla="val -53321"/>
              <a:gd name="adj2" fmla="val 60557"/>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600" dirty="0"/>
              <a:t>Let us have the detailed discussion about Fact and Dimension in the next Presentation </a:t>
            </a:r>
          </a:p>
        </p:txBody>
      </p:sp>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84477" y="4851570"/>
            <a:ext cx="2641270" cy="507660"/>
          </a:xfrm>
          <a:prstGeom prst="rect">
            <a:avLst/>
          </a:prstGeom>
        </p:spPr>
      </p:pic>
    </p:spTree>
    <p:extLst>
      <p:ext uri="{BB962C8B-B14F-4D97-AF65-F5344CB8AC3E}">
        <p14:creationId xmlns:p14="http://schemas.microsoft.com/office/powerpoint/2010/main" xmlns="" val="248830718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25550"/>
            <a:ext cx="8379402" cy="4946650"/>
          </a:xfrm>
        </p:spPr>
        <p:txBody>
          <a:bodyPr/>
          <a:lstStyle/>
          <a:p>
            <a:pPr marL="0" indent="0" algn="ctr">
              <a:lnSpc>
                <a:spcPct val="120000"/>
              </a:lnSpc>
              <a:spcBef>
                <a:spcPts val="0"/>
              </a:spcBef>
              <a:buNone/>
            </a:pPr>
            <a:r>
              <a:rPr lang="en-US" altLang="en-US" sz="2400" dirty="0" smtClean="0">
                <a:solidFill>
                  <a:srgbClr val="000000"/>
                </a:solidFill>
                <a:latin typeface="Calibri" pitchFamily="34" charset="0"/>
                <a:cs typeface="Calibri" pitchFamily="34" charset="0"/>
              </a:rPr>
              <a:t>Suppose </a:t>
            </a:r>
            <a:r>
              <a:rPr lang="en-US" altLang="en-US" sz="2400" dirty="0">
                <a:solidFill>
                  <a:srgbClr val="000000"/>
                </a:solidFill>
                <a:latin typeface="Calibri" pitchFamily="34" charset="0"/>
                <a:cs typeface="Calibri" pitchFamily="34" charset="0"/>
              </a:rPr>
              <a:t>that a </a:t>
            </a:r>
            <a:r>
              <a:rPr lang="en-US" altLang="en-US" sz="2400" dirty="0" smtClean="0">
                <a:solidFill>
                  <a:srgbClr val="000000"/>
                </a:solidFill>
                <a:latin typeface="Calibri" pitchFamily="34" charset="0"/>
                <a:cs typeface="Calibri" pitchFamily="34" charset="0"/>
              </a:rPr>
              <a:t>sales company </a:t>
            </a:r>
            <a:r>
              <a:rPr lang="en-US" altLang="en-US" sz="2400" dirty="0">
                <a:solidFill>
                  <a:srgbClr val="000000"/>
                </a:solidFill>
                <a:latin typeface="Calibri" pitchFamily="34" charset="0"/>
                <a:cs typeface="Calibri" pitchFamily="34" charset="0"/>
              </a:rPr>
              <a:t>sells products to customers. </a:t>
            </a:r>
            <a:r>
              <a:rPr lang="en-US" altLang="en-US" sz="2400" dirty="0" smtClean="0">
                <a:solidFill>
                  <a:srgbClr val="000000"/>
                </a:solidFill>
                <a:latin typeface="Calibri" pitchFamily="34" charset="0"/>
                <a:cs typeface="Calibri" pitchFamily="34" charset="0"/>
              </a:rPr>
              <a:t> </a:t>
            </a:r>
            <a:endParaRPr sz="2400" dirty="0" smtClean="0"/>
          </a:p>
          <a:p>
            <a:pPr marL="0" indent="0" algn="ctr">
              <a:lnSpc>
                <a:spcPct val="120000"/>
              </a:lnSpc>
              <a:spcBef>
                <a:spcPts val="0"/>
              </a:spcBef>
              <a:buNone/>
            </a:pPr>
            <a:endParaRPr lang="en-US" sz="2400" dirty="0" smtClean="0"/>
          </a:p>
          <a:p>
            <a:pPr marL="0" indent="0" algn="ctr">
              <a:lnSpc>
                <a:spcPct val="120000"/>
              </a:lnSpc>
              <a:spcBef>
                <a:spcPts val="0"/>
              </a:spcBef>
              <a:buNone/>
            </a:pPr>
            <a:endParaRPr lang="en-US" sz="2400" dirty="0"/>
          </a:p>
          <a:p>
            <a:pPr marL="0" indent="0" algn="ctr">
              <a:lnSpc>
                <a:spcPct val="120000"/>
              </a:lnSpc>
              <a:spcBef>
                <a:spcPts val="0"/>
              </a:spcBef>
              <a:buNone/>
            </a:pPr>
            <a:endParaRPr lang="en-US" sz="2400" dirty="0" smtClean="0"/>
          </a:p>
          <a:p>
            <a:pPr marL="0" indent="0" algn="ctr">
              <a:lnSpc>
                <a:spcPct val="120000"/>
              </a:lnSpc>
              <a:spcBef>
                <a:spcPts val="0"/>
              </a:spcBef>
              <a:buNone/>
            </a:pPr>
            <a:endParaRPr lang="en-US" sz="2400" dirty="0"/>
          </a:p>
          <a:p>
            <a:pPr marL="0" indent="0" algn="ctr">
              <a:lnSpc>
                <a:spcPct val="120000"/>
              </a:lnSpc>
              <a:spcBef>
                <a:spcPts val="0"/>
              </a:spcBef>
              <a:buNone/>
            </a:pPr>
            <a:endParaRPr sz="2400" dirty="0" smtClean="0"/>
          </a:p>
          <a:p>
            <a:pPr marL="0" indent="0" algn="ctr">
              <a:lnSpc>
                <a:spcPct val="120000"/>
              </a:lnSpc>
              <a:spcBef>
                <a:spcPts val="0"/>
              </a:spcBef>
              <a:buNone/>
            </a:pPr>
            <a:r>
              <a:rPr lang="en-US" sz="2400" dirty="0" smtClean="0"/>
              <a:t> </a:t>
            </a:r>
          </a:p>
          <a:p>
            <a:pPr marL="0" indent="0" algn="ctr">
              <a:lnSpc>
                <a:spcPct val="120000"/>
              </a:lnSpc>
              <a:spcBef>
                <a:spcPts val="0"/>
              </a:spcBef>
              <a:buNone/>
            </a:pPr>
            <a:endParaRPr lang="en-US" sz="2400" dirty="0" smtClean="0"/>
          </a:p>
          <a:p>
            <a:pPr marL="0" indent="0" algn="ctr">
              <a:lnSpc>
                <a:spcPct val="120000"/>
              </a:lnSpc>
              <a:spcBef>
                <a:spcPts val="0"/>
              </a:spcBef>
              <a:buNone/>
            </a:pPr>
            <a:endParaRPr lang="en-US" sz="2400" dirty="0"/>
          </a:p>
          <a:p>
            <a:pPr marL="0" indent="0" algn="ctr">
              <a:lnSpc>
                <a:spcPct val="120000"/>
              </a:lnSpc>
              <a:spcBef>
                <a:spcPts val="0"/>
              </a:spcBef>
              <a:buNone/>
            </a:pPr>
            <a:r>
              <a:rPr lang="en-US" sz="2400" dirty="0" smtClean="0"/>
              <a:t>Help find out the fact and dimension for this scenario</a:t>
            </a:r>
            <a:endParaRPr sz="24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
        <p:nvSpPr>
          <p:cNvPr id="3" name="Title 2"/>
          <p:cNvSpPr>
            <a:spLocks noGrp="1"/>
          </p:cNvSpPr>
          <p:nvPr>
            <p:ph type="title"/>
          </p:nvPr>
        </p:nvSpPr>
        <p:spPr>
          <a:xfrm>
            <a:off x="1371600" y="0"/>
            <a:ext cx="8298180" cy="1143000"/>
          </a:xfrm>
        </p:spPr>
        <p:txBody>
          <a:bodyPr/>
          <a:lstStyle/>
          <a:p>
            <a:r>
              <a:rPr lang="en-US" dirty="0">
                <a:solidFill>
                  <a:schemeClr val="tx1"/>
                </a:solidFill>
              </a:rPr>
              <a:t>Fact And Dimension</a:t>
            </a:r>
          </a:p>
        </p:txBody>
      </p:sp>
      <p:pic>
        <p:nvPicPr>
          <p:cNvPr id="1026" name="Picture 2" descr="http://www.michaelangelobosch.com/sales%20man%20pic.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989551" y="2286000"/>
            <a:ext cx="2857500" cy="2571751"/>
          </a:xfrm>
          <a:prstGeom prst="rect">
            <a:avLst/>
          </a:prstGeom>
          <a:noFill/>
          <a:extLst>
            <a:ext uri="{909E8E84-426E-40DD-AFC4-6F175D3DCCD1}">
              <a14:hiddenFill xmlns:a14="http://schemas.microsoft.com/office/drawing/2010/main" xmlns="">
                <a:solidFill>
                  <a:srgbClr val="FFFFFF"/>
                </a:solidFill>
              </a14:hiddenFill>
            </a:ext>
          </a:extLst>
        </p:spPr>
      </p:pic>
      <p:pic>
        <p:nvPicPr>
          <p:cNvPr id="5" name="Picture 4"/>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3298934" y="4422910"/>
            <a:ext cx="2546132" cy="453890"/>
          </a:xfrm>
          <a:prstGeom prst="rect">
            <a:avLst/>
          </a:prstGeom>
        </p:spPr>
      </p:pic>
    </p:spTree>
    <p:extLst>
      <p:ext uri="{BB962C8B-B14F-4D97-AF65-F5344CB8AC3E}">
        <p14:creationId xmlns:p14="http://schemas.microsoft.com/office/powerpoint/2010/main" xmlns="" val="17863481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149350"/>
            <a:ext cx="7115474" cy="4946650"/>
          </a:xfrm>
        </p:spPr>
        <p:txBody>
          <a:bodyPr/>
          <a:lstStyle/>
          <a:p>
            <a:pPr marL="0" lvl="0" indent="0">
              <a:lnSpc>
                <a:spcPct val="120000"/>
              </a:lnSpc>
              <a:spcBef>
                <a:spcPts val="0"/>
              </a:spcBef>
              <a:buNone/>
            </a:pPr>
            <a:r>
              <a:rPr lang="en-US" altLang="en-US" sz="1600" dirty="0" smtClean="0">
                <a:solidFill>
                  <a:srgbClr val="000000"/>
                </a:solidFill>
                <a:latin typeface="Calibri" pitchFamily="34" charset="0"/>
                <a:cs typeface="Calibri" pitchFamily="34" charset="0"/>
              </a:rPr>
              <a:t>Every </a:t>
            </a:r>
            <a:r>
              <a:rPr lang="en-US" altLang="en-US" sz="1600" dirty="0">
                <a:solidFill>
                  <a:srgbClr val="000000"/>
                </a:solidFill>
                <a:latin typeface="Calibri" pitchFamily="34" charset="0"/>
                <a:cs typeface="Calibri" pitchFamily="34" charset="0"/>
              </a:rPr>
              <a:t>sale is a fact that happens, and the fact table is used to record these facts. </a:t>
            </a:r>
            <a:endParaRPr lang="en-US" altLang="en-US" sz="1600" dirty="0" smtClean="0">
              <a:solidFill>
                <a:srgbClr val="000000"/>
              </a:solidFill>
              <a:latin typeface="Calibri" pitchFamily="34" charset="0"/>
              <a:cs typeface="Calibri" pitchFamily="34" charset="0"/>
            </a:endParaRPr>
          </a:p>
          <a:p>
            <a:pPr marL="0" lvl="0" indent="0">
              <a:lnSpc>
                <a:spcPct val="120000"/>
              </a:lnSpc>
              <a:spcBef>
                <a:spcPts val="0"/>
              </a:spcBef>
              <a:buNone/>
            </a:pPr>
            <a:r>
              <a:rPr lang="en-US" altLang="en-US" sz="1600" dirty="0" smtClean="0">
                <a:solidFill>
                  <a:srgbClr val="000000"/>
                </a:solidFill>
                <a:latin typeface="Calibri" pitchFamily="34" charset="0"/>
                <a:cs typeface="Calibri" pitchFamily="34" charset="0"/>
              </a:rPr>
              <a:t>For </a:t>
            </a:r>
            <a:r>
              <a:rPr lang="en-US" altLang="en-US" sz="1600" dirty="0">
                <a:solidFill>
                  <a:srgbClr val="000000"/>
                </a:solidFill>
                <a:latin typeface="Calibri" pitchFamily="34" charset="0"/>
                <a:cs typeface="Calibri" pitchFamily="34" charset="0"/>
              </a:rPr>
              <a:t>example:</a:t>
            </a:r>
            <a:endParaRPr lang="en-US" altLang="en-US" sz="1600" dirty="0">
              <a:latin typeface="Arial" pitchFamily="34" charset="0"/>
              <a:cs typeface="Arial" pitchFamily="34" charset="0"/>
            </a:endParaRPr>
          </a:p>
          <a:p>
            <a:pPr marL="0" indent="0">
              <a:lnSpc>
                <a:spcPct val="120000"/>
              </a:lnSpc>
              <a:spcBef>
                <a:spcPts val="0"/>
              </a:spcBef>
              <a:buNone/>
            </a:pPr>
            <a:endParaRPr sz="2400" dirty="0" smtClean="0"/>
          </a:p>
          <a:p>
            <a:pPr marL="0" indent="0">
              <a:lnSpc>
                <a:spcPct val="120000"/>
              </a:lnSpc>
              <a:spcBef>
                <a:spcPts val="0"/>
              </a:spcBef>
              <a:buNone/>
            </a:pPr>
            <a:r>
              <a:rPr lang="en-US" sz="2400" dirty="0" smtClean="0"/>
              <a:t>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
        <p:nvSpPr>
          <p:cNvPr id="3" name="Title 2"/>
          <p:cNvSpPr>
            <a:spLocks noGrp="1"/>
          </p:cNvSpPr>
          <p:nvPr>
            <p:ph type="title"/>
          </p:nvPr>
        </p:nvSpPr>
        <p:spPr/>
        <p:txBody>
          <a:bodyPr/>
          <a:lstStyle/>
          <a:p>
            <a:r>
              <a:rPr lang="en-US" dirty="0">
                <a:solidFill>
                  <a:schemeClr val="tx1"/>
                </a:solidFill>
              </a:rPr>
              <a:t>Fact And Dimension</a:t>
            </a:r>
          </a:p>
        </p:txBody>
      </p:sp>
      <p:pic>
        <p:nvPicPr>
          <p:cNvPr id="6" name="Picture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324600" y="2131560"/>
            <a:ext cx="1071562" cy="918481"/>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729081" y="3950537"/>
            <a:ext cx="1116507" cy="1116507"/>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xmlns="" val="3882622375"/>
              </p:ext>
            </p:extLst>
          </p:nvPr>
        </p:nvGraphicFramePr>
        <p:xfrm>
          <a:off x="1066800" y="1905000"/>
          <a:ext cx="4876800" cy="1219200"/>
        </p:xfrm>
        <a:graphic>
          <a:graphicData uri="http://schemas.openxmlformats.org/drawingml/2006/table">
            <a:tbl>
              <a:tblPr/>
              <a:tblGrid>
                <a:gridCol w="1781242"/>
                <a:gridCol w="1885004"/>
                <a:gridCol w="1210554"/>
              </a:tblGrid>
              <a:tr h="390144">
                <a:tc>
                  <a:txBody>
                    <a:bodyPr/>
                    <a:lstStyle/>
                    <a:p>
                      <a:pPr algn="ctr" fontAlgn="t"/>
                      <a:r>
                        <a:rPr lang="en-US" sz="1600" b="1" dirty="0">
                          <a:effectLst/>
                        </a:rPr>
                        <a:t>Product ID</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b="1" dirty="0">
                          <a:effectLst/>
                        </a:rPr>
                        <a:t>Customer ID</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b="1" dirty="0">
                          <a:effectLst/>
                        </a:rPr>
                        <a:t>Unit Sold</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76352">
                <a:tc>
                  <a:txBody>
                    <a:bodyPr/>
                    <a:lstStyle/>
                    <a:p>
                      <a:pPr algn="ctr" fontAlgn="t"/>
                      <a:r>
                        <a:rPr lang="en-US" sz="1600" dirty="0">
                          <a:effectLst/>
                        </a:rPr>
                        <a:t>17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a:effectLst/>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76352">
                <a:tc>
                  <a:txBody>
                    <a:bodyPr/>
                    <a:lstStyle/>
                    <a:p>
                      <a:pPr algn="ctr" fontAlgn="t"/>
                      <a:r>
                        <a:rPr lang="en-US" sz="1600" dirty="0">
                          <a:effectLst/>
                        </a:rPr>
                        <a:t>21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76352">
                <a:tc>
                  <a:txBody>
                    <a:bodyPr/>
                    <a:lstStyle/>
                    <a:p>
                      <a:pPr algn="ctr" fontAlgn="t"/>
                      <a:r>
                        <a:rPr lang="en-US" sz="1600" dirty="0">
                          <a:effectLst/>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7" name="Rectangle 6"/>
          <p:cNvSpPr/>
          <p:nvPr/>
        </p:nvSpPr>
        <p:spPr>
          <a:xfrm>
            <a:off x="228600" y="5204192"/>
            <a:ext cx="8624455" cy="815608"/>
          </a:xfrm>
          <a:prstGeom prst="rect">
            <a:avLst/>
          </a:prstGeom>
        </p:spPr>
        <p:txBody>
          <a:bodyPr wrap="square">
            <a:spAutoFit/>
          </a:bodyPr>
          <a:lstStyle/>
          <a:p>
            <a:pPr lvl="0" eaLnBrk="0" fontAlgn="base" hangingPunct="0">
              <a:spcBef>
                <a:spcPct val="0"/>
              </a:spcBef>
              <a:spcAft>
                <a:spcPct val="0"/>
              </a:spcAft>
            </a:pPr>
            <a:r>
              <a:rPr lang="en-US" altLang="en-US" sz="1400" dirty="0" smtClean="0">
                <a:solidFill>
                  <a:srgbClr val="000000"/>
                </a:solidFill>
                <a:latin typeface="Calibri" pitchFamily="34" charset="0"/>
                <a:cs typeface="Calibri" pitchFamily="34" charset="0"/>
              </a:rPr>
              <a:t>In </a:t>
            </a:r>
            <a:r>
              <a:rPr lang="en-US" altLang="en-US" sz="1400" dirty="0">
                <a:solidFill>
                  <a:srgbClr val="000000"/>
                </a:solidFill>
                <a:latin typeface="Calibri" pitchFamily="34" charset="0"/>
                <a:cs typeface="Calibri" pitchFamily="34" charset="0"/>
              </a:rPr>
              <a:t>this example, the customer ID column in the fact table is the foreign key that joins with the dimension table. </a:t>
            </a:r>
            <a:endParaRPr lang="en-US" altLang="en-US" sz="1400" dirty="0" smtClean="0">
              <a:solidFill>
                <a:srgbClr val="000000"/>
              </a:solidFill>
              <a:latin typeface="Calibri" pitchFamily="34" charset="0"/>
              <a:cs typeface="Calibri" pitchFamily="34" charset="0"/>
            </a:endParaRPr>
          </a:p>
          <a:p>
            <a:pPr lvl="0" eaLnBrk="0" fontAlgn="base" hangingPunct="0">
              <a:spcBef>
                <a:spcPts val="600"/>
              </a:spcBef>
              <a:spcAft>
                <a:spcPct val="0"/>
              </a:spcAft>
            </a:pPr>
            <a:r>
              <a:rPr lang="en-US" altLang="en-US" sz="1400" dirty="0" smtClean="0">
                <a:solidFill>
                  <a:srgbClr val="000000"/>
                </a:solidFill>
                <a:latin typeface="Calibri" pitchFamily="34" charset="0"/>
                <a:cs typeface="Calibri" pitchFamily="34" charset="0"/>
              </a:rPr>
              <a:t>By </a:t>
            </a:r>
            <a:r>
              <a:rPr lang="en-US" altLang="en-US" sz="1400" dirty="0">
                <a:solidFill>
                  <a:srgbClr val="000000"/>
                </a:solidFill>
                <a:latin typeface="Calibri" pitchFamily="34" charset="0"/>
                <a:cs typeface="Calibri" pitchFamily="34" charset="0"/>
              </a:rPr>
              <a:t>following the links, you can see that row 2 of the fact table records the fact that customer 3, Sally Jones, bought two items </a:t>
            </a:r>
            <a:r>
              <a:rPr lang="en-US" altLang="en-US" sz="1400" dirty="0" smtClean="0">
                <a:solidFill>
                  <a:srgbClr val="000000"/>
                </a:solidFill>
                <a:latin typeface="Calibri" pitchFamily="34" charset="0"/>
                <a:cs typeface="Calibri" pitchFamily="34" charset="0"/>
              </a:rPr>
              <a:t> of product is 21. </a:t>
            </a:r>
            <a:r>
              <a:rPr lang="en-US" altLang="en-US" sz="1400" dirty="0">
                <a:solidFill>
                  <a:srgbClr val="000000"/>
                </a:solidFill>
                <a:latin typeface="Calibri" pitchFamily="34" charset="0"/>
                <a:cs typeface="Calibri" pitchFamily="34" charset="0"/>
              </a:rPr>
              <a:t>The company would also have a product table </a:t>
            </a:r>
            <a:r>
              <a:rPr lang="en-US" altLang="en-US" sz="1400" dirty="0" smtClean="0">
                <a:solidFill>
                  <a:srgbClr val="000000"/>
                </a:solidFill>
                <a:latin typeface="Calibri" pitchFamily="34" charset="0"/>
                <a:cs typeface="Calibri" pitchFamily="34" charset="0"/>
              </a:rPr>
              <a:t>to </a:t>
            </a:r>
            <a:r>
              <a:rPr lang="en-US" altLang="en-US" sz="1400" dirty="0">
                <a:solidFill>
                  <a:srgbClr val="000000"/>
                </a:solidFill>
                <a:latin typeface="Calibri" pitchFamily="34" charset="0"/>
                <a:cs typeface="Calibri" pitchFamily="34" charset="0"/>
              </a:rPr>
              <a:t>determine what Sally </a:t>
            </a:r>
            <a:r>
              <a:rPr lang="en-US" altLang="en-US" sz="1400" dirty="0" smtClean="0">
                <a:solidFill>
                  <a:srgbClr val="000000"/>
                </a:solidFill>
                <a:latin typeface="Calibri" pitchFamily="34" charset="0"/>
                <a:cs typeface="Calibri" pitchFamily="34" charset="0"/>
              </a:rPr>
              <a:t>bought.</a:t>
            </a:r>
            <a:endParaRPr lang="en-US" altLang="en-US" sz="1400" dirty="0"/>
          </a:p>
        </p:txBody>
      </p:sp>
      <p:sp>
        <p:nvSpPr>
          <p:cNvPr id="12" name="Rectangle 11"/>
          <p:cNvSpPr/>
          <p:nvPr/>
        </p:nvSpPr>
        <p:spPr>
          <a:xfrm>
            <a:off x="228600" y="3276600"/>
            <a:ext cx="3042115" cy="338554"/>
          </a:xfrm>
          <a:prstGeom prst="rect">
            <a:avLst/>
          </a:prstGeom>
        </p:spPr>
        <p:txBody>
          <a:bodyPr wrap="none">
            <a:spAutoFit/>
          </a:bodyPr>
          <a:lstStyle/>
          <a:p>
            <a:pPr lvl="0" fontAlgn="base">
              <a:spcBef>
                <a:spcPct val="0"/>
              </a:spcBef>
              <a:spcAft>
                <a:spcPct val="0"/>
              </a:spcAft>
            </a:pPr>
            <a:r>
              <a:rPr lang="en-US" altLang="en-US" sz="1600" dirty="0">
                <a:solidFill>
                  <a:srgbClr val="000000"/>
                </a:solidFill>
                <a:latin typeface="Calibri" pitchFamily="34" charset="0"/>
                <a:cs typeface="Calibri" pitchFamily="34" charset="0"/>
              </a:rPr>
              <a:t>Dimension table about customers:</a:t>
            </a:r>
          </a:p>
        </p:txBody>
      </p:sp>
      <p:graphicFrame>
        <p:nvGraphicFramePr>
          <p:cNvPr id="13" name="Content Placeholder 4"/>
          <p:cNvGraphicFramePr>
            <a:graphicFrameLocks/>
          </p:cNvGraphicFramePr>
          <p:nvPr>
            <p:extLst>
              <p:ext uri="{D42A27DB-BD31-4B8C-83A1-F6EECF244321}">
                <p14:modId xmlns:p14="http://schemas.microsoft.com/office/powerpoint/2010/main" xmlns="" val="3005367011"/>
              </p:ext>
            </p:extLst>
          </p:nvPr>
        </p:nvGraphicFramePr>
        <p:xfrm>
          <a:off x="907131" y="3805936"/>
          <a:ext cx="6705600" cy="1219200"/>
        </p:xfrm>
        <a:graphic>
          <a:graphicData uri="http://schemas.openxmlformats.org/drawingml/2006/table">
            <a:tbl>
              <a:tblPr/>
              <a:tblGrid>
                <a:gridCol w="1150269"/>
                <a:gridCol w="1084931"/>
                <a:gridCol w="1117600"/>
                <a:gridCol w="1117600"/>
                <a:gridCol w="1117600"/>
                <a:gridCol w="1117600"/>
              </a:tblGrid>
              <a:tr h="461700">
                <a:tc>
                  <a:txBody>
                    <a:bodyPr/>
                    <a:lstStyle/>
                    <a:p>
                      <a:pPr algn="ctr" fontAlgn="t"/>
                      <a:r>
                        <a:rPr lang="en-US" sz="1600" b="1" dirty="0">
                          <a:effectLst/>
                        </a:rPr>
                        <a:t>Customer ID</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b="1" dirty="0">
                          <a:effectLst/>
                        </a:rPr>
                        <a:t>Name</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b="1" dirty="0">
                          <a:effectLst/>
                        </a:rPr>
                        <a:t>Gender</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b="1" dirty="0">
                          <a:effectLst/>
                        </a:rPr>
                        <a:t>Income</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b="1">
                          <a:effectLst/>
                        </a:rPr>
                        <a:t>Education</a:t>
                      </a:r>
                      <a:endParaRPr lang="en-US" sz="160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b="1" dirty="0">
                          <a:effectLst/>
                        </a:rPr>
                        <a:t>Region</a:t>
                      </a:r>
                      <a:endParaRPr lang="en-US" sz="1600" dirty="0">
                        <a:effectLs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11225">
                <a:tc>
                  <a:txBody>
                    <a:bodyPr/>
                    <a:lstStyle/>
                    <a:p>
                      <a:pPr algn="ctr" fontAlgn="t"/>
                      <a:r>
                        <a:rPr lang="en-US" sz="1600">
                          <a:effectLst/>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smtClean="0">
                          <a:effectLst/>
                        </a:rPr>
                        <a:t>Brian </a:t>
                      </a:r>
                      <a:r>
                        <a:rPr lang="en-US" sz="1600" dirty="0">
                          <a:effectLst/>
                        </a:rPr>
                        <a:t>Edge</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a:effectLst/>
                        </a:rPr>
                        <a:t>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a:effectLst/>
                        </a:rPr>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11225">
                <a:tc>
                  <a:txBody>
                    <a:bodyPr/>
                    <a:lstStyle/>
                    <a:p>
                      <a:pPr algn="ctr" fontAlgn="t"/>
                      <a:r>
                        <a:rPr lang="en-US" sz="1600">
                          <a:effectLst/>
                        </a:rPr>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Fred Smith</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a:effectLst/>
                        </a:rPr>
                        <a:t>M</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a:effectLst/>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11225">
                <a:tc>
                  <a:txBody>
                    <a:bodyPr/>
                    <a:lstStyle/>
                    <a:p>
                      <a:pPr algn="ctr" fontAlgn="t"/>
                      <a:r>
                        <a:rPr lang="en-US" sz="1600">
                          <a:effectLst/>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Sally Jones</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a:effectLst/>
                        </a:rPr>
                        <a:t>F</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a:effectLst/>
                        </a:rPr>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1600" dirty="0">
                          <a:effectLst/>
                        </a:rPr>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xmlns="" val="3668519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73150"/>
            <a:ext cx="5105400" cy="4946650"/>
          </a:xfrm>
        </p:spPr>
        <p:txBody>
          <a:bodyPr>
            <a:normAutofit lnSpcReduction="10000"/>
          </a:bodyPr>
          <a:lstStyle/>
          <a:p>
            <a:pPr marL="0" indent="0">
              <a:lnSpc>
                <a:spcPct val="120000"/>
              </a:lnSpc>
              <a:buNone/>
            </a:pPr>
            <a:r>
              <a:rPr sz="2400" dirty="0" smtClean="0"/>
              <a:t>Through this chapter you will be able </a:t>
            </a:r>
          </a:p>
          <a:p>
            <a:pPr marL="0" indent="0">
              <a:lnSpc>
                <a:spcPct val="120000"/>
              </a:lnSpc>
              <a:buNone/>
            </a:pPr>
            <a:r>
              <a:rPr sz="2400" dirty="0" smtClean="0"/>
              <a:t>to understand:</a:t>
            </a:r>
          </a:p>
          <a:p>
            <a:pPr marL="731520" indent="-365760">
              <a:lnSpc>
                <a:spcPct val="120000"/>
              </a:lnSpc>
              <a:spcBef>
                <a:spcPts val="1800"/>
              </a:spcBef>
            </a:pPr>
            <a:r>
              <a:rPr lang="en-US" sz="2200" dirty="0" smtClean="0"/>
              <a:t>What is ETL?</a:t>
            </a:r>
          </a:p>
          <a:p>
            <a:pPr marL="731520" indent="-365760">
              <a:lnSpc>
                <a:spcPct val="120000"/>
              </a:lnSpc>
              <a:spcBef>
                <a:spcPts val="0"/>
              </a:spcBef>
            </a:pPr>
            <a:r>
              <a:rPr lang="en-US" sz="2200" dirty="0" smtClean="0"/>
              <a:t>ETL Architecture?</a:t>
            </a:r>
            <a:endParaRPr lang="en-US" sz="2200" dirty="0"/>
          </a:p>
          <a:p>
            <a:pPr marL="731520" indent="-365760">
              <a:lnSpc>
                <a:spcPct val="120000"/>
              </a:lnSpc>
              <a:spcBef>
                <a:spcPts val="0"/>
              </a:spcBef>
            </a:pPr>
            <a:r>
              <a:rPr lang="en-US" sz="2200" dirty="0" smtClean="0"/>
              <a:t>What are ETL Transformations?</a:t>
            </a:r>
            <a:endParaRPr lang="en-US" sz="2200" dirty="0"/>
          </a:p>
          <a:p>
            <a:pPr marL="731520" indent="-365760">
              <a:lnSpc>
                <a:spcPct val="120000"/>
              </a:lnSpc>
              <a:spcBef>
                <a:spcPts val="0"/>
              </a:spcBef>
            </a:pPr>
            <a:r>
              <a:rPr lang="en-US" sz="2200" dirty="0" smtClean="0"/>
              <a:t>What are ETL Standards?</a:t>
            </a:r>
          </a:p>
          <a:p>
            <a:pPr marL="731520" indent="-365760">
              <a:lnSpc>
                <a:spcPct val="120000"/>
              </a:lnSpc>
              <a:spcBef>
                <a:spcPts val="0"/>
              </a:spcBef>
            </a:pPr>
            <a:r>
              <a:rPr lang="en-US" sz="2200" dirty="0" smtClean="0"/>
              <a:t>How is ETL related to Metadata?</a:t>
            </a:r>
          </a:p>
          <a:p>
            <a:pPr marL="731520" indent="-365760">
              <a:lnSpc>
                <a:spcPct val="120000"/>
              </a:lnSpc>
              <a:spcBef>
                <a:spcPts val="0"/>
              </a:spcBef>
            </a:pPr>
            <a:r>
              <a:rPr lang="en-US" sz="2200" dirty="0" smtClean="0"/>
              <a:t>What is fact and dimension?</a:t>
            </a:r>
          </a:p>
          <a:p>
            <a:pPr marL="731520" indent="-365760">
              <a:lnSpc>
                <a:spcPct val="120000"/>
              </a:lnSpc>
              <a:spcBef>
                <a:spcPts val="0"/>
              </a:spcBef>
            </a:pPr>
            <a:r>
              <a:rPr lang="en-US" sz="2200" dirty="0" smtClean="0"/>
              <a:t>What is SCD?</a:t>
            </a:r>
          </a:p>
          <a:p>
            <a:pPr marL="731520" indent="-365760">
              <a:lnSpc>
                <a:spcPct val="120000"/>
              </a:lnSpc>
              <a:spcBef>
                <a:spcPts val="0"/>
              </a:spcBef>
            </a:pPr>
            <a:endParaRPr lang="en-US" sz="22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
        <p:nvSpPr>
          <p:cNvPr id="3" name="Title 2"/>
          <p:cNvSpPr>
            <a:spLocks noGrp="1"/>
          </p:cNvSpPr>
          <p:nvPr>
            <p:ph type="title"/>
          </p:nvPr>
        </p:nvSpPr>
        <p:spPr>
          <a:xfrm>
            <a:off x="533400" y="0"/>
            <a:ext cx="8298180" cy="1143000"/>
          </a:xfrm>
        </p:spPr>
        <p:txBody>
          <a:bodyPr/>
          <a:lstStyle/>
          <a:p>
            <a:pPr algn="ctr"/>
            <a:r>
              <a:rPr lang="en-US" dirty="0" smtClean="0">
                <a:solidFill>
                  <a:schemeClr val="tx1"/>
                </a:solidFill>
              </a:rPr>
              <a:t>Objectives</a:t>
            </a:r>
            <a:endParaRPr lang="en-US" dirty="0">
              <a:solidFill>
                <a:schemeClr val="tx1"/>
              </a:solidFill>
            </a:endParaRPr>
          </a:p>
        </p:txBody>
      </p:sp>
    </p:spTree>
    <p:extLst>
      <p:ext uri="{BB962C8B-B14F-4D97-AF65-F5344CB8AC3E}">
        <p14:creationId xmlns:p14="http://schemas.microsoft.com/office/powerpoint/2010/main" xmlns="" val="11869842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
        <p:nvSpPr>
          <p:cNvPr id="3" name="Title 2"/>
          <p:cNvSpPr>
            <a:spLocks noGrp="1"/>
          </p:cNvSpPr>
          <p:nvPr>
            <p:ph type="title"/>
          </p:nvPr>
        </p:nvSpPr>
        <p:spPr/>
        <p:txBody>
          <a:bodyPr/>
          <a:lstStyle/>
          <a:p>
            <a:r>
              <a:rPr lang="en-US" dirty="0"/>
              <a:t>Fact And Dimension</a:t>
            </a:r>
          </a:p>
        </p:txBody>
      </p:sp>
      <p:sp>
        <p:nvSpPr>
          <p:cNvPr id="6" name="Rectangle 5"/>
          <p:cNvSpPr/>
          <p:nvPr/>
        </p:nvSpPr>
        <p:spPr>
          <a:xfrm>
            <a:off x="228600" y="1247775"/>
            <a:ext cx="8615082" cy="5078313"/>
          </a:xfrm>
          <a:prstGeom prst="rect">
            <a:avLst/>
          </a:prstGeom>
        </p:spPr>
        <p:txBody>
          <a:bodyPr wrap="square">
            <a:spAutoFit/>
          </a:bodyPr>
          <a:lstStyle/>
          <a:p>
            <a:r>
              <a:rPr lang="en-US" b="1" dirty="0"/>
              <a:t>Fact</a:t>
            </a:r>
          </a:p>
          <a:p>
            <a:pPr>
              <a:spcBef>
                <a:spcPts val="1200"/>
              </a:spcBef>
            </a:pPr>
            <a:r>
              <a:rPr lang="en-US" sz="1600" dirty="0"/>
              <a:t>A fact table is the central table in a star schema of a data warehouse. A fact table stores quantitative information for analysis and is often </a:t>
            </a:r>
            <a:r>
              <a:rPr lang="en-US" sz="1600" dirty="0" err="1"/>
              <a:t>denormalized</a:t>
            </a:r>
            <a:r>
              <a:rPr lang="en-US" sz="1600" dirty="0" smtClean="0"/>
              <a:t>.</a:t>
            </a:r>
            <a:endParaRPr lang="en-US" altLang="en-US" sz="1600" dirty="0" smtClean="0">
              <a:solidFill>
                <a:srgbClr val="000000"/>
              </a:solidFill>
              <a:latin typeface="Calibri" pitchFamily="34" charset="0"/>
              <a:cs typeface="Calibri" pitchFamily="34" charset="0"/>
            </a:endParaRPr>
          </a:p>
          <a:p>
            <a:pPr>
              <a:spcBef>
                <a:spcPts val="600"/>
              </a:spcBef>
            </a:pPr>
            <a:r>
              <a:rPr lang="en-US" altLang="en-US" sz="1600" dirty="0" smtClean="0">
                <a:solidFill>
                  <a:srgbClr val="000000"/>
                </a:solidFill>
                <a:latin typeface="Calibri" pitchFamily="34" charset="0"/>
                <a:cs typeface="Calibri" pitchFamily="34" charset="0"/>
              </a:rPr>
              <a:t>A </a:t>
            </a:r>
            <a:r>
              <a:rPr lang="en-US" altLang="en-US" sz="1600" dirty="0">
                <a:solidFill>
                  <a:srgbClr val="000000"/>
                </a:solidFill>
                <a:latin typeface="Calibri" pitchFamily="34" charset="0"/>
                <a:cs typeface="Calibri" pitchFamily="34" charset="0"/>
              </a:rPr>
              <a:t>fact table works with dimension tables. A fact table holds the data to be analyzed, and a dimension table stores data about the ways in which the data in the fact table can be analyzed. Thus, the fact table consists of two types of columns. The foreign keys column allows joins with dimension tables, and the measures columns contain the data that is being analyzed.</a:t>
            </a:r>
            <a:endParaRPr lang="en-US" altLang="en-US" sz="1600" dirty="0">
              <a:latin typeface="Arial" pitchFamily="34" charset="0"/>
              <a:cs typeface="Arial" pitchFamily="34" charset="0"/>
            </a:endParaRPr>
          </a:p>
          <a:p>
            <a:pPr lvl="1"/>
            <a:endParaRPr lang="en-US" dirty="0"/>
          </a:p>
          <a:p>
            <a:r>
              <a:rPr lang="en-US" b="1" dirty="0"/>
              <a:t>Dimension</a:t>
            </a:r>
          </a:p>
          <a:p>
            <a:pPr>
              <a:spcBef>
                <a:spcPts val="1200"/>
              </a:spcBef>
            </a:pPr>
            <a:r>
              <a:rPr lang="en-US" sz="1600" dirty="0"/>
              <a:t>In data warehousing, a dimension is a collection of reference information about a measurable event</a:t>
            </a:r>
          </a:p>
          <a:p>
            <a:r>
              <a:rPr lang="en-US" sz="1600" dirty="0"/>
              <a:t>A </a:t>
            </a:r>
            <a:r>
              <a:rPr lang="en-US" sz="1600" u="sng" dirty="0">
                <a:hlinkClick r:id="rId2"/>
              </a:rPr>
              <a:t>data warehouse</a:t>
            </a:r>
            <a:r>
              <a:rPr lang="en-US" sz="1600" dirty="0"/>
              <a:t> organizes descriptive attributes as columns in dimension tables.  For example, a customer dimension’s attributes could include first and last name, birth date, gender, etc., or a website dimension would include site name and URL attributes.  </a:t>
            </a:r>
          </a:p>
          <a:p>
            <a:pPr>
              <a:spcBef>
                <a:spcPts val="600"/>
              </a:spcBef>
            </a:pPr>
            <a:r>
              <a:rPr lang="en-US" sz="1600" dirty="0"/>
              <a:t>A dimension table has a </a:t>
            </a:r>
            <a:r>
              <a:rPr lang="en-US" sz="1600" u="sng" dirty="0">
                <a:hlinkClick r:id="rId3"/>
              </a:rPr>
              <a:t>primary key</a:t>
            </a:r>
            <a:r>
              <a:rPr lang="en-US" sz="1600" dirty="0"/>
              <a:t> column that uniquely identifies each dimension record (row).  The dimension table is associated with a fact table using this key.  Data in the fact table can be filtered and grouped (“sliced and diced”) by various combinations of attributes. </a:t>
            </a:r>
            <a:endParaRPr lang="en-US" sz="1600" dirty="0" smtClean="0"/>
          </a:p>
          <a:p>
            <a:pPr lvl="1"/>
            <a:endParaRPr lang="en-US" sz="1600" dirty="0"/>
          </a:p>
          <a:p>
            <a:pPr lvl="1"/>
            <a:endParaRPr lang="en-US" sz="1600" dirty="0"/>
          </a:p>
        </p:txBody>
      </p:sp>
    </p:spTree>
    <p:extLst>
      <p:ext uri="{BB962C8B-B14F-4D97-AF65-F5344CB8AC3E}">
        <p14:creationId xmlns:p14="http://schemas.microsoft.com/office/powerpoint/2010/main" xmlns="" val="1137882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6950"/>
            <a:ext cx="8686800" cy="4946650"/>
          </a:xfrm>
        </p:spPr>
        <p:txBody>
          <a:bodyPr/>
          <a:lstStyle/>
          <a:p>
            <a:pPr marL="0" indent="0">
              <a:lnSpc>
                <a:spcPct val="120000"/>
              </a:lnSpc>
              <a:spcBef>
                <a:spcPts val="0"/>
              </a:spcBef>
              <a:buNone/>
            </a:pPr>
            <a:r>
              <a:rPr lang="en-US" sz="2400" dirty="0" smtClean="0"/>
              <a:t> </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
        <p:nvSpPr>
          <p:cNvPr id="3" name="Title 2"/>
          <p:cNvSpPr>
            <a:spLocks noGrp="1"/>
          </p:cNvSpPr>
          <p:nvPr>
            <p:ph type="title"/>
          </p:nvPr>
        </p:nvSpPr>
        <p:spPr/>
        <p:txBody>
          <a:bodyPr/>
          <a:lstStyle/>
          <a:p>
            <a:r>
              <a:rPr lang="en-US" dirty="0">
                <a:solidFill>
                  <a:schemeClr val="tx1"/>
                </a:solidFill>
              </a:rPr>
              <a:t>Fact And Dimension</a:t>
            </a:r>
          </a:p>
        </p:txBody>
      </p:sp>
      <p:sp>
        <p:nvSpPr>
          <p:cNvPr id="5" name="Rectangle 4"/>
          <p:cNvSpPr/>
          <p:nvPr/>
        </p:nvSpPr>
        <p:spPr>
          <a:xfrm>
            <a:off x="228599" y="1298448"/>
            <a:ext cx="8534401" cy="4370427"/>
          </a:xfrm>
          <a:prstGeom prst="rect">
            <a:avLst/>
          </a:prstGeom>
        </p:spPr>
        <p:txBody>
          <a:bodyPr wrap="square">
            <a:spAutoFit/>
          </a:bodyPr>
          <a:lstStyle/>
          <a:p>
            <a:r>
              <a:rPr lang="en-US" dirty="0"/>
              <a:t>Dimensions are used in data warehouse </a:t>
            </a:r>
            <a:r>
              <a:rPr lang="en-US" u="sng" dirty="0">
                <a:hlinkClick r:id="rId3"/>
              </a:rPr>
              <a:t>star</a:t>
            </a:r>
            <a:r>
              <a:rPr lang="en-US" dirty="0"/>
              <a:t> and </a:t>
            </a:r>
            <a:r>
              <a:rPr lang="en-US" u="sng" dirty="0">
                <a:hlinkClick r:id="rId4"/>
              </a:rPr>
              <a:t>snowflake</a:t>
            </a:r>
            <a:r>
              <a:rPr lang="en-US" dirty="0"/>
              <a:t> schemas, </a:t>
            </a:r>
            <a:r>
              <a:rPr lang="en-US" u="sng" dirty="0">
                <a:hlinkClick r:id="rId5"/>
              </a:rPr>
              <a:t>OLAP</a:t>
            </a:r>
            <a:r>
              <a:rPr lang="en-US" dirty="0"/>
              <a:t> cubes, and business intelligence (</a:t>
            </a:r>
            <a:r>
              <a:rPr lang="en-US" u="sng" dirty="0">
                <a:hlinkClick r:id="rId6"/>
              </a:rPr>
              <a:t>BI</a:t>
            </a:r>
            <a:r>
              <a:rPr lang="en-US" dirty="0"/>
              <a:t>) and business analytic (</a:t>
            </a:r>
            <a:r>
              <a:rPr lang="en-US" u="sng" dirty="0">
                <a:hlinkClick r:id="rId7"/>
              </a:rPr>
              <a:t>BA</a:t>
            </a:r>
            <a:r>
              <a:rPr lang="en-US" dirty="0"/>
              <a:t>) applications</a:t>
            </a:r>
            <a:r>
              <a:rPr lang="en-US" dirty="0" smtClean="0"/>
              <a:t>.</a:t>
            </a:r>
            <a:endParaRPr lang="en-US" dirty="0"/>
          </a:p>
          <a:p>
            <a:pPr>
              <a:spcBef>
                <a:spcPts val="3000"/>
              </a:spcBef>
            </a:pPr>
            <a:r>
              <a:rPr lang="en-US" dirty="0" smtClean="0"/>
              <a:t>The </a:t>
            </a:r>
            <a:r>
              <a:rPr lang="en-US" dirty="0"/>
              <a:t>following dimensions can be used to meet specific data warehousing needs</a:t>
            </a:r>
            <a:r>
              <a:rPr lang="en-US" dirty="0" smtClean="0"/>
              <a:t>:</a:t>
            </a:r>
          </a:p>
          <a:p>
            <a:pPr marL="742950" lvl="1" indent="-285750">
              <a:spcBef>
                <a:spcPts val="1800"/>
              </a:spcBef>
              <a:buFont typeface="Wingdings" panose="05000000000000000000" pitchFamily="2" charset="2"/>
              <a:buChar char="Ø"/>
            </a:pPr>
            <a:r>
              <a:rPr lang="en-US" dirty="0" smtClean="0"/>
              <a:t>junk </a:t>
            </a:r>
            <a:r>
              <a:rPr lang="en-US" dirty="0"/>
              <a:t>dimensions - a collection of miscellaneous attributes that are unrelated to any particular dimension</a:t>
            </a:r>
            <a:r>
              <a:rPr lang="en-US" dirty="0" smtClean="0"/>
              <a:t>.</a:t>
            </a:r>
            <a:endParaRPr lang="en-US" dirty="0"/>
          </a:p>
          <a:p>
            <a:pPr marL="742950" lvl="1" indent="-285750">
              <a:spcBef>
                <a:spcPts val="1200"/>
              </a:spcBef>
              <a:buFont typeface="Wingdings" panose="05000000000000000000" pitchFamily="2" charset="2"/>
              <a:buChar char="Ø"/>
            </a:pPr>
            <a:r>
              <a:rPr lang="en-US" dirty="0"/>
              <a:t>degenerate dimensions - data that is dimensional in nature but stored in a </a:t>
            </a:r>
            <a:r>
              <a:rPr lang="en-US" dirty="0" smtClean="0"/>
              <a:t>fact </a:t>
            </a:r>
            <a:r>
              <a:rPr lang="en-US" dirty="0"/>
              <a:t>table</a:t>
            </a:r>
            <a:r>
              <a:rPr lang="en-US" dirty="0" smtClean="0"/>
              <a:t>.</a:t>
            </a:r>
            <a:endParaRPr lang="en-US" dirty="0"/>
          </a:p>
          <a:p>
            <a:pPr marL="742950" lvl="1" indent="-285750">
              <a:spcBef>
                <a:spcPts val="1200"/>
              </a:spcBef>
              <a:buFont typeface="Wingdings" panose="05000000000000000000" pitchFamily="2" charset="2"/>
              <a:buChar char="Ø"/>
            </a:pPr>
            <a:r>
              <a:rPr lang="en-US" dirty="0"/>
              <a:t>role playing dimensions - a dimension that can play different roles in a fact table depending on the context</a:t>
            </a:r>
            <a:r>
              <a:rPr lang="en-US" dirty="0" smtClean="0"/>
              <a:t>.</a:t>
            </a:r>
            <a:endParaRPr lang="en-US" dirty="0"/>
          </a:p>
          <a:p>
            <a:pPr marL="742950" lvl="1" indent="-285750">
              <a:spcBef>
                <a:spcPts val="1200"/>
              </a:spcBef>
              <a:buFont typeface="Wingdings" panose="05000000000000000000" pitchFamily="2" charset="2"/>
              <a:buChar char="Ø"/>
            </a:pPr>
            <a:r>
              <a:rPr lang="en-US" u="sng" dirty="0">
                <a:hlinkClick r:id="rId8"/>
              </a:rPr>
              <a:t>conformed dimensions</a:t>
            </a:r>
            <a:r>
              <a:rPr lang="en-US" dirty="0"/>
              <a:t> - a dimension that has exactly the same meaning and content when being referred to from different fact tables.</a:t>
            </a:r>
          </a:p>
        </p:txBody>
      </p:sp>
    </p:spTree>
    <p:extLst>
      <p:ext uri="{BB962C8B-B14F-4D97-AF65-F5344CB8AC3E}">
        <p14:creationId xmlns:p14="http://schemas.microsoft.com/office/powerpoint/2010/main" xmlns="" val="36685195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8448"/>
            <a:ext cx="8458200" cy="4946650"/>
          </a:xfrm>
        </p:spPr>
        <p:txBody>
          <a:bodyPr/>
          <a:lstStyle/>
          <a:p>
            <a:pPr>
              <a:lnSpc>
                <a:spcPct val="80000"/>
              </a:lnSpc>
            </a:pPr>
            <a:endParaRPr lang="en-US" altLang="en-US" sz="1600" b="1" dirty="0" smtClean="0"/>
          </a:p>
          <a:p>
            <a:pPr>
              <a:lnSpc>
                <a:spcPct val="80000"/>
              </a:lnSpc>
            </a:pPr>
            <a:r>
              <a:rPr lang="en-US" sz="2400" u="sng" dirty="0"/>
              <a:t>Slowly Changing Dimensions (SCD)</a:t>
            </a:r>
            <a:r>
              <a:rPr lang="en-US" sz="2400" dirty="0"/>
              <a:t> - dimensions that change slowly over time, rather than changing on regular schedule, </a:t>
            </a:r>
            <a:r>
              <a:rPr lang="en-US" sz="2400" dirty="0" smtClean="0"/>
              <a:t>time-base</a:t>
            </a:r>
            <a:r>
              <a:rPr lang="en-US" sz="2400" dirty="0"/>
              <a:t>. In Data Warehouse there is a need to </a:t>
            </a:r>
            <a:r>
              <a:rPr lang="en-US" sz="2400" u="sng" dirty="0" err="1">
                <a:hlinkClick r:id="rId2"/>
              </a:rPr>
              <a:t>trackchanges</a:t>
            </a:r>
            <a:r>
              <a:rPr lang="en-US" sz="2400" dirty="0"/>
              <a:t> in dimension attributes in order to report historical data. In other words, implementing one of the SCD types should enable users assigning proper dimension's attribute value for given date</a:t>
            </a:r>
            <a:endParaRPr lang="en-US" altLang="en-US" sz="2400" b="1" dirty="0"/>
          </a:p>
          <a:p>
            <a:pPr>
              <a:lnSpc>
                <a:spcPct val="80000"/>
              </a:lnSpc>
            </a:pPr>
            <a:endParaRPr lang="en-US" altLang="en-US" sz="1600" b="1" dirty="0" smtClean="0"/>
          </a:p>
          <a:p>
            <a:pPr>
              <a:lnSpc>
                <a:spcPct val="80000"/>
              </a:lnSpc>
            </a:pPr>
            <a:endParaRPr lang="en-US" altLang="en-US" sz="2000" b="1" dirty="0" smtClean="0"/>
          </a:p>
          <a:p>
            <a:pPr>
              <a:lnSpc>
                <a:spcPct val="80000"/>
              </a:lnSpc>
            </a:pPr>
            <a:r>
              <a:rPr lang="en-US" altLang="en-US" sz="2000" b="1" dirty="0" smtClean="0"/>
              <a:t>Type </a:t>
            </a:r>
            <a:r>
              <a:rPr lang="en-US" altLang="en-US" sz="2000" b="1" dirty="0"/>
              <a:t>I Change (overwrite/update no history)</a:t>
            </a:r>
          </a:p>
          <a:p>
            <a:pPr>
              <a:lnSpc>
                <a:spcPct val="80000"/>
              </a:lnSpc>
              <a:spcBef>
                <a:spcPts val="1200"/>
              </a:spcBef>
            </a:pPr>
            <a:r>
              <a:rPr lang="en-US" altLang="en-US" sz="2000" b="1" dirty="0"/>
              <a:t>Type II Change (new record – add a dimension row)</a:t>
            </a:r>
          </a:p>
          <a:p>
            <a:pPr>
              <a:lnSpc>
                <a:spcPct val="80000"/>
              </a:lnSpc>
              <a:spcBef>
                <a:spcPts val="1200"/>
              </a:spcBef>
            </a:pPr>
            <a:r>
              <a:rPr lang="en-US" altLang="en-US" sz="2000" b="1" dirty="0"/>
              <a:t>Type III Change (new attribute – add a dimension column)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
        <p:nvSpPr>
          <p:cNvPr id="3" name="Title 2"/>
          <p:cNvSpPr>
            <a:spLocks noGrp="1"/>
          </p:cNvSpPr>
          <p:nvPr>
            <p:ph type="title"/>
          </p:nvPr>
        </p:nvSpPr>
        <p:spPr/>
        <p:txBody>
          <a:bodyPr/>
          <a:lstStyle/>
          <a:p>
            <a:r>
              <a:rPr lang="en-US" dirty="0" smtClean="0">
                <a:solidFill>
                  <a:schemeClr val="tx1"/>
                </a:solidFill>
              </a:rPr>
              <a:t>Slowly Changing Dimension</a:t>
            </a:r>
            <a:endParaRPr lang="en-US" dirty="0">
              <a:solidFill>
                <a:schemeClr val="tx1"/>
              </a:solidFill>
            </a:endParaRPr>
          </a:p>
        </p:txBody>
      </p:sp>
    </p:spTree>
    <p:extLst>
      <p:ext uri="{BB962C8B-B14F-4D97-AF65-F5344CB8AC3E}">
        <p14:creationId xmlns:p14="http://schemas.microsoft.com/office/powerpoint/2010/main" xmlns="" val="106884942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sp>
        <p:nvSpPr>
          <p:cNvPr id="2" name="Title 1"/>
          <p:cNvSpPr>
            <a:spLocks noGrp="1"/>
          </p:cNvSpPr>
          <p:nvPr>
            <p:ph type="title"/>
          </p:nvPr>
        </p:nvSpPr>
        <p:spPr/>
        <p:txBody>
          <a:bodyPr/>
          <a:lstStyle/>
          <a:p>
            <a:r>
              <a:rPr lang="en-US" dirty="0">
                <a:solidFill>
                  <a:schemeClr val="tx1"/>
                </a:solidFill>
              </a:rPr>
              <a:t>Slowly Changing Dimension</a:t>
            </a:r>
          </a:p>
        </p:txBody>
      </p:sp>
      <p:sp>
        <p:nvSpPr>
          <p:cNvPr id="7" name="Content Placeholder 2"/>
          <p:cNvSpPr txBox="1">
            <a:spLocks/>
          </p:cNvSpPr>
          <p:nvPr/>
        </p:nvSpPr>
        <p:spPr bwMode="auto">
          <a:xfrm>
            <a:off x="361109" y="1371601"/>
            <a:ext cx="8229600" cy="129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80000"/>
              </a:lnSpc>
              <a:buClr>
                <a:schemeClr val="tx2"/>
              </a:buClr>
              <a:buSzPct val="70000"/>
              <a:buNone/>
            </a:pPr>
            <a:r>
              <a:rPr lang="en-US" altLang="en-US" sz="2000" b="1" dirty="0" smtClean="0"/>
              <a:t>Type I Change</a:t>
            </a:r>
          </a:p>
          <a:p>
            <a:pPr marL="0" indent="0">
              <a:lnSpc>
                <a:spcPct val="80000"/>
              </a:lnSpc>
              <a:spcBef>
                <a:spcPts val="1200"/>
              </a:spcBef>
              <a:buClr>
                <a:schemeClr val="tx2"/>
              </a:buClr>
              <a:buSzPct val="70000"/>
              <a:buFont typeface="Arial" pitchFamily="34" charset="0"/>
              <a:buNone/>
            </a:pPr>
            <a:r>
              <a:rPr lang="en-US" sz="1600" dirty="0" smtClean="0"/>
              <a:t>Overwriting the old value. In this method no history of dimension changes is kept in the </a:t>
            </a:r>
            <a:r>
              <a:rPr lang="en-US" sz="1600" u="sng" dirty="0" smtClean="0">
                <a:hlinkClick r:id="rId2"/>
              </a:rPr>
              <a:t>database</a:t>
            </a:r>
            <a:r>
              <a:rPr lang="en-US" sz="1600" dirty="0" smtClean="0"/>
              <a:t>. The old dimension value is simply overwritten be the new one. This type is easy to maintain and is often use for data which changes are caused by processing corrections(e.g. </a:t>
            </a:r>
            <a:r>
              <a:rPr lang="en-US" sz="1600" u="sng" dirty="0" smtClean="0">
                <a:hlinkClick r:id="rId2"/>
              </a:rPr>
              <a:t>removal</a:t>
            </a:r>
            <a:r>
              <a:rPr lang="en-US" sz="1600" dirty="0" smtClean="0"/>
              <a:t> special characters, correcting spelling errors). </a:t>
            </a:r>
            <a:endParaRPr lang="en-US" altLang="en-US" sz="1600" b="1" dirty="0" smtClean="0"/>
          </a:p>
          <a:p>
            <a:pPr marL="0" indent="0">
              <a:buFont typeface="Arial" pitchFamily="34" charset="0"/>
              <a:buNone/>
            </a:pPr>
            <a:endParaRPr lang="en-US" sz="1600" dirty="0" smtClean="0"/>
          </a:p>
        </p:txBody>
      </p:sp>
      <p:graphicFrame>
        <p:nvGraphicFramePr>
          <p:cNvPr id="10" name="Table 9"/>
          <p:cNvGraphicFramePr>
            <a:graphicFrameLocks noGrp="1"/>
          </p:cNvGraphicFramePr>
          <p:nvPr>
            <p:extLst>
              <p:ext uri="{D42A27DB-BD31-4B8C-83A1-F6EECF244321}">
                <p14:modId xmlns:p14="http://schemas.microsoft.com/office/powerpoint/2010/main" xmlns="" val="3835646641"/>
              </p:ext>
            </p:extLst>
          </p:nvPr>
        </p:nvGraphicFramePr>
        <p:xfrm>
          <a:off x="429904" y="5011222"/>
          <a:ext cx="6324600" cy="932378"/>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108200"/>
                <a:gridCol w="2108200"/>
                <a:gridCol w="2108200"/>
              </a:tblGrid>
              <a:tr h="481330">
                <a:tc>
                  <a:txBody>
                    <a:bodyPr/>
                    <a:lstStyle/>
                    <a:p>
                      <a:r>
                        <a:rPr lang="en-US" sz="1600" dirty="0">
                          <a:solidFill>
                            <a:schemeClr val="tx1"/>
                          </a:solidFill>
                        </a:rPr>
                        <a:t>Customer_ID</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solidFill>
                            <a:schemeClr val="tx1"/>
                          </a:solidFill>
                        </a:rPr>
                        <a:t>Customer_Name</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smtClean="0">
                          <a:solidFill>
                            <a:schemeClr val="tx1"/>
                          </a:solidFill>
                        </a:rPr>
                        <a:t>Customer_Type</a:t>
                      </a:r>
                      <a:endParaRPr lang="en-US" sz="1600" dirty="0">
                        <a:solidFill>
                          <a:schemeClr val="tx1"/>
                        </a:solidFill>
                      </a:endParaRP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r>
              <a:tr h="451048">
                <a:tc>
                  <a:txBody>
                    <a:bodyPr/>
                    <a:lstStyle/>
                    <a:p>
                      <a:r>
                        <a:rPr lang="en-US" sz="1600" dirty="0">
                          <a:solidFill>
                            <a:schemeClr val="tx1"/>
                          </a:solidFill>
                        </a:rPr>
                        <a:t>1</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solidFill>
                            <a:schemeClr val="tx1"/>
                          </a:solidFill>
                        </a:rPr>
                        <a:t>Cust_1</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smtClean="0">
                          <a:solidFill>
                            <a:schemeClr val="tx1"/>
                          </a:solidFill>
                        </a:rPr>
                        <a:t>Retail</a:t>
                      </a:r>
                      <a:endParaRPr lang="en-US" sz="1600" dirty="0">
                        <a:solidFill>
                          <a:schemeClr val="tx1"/>
                        </a:solidFill>
                      </a:endParaRP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r>
            </a:tbl>
          </a:graphicData>
        </a:graphic>
      </p:graphicFrame>
      <p:sp>
        <p:nvSpPr>
          <p:cNvPr id="11" name="Rectangle 10"/>
          <p:cNvSpPr/>
          <p:nvPr/>
        </p:nvSpPr>
        <p:spPr>
          <a:xfrm>
            <a:off x="429904" y="4570020"/>
            <a:ext cx="1603452" cy="338554"/>
          </a:xfrm>
          <a:prstGeom prst="rect">
            <a:avLst/>
          </a:prstGeom>
        </p:spPr>
        <p:txBody>
          <a:bodyPr wrap="none">
            <a:spAutoFit/>
          </a:bodyPr>
          <a:lstStyle/>
          <a:p>
            <a:r>
              <a:rPr lang="en-US" sz="1600" b="1" dirty="0"/>
              <a:t>After the change</a:t>
            </a:r>
          </a:p>
        </p:txBody>
      </p:sp>
      <p:sp>
        <p:nvSpPr>
          <p:cNvPr id="13" name="Rectangle 12"/>
          <p:cNvSpPr/>
          <p:nvPr/>
        </p:nvSpPr>
        <p:spPr>
          <a:xfrm>
            <a:off x="429904" y="2835296"/>
            <a:ext cx="1732141" cy="338554"/>
          </a:xfrm>
          <a:prstGeom prst="rect">
            <a:avLst/>
          </a:prstGeom>
        </p:spPr>
        <p:txBody>
          <a:bodyPr wrap="none">
            <a:spAutoFit/>
          </a:bodyPr>
          <a:lstStyle/>
          <a:p>
            <a:r>
              <a:rPr lang="en-US" sz="1600" b="1" dirty="0"/>
              <a:t>Before the change</a:t>
            </a:r>
          </a:p>
        </p:txBody>
      </p:sp>
      <p:graphicFrame>
        <p:nvGraphicFramePr>
          <p:cNvPr id="14" name="Table 13"/>
          <p:cNvGraphicFramePr>
            <a:graphicFrameLocks noGrp="1"/>
          </p:cNvGraphicFramePr>
          <p:nvPr>
            <p:extLst>
              <p:ext uri="{D42A27DB-BD31-4B8C-83A1-F6EECF244321}">
                <p14:modId xmlns:p14="http://schemas.microsoft.com/office/powerpoint/2010/main" xmlns="" val="1671515531"/>
              </p:ext>
            </p:extLst>
          </p:nvPr>
        </p:nvGraphicFramePr>
        <p:xfrm>
          <a:off x="429904" y="3276600"/>
          <a:ext cx="6324600" cy="932378"/>
        </p:xfrm>
        <a:graphic>
          <a:graphicData uri="http://schemas.openxmlformats.org/drawingml/2006/table">
            <a:tbl>
              <a:tblPr firstRow="1" bandRow="1">
                <a:effectLst>
                  <a:reflection blurRad="6350" stA="52000" endA="300" endPos="35000" dir="5400000" sy="-100000" algn="bl" rotWithShape="0"/>
                </a:effectLst>
                <a:tableStyleId>{5C22544A-7EE6-4342-B048-85BDC9FD1C3A}</a:tableStyleId>
              </a:tblPr>
              <a:tblGrid>
                <a:gridCol w="2108200"/>
                <a:gridCol w="2108200"/>
                <a:gridCol w="2108200"/>
              </a:tblGrid>
              <a:tr h="481330">
                <a:tc>
                  <a:txBody>
                    <a:bodyPr/>
                    <a:lstStyle/>
                    <a:p>
                      <a:r>
                        <a:rPr lang="en-US" sz="1600" dirty="0">
                          <a:solidFill>
                            <a:schemeClr val="tx1"/>
                          </a:solidFill>
                        </a:rPr>
                        <a:t>Customer_ID</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a:solidFill>
                            <a:schemeClr val="tx1"/>
                          </a:solidFill>
                        </a:rPr>
                        <a:t>Customer_Name</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smtClean="0">
                          <a:solidFill>
                            <a:schemeClr val="tx1"/>
                          </a:solidFill>
                        </a:rPr>
                        <a:t>Customer_Type</a:t>
                      </a:r>
                      <a:endParaRPr lang="en-US" sz="1600" dirty="0">
                        <a:solidFill>
                          <a:schemeClr val="tx1"/>
                        </a:solidFill>
                      </a:endParaRP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r>
              <a:tr h="451048">
                <a:tc>
                  <a:txBody>
                    <a:bodyPr/>
                    <a:lstStyle/>
                    <a:p>
                      <a:r>
                        <a:rPr lang="en-US" sz="1600" dirty="0">
                          <a:solidFill>
                            <a:schemeClr val="tx1"/>
                          </a:solidFill>
                        </a:rPr>
                        <a:t>1</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solidFill>
                            <a:schemeClr val="tx1"/>
                          </a:solidFill>
                        </a:rPr>
                        <a:t>Cust_1</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chemeClr val="tx1"/>
                          </a:solidFill>
                        </a:rPr>
                        <a:t>Corporate</a:t>
                      </a:r>
                    </a:p>
                  </a:txBody>
                  <a:tcPr marL="182880"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r>
            </a:tbl>
          </a:graphicData>
        </a:graphic>
      </p:graphicFrame>
    </p:spTree>
    <p:extLst>
      <p:ext uri="{BB962C8B-B14F-4D97-AF65-F5344CB8AC3E}">
        <p14:creationId xmlns:p14="http://schemas.microsoft.com/office/powerpoint/2010/main" xmlns="" val="40077094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09800" y="4876800"/>
            <a:ext cx="1600200" cy="16002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Content Placeholder 1"/>
          <p:cNvSpPr>
            <a:spLocks noGrp="1"/>
          </p:cNvSpPr>
          <p:nvPr>
            <p:ph idx="1"/>
          </p:nvPr>
        </p:nvSpPr>
        <p:spPr>
          <a:xfrm>
            <a:off x="228600" y="1142999"/>
            <a:ext cx="8686800" cy="2873467"/>
          </a:xfrm>
        </p:spPr>
        <p:txBody>
          <a:bodyPr lIns="0">
            <a:normAutofit lnSpcReduction="10000"/>
          </a:bodyPr>
          <a:lstStyle/>
          <a:p>
            <a:pPr marL="457200" lvl="1" indent="0">
              <a:lnSpc>
                <a:spcPct val="80000"/>
              </a:lnSpc>
              <a:buClr>
                <a:schemeClr val="tx2"/>
              </a:buClr>
              <a:buSzPct val="70000"/>
              <a:buNone/>
            </a:pPr>
            <a:r>
              <a:rPr lang="en-US" altLang="en-US" sz="2000" b="1" dirty="0"/>
              <a:t>Advantages</a:t>
            </a:r>
          </a:p>
          <a:p>
            <a:pPr lvl="1">
              <a:lnSpc>
                <a:spcPct val="80000"/>
              </a:lnSpc>
              <a:spcBef>
                <a:spcPts val="600"/>
              </a:spcBef>
              <a:buClr>
                <a:schemeClr val="tx2"/>
              </a:buClr>
              <a:buSzPct val="70000"/>
              <a:buFont typeface="Wingdings" panose="05000000000000000000" pitchFamily="2" charset="2"/>
              <a:buChar char="Ø"/>
            </a:pPr>
            <a:r>
              <a:rPr lang="en-US" altLang="en-US" sz="1600" dirty="0"/>
              <a:t>Fast &amp; Easy to implement</a:t>
            </a:r>
          </a:p>
          <a:p>
            <a:pPr lvl="1">
              <a:lnSpc>
                <a:spcPct val="80000"/>
              </a:lnSpc>
              <a:buClr>
                <a:schemeClr val="tx2"/>
              </a:buClr>
              <a:buSzPct val="70000"/>
              <a:buFont typeface="Wingdings" panose="05000000000000000000" pitchFamily="2" charset="2"/>
              <a:buChar char="Ø"/>
            </a:pPr>
            <a:r>
              <a:rPr lang="en-US" altLang="en-US" sz="1600" dirty="0"/>
              <a:t>Attribute value always reflect the latest assignment </a:t>
            </a:r>
          </a:p>
          <a:p>
            <a:pPr lvl="1">
              <a:lnSpc>
                <a:spcPct val="80000"/>
              </a:lnSpc>
              <a:buClr>
                <a:schemeClr val="tx2"/>
              </a:buClr>
              <a:buSzPct val="70000"/>
              <a:buFont typeface="Wingdings" panose="05000000000000000000" pitchFamily="2" charset="2"/>
              <a:buChar char="Ø"/>
            </a:pPr>
            <a:r>
              <a:rPr lang="en-US" altLang="en-US" sz="1600" dirty="0"/>
              <a:t>No history of prior attribute values  </a:t>
            </a:r>
          </a:p>
          <a:p>
            <a:pPr lvl="1">
              <a:lnSpc>
                <a:spcPct val="80000"/>
              </a:lnSpc>
              <a:buClr>
                <a:schemeClr val="tx2"/>
              </a:buClr>
              <a:buSzPct val="70000"/>
              <a:buFont typeface="Wingdings" panose="05000000000000000000" pitchFamily="2" charset="2"/>
              <a:buChar char="Ø"/>
            </a:pPr>
            <a:r>
              <a:rPr lang="en-US" altLang="en-US" sz="1600" dirty="0"/>
              <a:t>In DW environment, can we afford to do that?</a:t>
            </a:r>
          </a:p>
          <a:p>
            <a:pPr lvl="1">
              <a:lnSpc>
                <a:spcPct val="80000"/>
              </a:lnSpc>
              <a:buClr>
                <a:schemeClr val="tx2"/>
              </a:buClr>
              <a:buSzPct val="70000"/>
              <a:buFont typeface="Wingdings" panose="05000000000000000000" pitchFamily="2" charset="2"/>
              <a:buChar char="Ø"/>
            </a:pPr>
            <a:r>
              <a:rPr lang="en-US" altLang="en-US" sz="1600" dirty="0"/>
              <a:t>NO!!!</a:t>
            </a:r>
          </a:p>
          <a:p>
            <a:pPr marL="457200" lvl="1" indent="0">
              <a:lnSpc>
                <a:spcPct val="80000"/>
              </a:lnSpc>
              <a:buClr>
                <a:schemeClr val="tx2"/>
              </a:buClr>
              <a:buSzPct val="70000"/>
              <a:buNone/>
            </a:pPr>
            <a:endParaRPr lang="en-US" altLang="en-US" sz="1200" dirty="0"/>
          </a:p>
          <a:p>
            <a:pPr marL="457200" lvl="1" indent="0">
              <a:lnSpc>
                <a:spcPct val="80000"/>
              </a:lnSpc>
              <a:buClr>
                <a:schemeClr val="tx2"/>
              </a:buClr>
              <a:buSzPct val="70000"/>
              <a:buNone/>
            </a:pPr>
            <a:r>
              <a:rPr lang="en-US" altLang="en-US" sz="2000" b="1" dirty="0"/>
              <a:t>Disadvantages</a:t>
            </a:r>
          </a:p>
          <a:p>
            <a:pPr lvl="1">
              <a:lnSpc>
                <a:spcPct val="80000"/>
              </a:lnSpc>
              <a:spcBef>
                <a:spcPts val="600"/>
              </a:spcBef>
              <a:buClr>
                <a:schemeClr val="tx2"/>
              </a:buClr>
              <a:buSzPct val="70000"/>
              <a:buFont typeface="Wingdings" panose="05000000000000000000" pitchFamily="2" charset="2"/>
              <a:buChar char="Ø"/>
            </a:pPr>
            <a:r>
              <a:rPr lang="en-US" altLang="en-US" sz="1600" dirty="0"/>
              <a:t>History of attribute changes is lost</a:t>
            </a:r>
          </a:p>
          <a:p>
            <a:pPr lvl="1">
              <a:lnSpc>
                <a:spcPct val="80000"/>
              </a:lnSpc>
              <a:buClr>
                <a:schemeClr val="tx2"/>
              </a:buClr>
              <a:buSzPct val="70000"/>
              <a:buFont typeface="Wingdings" panose="05000000000000000000" pitchFamily="2" charset="2"/>
              <a:buChar char="Ø"/>
            </a:pPr>
            <a:r>
              <a:rPr lang="en-US" altLang="en-US" sz="1600" dirty="0"/>
              <a:t>If there is any increase in sale of the product, the management would not know the reason</a:t>
            </a:r>
          </a:p>
          <a:p>
            <a:pPr lvl="1">
              <a:lnSpc>
                <a:spcPct val="80000"/>
              </a:lnSpc>
              <a:buClr>
                <a:schemeClr val="tx2"/>
              </a:buClr>
              <a:buSzPct val="70000"/>
              <a:buFont typeface="Wingdings" panose="05000000000000000000" pitchFamily="2" charset="2"/>
              <a:buChar char="Ø"/>
            </a:pPr>
            <a:r>
              <a:rPr lang="en-US" altLang="en-US" sz="1600" dirty="0"/>
              <a:t>Aggregates over department have to be rebuilt</a:t>
            </a:r>
          </a:p>
          <a:p>
            <a:pPr marL="0" indent="0">
              <a:buNone/>
            </a:pPr>
            <a:endParaRPr lang="en-US" sz="18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
        <p:nvSpPr>
          <p:cNvPr id="3" name="Title 2"/>
          <p:cNvSpPr>
            <a:spLocks noGrp="1"/>
          </p:cNvSpPr>
          <p:nvPr>
            <p:ph type="title"/>
          </p:nvPr>
        </p:nvSpPr>
        <p:spPr>
          <a:xfrm>
            <a:off x="1295400" y="228600"/>
            <a:ext cx="8298180" cy="1143000"/>
          </a:xfrm>
        </p:spPr>
        <p:txBody>
          <a:bodyPr>
            <a:normAutofit fontScale="90000"/>
          </a:bodyPr>
          <a:lstStyle/>
          <a:p>
            <a:r>
              <a:rPr lang="en-US" dirty="0">
                <a:solidFill>
                  <a:schemeClr val="tx1"/>
                </a:solidFill>
              </a:rPr>
              <a:t>Slowly Changing Dimension</a:t>
            </a:r>
            <a:r>
              <a:rPr lang="en-US" dirty="0" smtClean="0">
                <a:solidFill>
                  <a:schemeClr val="tx1"/>
                </a:solidFill>
              </a:rPr>
              <a:t>			</a:t>
            </a:r>
            <a:endParaRPr lang="en-US" dirty="0">
              <a:solidFill>
                <a:schemeClr val="tx1"/>
              </a:solidFill>
            </a:endParaRPr>
          </a:p>
        </p:txBody>
      </p:sp>
      <p:sp>
        <p:nvSpPr>
          <p:cNvPr id="8" name="Oval Callout 7"/>
          <p:cNvSpPr/>
          <p:nvPr/>
        </p:nvSpPr>
        <p:spPr>
          <a:xfrm>
            <a:off x="3657600" y="4152703"/>
            <a:ext cx="3733800" cy="1054661"/>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Data is SCD 1 is overwritten and history is lost</a:t>
            </a:r>
            <a:endParaRPr lang="en-US" sz="1400" b="1" dirty="0">
              <a:solidFill>
                <a:schemeClr val="accent3">
                  <a:lumMod val="50000"/>
                </a:schemeClr>
              </a:solidFill>
              <a:latin typeface="Arial" pitchFamily="34" charset="0"/>
              <a:cs typeface="Arial" pitchFamily="34"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2166584" y="6172200"/>
            <a:ext cx="1473035" cy="188836"/>
          </a:xfrm>
          <a:prstGeom prst="rect">
            <a:avLst/>
          </a:prstGeom>
        </p:spPr>
      </p:pic>
    </p:spTree>
    <p:extLst>
      <p:ext uri="{BB962C8B-B14F-4D97-AF65-F5344CB8AC3E}">
        <p14:creationId xmlns:p14="http://schemas.microsoft.com/office/powerpoint/2010/main" xmlns="" val="224096534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pPr/>
              <a:t>25</a:t>
            </a:fld>
            <a:endParaRPr lang="en-US" dirty="0"/>
          </a:p>
        </p:txBody>
      </p:sp>
      <p:sp>
        <p:nvSpPr>
          <p:cNvPr id="3" name="Title 2"/>
          <p:cNvSpPr>
            <a:spLocks noGrp="1"/>
          </p:cNvSpPr>
          <p:nvPr>
            <p:ph type="title"/>
          </p:nvPr>
        </p:nvSpPr>
        <p:spPr>
          <a:xfrm>
            <a:off x="1143000" y="381000"/>
            <a:ext cx="8298180" cy="1143000"/>
          </a:xfrm>
        </p:spPr>
        <p:txBody>
          <a:bodyPr>
            <a:normAutofit fontScale="90000"/>
          </a:bodyPr>
          <a:lstStyle/>
          <a:p>
            <a:r>
              <a:rPr lang="en-US" dirty="0">
                <a:solidFill>
                  <a:schemeClr val="tx1"/>
                </a:solidFill>
              </a:rPr>
              <a:t>Slowly Changing Dimension </a:t>
            </a:r>
            <a:r>
              <a:rPr lang="en-US" dirty="0" smtClean="0">
                <a:solidFill>
                  <a:schemeClr val="tx1"/>
                </a:solidFill>
              </a:rPr>
              <a:t>			</a:t>
            </a:r>
            <a:endParaRPr lang="en-US" dirty="0">
              <a:solidFill>
                <a:schemeClr val="tx1"/>
              </a:solidFill>
            </a:endParaRPr>
          </a:p>
        </p:txBody>
      </p:sp>
      <p:sp>
        <p:nvSpPr>
          <p:cNvPr id="13" name="Rectangle 4"/>
          <p:cNvSpPr>
            <a:spLocks noChangeArrowheads="1"/>
          </p:cNvSpPr>
          <p:nvPr/>
        </p:nvSpPr>
        <p:spPr bwMode="auto">
          <a:xfrm>
            <a:off x="228600" y="1371600"/>
            <a:ext cx="8610600" cy="449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marL="0" indent="0">
              <a:lnSpc>
                <a:spcPct val="80000"/>
              </a:lnSpc>
              <a:spcBef>
                <a:spcPct val="20000"/>
              </a:spcBef>
              <a:buClr>
                <a:schemeClr val="tx2"/>
              </a:buClr>
              <a:buSzPct val="70000"/>
            </a:pPr>
            <a:r>
              <a:rPr lang="en-US" altLang="en-US" sz="2400" dirty="0">
                <a:solidFill>
                  <a:schemeClr val="tx1"/>
                </a:solidFill>
                <a:latin typeface="+mn-lt"/>
              </a:rPr>
              <a:t>Type II </a:t>
            </a:r>
            <a:r>
              <a:rPr lang="en-US" altLang="en-US" sz="2400" dirty="0" smtClean="0">
                <a:solidFill>
                  <a:schemeClr val="tx1"/>
                </a:solidFill>
                <a:latin typeface="+mn-lt"/>
              </a:rPr>
              <a:t>Change</a:t>
            </a:r>
            <a:endParaRPr lang="en-US" altLang="en-US" sz="2400" dirty="0">
              <a:solidFill>
                <a:schemeClr val="tx1"/>
              </a:solidFill>
              <a:latin typeface="+mn-lt"/>
            </a:endParaRPr>
          </a:p>
          <a:p>
            <a:pPr marL="0" indent="0">
              <a:spcBef>
                <a:spcPts val="1800"/>
              </a:spcBef>
              <a:buClr>
                <a:schemeClr val="tx2"/>
              </a:buClr>
              <a:buSzPct val="70000"/>
            </a:pPr>
            <a:r>
              <a:rPr lang="en-US" sz="2200" b="0" dirty="0">
                <a:solidFill>
                  <a:schemeClr val="tx1"/>
                </a:solidFill>
                <a:latin typeface="+mn-lt"/>
              </a:rPr>
              <a:t>Creating a new additional record. In this methodology all history of dimension changes is kept in the database. You capture attribute change by adding a new row with a new surrogate </a:t>
            </a:r>
            <a:r>
              <a:rPr lang="en-US" sz="2200" u="sng" dirty="0">
                <a:solidFill>
                  <a:schemeClr val="tx1"/>
                </a:solidFill>
                <a:latin typeface="+mn-lt"/>
                <a:hlinkClick r:id="rId2"/>
              </a:rPr>
              <a:t>key</a:t>
            </a:r>
            <a:r>
              <a:rPr lang="en-US" sz="2200" b="0" dirty="0">
                <a:solidFill>
                  <a:schemeClr val="tx1"/>
                </a:solidFill>
                <a:latin typeface="+mn-lt"/>
              </a:rPr>
              <a:t> to the dimension table. Both the prior and new rows contain as attributes the natural key(or other durable identifier). Also 'effective date' and 'current indicator' columns are used in this method. There could be only one record with current indicator set to 'Y'. For 'effective date' columns, i.e. start_date and end_date, the </a:t>
            </a:r>
            <a:r>
              <a:rPr lang="en-US" sz="2200" b="0" dirty="0" smtClean="0">
                <a:solidFill>
                  <a:schemeClr val="tx1"/>
                </a:solidFill>
                <a:latin typeface="+mn-lt"/>
              </a:rPr>
              <a:t>end date </a:t>
            </a:r>
            <a:r>
              <a:rPr lang="en-US" sz="2200" b="0" dirty="0">
                <a:solidFill>
                  <a:schemeClr val="tx1"/>
                </a:solidFill>
                <a:latin typeface="+mn-lt"/>
              </a:rPr>
              <a:t>for current record usually is set to value 9999-12-31. Introducing changes to the dimensional model in type 2 could be very expensive database </a:t>
            </a:r>
            <a:r>
              <a:rPr lang="en-US" sz="2200" u="sng" dirty="0">
                <a:solidFill>
                  <a:schemeClr val="tx1"/>
                </a:solidFill>
                <a:latin typeface="+mn-lt"/>
                <a:hlinkClick r:id="rId2"/>
              </a:rPr>
              <a:t>operation</a:t>
            </a:r>
            <a:r>
              <a:rPr lang="en-US" sz="2200" b="0" dirty="0">
                <a:solidFill>
                  <a:schemeClr val="tx1"/>
                </a:solidFill>
                <a:latin typeface="+mn-lt"/>
              </a:rPr>
              <a:t> so it is not recommended to use it in dimensions where a new attribute could be added in the future. </a:t>
            </a:r>
            <a:endParaRPr lang="en-US" sz="2200" b="0" dirty="0" smtClean="0">
              <a:solidFill>
                <a:schemeClr val="tx1"/>
              </a:solidFill>
              <a:latin typeface="+mn-lt"/>
            </a:endParaRPr>
          </a:p>
          <a:p>
            <a:pPr>
              <a:lnSpc>
                <a:spcPct val="80000"/>
              </a:lnSpc>
              <a:spcBef>
                <a:spcPct val="20000"/>
              </a:spcBef>
              <a:buClr>
                <a:schemeClr val="tx2"/>
              </a:buClr>
              <a:buSzPct val="70000"/>
              <a:buFont typeface="Wingdings" panose="05000000000000000000" pitchFamily="2" charset="2"/>
              <a:buChar char="§"/>
            </a:pPr>
            <a:endParaRPr lang="en-US" altLang="en-US" sz="1600" b="0" dirty="0">
              <a:solidFill>
                <a:schemeClr val="tx1"/>
              </a:solidFill>
              <a:latin typeface="+mn-lt"/>
            </a:endParaRPr>
          </a:p>
          <a:p>
            <a:pPr>
              <a:lnSpc>
                <a:spcPct val="80000"/>
              </a:lnSpc>
              <a:spcBef>
                <a:spcPct val="20000"/>
              </a:spcBef>
              <a:buClr>
                <a:schemeClr val="tx2"/>
              </a:buClr>
              <a:buSzPct val="70000"/>
              <a:buFont typeface="Wingdings" panose="05000000000000000000" pitchFamily="2" charset="2"/>
              <a:buChar char="§"/>
            </a:pPr>
            <a:endParaRPr lang="en-US" altLang="en-US" sz="1600" dirty="0">
              <a:solidFill>
                <a:schemeClr val="tx1"/>
              </a:solidFill>
              <a:latin typeface="+mn-lt"/>
            </a:endParaRPr>
          </a:p>
        </p:txBody>
      </p:sp>
      <p:pic>
        <p:nvPicPr>
          <p:cNvPr id="7" name="Picture 32"/>
          <p:cNvPicPr>
            <a:picLocks noChangeAspect="1" noChangeArrowheads="1"/>
          </p:cNvPicPr>
          <p:nvPr/>
        </p:nvPicPr>
        <p:blipFill>
          <a:blip r:embed="rId3" cstate="print"/>
          <a:srcRect/>
          <a:stretch>
            <a:fillRect/>
          </a:stretch>
        </p:blipFill>
        <p:spPr bwMode="auto">
          <a:xfrm>
            <a:off x="8001000" y="48199"/>
            <a:ext cx="852055" cy="790001"/>
          </a:xfrm>
          <a:prstGeom prst="rect">
            <a:avLst/>
          </a:prstGeom>
          <a:noFill/>
          <a:ln w="9525" algn="ctr">
            <a:noFill/>
            <a:miter lim="800000"/>
            <a:headEnd/>
            <a:tailEnd/>
          </a:ln>
        </p:spPr>
      </p:pic>
    </p:spTree>
    <p:extLst>
      <p:ext uri="{BB962C8B-B14F-4D97-AF65-F5344CB8AC3E}">
        <p14:creationId xmlns:p14="http://schemas.microsoft.com/office/powerpoint/2010/main" xmlns="" val="21523641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anim calcmode="lin" valueType="num">
                                      <p:cBhvr additive="base">
                                        <p:cTn id="13" dur="500" fill="hold"/>
                                        <p:tgtEl>
                                          <p:spTgt spid="1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3"/>
          <p:cNvGraphicFramePr>
            <a:graphicFrameLocks noGrp="1"/>
          </p:cNvGraphicFramePr>
          <p:nvPr>
            <p:ph idx="1"/>
            <p:extLst>
              <p:ext uri="{D42A27DB-BD31-4B8C-83A1-F6EECF244321}">
                <p14:modId xmlns:p14="http://schemas.microsoft.com/office/powerpoint/2010/main" xmlns="" val="2873012359"/>
              </p:ext>
            </p:extLst>
          </p:nvPr>
        </p:nvGraphicFramePr>
        <p:xfrm>
          <a:off x="304801" y="1874077"/>
          <a:ext cx="8534399" cy="1086344"/>
        </p:xfrm>
        <a:graphic>
          <a:graphicData uri="http://schemas.openxmlformats.org/drawingml/2006/table">
            <a:tbl>
              <a:tblPr>
                <a:effectLst>
                  <a:reflection blurRad="6350" stA="52000" endA="300" endPos="35000" dir="5400000" sy="-100000" algn="bl" rotWithShape="0"/>
                </a:effectLst>
              </a:tblPr>
              <a:tblGrid>
                <a:gridCol w="1414159"/>
                <a:gridCol w="1424048"/>
                <a:gridCol w="1424048"/>
                <a:gridCol w="1424048"/>
                <a:gridCol w="1424048"/>
                <a:gridCol w="1424048"/>
              </a:tblGrid>
              <a:tr h="6096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latin typeface="+mn-lt"/>
                          <a:ea typeface="+mn-ea"/>
                          <a:cs typeface="+mn-cs"/>
                        </a:rPr>
                        <a:t>Customer_ID</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a:t>Customer</a:t>
                      </a:r>
                      <a:r>
                        <a:rPr lang="en-US" sz="1600" dirty="0" smtClean="0"/>
                        <a:t>_</a:t>
                      </a:r>
                    </a:p>
                    <a:p>
                      <a:r>
                        <a:rPr lang="en-US" sz="1600" dirty="0" smtClean="0"/>
                        <a:t>Name</a:t>
                      </a:r>
                      <a:endParaRPr lang="en-US" sz="1600" dirty="0"/>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a:t>Customer</a:t>
                      </a:r>
                      <a:r>
                        <a:rPr lang="en-US" sz="1600" dirty="0" smtClean="0"/>
                        <a:t>_</a:t>
                      </a:r>
                    </a:p>
                    <a:p>
                      <a:r>
                        <a:rPr lang="en-US" sz="1600" dirty="0" smtClean="0"/>
                        <a:t>Type</a:t>
                      </a:r>
                      <a:endParaRPr lang="en-US" sz="1600" dirty="0"/>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a:t>Start_Date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4">
                        <a:lumMod val="60000"/>
                        <a:lumOff val="40000"/>
                      </a:schemeClr>
                    </a:solidFill>
                  </a:tcPr>
                </a:tc>
                <a:tc>
                  <a:txBody>
                    <a:bodyPr/>
                    <a:lstStyle/>
                    <a:p>
                      <a:r>
                        <a:rPr lang="en-US" sz="1600" dirty="0"/>
                        <a:t>End_Date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a:t>Current_Flag</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r>
              <a:tr h="476744">
                <a:tc>
                  <a:txBody>
                    <a:bodyPr/>
                    <a:lstStyle/>
                    <a:p>
                      <a:r>
                        <a:rPr lang="en-US" sz="1600" dirty="0"/>
                        <a:t>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t>Cust_1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t>Corporate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t>22-07-2010</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t>31-12-9999</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t>Y</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r>
            </a:tbl>
          </a:graphicData>
        </a:graphic>
      </p:graphicFrame>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
        <p:nvSpPr>
          <p:cNvPr id="3" name="Title 2"/>
          <p:cNvSpPr>
            <a:spLocks noGrp="1"/>
          </p:cNvSpPr>
          <p:nvPr>
            <p:ph type="title"/>
          </p:nvPr>
        </p:nvSpPr>
        <p:spPr>
          <a:xfrm>
            <a:off x="1295400" y="228600"/>
            <a:ext cx="8298180" cy="1143000"/>
          </a:xfrm>
        </p:spPr>
        <p:txBody>
          <a:bodyPr>
            <a:normAutofit fontScale="90000"/>
          </a:bodyPr>
          <a:lstStyle/>
          <a:p>
            <a:r>
              <a:rPr lang="en-US" dirty="0">
                <a:solidFill>
                  <a:schemeClr val="tx1"/>
                </a:solidFill>
              </a:rPr>
              <a:t>Slowly Changing </a:t>
            </a:r>
            <a:r>
              <a:rPr lang="en-US" dirty="0" smtClean="0">
                <a:solidFill>
                  <a:schemeClr val="tx1"/>
                </a:solidFill>
              </a:rPr>
              <a:t>Dimension			</a:t>
            </a:r>
            <a:endParaRPr lang="en-US" dirty="0">
              <a:solidFill>
                <a:schemeClr val="tx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xmlns="" val="1858324090"/>
              </p:ext>
            </p:extLst>
          </p:nvPr>
        </p:nvGraphicFramePr>
        <p:xfrm>
          <a:off x="304801" y="4114799"/>
          <a:ext cx="8548254" cy="1524001"/>
        </p:xfrm>
        <a:graphic>
          <a:graphicData uri="http://schemas.openxmlformats.org/drawingml/2006/table">
            <a:tbl>
              <a:tblPr>
                <a:effectLst>
                  <a:reflection blurRad="6350" stA="52000" endA="300" endPos="35000" dir="5400000" sy="-100000" algn="bl" rotWithShape="0"/>
                </a:effectLst>
              </a:tblPr>
              <a:tblGrid>
                <a:gridCol w="1424709"/>
                <a:gridCol w="1394690"/>
                <a:gridCol w="1454728"/>
                <a:gridCol w="1424709"/>
                <a:gridCol w="1424709"/>
                <a:gridCol w="1424709"/>
              </a:tblGrid>
              <a:tr h="747941">
                <a:tc>
                  <a:txBody>
                    <a:bodyPr/>
                    <a:lstStyle/>
                    <a:p>
                      <a:r>
                        <a:rPr lang="en-US" sz="1600" dirty="0"/>
                        <a:t>Customer_ID</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Customer</a:t>
                      </a:r>
                      <a:r>
                        <a:rPr lang="en-US" sz="1600" dirty="0" smtClean="0"/>
                        <a:t>_</a:t>
                      </a:r>
                    </a:p>
                    <a:p>
                      <a:r>
                        <a:rPr lang="en-US" sz="1600" dirty="0" smtClean="0"/>
                        <a:t>Name</a:t>
                      </a:r>
                      <a:endParaRPr lang="en-US" sz="1600" dirty="0"/>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Customer</a:t>
                      </a:r>
                      <a:r>
                        <a:rPr lang="en-US" sz="1600" dirty="0" smtClean="0"/>
                        <a:t>_</a:t>
                      </a:r>
                    </a:p>
                    <a:p>
                      <a:r>
                        <a:rPr lang="en-US" sz="1600" dirty="0" smtClean="0"/>
                        <a:t>Type</a:t>
                      </a:r>
                      <a:endParaRPr lang="en-US" sz="1600" dirty="0"/>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Start_Date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End_Date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Current_Flag</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r>
              <a:tr h="388030">
                <a:tc>
                  <a:txBody>
                    <a:bodyPr/>
                    <a:lstStyle/>
                    <a:p>
                      <a:r>
                        <a:rPr lang="en-US" sz="1600" dirty="0"/>
                        <a:t>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Cust_1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Corporate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22-07-2010</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17-05-2012</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N</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r>
              <a:tr h="388030">
                <a:tc>
                  <a:txBody>
                    <a:bodyPr/>
                    <a:lstStyle/>
                    <a:p>
                      <a:r>
                        <a:rPr lang="en-US" sz="1600"/>
                        <a:t>2</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Cust_1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Retail</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18-05-2012</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31-12-9999</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Y</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r>
            </a:tbl>
          </a:graphicData>
        </a:graphic>
      </p:graphicFrame>
      <p:sp>
        <p:nvSpPr>
          <p:cNvPr id="13" name="Rectangle 1"/>
          <p:cNvSpPr>
            <a:spLocks noChangeArrowheads="1"/>
          </p:cNvSpPr>
          <p:nvPr/>
        </p:nvSpPr>
        <p:spPr bwMode="auto">
          <a:xfrm>
            <a:off x="228600" y="1447800"/>
            <a:ext cx="178824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mn-lt"/>
                <a:cs typeface="Tahoma" pitchFamily="34" charset="0"/>
              </a:rPr>
              <a:t>Before the change: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4" name="Rectangle 13"/>
          <p:cNvSpPr/>
          <p:nvPr/>
        </p:nvSpPr>
        <p:spPr>
          <a:xfrm>
            <a:off x="228600" y="3657600"/>
            <a:ext cx="1731693" cy="369332"/>
          </a:xfrm>
          <a:prstGeom prst="rect">
            <a:avLst/>
          </a:prstGeom>
        </p:spPr>
        <p:txBody>
          <a:bodyPr wrap="none">
            <a:spAutoFit/>
          </a:bodyPr>
          <a:lstStyle/>
          <a:p>
            <a:r>
              <a:rPr kumimoji="0" lang="en-US" altLang="en-US" sz="1600" b="1" i="0" u="none" strike="noStrike" cap="none" normalizeH="0" baseline="0" dirty="0" smtClean="0">
                <a:ln>
                  <a:noFill/>
                </a:ln>
                <a:solidFill>
                  <a:srgbClr val="000000"/>
                </a:solidFill>
                <a:effectLst/>
                <a:cs typeface="Tahoma" pitchFamily="34" charset="0"/>
              </a:rPr>
              <a:t>After the change:</a:t>
            </a:r>
            <a:r>
              <a:rPr kumimoji="0" lang="en-US" altLang="en-US" b="0" i="0" u="none" strike="noStrike" cap="none" normalizeH="0" baseline="0" dirty="0" smtClean="0">
                <a:ln>
                  <a:noFill/>
                </a:ln>
                <a:solidFill>
                  <a:srgbClr val="000000"/>
                </a:solidFill>
                <a:effectLst/>
                <a:latin typeface="Tahoma" pitchFamily="34" charset="0"/>
                <a:cs typeface="Tahoma" pitchFamily="34" charset="0"/>
              </a:rPr>
              <a:t> </a:t>
            </a:r>
            <a:endParaRPr lang="en-US" dirty="0"/>
          </a:p>
        </p:txBody>
      </p:sp>
      <p:pic>
        <p:nvPicPr>
          <p:cNvPr id="10" name="Picture 32"/>
          <p:cNvPicPr>
            <a:picLocks noChangeAspect="1" noChangeArrowheads="1"/>
          </p:cNvPicPr>
          <p:nvPr/>
        </p:nvPicPr>
        <p:blipFill>
          <a:blip r:embed="rId2" cstate="print"/>
          <a:srcRect/>
          <a:stretch>
            <a:fillRect/>
          </a:stretch>
        </p:blipFill>
        <p:spPr bwMode="auto">
          <a:xfrm>
            <a:off x="8001000" y="48199"/>
            <a:ext cx="852055" cy="790001"/>
          </a:xfrm>
          <a:prstGeom prst="rect">
            <a:avLst/>
          </a:prstGeom>
          <a:noFill/>
          <a:ln w="9525" algn="ctr">
            <a:noFill/>
            <a:miter lim="800000"/>
            <a:headEnd/>
            <a:tailEnd/>
          </a:ln>
        </p:spPr>
      </p:pic>
    </p:spTree>
    <p:extLst>
      <p:ext uri="{BB962C8B-B14F-4D97-AF65-F5344CB8AC3E}">
        <p14:creationId xmlns:p14="http://schemas.microsoft.com/office/powerpoint/2010/main" xmlns="" val="407631523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676401" y="4336473"/>
            <a:ext cx="2286000" cy="1988127"/>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
        <p:nvSpPr>
          <p:cNvPr id="3" name="Title 2"/>
          <p:cNvSpPr>
            <a:spLocks noGrp="1"/>
          </p:cNvSpPr>
          <p:nvPr>
            <p:ph type="title"/>
          </p:nvPr>
        </p:nvSpPr>
        <p:spPr>
          <a:xfrm>
            <a:off x="1143000" y="0"/>
            <a:ext cx="8298180" cy="1143000"/>
          </a:xfrm>
        </p:spPr>
        <p:txBody>
          <a:bodyPr/>
          <a:lstStyle/>
          <a:p>
            <a:r>
              <a:rPr lang="en-US" dirty="0">
                <a:solidFill>
                  <a:schemeClr val="tx1"/>
                </a:solidFill>
              </a:rPr>
              <a:t>Slowly Changing Dimension</a:t>
            </a:r>
          </a:p>
        </p:txBody>
      </p:sp>
      <p:sp>
        <p:nvSpPr>
          <p:cNvPr id="5" name="Oval Callout 4"/>
          <p:cNvSpPr/>
          <p:nvPr/>
        </p:nvSpPr>
        <p:spPr>
          <a:xfrm>
            <a:off x="3733799" y="4184071"/>
            <a:ext cx="4112003" cy="1146465"/>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accent3">
                    <a:lumMod val="50000"/>
                  </a:schemeClr>
                </a:solidFill>
                <a:latin typeface="Arial" pitchFamily="34" charset="0"/>
                <a:cs typeface="Arial" pitchFamily="34" charset="0"/>
              </a:rPr>
              <a:t>SCD Type II a new record is created and history can be see through dates.</a:t>
            </a:r>
            <a:endParaRPr lang="en-US" sz="1400" b="1" dirty="0">
              <a:solidFill>
                <a:schemeClr val="accent3">
                  <a:lumMod val="50000"/>
                </a:schemeClr>
              </a:solidFill>
              <a:latin typeface="Arial" pitchFamily="34" charset="0"/>
              <a:cs typeface="Arial" pitchFamily="34" charset="0"/>
            </a:endParaRPr>
          </a:p>
        </p:txBody>
      </p:sp>
      <p:sp>
        <p:nvSpPr>
          <p:cNvPr id="11" name="Rectangle 4"/>
          <p:cNvSpPr>
            <a:spLocks noChangeArrowheads="1"/>
          </p:cNvSpPr>
          <p:nvPr/>
        </p:nvSpPr>
        <p:spPr bwMode="auto">
          <a:xfrm>
            <a:off x="228600" y="1400287"/>
            <a:ext cx="7674686" cy="2895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marL="0" indent="0">
              <a:lnSpc>
                <a:spcPct val="80000"/>
              </a:lnSpc>
              <a:spcBef>
                <a:spcPct val="20000"/>
              </a:spcBef>
              <a:buClr>
                <a:schemeClr val="tx2"/>
              </a:buClr>
              <a:buSzPct val="70000"/>
            </a:pPr>
            <a:r>
              <a:rPr lang="en-US" altLang="en-US" sz="2000" dirty="0">
                <a:solidFill>
                  <a:schemeClr val="tx1"/>
                </a:solidFill>
                <a:latin typeface="+mn-lt"/>
              </a:rPr>
              <a:t>Type II Change: </a:t>
            </a:r>
            <a:r>
              <a:rPr lang="en-US" altLang="en-US" sz="2000" dirty="0" smtClean="0">
                <a:solidFill>
                  <a:schemeClr val="tx1"/>
                </a:solidFill>
                <a:latin typeface="+mn-lt"/>
              </a:rPr>
              <a:t>Advantages</a:t>
            </a:r>
            <a:endParaRPr lang="en-US" altLang="en-US" sz="1600" dirty="0" smtClean="0">
              <a:solidFill>
                <a:schemeClr val="tx1"/>
              </a:solidFill>
              <a:latin typeface="+mn-lt"/>
            </a:endParaRPr>
          </a:p>
          <a:p>
            <a:pPr eaLnBrk="1" hangingPunct="1">
              <a:lnSpc>
                <a:spcPct val="80000"/>
              </a:lnSpc>
              <a:spcBef>
                <a:spcPts val="1200"/>
              </a:spcBef>
              <a:buClr>
                <a:schemeClr val="tx2"/>
              </a:buClr>
              <a:buSzPct val="70000"/>
              <a:buFont typeface="Wingdings" panose="05000000000000000000" pitchFamily="2" charset="2"/>
              <a:buChar char="Ø"/>
            </a:pPr>
            <a:r>
              <a:rPr lang="en-US" altLang="en-US" sz="1600" b="0" dirty="0" smtClean="0">
                <a:solidFill>
                  <a:schemeClr val="tx1"/>
                </a:solidFill>
                <a:latin typeface="+mn-lt"/>
              </a:rPr>
              <a:t>Automatically </a:t>
            </a:r>
            <a:r>
              <a:rPr lang="en-US" altLang="en-US" sz="1600" b="0" dirty="0">
                <a:solidFill>
                  <a:schemeClr val="tx1"/>
                </a:solidFill>
                <a:latin typeface="+mn-lt"/>
              </a:rPr>
              <a:t>partitions history in the fact table</a:t>
            </a:r>
          </a:p>
          <a:p>
            <a:pPr eaLnBrk="1" hangingPunct="1">
              <a:lnSpc>
                <a:spcPct val="80000"/>
              </a:lnSpc>
              <a:spcBef>
                <a:spcPct val="20000"/>
              </a:spcBef>
              <a:buClr>
                <a:schemeClr val="tx2"/>
              </a:buClr>
              <a:buSzPct val="70000"/>
              <a:buFont typeface="Wingdings" panose="05000000000000000000" pitchFamily="2" charset="2"/>
              <a:buChar char="Ø"/>
            </a:pPr>
            <a:r>
              <a:rPr lang="en-US" altLang="en-US" sz="1600" b="0" dirty="0">
                <a:solidFill>
                  <a:schemeClr val="tx1"/>
                </a:solidFill>
                <a:latin typeface="+mn-lt"/>
              </a:rPr>
              <a:t>Customer profile is easily differentiated</a:t>
            </a:r>
          </a:p>
          <a:p>
            <a:pPr eaLnBrk="1" hangingPunct="1">
              <a:lnSpc>
                <a:spcPct val="80000"/>
              </a:lnSpc>
              <a:spcBef>
                <a:spcPct val="20000"/>
              </a:spcBef>
              <a:buClr>
                <a:schemeClr val="tx2"/>
              </a:buClr>
              <a:buSzPct val="70000"/>
              <a:buFont typeface="Wingdings" panose="05000000000000000000" pitchFamily="2" charset="2"/>
              <a:buChar char="Ø"/>
            </a:pPr>
            <a:r>
              <a:rPr lang="en-US" altLang="en-US" sz="1600" b="0" dirty="0">
                <a:solidFill>
                  <a:schemeClr val="tx1"/>
                </a:solidFill>
                <a:latin typeface="+mn-lt"/>
              </a:rPr>
              <a:t>Tracks as many dimension changes as required</a:t>
            </a:r>
          </a:p>
          <a:p>
            <a:pPr eaLnBrk="1" hangingPunct="1">
              <a:lnSpc>
                <a:spcPct val="80000"/>
              </a:lnSpc>
              <a:spcBef>
                <a:spcPct val="20000"/>
              </a:spcBef>
              <a:buClr>
                <a:schemeClr val="tx2"/>
              </a:buClr>
              <a:buSzPct val="70000"/>
              <a:buFont typeface="Wingdings" panose="05000000000000000000" pitchFamily="2" charset="2"/>
              <a:buChar char="Ø"/>
            </a:pPr>
            <a:r>
              <a:rPr lang="en-US" altLang="en-US" sz="1600" b="0" dirty="0">
                <a:solidFill>
                  <a:schemeClr val="tx1"/>
                </a:solidFill>
                <a:latin typeface="+mn-lt"/>
              </a:rPr>
              <a:t>No need to rebuild aggregates   </a:t>
            </a:r>
            <a:r>
              <a:rPr lang="en-US" altLang="en-US" sz="1400" b="0" dirty="0">
                <a:solidFill>
                  <a:schemeClr val="tx1"/>
                </a:solidFill>
                <a:latin typeface="+mn-lt"/>
              </a:rPr>
              <a:t>   </a:t>
            </a:r>
            <a:endParaRPr lang="en-US" altLang="en-US" sz="1400" b="0" dirty="0" smtClean="0">
              <a:solidFill>
                <a:schemeClr val="tx1"/>
              </a:solidFill>
              <a:latin typeface="+mn-lt"/>
            </a:endParaRPr>
          </a:p>
          <a:p>
            <a:pPr eaLnBrk="1" hangingPunct="1">
              <a:lnSpc>
                <a:spcPct val="80000"/>
              </a:lnSpc>
              <a:spcBef>
                <a:spcPct val="20000"/>
              </a:spcBef>
              <a:buClr>
                <a:schemeClr val="tx2"/>
              </a:buClr>
              <a:buSzPct val="70000"/>
              <a:buFont typeface="Wingdings" panose="05000000000000000000" pitchFamily="2" charset="2"/>
              <a:buChar char="§"/>
            </a:pPr>
            <a:endParaRPr lang="en-US" altLang="en-US" sz="1400" b="0" dirty="0" smtClean="0">
              <a:solidFill>
                <a:schemeClr val="tx1"/>
              </a:solidFill>
              <a:latin typeface="Verdana" pitchFamily="34" charset="0"/>
            </a:endParaRPr>
          </a:p>
          <a:p>
            <a:pPr marL="0" indent="0">
              <a:lnSpc>
                <a:spcPct val="80000"/>
              </a:lnSpc>
              <a:spcBef>
                <a:spcPct val="20000"/>
              </a:spcBef>
              <a:buClr>
                <a:schemeClr val="tx2"/>
              </a:buClr>
              <a:buSzPct val="70000"/>
            </a:pPr>
            <a:r>
              <a:rPr lang="en-US" altLang="en-US" sz="2000" dirty="0">
                <a:solidFill>
                  <a:schemeClr val="tx1"/>
                </a:solidFill>
                <a:latin typeface="+mn-lt"/>
              </a:rPr>
              <a:t>Type II Change: </a:t>
            </a:r>
            <a:r>
              <a:rPr lang="en-US" altLang="en-US" sz="2000" dirty="0" smtClean="0">
                <a:solidFill>
                  <a:schemeClr val="tx1"/>
                </a:solidFill>
                <a:latin typeface="+mn-lt"/>
              </a:rPr>
              <a:t>Disadvantages                                                    </a:t>
            </a:r>
            <a:endParaRPr lang="en-US" altLang="en-US" sz="2000" dirty="0">
              <a:solidFill>
                <a:schemeClr val="tx1"/>
              </a:solidFill>
              <a:latin typeface="+mn-lt"/>
            </a:endParaRPr>
          </a:p>
          <a:p>
            <a:pPr>
              <a:lnSpc>
                <a:spcPct val="80000"/>
              </a:lnSpc>
              <a:spcBef>
                <a:spcPts val="1200"/>
              </a:spcBef>
              <a:buClr>
                <a:schemeClr val="tx2"/>
              </a:buClr>
              <a:buSzPct val="70000"/>
              <a:buFont typeface="Wingdings" panose="05000000000000000000" pitchFamily="2" charset="2"/>
              <a:buChar char="Ø"/>
            </a:pPr>
            <a:r>
              <a:rPr lang="en-US" altLang="en-US" sz="1600" b="0" dirty="0">
                <a:solidFill>
                  <a:schemeClr val="tx1"/>
                </a:solidFill>
                <a:latin typeface="+mn-lt"/>
              </a:rPr>
              <a:t>Dimension table can become big</a:t>
            </a:r>
          </a:p>
          <a:p>
            <a:pPr>
              <a:lnSpc>
                <a:spcPct val="80000"/>
              </a:lnSpc>
              <a:spcBef>
                <a:spcPct val="20000"/>
              </a:spcBef>
              <a:buClr>
                <a:schemeClr val="tx2"/>
              </a:buClr>
              <a:buSzPct val="70000"/>
              <a:buFont typeface="Wingdings" panose="05000000000000000000" pitchFamily="2" charset="2"/>
              <a:buChar char="Ø"/>
            </a:pPr>
            <a:r>
              <a:rPr lang="en-US" altLang="en-US" sz="1600" b="0" dirty="0">
                <a:solidFill>
                  <a:schemeClr val="tx1"/>
                </a:solidFill>
                <a:latin typeface="+mn-lt"/>
              </a:rPr>
              <a:t>Does not allow association of the new attribute value with old fact history &amp; vice-versa</a:t>
            </a:r>
          </a:p>
          <a:p>
            <a:pPr marL="0" indent="0" eaLnBrk="1" hangingPunct="1">
              <a:lnSpc>
                <a:spcPct val="80000"/>
              </a:lnSpc>
              <a:spcBef>
                <a:spcPct val="20000"/>
              </a:spcBef>
              <a:buClr>
                <a:schemeClr val="tx2"/>
              </a:buClr>
              <a:buSzPct val="70000"/>
            </a:pPr>
            <a:endParaRPr lang="en-US" altLang="en-US" sz="2900" dirty="0">
              <a:solidFill>
                <a:schemeClr val="tx1"/>
              </a:solidFill>
              <a:latin typeface="Verdana"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742579" y="5937899"/>
            <a:ext cx="1879766" cy="240976"/>
          </a:xfrm>
          <a:prstGeom prst="rect">
            <a:avLst/>
          </a:prstGeom>
        </p:spPr>
      </p:pic>
    </p:spTree>
    <p:extLst>
      <p:ext uri="{BB962C8B-B14F-4D97-AF65-F5344CB8AC3E}">
        <p14:creationId xmlns:p14="http://schemas.microsoft.com/office/powerpoint/2010/main" xmlns="" val="1137882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152400" y="6427787"/>
            <a:ext cx="457200" cy="277813"/>
          </a:xfrm>
        </p:spPr>
        <p:txBody>
          <a:bodyPr/>
          <a:lstStyle/>
          <a:p>
            <a:fld id="{47ED8886-DB3B-44F4-9A80-E6A224679F20}" type="slidenum">
              <a:rPr lang="en-US" smtClean="0"/>
              <a:pPr/>
              <a:t>28</a:t>
            </a:fld>
            <a:endParaRPr lang="en-US" dirty="0"/>
          </a:p>
        </p:txBody>
      </p:sp>
      <p:sp>
        <p:nvSpPr>
          <p:cNvPr id="3" name="Title 2"/>
          <p:cNvSpPr>
            <a:spLocks noGrp="1"/>
          </p:cNvSpPr>
          <p:nvPr>
            <p:ph type="title"/>
          </p:nvPr>
        </p:nvSpPr>
        <p:spPr>
          <a:xfrm>
            <a:off x="1066800" y="304800"/>
            <a:ext cx="8298180" cy="1143000"/>
          </a:xfrm>
        </p:spPr>
        <p:txBody>
          <a:bodyPr>
            <a:normAutofit fontScale="90000"/>
          </a:bodyPr>
          <a:lstStyle/>
          <a:p>
            <a:r>
              <a:rPr lang="en-US" dirty="0">
                <a:solidFill>
                  <a:schemeClr val="tx1"/>
                </a:solidFill>
              </a:rPr>
              <a:t>Slowly Changing Dimension</a:t>
            </a:r>
            <a:r>
              <a:rPr lang="en-US" dirty="0" smtClean="0">
                <a:solidFill>
                  <a:schemeClr val="tx1"/>
                </a:solidFill>
              </a:rPr>
              <a:t>			</a:t>
            </a:r>
            <a:endParaRPr lang="en-US" dirty="0">
              <a:solidFill>
                <a:schemeClr val="tx1"/>
              </a:solidFill>
            </a:endParaRPr>
          </a:p>
        </p:txBody>
      </p:sp>
      <p:sp>
        <p:nvSpPr>
          <p:cNvPr id="7" name="Rectangle 3"/>
          <p:cNvSpPr txBox="1">
            <a:spLocks noChangeArrowheads="1"/>
          </p:cNvSpPr>
          <p:nvPr/>
        </p:nvSpPr>
        <p:spPr bwMode="auto">
          <a:xfrm>
            <a:off x="228599" y="1377696"/>
            <a:ext cx="7315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pPr>
            <a:r>
              <a:rPr lang="en-US" altLang="en-US" sz="2000" b="1" dirty="0" smtClean="0"/>
              <a:t>Type III Change: </a:t>
            </a:r>
          </a:p>
          <a:p>
            <a:pPr>
              <a:lnSpc>
                <a:spcPct val="80000"/>
              </a:lnSpc>
              <a:buFont typeface="Wingdings" pitchFamily="2" charset="2"/>
              <a:buNone/>
            </a:pPr>
            <a:endParaRPr lang="en-US" altLang="en-US" b="1" dirty="0" smtClean="0"/>
          </a:p>
        </p:txBody>
      </p:sp>
      <p:sp>
        <p:nvSpPr>
          <p:cNvPr id="8" name="Rectangle 4"/>
          <p:cNvSpPr>
            <a:spLocks noChangeArrowheads="1"/>
          </p:cNvSpPr>
          <p:nvPr/>
        </p:nvSpPr>
        <p:spPr bwMode="auto">
          <a:xfrm>
            <a:off x="228599" y="1905000"/>
            <a:ext cx="8624456"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eaLnBrk="1" hangingPunct="1">
              <a:spcBef>
                <a:spcPct val="20000"/>
              </a:spcBef>
              <a:buClr>
                <a:schemeClr val="tx2"/>
              </a:buClr>
              <a:buSzPct val="70000"/>
              <a:buFont typeface="Wingdings" panose="05000000000000000000" pitchFamily="2" charset="2"/>
              <a:buChar char="Ø"/>
            </a:pPr>
            <a:r>
              <a:rPr lang="en-US" altLang="en-US" sz="1800" b="0" dirty="0">
                <a:solidFill>
                  <a:schemeClr val="tx1"/>
                </a:solidFill>
                <a:latin typeface="+mn-lt"/>
              </a:rPr>
              <a:t>Add a dimension column</a:t>
            </a:r>
          </a:p>
          <a:p>
            <a:pPr eaLnBrk="1" hangingPunct="1">
              <a:spcBef>
                <a:spcPts val="1200"/>
              </a:spcBef>
              <a:buClr>
                <a:schemeClr val="tx2"/>
              </a:buClr>
              <a:buSzPct val="70000"/>
              <a:buFont typeface="Wingdings" panose="05000000000000000000" pitchFamily="2" charset="2"/>
              <a:buChar char="Ø"/>
            </a:pPr>
            <a:r>
              <a:rPr lang="en-US" altLang="en-US" sz="1800" b="0" i="1" dirty="0">
                <a:solidFill>
                  <a:schemeClr val="tx1"/>
                </a:solidFill>
                <a:latin typeface="+mn-lt"/>
              </a:rPr>
              <a:t>Alternate Reality</a:t>
            </a:r>
          </a:p>
          <a:p>
            <a:pPr eaLnBrk="1" hangingPunct="1">
              <a:spcBef>
                <a:spcPts val="1200"/>
              </a:spcBef>
              <a:buClr>
                <a:schemeClr val="tx2"/>
              </a:buClr>
              <a:buSzPct val="70000"/>
              <a:buFont typeface="Wingdings" panose="05000000000000000000" pitchFamily="2" charset="2"/>
              <a:buChar char="Ø"/>
            </a:pPr>
            <a:r>
              <a:rPr lang="en-US" altLang="en-US" sz="1800" b="0" dirty="0">
                <a:solidFill>
                  <a:schemeClr val="tx1"/>
                </a:solidFill>
                <a:latin typeface="+mn-lt"/>
              </a:rPr>
              <a:t>Both current &amp; prior values can be regarded as true at the same time</a:t>
            </a:r>
          </a:p>
          <a:p>
            <a:pPr eaLnBrk="1" hangingPunct="1">
              <a:spcBef>
                <a:spcPts val="1200"/>
              </a:spcBef>
              <a:buClr>
                <a:schemeClr val="tx2"/>
              </a:buClr>
              <a:buSzPct val="70000"/>
              <a:buFont typeface="Wingdings" panose="05000000000000000000" pitchFamily="2" charset="2"/>
              <a:buChar char="Ø"/>
            </a:pPr>
            <a:r>
              <a:rPr lang="en-US" altLang="en-US" sz="1800" b="0" dirty="0">
                <a:solidFill>
                  <a:schemeClr val="tx1"/>
                </a:solidFill>
                <a:latin typeface="+mn-lt"/>
              </a:rPr>
              <a:t>New and historical fact data can be seen either with the new or prior attribute values</a:t>
            </a:r>
          </a:p>
          <a:p>
            <a:pPr eaLnBrk="1" hangingPunct="1">
              <a:spcBef>
                <a:spcPts val="1200"/>
              </a:spcBef>
              <a:buClr>
                <a:schemeClr val="tx2"/>
              </a:buClr>
              <a:buSzPct val="70000"/>
              <a:buFont typeface="Wingdings" panose="05000000000000000000" pitchFamily="2" charset="2"/>
              <a:buChar char="Ø"/>
            </a:pPr>
            <a:r>
              <a:rPr lang="en-US" altLang="en-US" sz="1800" b="0" dirty="0">
                <a:solidFill>
                  <a:schemeClr val="tx1"/>
                </a:solidFill>
                <a:latin typeface="+mn-lt"/>
              </a:rPr>
              <a:t>Not used very often</a:t>
            </a:r>
          </a:p>
          <a:p>
            <a:pPr>
              <a:spcBef>
                <a:spcPts val="1200"/>
              </a:spcBef>
              <a:buClr>
                <a:schemeClr val="tx2"/>
              </a:buClr>
              <a:buSzPct val="70000"/>
              <a:buFont typeface="Wingdings" panose="05000000000000000000" pitchFamily="2" charset="2"/>
              <a:buChar char="Ø"/>
            </a:pPr>
            <a:r>
              <a:rPr lang="en-US" sz="1800" b="0" dirty="0">
                <a:solidFill>
                  <a:schemeClr val="tx1"/>
                </a:solidFill>
                <a:latin typeface="+mn-lt"/>
              </a:rPr>
              <a:t>Adding a new column. In this type usually only the current and previous value of dimension is kept in the database. The new value is loaded into 'current/new' column and the old one into 'old/previous' column. Generally speaking the history is limited to the number of column created for storing historical data. This is the least commonly needed </a:t>
            </a:r>
            <a:r>
              <a:rPr lang="en-US" sz="1800" b="0" dirty="0" smtClean="0">
                <a:solidFill>
                  <a:schemeClr val="tx1"/>
                </a:solidFill>
                <a:latin typeface="+mn-lt"/>
              </a:rPr>
              <a:t>technique.</a:t>
            </a:r>
            <a:r>
              <a:rPr lang="en-US" sz="1800" b="0" dirty="0">
                <a:solidFill>
                  <a:schemeClr val="tx1"/>
                </a:solidFill>
                <a:latin typeface="+mn-lt"/>
              </a:rPr>
              <a:t> </a:t>
            </a:r>
            <a:endParaRPr lang="en-US" altLang="en-US" sz="1800" dirty="0">
              <a:solidFill>
                <a:schemeClr val="tx1"/>
              </a:solidFill>
              <a:latin typeface="+mn-lt"/>
            </a:endParaRPr>
          </a:p>
        </p:txBody>
      </p:sp>
      <p:pic>
        <p:nvPicPr>
          <p:cNvPr id="9" name="Picture 32"/>
          <p:cNvPicPr>
            <a:picLocks noChangeAspect="1" noChangeArrowheads="1"/>
          </p:cNvPicPr>
          <p:nvPr/>
        </p:nvPicPr>
        <p:blipFill>
          <a:blip r:embed="rId2" cstate="print"/>
          <a:srcRect/>
          <a:stretch>
            <a:fillRect/>
          </a:stretch>
        </p:blipFill>
        <p:spPr bwMode="auto">
          <a:xfrm>
            <a:off x="8001000" y="48199"/>
            <a:ext cx="852055" cy="790001"/>
          </a:xfrm>
          <a:prstGeom prst="rect">
            <a:avLst/>
          </a:prstGeom>
          <a:noFill/>
          <a:ln w="9525" algn="ctr">
            <a:noFill/>
            <a:miter lim="800000"/>
            <a:headEnd/>
            <a:tailEnd/>
          </a:ln>
        </p:spPr>
      </p:pic>
    </p:spTree>
    <p:extLst>
      <p:ext uri="{BB962C8B-B14F-4D97-AF65-F5344CB8AC3E}">
        <p14:creationId xmlns:p14="http://schemas.microsoft.com/office/powerpoint/2010/main" xmlns="" val="60108902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
        <p:nvSpPr>
          <p:cNvPr id="3" name="Title 2"/>
          <p:cNvSpPr>
            <a:spLocks noGrp="1"/>
          </p:cNvSpPr>
          <p:nvPr>
            <p:ph type="title"/>
          </p:nvPr>
        </p:nvSpPr>
        <p:spPr>
          <a:xfrm>
            <a:off x="845820" y="304800"/>
            <a:ext cx="8298180" cy="1143000"/>
          </a:xfrm>
        </p:spPr>
        <p:txBody>
          <a:bodyPr>
            <a:normAutofit fontScale="90000"/>
          </a:bodyPr>
          <a:lstStyle/>
          <a:p>
            <a:r>
              <a:rPr lang="en-US" dirty="0">
                <a:solidFill>
                  <a:schemeClr val="tx1"/>
                </a:solidFill>
              </a:rPr>
              <a:t>Slowly Changing Dimension</a:t>
            </a:r>
            <a:r>
              <a:rPr lang="en-US" dirty="0" smtClean="0">
                <a:solidFill>
                  <a:schemeClr val="tx1"/>
                </a:solidFill>
              </a:rPr>
              <a:t>			</a:t>
            </a:r>
            <a:endParaRPr lang="en-US" dirty="0">
              <a:solidFill>
                <a:schemeClr val="tx1"/>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xmlns="" val="2568682054"/>
              </p:ext>
            </p:extLst>
          </p:nvPr>
        </p:nvGraphicFramePr>
        <p:xfrm>
          <a:off x="301752" y="4191001"/>
          <a:ext cx="8229600" cy="761999"/>
        </p:xfrm>
        <a:graphic>
          <a:graphicData uri="http://schemas.openxmlformats.org/drawingml/2006/table">
            <a:tbl>
              <a:tblPr>
                <a:effectLst>
                  <a:reflection blurRad="6350" stA="52000" endA="300" endPos="35000" dir="5400000" sy="-100000" algn="bl" rotWithShape="0"/>
                </a:effectLst>
              </a:tblPr>
              <a:tblGrid>
                <a:gridCol w="2057400"/>
                <a:gridCol w="2057400"/>
                <a:gridCol w="2057400"/>
                <a:gridCol w="2057400"/>
              </a:tblGrid>
              <a:tr h="428624">
                <a:tc>
                  <a:txBody>
                    <a:bodyPr/>
                    <a:lstStyle/>
                    <a:p>
                      <a:r>
                        <a:rPr lang="en-US" sz="1600" dirty="0"/>
                        <a:t>Customer_ID</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Customer_Name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Current_Type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c>
                  <a:txBody>
                    <a:bodyPr/>
                    <a:lstStyle/>
                    <a:p>
                      <a:r>
                        <a:rPr lang="en-US" sz="1600" dirty="0"/>
                        <a:t>Previous_Type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60000"/>
                        <a:lumOff val="40000"/>
                      </a:schemeClr>
                    </a:solidFill>
                  </a:tcPr>
                </a:tc>
              </a:tr>
              <a:tr h="333375">
                <a:tc>
                  <a:txBody>
                    <a:bodyPr/>
                    <a:lstStyle/>
                    <a:p>
                      <a:r>
                        <a:rPr lang="en-US" sz="1600" dirty="0"/>
                        <a:t>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Cust_1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Retail</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c>
                  <a:txBody>
                    <a:bodyPr/>
                    <a:lstStyle/>
                    <a:p>
                      <a:r>
                        <a:rPr lang="en-US" sz="1600" dirty="0"/>
                        <a:t>Corporate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3">
                        <a:lumMod val="40000"/>
                        <a:lumOff val="60000"/>
                      </a:schemeClr>
                    </a:solidFill>
                  </a:tcPr>
                </a:tc>
              </a:tr>
            </a:tbl>
          </a:graphicData>
        </a:graphic>
      </p:graphicFrame>
      <p:sp>
        <p:nvSpPr>
          <p:cNvPr id="16" name="Rectangle 1"/>
          <p:cNvSpPr>
            <a:spLocks noChangeArrowheads="1"/>
          </p:cNvSpPr>
          <p:nvPr/>
        </p:nvSpPr>
        <p:spPr bwMode="auto">
          <a:xfrm>
            <a:off x="228600" y="1414046"/>
            <a:ext cx="1788246" cy="33855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rgbClr val="000000"/>
                </a:solidFill>
                <a:effectLst/>
                <a:latin typeface="+mn-lt"/>
                <a:cs typeface="Tahoma" pitchFamily="34" charset="0"/>
              </a:rPr>
              <a:t>Before the change:</a:t>
            </a: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 name="Rectangle 16"/>
          <p:cNvSpPr/>
          <p:nvPr/>
        </p:nvSpPr>
        <p:spPr>
          <a:xfrm>
            <a:off x="228600" y="3676630"/>
            <a:ext cx="1731693" cy="369332"/>
          </a:xfrm>
          <a:prstGeom prst="rect">
            <a:avLst/>
          </a:prstGeom>
        </p:spPr>
        <p:txBody>
          <a:bodyPr wrap="none">
            <a:spAutoFit/>
          </a:bodyPr>
          <a:lstStyle/>
          <a:p>
            <a:r>
              <a:rPr kumimoji="0" lang="en-US" altLang="en-US" sz="1600" b="1" i="0" u="none" strike="noStrike" cap="none" normalizeH="0" baseline="0" dirty="0" smtClean="0">
                <a:ln>
                  <a:noFill/>
                </a:ln>
                <a:solidFill>
                  <a:srgbClr val="000000"/>
                </a:solidFill>
                <a:effectLst/>
                <a:cs typeface="Tahoma" pitchFamily="34" charset="0"/>
              </a:rPr>
              <a:t>After the change:</a:t>
            </a:r>
            <a:r>
              <a:rPr kumimoji="0" lang="en-US" altLang="en-US" b="0" i="0" u="none" strike="noStrike" cap="none" normalizeH="0" baseline="0" dirty="0" smtClean="0">
                <a:ln>
                  <a:noFill/>
                </a:ln>
                <a:solidFill>
                  <a:srgbClr val="000000"/>
                </a:solidFill>
                <a:effectLst/>
                <a:latin typeface="Tahoma" pitchFamily="34" charset="0"/>
                <a:cs typeface="Tahoma" pitchFamily="34" charset="0"/>
              </a:rPr>
              <a:t> </a:t>
            </a:r>
            <a:endParaRPr lang="en-US" dirty="0"/>
          </a:p>
        </p:txBody>
      </p:sp>
      <p:graphicFrame>
        <p:nvGraphicFramePr>
          <p:cNvPr id="19" name="Table 18"/>
          <p:cNvGraphicFramePr>
            <a:graphicFrameLocks noGrp="1"/>
          </p:cNvGraphicFramePr>
          <p:nvPr>
            <p:extLst>
              <p:ext uri="{D42A27DB-BD31-4B8C-83A1-F6EECF244321}">
                <p14:modId xmlns:p14="http://schemas.microsoft.com/office/powerpoint/2010/main" xmlns="" val="3003248738"/>
              </p:ext>
            </p:extLst>
          </p:nvPr>
        </p:nvGraphicFramePr>
        <p:xfrm>
          <a:off x="301752" y="1905000"/>
          <a:ext cx="5791200" cy="838200"/>
        </p:xfrm>
        <a:graphic>
          <a:graphicData uri="http://schemas.openxmlformats.org/drawingml/2006/table">
            <a:tbl>
              <a:tblPr>
                <a:effectLst>
                  <a:reflection blurRad="6350" stA="52000" endA="300" endPos="35000" dir="5400000" sy="-100000" algn="bl" rotWithShape="0"/>
                </a:effectLst>
              </a:tblPr>
              <a:tblGrid>
                <a:gridCol w="1930400"/>
                <a:gridCol w="1930400"/>
                <a:gridCol w="1930400"/>
              </a:tblGrid>
              <a:tr h="419100">
                <a:tc>
                  <a:txBody>
                    <a:bodyPr/>
                    <a:lstStyle/>
                    <a:p>
                      <a:r>
                        <a:rPr lang="en-US" sz="1600" dirty="0"/>
                        <a:t>Customer_ID</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a:t>Customer_Name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c>
                  <a:txBody>
                    <a:bodyPr/>
                    <a:lstStyle/>
                    <a:p>
                      <a:r>
                        <a:rPr lang="en-US" sz="1600" dirty="0"/>
                        <a:t>Current_Type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60000"/>
                        <a:lumOff val="40000"/>
                      </a:schemeClr>
                    </a:solidFill>
                  </a:tcPr>
                </a:tc>
              </a:tr>
              <a:tr h="419100">
                <a:tc>
                  <a:txBody>
                    <a:bodyPr/>
                    <a:lstStyle/>
                    <a:p>
                      <a:r>
                        <a:rPr lang="en-US" sz="1600" dirty="0"/>
                        <a:t>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t>Cust_1</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c>
                  <a:txBody>
                    <a:bodyPr/>
                    <a:lstStyle/>
                    <a:p>
                      <a:r>
                        <a:rPr lang="en-US" sz="1600" dirty="0"/>
                        <a:t>Corporate</a:t>
                      </a:r>
                    </a:p>
                  </a:txBody>
                  <a:tcPr marR="9525" marT="9525" marB="9525"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lumMod val="40000"/>
                        <a:lumOff val="60000"/>
                      </a:schemeClr>
                    </a:solidFill>
                  </a:tcPr>
                </a:tc>
              </a:tr>
            </a:tbl>
          </a:graphicData>
        </a:graphic>
      </p:graphicFrame>
      <p:pic>
        <p:nvPicPr>
          <p:cNvPr id="9" name="Picture 32"/>
          <p:cNvPicPr>
            <a:picLocks noChangeAspect="1" noChangeArrowheads="1"/>
          </p:cNvPicPr>
          <p:nvPr/>
        </p:nvPicPr>
        <p:blipFill>
          <a:blip r:embed="rId2" cstate="print"/>
          <a:srcRect/>
          <a:stretch>
            <a:fillRect/>
          </a:stretch>
        </p:blipFill>
        <p:spPr bwMode="auto">
          <a:xfrm>
            <a:off x="8001000" y="48199"/>
            <a:ext cx="852055" cy="790001"/>
          </a:xfrm>
          <a:prstGeom prst="rect">
            <a:avLst/>
          </a:prstGeom>
          <a:noFill/>
          <a:ln w="9525" algn="ctr">
            <a:noFill/>
            <a:miter lim="800000"/>
            <a:headEnd/>
            <a:tailEnd/>
          </a:ln>
        </p:spPr>
      </p:pic>
    </p:spTree>
    <p:extLst>
      <p:ext uri="{BB962C8B-B14F-4D97-AF65-F5344CB8AC3E}">
        <p14:creationId xmlns:p14="http://schemas.microsoft.com/office/powerpoint/2010/main" xmlns="" val="41929107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2805" y="2209800"/>
            <a:ext cx="8686800" cy="4946650"/>
          </a:xfrm>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a:xfrm>
            <a:off x="1905000" y="0"/>
            <a:ext cx="8298180" cy="1143000"/>
          </a:xfrm>
        </p:spPr>
        <p:txBody>
          <a:bodyPr/>
          <a:lstStyle/>
          <a:p>
            <a:r>
              <a:rPr lang="en-US" dirty="0" smtClean="0">
                <a:solidFill>
                  <a:schemeClr val="tx1"/>
                </a:solidFill>
              </a:rPr>
              <a:t>ETL</a:t>
            </a:r>
            <a:r>
              <a:rPr lang="en-US" sz="2800" dirty="0" smtClean="0">
                <a:solidFill>
                  <a:schemeClr val="tx1"/>
                </a:solidFill>
              </a:rPr>
              <a:t> Fundamentals</a:t>
            </a:r>
            <a:endParaRPr lang="en-US" sz="2800" dirty="0">
              <a:solidFill>
                <a:schemeClr val="tx1"/>
              </a:solidFill>
            </a:endParaRPr>
          </a:p>
        </p:txBody>
      </p:sp>
      <p:pic>
        <p:nvPicPr>
          <p:cNvPr id="1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872837" y="1524000"/>
            <a:ext cx="2257425" cy="201930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Cloud Callout 10"/>
          <p:cNvSpPr/>
          <p:nvPr/>
        </p:nvSpPr>
        <p:spPr>
          <a:xfrm>
            <a:off x="4038600" y="1295400"/>
            <a:ext cx="4800600" cy="1828800"/>
          </a:xfrm>
          <a:prstGeom prst="cloudCallout">
            <a:avLst>
              <a:gd name="adj1" fmla="val -66203"/>
              <a:gd name="adj2" fmla="val -10185"/>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smtClean="0">
              <a:solidFill>
                <a:schemeClr val="bg1"/>
              </a:solidFill>
            </a:endParaRPr>
          </a:p>
          <a:p>
            <a:pPr algn="ctr"/>
            <a:r>
              <a:rPr lang="en-US" sz="1600" dirty="0" smtClean="0">
                <a:solidFill>
                  <a:schemeClr val="bg1"/>
                </a:solidFill>
              </a:rPr>
              <a:t>ETL is the </a:t>
            </a:r>
            <a:r>
              <a:rPr lang="en-US" sz="1600" dirty="0">
                <a:solidFill>
                  <a:schemeClr val="bg1"/>
                </a:solidFill>
              </a:rPr>
              <a:t>most time-consuming process in DW </a:t>
            </a:r>
            <a:r>
              <a:rPr lang="en-US" sz="1600" dirty="0" smtClean="0">
                <a:solidFill>
                  <a:schemeClr val="bg1"/>
                </a:solidFill>
              </a:rPr>
              <a:t>development.</a:t>
            </a:r>
            <a:endParaRPr lang="en-US" sz="1600" dirty="0">
              <a:solidFill>
                <a:schemeClr val="bg1"/>
              </a:solidFill>
            </a:endParaRPr>
          </a:p>
          <a:p>
            <a:pPr algn="ctr"/>
            <a:r>
              <a:rPr lang="en-US" sz="1600" dirty="0">
                <a:solidFill>
                  <a:schemeClr val="bg1"/>
                </a:solidFill>
              </a:rPr>
              <a:t> 80% of development time is spent on ETL!</a:t>
            </a:r>
          </a:p>
          <a:p>
            <a:pPr algn="ctr"/>
            <a:endParaRPr lang="en-US" dirty="0"/>
          </a:p>
        </p:txBody>
      </p:sp>
      <p:pic>
        <p:nvPicPr>
          <p:cNvPr id="1026" name="Picture 2" descr="http://www.geplan.it/~geplan/sites/default/files/DataProcessing.jpg"/>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429000" y="3124200"/>
            <a:ext cx="3810000" cy="28575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8823695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143000" y="3733800"/>
            <a:ext cx="2729345" cy="2729345"/>
          </a:xfrm>
          <a:prstGeom prst="rect">
            <a:avLst/>
          </a:prstGeom>
          <a:noFill/>
          <a:extLst>
            <a:ext uri="{909E8E84-426E-40DD-AFC4-6F175D3DCCD1}">
              <a14:hiddenFill xmlns:a14="http://schemas.microsoft.com/office/drawing/2010/main" xmlns="">
                <a:solidFill>
                  <a:srgbClr val="FFFFFF"/>
                </a:solidFill>
              </a14:hiddenFill>
            </a:ext>
          </a:extLst>
        </p:spPr>
      </p:pic>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
        <p:nvSpPr>
          <p:cNvPr id="3" name="Title 2"/>
          <p:cNvSpPr>
            <a:spLocks noGrp="1"/>
          </p:cNvSpPr>
          <p:nvPr>
            <p:ph type="title"/>
          </p:nvPr>
        </p:nvSpPr>
        <p:spPr/>
        <p:txBody>
          <a:bodyPr/>
          <a:lstStyle/>
          <a:p>
            <a:r>
              <a:rPr lang="en-US" dirty="0">
                <a:solidFill>
                  <a:schemeClr val="tx1"/>
                </a:solidFill>
              </a:rPr>
              <a:t>Slowly Changing Dimension</a:t>
            </a:r>
          </a:p>
        </p:txBody>
      </p:sp>
      <p:sp>
        <p:nvSpPr>
          <p:cNvPr id="5" name="Oval Callout 4"/>
          <p:cNvSpPr/>
          <p:nvPr/>
        </p:nvSpPr>
        <p:spPr>
          <a:xfrm>
            <a:off x="3862109" y="3429000"/>
            <a:ext cx="3910291" cy="1371600"/>
          </a:xfrm>
          <a:prstGeom prst="wedgeEllipseCallout">
            <a:avLst>
              <a:gd name="adj1" fmla="val -67359"/>
              <a:gd name="adj2" fmla="val 46043"/>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a:p>
            <a:pPr algn="ctr"/>
            <a:r>
              <a:rPr lang="en-US" sz="1400" b="1" dirty="0" smtClean="0">
                <a:solidFill>
                  <a:schemeClr val="accent3">
                    <a:lumMod val="50000"/>
                  </a:schemeClr>
                </a:solidFill>
                <a:latin typeface="Arial" pitchFamily="34" charset="0"/>
                <a:cs typeface="Arial" pitchFamily="34" charset="0"/>
              </a:rPr>
              <a:t>SCD Type III has the limitation of overwriting intermediate values and only one previous value can be tracked</a:t>
            </a: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p:txBody>
      </p:sp>
      <p:sp>
        <p:nvSpPr>
          <p:cNvPr id="16" name="Rectangle 3"/>
          <p:cNvSpPr txBox="1">
            <a:spLocks noChangeArrowheads="1"/>
          </p:cNvSpPr>
          <p:nvPr/>
        </p:nvSpPr>
        <p:spPr bwMode="auto">
          <a:xfrm>
            <a:off x="228600" y="1384151"/>
            <a:ext cx="73152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pitchFamily="34" charset="0"/>
              <a:buChar char="•"/>
              <a:defRPr lang="en-US" sz="26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lang="en-US" sz="24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pPr>
            <a:r>
              <a:rPr lang="en-US" altLang="en-US" sz="2000" b="1" dirty="0" smtClean="0"/>
              <a:t>Type III Change: Problems</a:t>
            </a:r>
          </a:p>
          <a:p>
            <a:pPr>
              <a:lnSpc>
                <a:spcPct val="80000"/>
              </a:lnSpc>
              <a:buFont typeface="Wingdings" pitchFamily="2" charset="2"/>
              <a:buNone/>
            </a:pPr>
            <a:endParaRPr lang="en-US" altLang="en-US" b="1" dirty="0" smtClean="0"/>
          </a:p>
        </p:txBody>
      </p:sp>
      <p:sp>
        <p:nvSpPr>
          <p:cNvPr id="17" name="Rectangle 4"/>
          <p:cNvSpPr>
            <a:spLocks noChangeArrowheads="1"/>
          </p:cNvSpPr>
          <p:nvPr/>
        </p:nvSpPr>
        <p:spPr bwMode="auto">
          <a:xfrm>
            <a:off x="228600" y="1904999"/>
            <a:ext cx="7924800" cy="16764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marL="342900" indent="-342900">
              <a:defRPr sz="4400" b="1">
                <a:solidFill>
                  <a:schemeClr val="tx2"/>
                </a:solidFill>
                <a:latin typeface="Tahoma" charset="0"/>
              </a:defRPr>
            </a:lvl1pPr>
            <a:lvl2pPr marL="742950" indent="-285750">
              <a:defRPr sz="4400" b="1">
                <a:solidFill>
                  <a:schemeClr val="tx2"/>
                </a:solidFill>
                <a:latin typeface="Tahoma" charset="0"/>
              </a:defRPr>
            </a:lvl2pPr>
            <a:lvl3pPr marL="1143000" indent="-228600">
              <a:defRPr sz="4400" b="1">
                <a:solidFill>
                  <a:schemeClr val="tx2"/>
                </a:solidFill>
                <a:latin typeface="Tahoma" charset="0"/>
              </a:defRPr>
            </a:lvl3pPr>
            <a:lvl4pPr marL="1600200" indent="-228600">
              <a:defRPr sz="4400" b="1">
                <a:solidFill>
                  <a:schemeClr val="tx2"/>
                </a:solidFill>
                <a:latin typeface="Tahoma" charset="0"/>
              </a:defRPr>
            </a:lvl4pPr>
            <a:lvl5pPr marL="2057400" indent="-228600">
              <a:defRPr sz="4400" b="1">
                <a:solidFill>
                  <a:schemeClr val="tx2"/>
                </a:solidFill>
                <a:latin typeface="Tahoma" charset="0"/>
              </a:defRPr>
            </a:lvl5pPr>
            <a:lvl6pPr marL="2514600" indent="-228600" eaLnBrk="0" fontAlgn="base" hangingPunct="0">
              <a:spcBef>
                <a:spcPct val="0"/>
              </a:spcBef>
              <a:spcAft>
                <a:spcPct val="0"/>
              </a:spcAft>
              <a:defRPr sz="4400" b="1">
                <a:solidFill>
                  <a:schemeClr val="tx2"/>
                </a:solidFill>
                <a:latin typeface="Tahoma" charset="0"/>
              </a:defRPr>
            </a:lvl6pPr>
            <a:lvl7pPr marL="2971800" indent="-228600" eaLnBrk="0" fontAlgn="base" hangingPunct="0">
              <a:spcBef>
                <a:spcPct val="0"/>
              </a:spcBef>
              <a:spcAft>
                <a:spcPct val="0"/>
              </a:spcAft>
              <a:defRPr sz="4400" b="1">
                <a:solidFill>
                  <a:schemeClr val="tx2"/>
                </a:solidFill>
                <a:latin typeface="Tahoma" charset="0"/>
              </a:defRPr>
            </a:lvl7pPr>
            <a:lvl8pPr marL="3429000" indent="-228600" eaLnBrk="0" fontAlgn="base" hangingPunct="0">
              <a:spcBef>
                <a:spcPct val="0"/>
              </a:spcBef>
              <a:spcAft>
                <a:spcPct val="0"/>
              </a:spcAft>
              <a:defRPr sz="4400" b="1">
                <a:solidFill>
                  <a:schemeClr val="tx2"/>
                </a:solidFill>
                <a:latin typeface="Tahoma" charset="0"/>
              </a:defRPr>
            </a:lvl8pPr>
            <a:lvl9pPr marL="3886200" indent="-228600" eaLnBrk="0" fontAlgn="base" hangingPunct="0">
              <a:spcBef>
                <a:spcPct val="0"/>
              </a:spcBef>
              <a:spcAft>
                <a:spcPct val="0"/>
              </a:spcAft>
              <a:defRPr sz="4400" b="1">
                <a:solidFill>
                  <a:schemeClr val="tx2"/>
                </a:solidFill>
                <a:latin typeface="Tahoma" charset="0"/>
              </a:defRPr>
            </a:lvl9pPr>
          </a:lstStyle>
          <a:p>
            <a:pPr marL="285750" indent="-285750" eaLnBrk="1" hangingPunct="1">
              <a:spcBef>
                <a:spcPct val="20000"/>
              </a:spcBef>
              <a:buClr>
                <a:schemeClr val="tx2"/>
              </a:buClr>
              <a:buSzPct val="70000"/>
              <a:buFont typeface="Wingdings" panose="05000000000000000000" pitchFamily="2" charset="2"/>
              <a:buChar char="Ø"/>
            </a:pPr>
            <a:r>
              <a:rPr lang="en-US" altLang="en-US" sz="1800" b="0" dirty="0">
                <a:solidFill>
                  <a:schemeClr val="tx1"/>
                </a:solidFill>
                <a:latin typeface="+mn-lt"/>
              </a:rPr>
              <a:t>Good for handling predictable changes</a:t>
            </a:r>
          </a:p>
          <a:p>
            <a:pPr marL="285750" indent="-285750" eaLnBrk="1" hangingPunct="1">
              <a:spcBef>
                <a:spcPct val="20000"/>
              </a:spcBef>
              <a:buClr>
                <a:schemeClr val="tx2"/>
              </a:buClr>
              <a:buSzPct val="70000"/>
              <a:buFont typeface="Wingdings" panose="05000000000000000000" pitchFamily="2" charset="2"/>
              <a:buChar char="Ø"/>
            </a:pPr>
            <a:r>
              <a:rPr lang="en-US" altLang="en-US" sz="1800" b="0" dirty="0">
                <a:solidFill>
                  <a:schemeClr val="tx1"/>
                </a:solidFill>
                <a:latin typeface="+mn-lt"/>
              </a:rPr>
              <a:t>Can lead to lot of wastage of space</a:t>
            </a:r>
          </a:p>
          <a:p>
            <a:pPr marL="285750" indent="-285750" eaLnBrk="1" hangingPunct="1">
              <a:spcBef>
                <a:spcPct val="20000"/>
              </a:spcBef>
              <a:buClr>
                <a:schemeClr val="tx2"/>
              </a:buClr>
              <a:buSzPct val="70000"/>
              <a:buFont typeface="Wingdings" panose="05000000000000000000" pitchFamily="2" charset="2"/>
              <a:buChar char="Ø"/>
            </a:pPr>
            <a:r>
              <a:rPr lang="en-US" altLang="en-US" sz="1800" b="0" dirty="0">
                <a:solidFill>
                  <a:schemeClr val="tx1"/>
                </a:solidFill>
                <a:latin typeface="+mn-lt"/>
              </a:rPr>
              <a:t>Myriad of unpredictable changes </a:t>
            </a:r>
          </a:p>
          <a:p>
            <a:pPr marL="285750" indent="-285750" eaLnBrk="1" hangingPunct="1">
              <a:spcBef>
                <a:spcPct val="20000"/>
              </a:spcBef>
              <a:buClr>
                <a:schemeClr val="tx2"/>
              </a:buClr>
              <a:buSzPct val="70000"/>
              <a:buFont typeface="Wingdings" panose="05000000000000000000" pitchFamily="2" charset="2"/>
              <a:buChar char="Ø"/>
            </a:pPr>
            <a:r>
              <a:rPr lang="en-US" altLang="en-US" sz="1800" b="0" dirty="0">
                <a:solidFill>
                  <a:schemeClr val="tx1"/>
                </a:solidFill>
                <a:latin typeface="+mn-lt"/>
              </a:rPr>
              <a:t>Cannot track the impact of numerous intermediate attribute values</a:t>
            </a:r>
          </a:p>
        </p:txBody>
      </p:sp>
      <p:pic>
        <p:nvPicPr>
          <p:cNvPr id="8" name="Picture 7"/>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398896" y="5988929"/>
            <a:ext cx="1879766" cy="240976"/>
          </a:xfrm>
          <a:prstGeom prst="rect">
            <a:avLst/>
          </a:prstGeom>
        </p:spPr>
      </p:pic>
    </p:spTree>
    <p:extLst>
      <p:ext uri="{BB962C8B-B14F-4D97-AF65-F5344CB8AC3E}">
        <p14:creationId xmlns:p14="http://schemas.microsoft.com/office/powerpoint/2010/main" xmlns="" val="1137882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2667000"/>
            <a:ext cx="2286000" cy="22860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Content Placeholder 1"/>
          <p:cNvSpPr>
            <a:spLocks noGrp="1"/>
          </p:cNvSpPr>
          <p:nvPr>
            <p:ph idx="1"/>
          </p:nvPr>
        </p:nvSpPr>
        <p:spPr/>
        <p:txBody>
          <a:bodyPr/>
          <a:lstStyle/>
          <a:p>
            <a:endParaRPr lang="en-US" sz="2800" i="1" dirty="0"/>
          </a:p>
          <a:p>
            <a:pPr marL="457200" lvl="1"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
        <p:nvSpPr>
          <p:cNvPr id="3" name="Title 2"/>
          <p:cNvSpPr>
            <a:spLocks noGrp="1"/>
          </p:cNvSpPr>
          <p:nvPr>
            <p:ph type="title"/>
          </p:nvPr>
        </p:nvSpPr>
        <p:spPr/>
        <p:txBody>
          <a:bodyPr/>
          <a:lstStyle/>
          <a:p>
            <a:r>
              <a:rPr lang="en-US" dirty="0">
                <a:solidFill>
                  <a:schemeClr val="tx1"/>
                </a:solidFill>
              </a:rPr>
              <a:t>Slowly Changing Dimension</a:t>
            </a:r>
          </a:p>
        </p:txBody>
      </p:sp>
      <p:sp>
        <p:nvSpPr>
          <p:cNvPr id="5" name="Oval Callout 4"/>
          <p:cNvSpPr/>
          <p:nvPr/>
        </p:nvSpPr>
        <p:spPr>
          <a:xfrm>
            <a:off x="1534350" y="1655583"/>
            <a:ext cx="3634545" cy="1026708"/>
          </a:xfrm>
          <a:prstGeom prst="wedgeEllipseCallout">
            <a:avLst>
              <a:gd name="adj1" fmla="val -52570"/>
              <a:gd name="adj2" fmla="val 83155"/>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a:p>
            <a:pPr algn="ctr"/>
            <a:r>
              <a:rPr lang="en-US" sz="1400" b="1" dirty="0" smtClean="0">
                <a:solidFill>
                  <a:schemeClr val="accent3">
                    <a:lumMod val="50000"/>
                  </a:schemeClr>
                </a:solidFill>
                <a:latin typeface="Arial" pitchFamily="34" charset="0"/>
                <a:cs typeface="Arial" pitchFamily="34" charset="0"/>
              </a:rPr>
              <a:t>Which SCD type is commonly used in ETL???</a:t>
            </a: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a:p>
            <a:pPr algn="ctr"/>
            <a:endParaRPr lang="en-US" sz="1400" b="1" dirty="0">
              <a:solidFill>
                <a:schemeClr val="accent3">
                  <a:lumMod val="50000"/>
                </a:schemeClr>
              </a:solidFill>
              <a:latin typeface="Arial" pitchFamily="34" charset="0"/>
              <a:cs typeface="Arial" pitchFamily="34" charset="0"/>
            </a:endParaRPr>
          </a:p>
        </p:txBody>
      </p:sp>
      <p:sp>
        <p:nvSpPr>
          <p:cNvPr id="7" name="AutoShape 2"/>
          <p:cNvSpPr>
            <a:spLocks noChangeArrowheads="1"/>
          </p:cNvSpPr>
          <p:nvPr/>
        </p:nvSpPr>
        <p:spPr bwMode="auto">
          <a:xfrm>
            <a:off x="3124200" y="3092832"/>
            <a:ext cx="2286000" cy="1828800"/>
          </a:xfrm>
          <a:prstGeom prst="pentagon">
            <a:avLst/>
          </a:prstGeom>
          <a:gradFill rotWithShape="1">
            <a:gsLst>
              <a:gs pos="0">
                <a:srgbClr val="C2C8F6"/>
              </a:gs>
              <a:gs pos="100000">
                <a:schemeClr val="bg1"/>
              </a:gs>
            </a:gsLst>
            <a:lin ang="5400000" scaled="1"/>
          </a:gradFill>
          <a:ln w="9525">
            <a:solidFill>
              <a:srgbClr val="C2C8F6"/>
            </a:solidFill>
            <a:miter lim="800000"/>
            <a:headEnd/>
            <a:tailEnd/>
          </a:ln>
          <a:effectLst>
            <a:outerShdw dist="89803" dir="2700000" algn="ctr" rotWithShape="0">
              <a:srgbClr val="DDDDDD">
                <a:alpha val="50000"/>
              </a:srgbClr>
            </a:outerShdw>
          </a:effectLst>
        </p:spPr>
        <p:txBody>
          <a:bodyPr wrap="none" anchor="ctr"/>
          <a:lstStyle/>
          <a:p>
            <a:pPr>
              <a:defRPr/>
            </a:pPr>
            <a:endParaRPr lang="en-US"/>
          </a:p>
        </p:txBody>
      </p:sp>
      <p:sp>
        <p:nvSpPr>
          <p:cNvPr id="8" name="Text Box 14"/>
          <p:cNvSpPr txBox="1">
            <a:spLocks noChangeArrowheads="1"/>
          </p:cNvSpPr>
          <p:nvPr/>
        </p:nvSpPr>
        <p:spPr bwMode="auto">
          <a:xfrm>
            <a:off x="3239974" y="3664803"/>
            <a:ext cx="2054452" cy="830997"/>
          </a:xfrm>
          <a:prstGeom prst="rect">
            <a:avLst/>
          </a:prstGeom>
          <a:noFill/>
          <a:ln w="9525">
            <a:noFill/>
            <a:miter lim="800000"/>
            <a:headEnd/>
            <a:tailEnd/>
          </a:ln>
        </p:spPr>
        <p:txBody>
          <a:bodyPr wrap="square">
            <a:spAutoFit/>
          </a:bodyPr>
          <a:lstStyle/>
          <a:p>
            <a:pPr algn="ctr"/>
            <a:r>
              <a:rPr lang="en-US" sz="1600" b="1" dirty="0" smtClean="0"/>
              <a:t>Depending on the requirement and logic we choose SCD </a:t>
            </a:r>
            <a:endParaRPr lang="en-US" sz="1600" b="1" dirty="0"/>
          </a:p>
        </p:txBody>
      </p:sp>
      <p:sp>
        <p:nvSpPr>
          <p:cNvPr id="10" name="AutoShape 3"/>
          <p:cNvSpPr>
            <a:spLocks noChangeArrowheads="1"/>
          </p:cNvSpPr>
          <p:nvPr/>
        </p:nvSpPr>
        <p:spPr bwMode="auto">
          <a:xfrm rot="20529459">
            <a:off x="5192400" y="2717096"/>
            <a:ext cx="752475" cy="609600"/>
          </a:xfrm>
          <a:prstGeom prst="notchedRightArrow">
            <a:avLst>
              <a:gd name="adj1" fmla="val 45315"/>
              <a:gd name="adj2" fmla="val 47672"/>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a:p>
        </p:txBody>
      </p:sp>
      <p:sp>
        <p:nvSpPr>
          <p:cNvPr id="12" name="AutoShape 3"/>
          <p:cNvSpPr>
            <a:spLocks noChangeArrowheads="1"/>
          </p:cNvSpPr>
          <p:nvPr/>
        </p:nvSpPr>
        <p:spPr bwMode="auto">
          <a:xfrm rot="352418">
            <a:off x="5531706" y="3618877"/>
            <a:ext cx="752475" cy="609600"/>
          </a:xfrm>
          <a:prstGeom prst="notchedRightArrow">
            <a:avLst>
              <a:gd name="adj1" fmla="val 45315"/>
              <a:gd name="adj2" fmla="val 47672"/>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a:p>
        </p:txBody>
      </p:sp>
      <p:sp>
        <p:nvSpPr>
          <p:cNvPr id="13" name="AutoShape 3"/>
          <p:cNvSpPr>
            <a:spLocks noChangeArrowheads="1"/>
          </p:cNvSpPr>
          <p:nvPr/>
        </p:nvSpPr>
        <p:spPr bwMode="auto">
          <a:xfrm rot="1658125">
            <a:off x="5469511" y="4482386"/>
            <a:ext cx="752475" cy="609600"/>
          </a:xfrm>
          <a:prstGeom prst="notchedRightArrow">
            <a:avLst>
              <a:gd name="adj1" fmla="val 45315"/>
              <a:gd name="adj2" fmla="val 47672"/>
            </a:avLst>
          </a:prstGeom>
          <a:ln>
            <a:headEnd/>
            <a:tailEnd/>
          </a:ln>
        </p:spPr>
        <p:style>
          <a:lnRef idx="1">
            <a:schemeClr val="accent1"/>
          </a:lnRef>
          <a:fillRef idx="2">
            <a:schemeClr val="accent1"/>
          </a:fillRef>
          <a:effectRef idx="1">
            <a:schemeClr val="accent1"/>
          </a:effectRef>
          <a:fontRef idx="minor">
            <a:schemeClr val="dk1"/>
          </a:fontRef>
        </p:style>
        <p:txBody>
          <a:bodyPr wrap="none" anchor="ctr"/>
          <a:lstStyle/>
          <a:p>
            <a:endParaRPr lang="en-US"/>
          </a:p>
        </p:txBody>
      </p:sp>
      <p:pic>
        <p:nvPicPr>
          <p:cNvPr id="14" name="Picture 7" descr="715"/>
          <p:cNvPicPr>
            <a:picLocks noChangeAspect="1" noChangeArrowheads="1"/>
          </p:cNvPicPr>
          <p:nvPr/>
        </p:nvPicPr>
        <p:blipFill>
          <a:blip r:embed="rId3" cstate="print"/>
          <a:srcRect/>
          <a:stretch>
            <a:fillRect/>
          </a:stretch>
        </p:blipFill>
        <p:spPr bwMode="auto">
          <a:xfrm>
            <a:off x="6075220" y="2524807"/>
            <a:ext cx="2045585" cy="685800"/>
          </a:xfrm>
          <a:prstGeom prst="rect">
            <a:avLst/>
          </a:prstGeom>
          <a:noFill/>
          <a:ln w="9525">
            <a:noFill/>
            <a:miter lim="800000"/>
            <a:headEnd/>
            <a:tailEnd/>
          </a:ln>
        </p:spPr>
      </p:pic>
      <p:sp>
        <p:nvSpPr>
          <p:cNvPr id="16" name="TextBox 15"/>
          <p:cNvSpPr txBox="1"/>
          <p:nvPr/>
        </p:nvSpPr>
        <p:spPr>
          <a:xfrm>
            <a:off x="6335617" y="2606097"/>
            <a:ext cx="1524791" cy="523220"/>
          </a:xfrm>
          <a:prstGeom prst="rect">
            <a:avLst/>
          </a:prstGeom>
          <a:noFill/>
        </p:spPr>
        <p:txBody>
          <a:bodyPr wrap="square" rtlCol="0">
            <a:spAutoFit/>
          </a:bodyPr>
          <a:lstStyle/>
          <a:p>
            <a:pPr algn="ctr"/>
            <a:r>
              <a:rPr lang="en-US" sz="1400" b="1" dirty="0" smtClean="0"/>
              <a:t>TYPE I if history is not important</a:t>
            </a:r>
            <a:endParaRPr lang="en-US" sz="1400" b="1" dirty="0"/>
          </a:p>
        </p:txBody>
      </p:sp>
      <p:pic>
        <p:nvPicPr>
          <p:cNvPr id="17" name="Picture 6" descr="174"/>
          <p:cNvPicPr>
            <a:picLocks noChangeAspect="1" noChangeArrowheads="1"/>
          </p:cNvPicPr>
          <p:nvPr/>
        </p:nvPicPr>
        <p:blipFill>
          <a:blip r:embed="rId4" cstate="print"/>
          <a:srcRect/>
          <a:stretch>
            <a:fillRect/>
          </a:stretch>
        </p:blipFill>
        <p:spPr bwMode="auto">
          <a:xfrm>
            <a:off x="6494113" y="3536191"/>
            <a:ext cx="2038660" cy="821819"/>
          </a:xfrm>
          <a:prstGeom prst="rect">
            <a:avLst/>
          </a:prstGeom>
          <a:noFill/>
          <a:ln w="9525">
            <a:noFill/>
            <a:miter lim="800000"/>
            <a:headEnd/>
            <a:tailEnd/>
          </a:ln>
        </p:spPr>
      </p:pic>
      <p:pic>
        <p:nvPicPr>
          <p:cNvPr id="19" name="Picture 4" descr="312"/>
          <p:cNvPicPr>
            <a:picLocks noChangeAspect="1" noChangeArrowheads="1"/>
          </p:cNvPicPr>
          <p:nvPr/>
        </p:nvPicPr>
        <p:blipFill>
          <a:blip r:embed="rId5" cstate="print"/>
          <a:srcRect/>
          <a:stretch>
            <a:fillRect/>
          </a:stretch>
        </p:blipFill>
        <p:spPr bwMode="auto">
          <a:xfrm>
            <a:off x="6260215" y="4726983"/>
            <a:ext cx="2045585" cy="1064217"/>
          </a:xfrm>
          <a:prstGeom prst="rect">
            <a:avLst/>
          </a:prstGeom>
          <a:noFill/>
          <a:ln w="9525">
            <a:noFill/>
            <a:miter lim="800000"/>
            <a:headEnd/>
            <a:tailEnd/>
          </a:ln>
        </p:spPr>
      </p:pic>
      <p:sp>
        <p:nvSpPr>
          <p:cNvPr id="25" name="TextBox 24"/>
          <p:cNvSpPr txBox="1"/>
          <p:nvPr/>
        </p:nvSpPr>
        <p:spPr>
          <a:xfrm>
            <a:off x="6667266" y="3577768"/>
            <a:ext cx="1692354" cy="738664"/>
          </a:xfrm>
          <a:prstGeom prst="rect">
            <a:avLst/>
          </a:prstGeom>
          <a:noFill/>
        </p:spPr>
        <p:txBody>
          <a:bodyPr wrap="square" rtlCol="0">
            <a:spAutoFit/>
          </a:bodyPr>
          <a:lstStyle/>
          <a:p>
            <a:pPr algn="ctr"/>
            <a:r>
              <a:rPr lang="en-US" sz="1400" b="1" dirty="0" smtClean="0"/>
              <a:t>TYPE II if all historical data is required</a:t>
            </a:r>
            <a:endParaRPr lang="en-US" sz="1400" b="1" dirty="0"/>
          </a:p>
        </p:txBody>
      </p:sp>
      <p:sp>
        <p:nvSpPr>
          <p:cNvPr id="26" name="TextBox 25"/>
          <p:cNvSpPr txBox="1"/>
          <p:nvPr/>
        </p:nvSpPr>
        <p:spPr>
          <a:xfrm>
            <a:off x="6392144" y="4889759"/>
            <a:ext cx="1781726" cy="738664"/>
          </a:xfrm>
          <a:prstGeom prst="rect">
            <a:avLst/>
          </a:prstGeom>
          <a:noFill/>
        </p:spPr>
        <p:txBody>
          <a:bodyPr wrap="square" rtlCol="0">
            <a:spAutoFit/>
          </a:bodyPr>
          <a:lstStyle/>
          <a:p>
            <a:pPr algn="ctr"/>
            <a:r>
              <a:rPr lang="en-US" sz="1400" b="1" dirty="0" smtClean="0"/>
              <a:t>TYPE III if only immediate history data is required</a:t>
            </a:r>
            <a:endParaRPr lang="en-US" sz="1400" b="1" dirty="0"/>
          </a:p>
        </p:txBody>
      </p:sp>
      <p:pic>
        <p:nvPicPr>
          <p:cNvPr id="18" name="Picture 17"/>
          <p:cNvPicPr>
            <a:picLocks noChangeAspect="1"/>
          </p:cNvPicPr>
          <p:nvPr/>
        </p:nvPicPr>
        <p:blipFill>
          <a:blip r:embed="rId6" cstate="print">
            <a:extLst>
              <a:ext uri="{28A0092B-C50C-407E-A947-70E740481C1C}">
                <a14:useLocalDpi xmlns:a14="http://schemas.microsoft.com/office/drawing/2010/main" xmlns="" val="0"/>
              </a:ext>
            </a:extLst>
          </a:blip>
          <a:stretch>
            <a:fillRect/>
          </a:stretch>
        </p:blipFill>
        <p:spPr>
          <a:xfrm>
            <a:off x="54592" y="4525645"/>
            <a:ext cx="1879766" cy="240976"/>
          </a:xfrm>
          <a:prstGeom prst="rect">
            <a:avLst/>
          </a:prstGeom>
        </p:spPr>
      </p:pic>
    </p:spTree>
    <p:extLst>
      <p:ext uri="{BB962C8B-B14F-4D97-AF65-F5344CB8AC3E}">
        <p14:creationId xmlns:p14="http://schemas.microsoft.com/office/powerpoint/2010/main" xmlns="" val="113788267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9725"/>
            <a:ext cx="8686800" cy="1057275"/>
          </a:xfrm>
        </p:spPr>
        <p:txBody>
          <a:bodyPr/>
          <a:lstStyle/>
          <a:p>
            <a:pPr marL="0" indent="0">
              <a:buNone/>
            </a:pPr>
            <a:endParaRPr lang="en-US" dirty="0" smtClean="0"/>
          </a:p>
          <a:p>
            <a:pPr marL="0" indent="0">
              <a:buNone/>
            </a:pPr>
            <a:endParaRPr lang="en-US" dirty="0"/>
          </a:p>
          <a:p>
            <a:pPr marL="0" indent="0">
              <a:buNone/>
            </a:pPr>
            <a:endParaRPr lang="en-US" dirty="0" smtClean="0"/>
          </a:p>
          <a:p>
            <a:pPr>
              <a:buFont typeface="Wingdings" pitchFamily="2" charset="2"/>
              <a:buChar char="§"/>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a:xfrm>
            <a:off x="1981200" y="0"/>
            <a:ext cx="8298180" cy="1143000"/>
          </a:xfrm>
        </p:spPr>
        <p:txBody>
          <a:bodyPr/>
          <a:lstStyle/>
          <a:p>
            <a:r>
              <a:rPr lang="en-US" dirty="0">
                <a:solidFill>
                  <a:schemeClr val="tx1"/>
                </a:solidFill>
              </a:rPr>
              <a:t>ETL Fundamentals</a:t>
            </a:r>
          </a:p>
        </p:txBody>
      </p:sp>
      <p:pic>
        <p:nvPicPr>
          <p:cNvPr id="4098"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66904" y="1743941"/>
            <a:ext cx="1600200" cy="1600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Oval Callout 4"/>
          <p:cNvSpPr/>
          <p:nvPr/>
        </p:nvSpPr>
        <p:spPr>
          <a:xfrm>
            <a:off x="3124200" y="990600"/>
            <a:ext cx="3176620" cy="11811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Let me explain what is ETL?</a:t>
            </a:r>
            <a:endParaRPr lang="en-US" sz="1600" b="1" dirty="0">
              <a:solidFill>
                <a:schemeClr val="accent4">
                  <a:lumMod val="75000"/>
                </a:schemeClr>
              </a:solidFill>
              <a:latin typeface="Arial" pitchFamily="34" charset="0"/>
              <a:cs typeface="Arial" pitchFamily="34" charset="0"/>
            </a:endParaRPr>
          </a:p>
        </p:txBody>
      </p:sp>
      <p:graphicFrame>
        <p:nvGraphicFramePr>
          <p:cNvPr id="6" name="Diagram 5"/>
          <p:cNvGraphicFramePr/>
          <p:nvPr>
            <p:extLst>
              <p:ext uri="{D42A27DB-BD31-4B8C-83A1-F6EECF244321}">
                <p14:modId xmlns:p14="http://schemas.microsoft.com/office/powerpoint/2010/main" xmlns="" val="3582825916"/>
              </p:ext>
            </p:extLst>
          </p:nvPr>
        </p:nvGraphicFramePr>
        <p:xfrm>
          <a:off x="1524000" y="3505200"/>
          <a:ext cx="6096000" cy="180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6"/>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1907245" y="3051437"/>
            <a:ext cx="1320635" cy="186171"/>
          </a:xfrm>
          <a:prstGeom prst="rect">
            <a:avLst/>
          </a:prstGeom>
        </p:spPr>
      </p:pic>
    </p:spTree>
    <p:extLst>
      <p:ext uri="{BB962C8B-B14F-4D97-AF65-F5344CB8AC3E}">
        <p14:creationId xmlns:p14="http://schemas.microsoft.com/office/powerpoint/2010/main" xmlns="" val="3816420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8448"/>
            <a:ext cx="8686800" cy="4946650"/>
          </a:xfrm>
        </p:spPr>
        <p:txBody>
          <a:bodyPr>
            <a:normAutofit fontScale="92500" lnSpcReduction="10000"/>
          </a:bodyPr>
          <a:lstStyle/>
          <a:p>
            <a:pPr marL="0" indent="0">
              <a:buNone/>
            </a:pPr>
            <a:r>
              <a:rPr lang="en-US" sz="2400" dirty="0" smtClean="0"/>
              <a:t>What is a ETL?</a:t>
            </a:r>
          </a:p>
          <a:p>
            <a:pPr lvl="1" indent="-365760">
              <a:lnSpc>
                <a:spcPct val="120000"/>
              </a:lnSpc>
              <a:spcBef>
                <a:spcPts val="1800"/>
              </a:spcBef>
              <a:buFont typeface="Arial" pitchFamily="34" charset="0"/>
              <a:buChar char="•"/>
            </a:pPr>
            <a:r>
              <a:rPr lang="en-US" sz="2000" dirty="0"/>
              <a:t>ETL stands for extraction, transformation and loading. These processes are required for transferring the operational data to data warehouse or presentation area</a:t>
            </a:r>
            <a:r>
              <a:rPr lang="en-US" sz="2000" dirty="0" smtClean="0"/>
              <a:t>.</a:t>
            </a:r>
            <a:endParaRPr lang="en-US" sz="2000" b="1" dirty="0" smtClean="0"/>
          </a:p>
          <a:p>
            <a:pPr marL="377190" lvl="1" indent="0">
              <a:lnSpc>
                <a:spcPct val="120000"/>
              </a:lnSpc>
              <a:spcBef>
                <a:spcPts val="0"/>
              </a:spcBef>
              <a:buNone/>
            </a:pPr>
            <a:endParaRPr lang="en-US" sz="2000" b="1" dirty="0"/>
          </a:p>
          <a:p>
            <a:pPr marL="377190" lvl="1" indent="0">
              <a:lnSpc>
                <a:spcPct val="120000"/>
              </a:lnSpc>
              <a:spcBef>
                <a:spcPts val="0"/>
              </a:spcBef>
              <a:buNone/>
            </a:pPr>
            <a:r>
              <a:rPr lang="en-US" sz="2000" b="1" dirty="0" smtClean="0"/>
              <a:t>Extraction</a:t>
            </a:r>
            <a:r>
              <a:rPr lang="en-US" sz="2000" b="1" dirty="0"/>
              <a:t>:</a:t>
            </a:r>
            <a:r>
              <a:rPr lang="en-US" sz="2000" dirty="0"/>
              <a:t> </a:t>
            </a:r>
            <a:r>
              <a:rPr lang="en-US" sz="1600" dirty="0"/>
              <a:t>It is a process which involves reading and understanding the source data. It also involves copying the source data which can be put into the staging area for further manipulation</a:t>
            </a:r>
            <a:r>
              <a:rPr lang="en-US" sz="1600" dirty="0" smtClean="0"/>
              <a:t>.</a:t>
            </a:r>
          </a:p>
          <a:p>
            <a:pPr marL="0" indent="0">
              <a:buNone/>
            </a:pPr>
            <a:r>
              <a:rPr lang="en-US" sz="2000" b="1" dirty="0" smtClean="0"/>
              <a:t>      Transformation</a:t>
            </a:r>
            <a:r>
              <a:rPr lang="en-US" sz="2000" b="1" dirty="0"/>
              <a:t>: </a:t>
            </a:r>
            <a:r>
              <a:rPr lang="en-US" sz="1600" dirty="0"/>
              <a:t>During the ETL process, a number of processes occur under transformation:</a:t>
            </a:r>
          </a:p>
          <a:p>
            <a:pPr marL="0" indent="0">
              <a:buNone/>
            </a:pPr>
            <a:r>
              <a:rPr lang="en-US" sz="1600" dirty="0" smtClean="0"/>
              <a:t>   	1</a:t>
            </a:r>
            <a:r>
              <a:rPr lang="en-US" sz="1600" dirty="0"/>
              <a:t>)      Cleansing data – Correcting spelling, checking missing data, checking &amp; resolving the  </a:t>
            </a:r>
            <a:r>
              <a:rPr lang="en-US" sz="1600" dirty="0" smtClean="0"/>
              <a:t>                	domain </a:t>
            </a:r>
            <a:r>
              <a:rPr lang="en-US" sz="1600" dirty="0"/>
              <a:t>conflicts.</a:t>
            </a:r>
          </a:p>
          <a:p>
            <a:pPr marL="0" indent="0">
              <a:buNone/>
            </a:pPr>
            <a:r>
              <a:rPr lang="en-US" sz="1600" dirty="0" smtClean="0"/>
              <a:t>	2</a:t>
            </a:r>
            <a:r>
              <a:rPr lang="en-US" sz="1600" dirty="0"/>
              <a:t>)      Combination of data from multiple sources.</a:t>
            </a:r>
          </a:p>
          <a:p>
            <a:pPr marL="0" indent="0">
              <a:buNone/>
            </a:pPr>
            <a:r>
              <a:rPr lang="en-US" sz="1600" dirty="0" smtClean="0"/>
              <a:t>	3)</a:t>
            </a:r>
            <a:r>
              <a:rPr lang="en-US" sz="1600" dirty="0"/>
              <a:t>      Deduplication of data.</a:t>
            </a:r>
          </a:p>
          <a:p>
            <a:pPr marL="0" indent="0">
              <a:buNone/>
            </a:pPr>
            <a:r>
              <a:rPr lang="en-US" sz="1600" dirty="0" smtClean="0"/>
              <a:t>	4</a:t>
            </a:r>
            <a:r>
              <a:rPr lang="en-US" sz="1600" dirty="0"/>
              <a:t>)      Assignment of warehouse keys.</a:t>
            </a:r>
          </a:p>
          <a:p>
            <a:pPr marL="0" indent="0">
              <a:buNone/>
            </a:pPr>
            <a:r>
              <a:rPr lang="en-US" sz="2000" b="1" dirty="0"/>
              <a:t> </a:t>
            </a:r>
            <a:r>
              <a:rPr lang="en-US" sz="2000" b="1" dirty="0" smtClean="0"/>
              <a:t>     </a:t>
            </a:r>
            <a:endParaRPr lang="en-US" sz="2000" dirty="0"/>
          </a:p>
          <a:p>
            <a:pPr lvl="1" indent="-365760">
              <a:lnSpc>
                <a:spcPct val="120000"/>
              </a:lnSpc>
              <a:spcBef>
                <a:spcPts val="0"/>
              </a:spcBef>
              <a:buFont typeface="Arial" pitchFamily="34" charset="0"/>
              <a:buChar char="•"/>
            </a:pPr>
            <a:endParaRPr lang="en-US" sz="2000" dirty="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a:xfrm>
            <a:off x="1828800" y="0"/>
            <a:ext cx="8298180" cy="1143000"/>
          </a:xfrm>
        </p:spPr>
        <p:txBody>
          <a:bodyPr/>
          <a:lstStyle/>
          <a:p>
            <a:r>
              <a:rPr lang="en-US" dirty="0" smtClean="0">
                <a:solidFill>
                  <a:schemeClr val="tx1"/>
                </a:solidFill>
              </a:rPr>
              <a:t>ETL Fundamentals</a:t>
            </a:r>
            <a:endParaRPr lang="en-US" dirty="0">
              <a:solidFill>
                <a:schemeClr val="tx1"/>
              </a:solidFill>
            </a:endParaRPr>
          </a:p>
        </p:txBody>
      </p:sp>
    </p:spTree>
    <p:extLst>
      <p:ext uri="{BB962C8B-B14F-4D97-AF65-F5344CB8AC3E}">
        <p14:creationId xmlns:p14="http://schemas.microsoft.com/office/powerpoint/2010/main" xmlns="" val="3099470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a:xfrm>
            <a:off x="304800" y="0"/>
            <a:ext cx="8298180" cy="1143000"/>
          </a:xfrm>
        </p:spPr>
        <p:txBody>
          <a:bodyPr/>
          <a:lstStyle/>
          <a:p>
            <a:pPr algn="ctr"/>
            <a:r>
              <a:rPr lang="en-US" sz="2800" dirty="0" smtClean="0">
                <a:solidFill>
                  <a:schemeClr val="tx1"/>
                </a:solidFill>
              </a:rPr>
              <a:t>ETL Overview</a:t>
            </a:r>
            <a:endParaRPr lang="en-US" sz="2800" dirty="0">
              <a:solidFill>
                <a:schemeClr val="tx1"/>
              </a:solidFill>
            </a:endParaRPr>
          </a:p>
        </p:txBody>
      </p:sp>
      <p:sp>
        <p:nvSpPr>
          <p:cNvPr id="20" name="Rectangle 19"/>
          <p:cNvSpPr/>
          <p:nvPr/>
        </p:nvSpPr>
        <p:spPr>
          <a:xfrm>
            <a:off x="228600" y="1298448"/>
            <a:ext cx="8763000" cy="4308872"/>
          </a:xfrm>
          <a:prstGeom prst="rect">
            <a:avLst/>
          </a:prstGeom>
        </p:spPr>
        <p:txBody>
          <a:bodyPr wrap="square">
            <a:spAutoFit/>
          </a:bodyPr>
          <a:lstStyle/>
          <a:p>
            <a:r>
              <a:rPr lang="en-US" sz="2400" b="1" dirty="0" smtClean="0"/>
              <a:t>    Loading</a:t>
            </a:r>
            <a:r>
              <a:rPr lang="en-US" sz="2400" b="1" dirty="0"/>
              <a:t>:</a:t>
            </a:r>
            <a:r>
              <a:rPr lang="en-US" sz="2400" dirty="0"/>
              <a:t> </a:t>
            </a:r>
            <a:endParaRPr lang="en-US" sz="2400" dirty="0" smtClean="0"/>
          </a:p>
          <a:p>
            <a:pPr marL="342900" indent="-342900">
              <a:spcBef>
                <a:spcPts val="2400"/>
              </a:spcBef>
              <a:buFont typeface="Wingdings" panose="05000000000000000000" pitchFamily="2" charset="2"/>
              <a:buChar char="Ø"/>
            </a:pPr>
            <a:r>
              <a:rPr lang="en-US" sz="2000" dirty="0" smtClean="0"/>
              <a:t>The </a:t>
            </a:r>
            <a:r>
              <a:rPr lang="en-US" sz="2000" dirty="0"/>
              <a:t>integrated data is loaded into the presentation area of data warehouse. </a:t>
            </a:r>
            <a:r>
              <a:rPr lang="en-US" sz="2000" dirty="0" smtClean="0"/>
              <a:t>Before </a:t>
            </a:r>
            <a:r>
              <a:rPr lang="en-US" sz="2000" dirty="0"/>
              <a:t>loading the transformed data, if the data is normalized, it is termed as enterprise data warehouse.</a:t>
            </a:r>
          </a:p>
          <a:p>
            <a:pPr marL="342900" indent="-342900">
              <a:spcBef>
                <a:spcPts val="600"/>
              </a:spcBef>
              <a:buFont typeface="Wingdings" panose="05000000000000000000" pitchFamily="2" charset="2"/>
              <a:buChar char="Ø"/>
            </a:pPr>
            <a:r>
              <a:rPr lang="en-US" sz="2000" dirty="0"/>
              <a:t>Data staging area also involves sorting and sequential processing of data. It may consist of flat files. It consumes lots of time and is more costly. It is better to improve the presentation area than taking time in normalizing the data before loading to the presentation area.</a:t>
            </a:r>
          </a:p>
          <a:p>
            <a:pPr marL="342900" indent="-342900">
              <a:spcBef>
                <a:spcPts val="600"/>
              </a:spcBef>
              <a:buFont typeface="Wingdings" panose="05000000000000000000" pitchFamily="2" charset="2"/>
              <a:buChar char="Ø"/>
            </a:pPr>
            <a:r>
              <a:rPr lang="en-US" sz="2000" dirty="0"/>
              <a:t>Loading is basically the process of loading the data in the data warehouse to each of the data marts. Indexing should be there in the data mart before arrival of data for better query performance. Thus the loaded data is indexed and supplied for publishing.</a:t>
            </a:r>
          </a:p>
        </p:txBody>
      </p:sp>
    </p:spTree>
    <p:extLst>
      <p:ext uri="{BB962C8B-B14F-4D97-AF65-F5344CB8AC3E}">
        <p14:creationId xmlns:p14="http://schemas.microsoft.com/office/powerpoint/2010/main" xmlns="" val="240630566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a:xfrm>
            <a:off x="2667000" y="152400"/>
            <a:ext cx="8298180" cy="1143000"/>
          </a:xfrm>
        </p:spPr>
        <p:txBody>
          <a:bodyPr/>
          <a:lstStyle/>
          <a:p>
            <a:r>
              <a:rPr lang="en-US" dirty="0" smtClean="0">
                <a:solidFill>
                  <a:schemeClr val="tx1"/>
                </a:solidFill>
              </a:rPr>
              <a:t>ETL &amp; DW</a:t>
            </a:r>
            <a:endParaRPr lang="en-US" dirty="0">
              <a:solidFill>
                <a:schemeClr val="tx1"/>
              </a:solidFill>
            </a:endParaRPr>
          </a:p>
        </p:txBody>
      </p:sp>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838687" y="2590800"/>
            <a:ext cx="4953000" cy="1752600"/>
          </a:xfrm>
          <a:prstGeom prst="rect">
            <a:avLst/>
          </a:prstGeom>
        </p:spPr>
      </p:pic>
      <p:sp>
        <p:nvSpPr>
          <p:cNvPr id="9" name="Oval Callout 8"/>
          <p:cNvSpPr/>
          <p:nvPr/>
        </p:nvSpPr>
        <p:spPr>
          <a:xfrm>
            <a:off x="1447800" y="1901530"/>
            <a:ext cx="3048000" cy="122267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So where ETL fit in </a:t>
            </a:r>
            <a:r>
              <a:rPr lang="en-US" sz="1600" b="1" dirty="0" err="1" smtClean="0">
                <a:solidFill>
                  <a:schemeClr val="accent3">
                    <a:lumMod val="50000"/>
                  </a:schemeClr>
                </a:solidFill>
                <a:latin typeface="Arial" pitchFamily="34" charset="0"/>
                <a:cs typeface="Arial" pitchFamily="34" charset="0"/>
              </a:rPr>
              <a:t>Datawarehouse</a:t>
            </a:r>
            <a:endParaRPr lang="en-US" sz="1600" b="1" dirty="0">
              <a:solidFill>
                <a:schemeClr val="accent3">
                  <a:lumMod val="50000"/>
                </a:schemeClr>
              </a:solidFill>
              <a:latin typeface="Arial" pitchFamily="34" charset="0"/>
              <a:cs typeface="Arial" pitchFamily="34" charset="0"/>
            </a:endParaRPr>
          </a:p>
        </p:txBody>
      </p:sp>
      <p:sp>
        <p:nvSpPr>
          <p:cNvPr id="14" name="TextBox 13"/>
          <p:cNvSpPr txBox="1"/>
          <p:nvPr/>
        </p:nvSpPr>
        <p:spPr>
          <a:xfrm>
            <a:off x="1446904" y="4948535"/>
            <a:ext cx="7264978" cy="461665"/>
          </a:xfrm>
          <a:prstGeom prst="rect">
            <a:avLst/>
          </a:prstGeom>
          <a:noFill/>
        </p:spPr>
        <p:txBody>
          <a:bodyPr wrap="square" rtlCol="0">
            <a:spAutoFit/>
          </a:bodyPr>
          <a:lstStyle/>
          <a:p>
            <a:r>
              <a:rPr lang="en-US" sz="2400" b="1" dirty="0" smtClean="0"/>
              <a:t>Lets look at the next slide</a:t>
            </a:r>
            <a:endParaRPr lang="en-US" sz="2400" b="1" dirty="0"/>
          </a:p>
        </p:txBody>
      </p:sp>
      <p:pic>
        <p:nvPicPr>
          <p:cNvPr id="12" name="Picture 11" descr="http://t2.gstatic.com/images?q=tbn:ANd9GcTL1mkdoyuwr_kQ_JSoRzK49ZhvsNdgTBkXnCBFnKi-LZ3XUlKd&amp;t=1"/>
          <p:cNvPicPr>
            <a:picLocks noChangeAspect="1" noChangeArrowheads="1"/>
          </p:cNvPicPr>
          <p:nvPr/>
        </p:nvPicPr>
        <p:blipFill>
          <a:blip r:embed="rId3" cstate="print"/>
          <a:srcRect/>
          <a:stretch>
            <a:fillRect/>
          </a:stretch>
        </p:blipFill>
        <p:spPr bwMode="auto">
          <a:xfrm>
            <a:off x="602670" y="2971800"/>
            <a:ext cx="716508" cy="1524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xmlns="" val="15916096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a:xfrm>
            <a:off x="1828800" y="0"/>
            <a:ext cx="8298180" cy="1143000"/>
          </a:xfrm>
        </p:spPr>
        <p:txBody>
          <a:bodyPr/>
          <a:lstStyle/>
          <a:p>
            <a:r>
              <a:rPr lang="en-US" dirty="0" smtClean="0">
                <a:solidFill>
                  <a:schemeClr val="tx1"/>
                </a:solidFill>
              </a:rPr>
              <a:t>ETL Architecture</a:t>
            </a:r>
            <a:endParaRPr lang="en-US" dirty="0">
              <a:solidFill>
                <a:schemeClr val="tx1"/>
              </a:solidFill>
            </a:endParaRPr>
          </a:p>
        </p:txBody>
      </p:sp>
      <p:pic>
        <p:nvPicPr>
          <p:cNvPr id="6" name="Picture 2" descr="C:\Users\149484\Desktop\image8.jpe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876300" y="1093694"/>
            <a:ext cx="7391400" cy="5009727"/>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pic>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219200"/>
            <a:ext cx="5867400" cy="369332"/>
          </a:xfrm>
          <a:prstGeom prst="rect">
            <a:avLst/>
          </a:prstGeom>
        </p:spPr>
        <p:txBody>
          <a:bodyPr wrap="square">
            <a:spAutoFit/>
          </a:bodyPr>
          <a:lstStyle/>
          <a:p>
            <a:r>
              <a:rPr lang="en-US" dirty="0"/>
              <a:t>	</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a:xfrm>
            <a:off x="1981200" y="0"/>
            <a:ext cx="8298180" cy="1143000"/>
          </a:xfrm>
        </p:spPr>
        <p:txBody>
          <a:bodyPr/>
          <a:lstStyle/>
          <a:p>
            <a:r>
              <a:rPr lang="en-US" dirty="0" smtClean="0">
                <a:solidFill>
                  <a:schemeClr val="tx1"/>
                </a:solidFill>
              </a:rPr>
              <a:t>ETL Architecture</a:t>
            </a:r>
            <a:endParaRPr lang="en-US" dirty="0">
              <a:solidFill>
                <a:schemeClr val="tx1"/>
              </a:solidFill>
            </a:endParaRPr>
          </a:p>
        </p:txBody>
      </p:sp>
      <p:pic>
        <p:nvPicPr>
          <p:cNvPr id="7" name="Picture 6" descr="715"/>
          <p:cNvPicPr>
            <a:picLocks noChangeAspect="1" noChangeArrowheads="1"/>
          </p:cNvPicPr>
          <p:nvPr/>
        </p:nvPicPr>
        <p:blipFill>
          <a:blip r:embed="rId2" cstate="print"/>
          <a:srcRect/>
          <a:stretch>
            <a:fillRect/>
          </a:stretch>
        </p:blipFill>
        <p:spPr bwMode="auto">
          <a:xfrm>
            <a:off x="990600" y="2027389"/>
            <a:ext cx="6484862" cy="2384427"/>
          </a:xfrm>
          <a:prstGeom prst="rect">
            <a:avLst/>
          </a:prstGeom>
          <a:noFill/>
          <a:ln w="9525">
            <a:noFill/>
            <a:miter lim="800000"/>
            <a:headEnd/>
            <a:tailEnd/>
          </a:ln>
        </p:spPr>
      </p:pic>
      <p:pic>
        <p:nvPicPr>
          <p:cNvPr id="8" name="Picture 7" descr="sdw"/>
          <p:cNvPicPr>
            <a:picLocks noChangeAspect="1" noChangeArrowheads="1"/>
          </p:cNvPicPr>
          <p:nvPr/>
        </p:nvPicPr>
        <p:blipFill>
          <a:blip r:embed="rId3" cstate="print"/>
          <a:srcRect/>
          <a:stretch>
            <a:fillRect/>
          </a:stretch>
        </p:blipFill>
        <p:spPr bwMode="auto">
          <a:xfrm>
            <a:off x="1080656" y="1609189"/>
            <a:ext cx="6304751" cy="419759"/>
          </a:xfrm>
          <a:prstGeom prst="rect">
            <a:avLst/>
          </a:prstGeom>
          <a:noFill/>
          <a:ln w="9525">
            <a:noFill/>
            <a:miter lim="800000"/>
            <a:headEnd/>
            <a:tailEnd/>
          </a:ln>
        </p:spPr>
      </p:pic>
      <p:sp>
        <p:nvSpPr>
          <p:cNvPr id="9" name="Rectangle 8"/>
          <p:cNvSpPr/>
          <p:nvPr/>
        </p:nvSpPr>
        <p:spPr>
          <a:xfrm>
            <a:off x="1447800" y="2286000"/>
            <a:ext cx="5638800" cy="1077218"/>
          </a:xfrm>
          <a:prstGeom prst="rect">
            <a:avLst/>
          </a:prstGeom>
        </p:spPr>
        <p:txBody>
          <a:bodyPr wrap="square">
            <a:spAutoFit/>
          </a:bodyPr>
          <a:lstStyle/>
          <a:p>
            <a:pPr fontAlgn="base">
              <a:spcBef>
                <a:spcPct val="0"/>
              </a:spcBef>
              <a:spcAft>
                <a:spcPct val="0"/>
              </a:spcAft>
            </a:pPr>
            <a:r>
              <a:rPr lang="en-US" sz="1600" dirty="0"/>
              <a:t>ETL architecture connects three areas:  source, staging, and target.  Sources are typically one or more OLTP systems. Staging is a common holding and work area.  Targets are typically a data warehouse or mart.</a:t>
            </a:r>
            <a:endParaRPr lang="en-US" sz="1600" i="1" dirty="0">
              <a:latin typeface="Arial" pitchFamily="34" charset="0"/>
              <a:ea typeface="ＭＳ Ｐゴシック"/>
              <a:cs typeface="ＭＳ Ｐゴシック"/>
            </a:endParaRPr>
          </a:p>
        </p:txBody>
      </p:sp>
      <p:sp>
        <p:nvSpPr>
          <p:cNvPr id="10" name="TextBox 9"/>
          <p:cNvSpPr txBox="1"/>
          <p:nvPr/>
        </p:nvSpPr>
        <p:spPr>
          <a:xfrm>
            <a:off x="1447800" y="1634402"/>
            <a:ext cx="3124200" cy="369332"/>
          </a:xfrm>
          <a:prstGeom prst="rect">
            <a:avLst/>
          </a:prstGeom>
          <a:noFill/>
        </p:spPr>
        <p:txBody>
          <a:bodyPr wrap="square" rtlCol="0">
            <a:spAutoFit/>
          </a:bodyPr>
          <a:lstStyle/>
          <a:p>
            <a:r>
              <a:rPr lang="en-US" b="1" i="1" dirty="0" smtClean="0"/>
              <a:t>ETL Architecture</a:t>
            </a:r>
            <a:endParaRPr lang="en-US" b="1" i="1" dirty="0"/>
          </a:p>
        </p:txBody>
      </p:sp>
    </p:spTree>
    <p:extLst>
      <p:ext uri="{BB962C8B-B14F-4D97-AF65-F5344CB8AC3E}">
        <p14:creationId xmlns:p14="http://schemas.microsoft.com/office/powerpoint/2010/main" xmlns="" val="2409606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8</TotalTime>
  <Words>1527</Words>
  <Application>Microsoft Office PowerPoint</Application>
  <PresentationFormat>On-screen Show (4:3)</PresentationFormat>
  <Paragraphs>353</Paragraphs>
  <Slides>31</Slides>
  <Notes>4</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Concourse</vt:lpstr>
      <vt:lpstr>Slide 1</vt:lpstr>
      <vt:lpstr>Objectives</vt:lpstr>
      <vt:lpstr>ETL Fundamentals</vt:lpstr>
      <vt:lpstr>ETL Fundamentals</vt:lpstr>
      <vt:lpstr>ETL Fundamentals</vt:lpstr>
      <vt:lpstr>ETL Overview</vt:lpstr>
      <vt:lpstr>ETL &amp; DW</vt:lpstr>
      <vt:lpstr>ETL Architecture</vt:lpstr>
      <vt:lpstr>ETL Architecture</vt:lpstr>
      <vt:lpstr>Transformations in ETL</vt:lpstr>
      <vt:lpstr>Transformations in ETL</vt:lpstr>
      <vt:lpstr>Transformations in ETL</vt:lpstr>
      <vt:lpstr>ETL OR ELT?</vt:lpstr>
      <vt:lpstr>ETL and Metadata</vt:lpstr>
      <vt:lpstr>ETL and Metadata</vt:lpstr>
      <vt:lpstr>ETL and Metadata</vt:lpstr>
      <vt:lpstr>Fact And Dimension</vt:lpstr>
      <vt:lpstr>Fact And Dimension</vt:lpstr>
      <vt:lpstr>Fact And Dimension</vt:lpstr>
      <vt:lpstr>Fact And Dimension</vt:lpstr>
      <vt:lpstr>Fact And Dimension</vt:lpstr>
      <vt:lpstr>Slowly Changing Dimension</vt:lpstr>
      <vt:lpstr>Slowly Changing Dimension</vt:lpstr>
      <vt:lpstr>Slowly Changing Dimension   </vt:lpstr>
      <vt:lpstr>Slowly Changing Dimension    </vt:lpstr>
      <vt:lpstr>Slowly Changing Dimension   </vt:lpstr>
      <vt:lpstr>Slowly Changing Dimension</vt:lpstr>
      <vt:lpstr>Slowly Changing Dimension   </vt:lpstr>
      <vt:lpstr>Slowly Changing Dimension   </vt:lpstr>
      <vt:lpstr>Slowly Changing Dimension</vt:lpstr>
      <vt:lpstr>Slowly Changing Dimension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Poorni</dc:creator>
  <cp:lastModifiedBy>Poorni</cp:lastModifiedBy>
  <cp:revision>1</cp:revision>
  <dcterms:created xsi:type="dcterms:W3CDTF">2021-06-25T18:08:57Z</dcterms:created>
  <dcterms:modified xsi:type="dcterms:W3CDTF">2021-06-25T18:17:42Z</dcterms:modified>
</cp:coreProperties>
</file>