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1"/>
  </p:sldMasterIdLst>
  <p:notesMasterIdLst>
    <p:notesMasterId r:id="rId46"/>
  </p:notesMasterIdLst>
  <p:handoutMasterIdLst>
    <p:handoutMasterId r:id="rId47"/>
  </p:handoutMasterIdLst>
  <p:sldIdLst>
    <p:sldId id="399" r:id="rId2"/>
    <p:sldId id="258" r:id="rId3"/>
    <p:sldId id="276" r:id="rId4"/>
    <p:sldId id="340" r:id="rId5"/>
    <p:sldId id="319" r:id="rId6"/>
    <p:sldId id="320" r:id="rId7"/>
    <p:sldId id="321" r:id="rId8"/>
    <p:sldId id="322" r:id="rId9"/>
    <p:sldId id="323" r:id="rId10"/>
    <p:sldId id="277" r:id="rId11"/>
    <p:sldId id="278" r:id="rId12"/>
    <p:sldId id="279" r:id="rId13"/>
    <p:sldId id="280" r:id="rId14"/>
    <p:sldId id="314" r:id="rId15"/>
    <p:sldId id="315" r:id="rId16"/>
    <p:sldId id="339" r:id="rId17"/>
    <p:sldId id="341" r:id="rId18"/>
    <p:sldId id="338" r:id="rId19"/>
    <p:sldId id="342" r:id="rId20"/>
    <p:sldId id="343" r:id="rId21"/>
    <p:sldId id="281" r:id="rId22"/>
    <p:sldId id="282" r:id="rId23"/>
    <p:sldId id="283" r:id="rId24"/>
    <p:sldId id="286" r:id="rId25"/>
    <p:sldId id="287" r:id="rId26"/>
    <p:sldId id="288" r:id="rId27"/>
    <p:sldId id="345" r:id="rId28"/>
    <p:sldId id="289" r:id="rId29"/>
    <p:sldId id="346" r:id="rId30"/>
    <p:sldId id="290" r:id="rId31"/>
    <p:sldId id="291" r:id="rId32"/>
    <p:sldId id="293" r:id="rId33"/>
    <p:sldId id="292" r:id="rId34"/>
    <p:sldId id="294" r:id="rId35"/>
    <p:sldId id="295" r:id="rId36"/>
    <p:sldId id="296" r:id="rId37"/>
    <p:sldId id="299" r:id="rId38"/>
    <p:sldId id="305" r:id="rId39"/>
    <p:sldId id="392" r:id="rId40"/>
    <p:sldId id="393" r:id="rId41"/>
    <p:sldId id="394" r:id="rId42"/>
    <p:sldId id="395" r:id="rId43"/>
    <p:sldId id="324" r:id="rId44"/>
    <p:sldId id="344" r:id="rId4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8610"/>
    <a:srgbClr val="F04243"/>
    <a:srgbClr val="ED329A"/>
    <a:srgbClr val="E7CBDE"/>
    <a:srgbClr val="853993"/>
    <a:srgbClr val="066FAF"/>
    <a:srgbClr val="EC1A92"/>
    <a:srgbClr val="88A09E"/>
    <a:srgbClr val="099993"/>
    <a:srgbClr val="849C9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84" autoAdjust="0"/>
    <p:restoredTop sz="94533" autoAdjust="0"/>
  </p:normalViewPr>
  <p:slideViewPr>
    <p:cSldViewPr snapToGrid="0">
      <p:cViewPr varScale="1">
        <p:scale>
          <a:sx n="92" d="100"/>
          <a:sy n="92" d="100"/>
        </p:scale>
        <p:origin x="-624" y="-96"/>
      </p:cViewPr>
      <p:guideLst>
        <p:guide orient="horz" pos="1620"/>
        <p:guide pos="2880"/>
      </p:guideLst>
    </p:cSldViewPr>
  </p:slideViewPr>
  <p:notesTextViewPr>
    <p:cViewPr>
      <p:scale>
        <a:sx n="125" d="100"/>
        <a:sy n="125"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5504ED-601C-9F41-A2BB-A84CD9D575D8}" type="datetimeFigureOut">
              <a:rPr lang="en-US" smtClean="0"/>
              <a:pPr/>
              <a:t>30/6/2021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185347-B0FD-EF4B-941B-A92CF753AB4E}" type="slidenum">
              <a:rPr lang="en-US" smtClean="0"/>
              <a:pPr/>
              <a:t>‹#›</a:t>
            </a:fld>
            <a:endParaRPr lang="en-US"/>
          </a:p>
        </p:txBody>
      </p:sp>
    </p:spTree>
    <p:extLst>
      <p:ext uri="{BB962C8B-B14F-4D97-AF65-F5344CB8AC3E}">
        <p14:creationId xmlns="" xmlns:p14="http://schemas.microsoft.com/office/powerpoint/2010/main" val="4081683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99A69-9E3B-7C4C-9E3F-523F007A72CB}" type="datetimeFigureOut">
              <a:rPr lang="en-US" smtClean="0"/>
              <a:pPr/>
              <a:t>30/6/2021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2D6E04-3A2F-4B48-A297-666578EDF1B3}" type="slidenum">
              <a:rPr lang="en-US" smtClean="0"/>
              <a:pPr/>
              <a:t>‹#›</a:t>
            </a:fld>
            <a:endParaRPr lang="en-US"/>
          </a:p>
        </p:txBody>
      </p:sp>
    </p:spTree>
    <p:extLst>
      <p:ext uri="{BB962C8B-B14F-4D97-AF65-F5344CB8AC3E}">
        <p14:creationId xmlns="" xmlns:p14="http://schemas.microsoft.com/office/powerpoint/2010/main" val="28699140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pPr/>
              <a:t>10</a:t>
            </a:fld>
            <a:endParaRPr lang="en-US"/>
          </a:p>
        </p:txBody>
      </p:sp>
    </p:spTree>
    <p:extLst>
      <p:ext uri="{BB962C8B-B14F-4D97-AF65-F5344CB8AC3E}">
        <p14:creationId xmlns="" xmlns:p14="http://schemas.microsoft.com/office/powerpoint/2010/main" val="29103844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3498110"/>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314451"/>
            <a:ext cx="7772400" cy="137232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2708705"/>
            <a:ext cx="7772400" cy="899778"/>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3714750"/>
            <a:ext cx="9147765" cy="1434066"/>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44213AF-26F6-41FA-8D85-E2C5388D6E58}" type="datetimeFigureOut">
              <a:rPr lang="en-US" smtClean="0"/>
              <a:pPr/>
              <a:t>30/6/2021</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32AB80A-78BA-6B42-BA0D-B44ACF890F5A}" type="slidenum">
              <a:rPr lang="en-US" smtClean="0"/>
              <a:pPr/>
              <a:t>‹#›</a:t>
            </a:fld>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10997"/>
            <a:ext cx="8229600" cy="3289553"/>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30/6/2021</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B32AB80A-78BA-6B42-BA0D-B44ACF890F5A}" type="slidenum">
              <a:rPr lang="en-US" smtClean="0"/>
              <a:pPr/>
              <a:t>‹#›</a:t>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05980"/>
            <a:ext cx="1777470" cy="419457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81"/>
            <a:ext cx="6324600" cy="419457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30/6/2021</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B32AB80A-78BA-6B42-BA0D-B44ACF890F5A}" type="slidenum">
              <a:rPr lang="en-US" smtClean="0"/>
              <a:pPr/>
              <a:t>‹#›</a:t>
            </a:fld>
            <a:endParaRPr lang="en-US" dirty="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pPr/>
              <a:t>‹#›</a:t>
            </a:fld>
            <a:endParaRPr lang="en-US"/>
          </a:p>
        </p:txBody>
      </p:sp>
      <p:sp>
        <p:nvSpPr>
          <p:cNvPr id="2" name="Title 1"/>
          <p:cNvSpPr>
            <a:spLocks noGrp="1"/>
          </p:cNvSpPr>
          <p:nvPr>
            <p:ph type="title" hasCustomPrompt="1"/>
          </p:nvPr>
        </p:nvSpPr>
        <p:spPr>
          <a:xfrm>
            <a:off x="304362" y="247696"/>
            <a:ext cx="8464987" cy="455444"/>
          </a:xfrm>
        </p:spPr>
        <p:txBody>
          <a:bodyPr/>
          <a:lstStyle>
            <a:lvl1pPr>
              <a:defRPr>
                <a:solidFill>
                  <a:srgbClr val="0099CC"/>
                </a:solidFill>
              </a:defRPr>
            </a:lvl1pPr>
          </a:lstStyle>
          <a:p>
            <a:r>
              <a:rPr lang="en-US" dirty="0" smtClean="0"/>
              <a:t>Header</a:t>
            </a:r>
            <a:endParaRPr lang="en-US" dirty="0"/>
          </a:p>
        </p:txBody>
      </p:sp>
      <p:cxnSp>
        <p:nvCxnSpPr>
          <p:cNvPr id="9" name="Straight Connector 8"/>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128553615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ver Slide - Dark">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ATH_perspect2.png"/>
          <p:cNvPicPr>
            <a:picLocks noChangeAspect="1"/>
          </p:cNvPicPr>
          <p:nvPr userDrawn="1"/>
        </p:nvPicPr>
        <p:blipFill rotWithShape="1">
          <a:blip r:embed="rId2" cstate="email">
            <a:extLst>
              <a:ext uri="{28A0092B-C50C-407E-A947-70E740481C1C}">
                <a14:useLocalDpi xmlns="" xmlns:a14="http://schemas.microsoft.com/office/drawing/2010/main"/>
              </a:ext>
            </a:extLst>
          </a:blip>
          <a:srcRect t="14677" b="6067"/>
          <a:stretch/>
        </p:blipFill>
        <p:spPr>
          <a:xfrm>
            <a:off x="-1" y="0"/>
            <a:ext cx="8652933" cy="5143500"/>
          </a:xfrm>
          <a:prstGeom prst="rect">
            <a:avLst/>
          </a:prstGeom>
        </p:spPr>
      </p:pic>
      <p:sp>
        <p:nvSpPr>
          <p:cNvPr id="11" name="TextBox 10"/>
          <p:cNvSpPr txBox="1"/>
          <p:nvPr userDrawn="1"/>
        </p:nvSpPr>
        <p:spPr>
          <a:xfrm>
            <a:off x="419101" y="4694466"/>
            <a:ext cx="1923143" cy="230832"/>
          </a:xfrm>
          <a:prstGeom prst="rect">
            <a:avLst/>
          </a:prstGeom>
          <a:noFill/>
        </p:spPr>
        <p:txBody>
          <a:bodyPr wrap="square" rtlCol="0">
            <a:normAutofit/>
          </a:bodyPr>
          <a:lstStyle/>
          <a:p>
            <a:r>
              <a:rPr lang="en-US" sz="900" dirty="0" smtClean="0">
                <a:solidFill>
                  <a:schemeClr val="bg1"/>
                </a:solidFill>
                <a:latin typeface="+mn-lt"/>
                <a:cs typeface="Arial"/>
              </a:rPr>
              <a:t>© 2016 Cognizant </a:t>
            </a:r>
            <a:endParaRPr lang="en-US" sz="900" dirty="0">
              <a:solidFill>
                <a:schemeClr val="bg1"/>
              </a:solidFill>
              <a:latin typeface="+mn-lt"/>
              <a:cs typeface="Arial"/>
            </a:endParaRPr>
          </a:p>
        </p:txBody>
      </p:sp>
      <p:sp>
        <p:nvSpPr>
          <p:cNvPr id="17" name="Rectangle 16"/>
          <p:cNvSpPr/>
          <p:nvPr userDrawn="1"/>
        </p:nvSpPr>
        <p:spPr>
          <a:xfrm>
            <a:off x="0" y="1930400"/>
            <a:ext cx="9144000" cy="1832559"/>
          </a:xfrm>
          <a:prstGeom prst="rect">
            <a:avLst/>
          </a:prstGeom>
          <a:solidFill>
            <a:schemeClr val="bg2">
              <a:alpha val="7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9" name="Text Placeholder 12"/>
          <p:cNvSpPr>
            <a:spLocks noGrp="1"/>
          </p:cNvSpPr>
          <p:nvPr>
            <p:ph type="body" sz="quarter" idx="13" hasCustomPrompt="1"/>
          </p:nvPr>
        </p:nvSpPr>
        <p:spPr>
          <a:xfrm>
            <a:off x="419100" y="2123028"/>
            <a:ext cx="8284633" cy="429229"/>
          </a:xfrm>
          <a:prstGeom prst="rect">
            <a:avLst/>
          </a:prstGeom>
        </p:spPr>
        <p:txBody>
          <a:bodyPr>
            <a:normAutofit/>
          </a:bodyPr>
          <a:lstStyle>
            <a:lvl1pPr marL="0" indent="0">
              <a:buNone/>
              <a:defRPr sz="1800">
                <a:solidFill>
                  <a:srgbClr val="4F4F4F"/>
                </a:solidFill>
                <a:latin typeface="Arial"/>
                <a:cs typeface="Arial"/>
              </a:defRPr>
            </a:lvl1pPr>
          </a:lstStyle>
          <a:p>
            <a:pPr lvl="0"/>
            <a:r>
              <a:rPr lang="en-US" dirty="0" smtClean="0"/>
              <a:t>Date</a:t>
            </a:r>
            <a:endParaRPr lang="en-US" dirty="0"/>
          </a:p>
        </p:txBody>
      </p:sp>
      <p:sp>
        <p:nvSpPr>
          <p:cNvPr id="12" name="Text Placeholder 14"/>
          <p:cNvSpPr>
            <a:spLocks noGrp="1"/>
          </p:cNvSpPr>
          <p:nvPr>
            <p:ph type="body" sz="quarter" idx="14" hasCustomPrompt="1"/>
          </p:nvPr>
        </p:nvSpPr>
        <p:spPr>
          <a:xfrm>
            <a:off x="419100" y="2558810"/>
            <a:ext cx="8284633" cy="584776"/>
          </a:xfrm>
          <a:prstGeom prst="rect">
            <a:avLst/>
          </a:prstGeom>
        </p:spPr>
        <p:txBody>
          <a:bodyPr wrap="square">
            <a:spAutoFit/>
          </a:bodyPr>
          <a:lstStyle>
            <a:lvl1pPr marL="0" indent="0">
              <a:lnSpc>
                <a:spcPct val="100000"/>
              </a:lnSpc>
              <a:buNone/>
              <a:defRPr sz="3200"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PRESENTATION TITLE GOES HERE</a:t>
            </a:r>
          </a:p>
        </p:txBody>
      </p:sp>
      <p:sp>
        <p:nvSpPr>
          <p:cNvPr id="13" name="Text Placeholder 12"/>
          <p:cNvSpPr>
            <a:spLocks noGrp="1"/>
          </p:cNvSpPr>
          <p:nvPr>
            <p:ph type="body" sz="quarter" idx="15" hasCustomPrompt="1"/>
          </p:nvPr>
        </p:nvSpPr>
        <p:spPr>
          <a:xfrm>
            <a:off x="419100" y="3148948"/>
            <a:ext cx="8284633" cy="446088"/>
          </a:xfrm>
          <a:prstGeom prst="rect">
            <a:avLst/>
          </a:prstGeom>
        </p:spPr>
        <p:txBody>
          <a:bodyPr>
            <a:normAutofit/>
          </a:bodyPr>
          <a:lstStyle>
            <a:lvl1pPr marL="0" indent="0">
              <a:buNone/>
              <a:defRPr sz="1800" baseline="0">
                <a:solidFill>
                  <a:srgbClr val="4F4F4F"/>
                </a:solidFill>
                <a:latin typeface="Arial"/>
                <a:cs typeface="Arial"/>
              </a:defRPr>
            </a:lvl1pPr>
          </a:lstStyle>
          <a:p>
            <a:pPr lvl="0"/>
            <a:r>
              <a:rPr lang="en-US" dirty="0" smtClean="0"/>
              <a:t>Speaker Name / Title</a:t>
            </a:r>
            <a:endParaRPr lang="en-US" dirty="0"/>
          </a:p>
        </p:txBody>
      </p:sp>
      <p:pic>
        <p:nvPicPr>
          <p:cNvPr id="16" name="Picture 15" descr="Cognizant_LOGO_on black.png"/>
          <p:cNvPicPr>
            <a:picLocks noChangeAspect="1"/>
          </p:cNvPicPr>
          <p:nvPr userDrawn="1"/>
        </p:nvPicPr>
        <p:blipFill>
          <a:blip r:embed="rId3" cstate="email">
            <a:extLst>
              <a:ext uri="{28A0092B-C50C-407E-A947-70E740481C1C}">
                <a14:useLocalDpi xmlns="" xmlns:a14="http://schemas.microsoft.com/office/drawing/2010/main"/>
              </a:ext>
            </a:extLst>
          </a:blip>
          <a:stretch>
            <a:fillRect/>
          </a:stretch>
        </p:blipFill>
        <p:spPr>
          <a:xfrm>
            <a:off x="423333" y="333470"/>
            <a:ext cx="2269067" cy="686973"/>
          </a:xfrm>
          <a:prstGeom prst="rect">
            <a:avLst/>
          </a:prstGeom>
        </p:spPr>
      </p:pic>
    </p:spTree>
    <p:extLst>
      <p:ext uri="{BB962C8B-B14F-4D97-AF65-F5344CB8AC3E}">
        <p14:creationId xmlns="" xmlns:p14="http://schemas.microsoft.com/office/powerpoint/2010/main" val="187872639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ver Slide - White">
    <p:spTree>
      <p:nvGrpSpPr>
        <p:cNvPr id="1" name=""/>
        <p:cNvGrpSpPr/>
        <p:nvPr/>
      </p:nvGrpSpPr>
      <p:grpSpPr>
        <a:xfrm>
          <a:off x="0" y="0"/>
          <a:ext cx="0" cy="0"/>
          <a:chOff x="0" y="0"/>
          <a:chExt cx="0" cy="0"/>
        </a:xfrm>
      </p:grpSpPr>
      <p:sp>
        <p:nvSpPr>
          <p:cNvPr id="20" name="Rectangle 19"/>
          <p:cNvSpPr/>
          <p:nvPr userDrawn="1"/>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PATH_perspect2.jpg"/>
          <p:cNvPicPr>
            <a:picLocks noChangeAspect="1"/>
          </p:cNvPicPr>
          <p:nvPr userDrawn="1"/>
        </p:nvPicPr>
        <p:blipFill rotWithShape="1">
          <a:blip r:embed="rId2" cstate="email">
            <a:extLst>
              <a:ext uri="{28A0092B-C50C-407E-A947-70E740481C1C}">
                <a14:useLocalDpi xmlns="" xmlns:a14="http://schemas.microsoft.com/office/drawing/2010/main"/>
              </a:ext>
            </a:extLst>
          </a:blip>
          <a:srcRect t="14635" b="6070"/>
          <a:stretch/>
        </p:blipFill>
        <p:spPr>
          <a:xfrm>
            <a:off x="0" y="0"/>
            <a:ext cx="8648700" cy="5143500"/>
          </a:xfrm>
          <a:prstGeom prst="rect">
            <a:avLst/>
          </a:prstGeom>
        </p:spPr>
      </p:pic>
      <p:sp>
        <p:nvSpPr>
          <p:cNvPr id="22" name="TextBox 21"/>
          <p:cNvSpPr txBox="1"/>
          <p:nvPr userDrawn="1"/>
        </p:nvSpPr>
        <p:spPr>
          <a:xfrm>
            <a:off x="419101" y="4694466"/>
            <a:ext cx="1923143" cy="230832"/>
          </a:xfrm>
          <a:prstGeom prst="rect">
            <a:avLst/>
          </a:prstGeom>
          <a:noFill/>
        </p:spPr>
        <p:txBody>
          <a:bodyPr wrap="square" rtlCol="0">
            <a:spAutoFit/>
          </a:bodyPr>
          <a:lstStyle/>
          <a:p>
            <a:r>
              <a:rPr lang="en-US" sz="900" dirty="0" smtClean="0">
                <a:solidFill>
                  <a:schemeClr val="bg1"/>
                </a:solidFill>
                <a:latin typeface="Arial"/>
                <a:cs typeface="Arial"/>
              </a:rPr>
              <a:t>© 2016 Cognizant </a:t>
            </a:r>
            <a:endParaRPr lang="en-US" sz="900" dirty="0">
              <a:solidFill>
                <a:schemeClr val="bg1"/>
              </a:solidFill>
              <a:latin typeface="Arial"/>
              <a:cs typeface="Arial"/>
            </a:endParaRPr>
          </a:p>
        </p:txBody>
      </p:sp>
      <p:pic>
        <p:nvPicPr>
          <p:cNvPr id="23" name="Picture 22" descr="Cognizant_LOGO.png"/>
          <p:cNvPicPr>
            <a:picLocks noChangeAspect="1"/>
          </p:cNvPicPr>
          <p:nvPr userDrawn="1"/>
        </p:nvPicPr>
        <p:blipFill>
          <a:blip r:embed="rId3" cstate="email">
            <a:extLst>
              <a:ext uri="{28A0092B-C50C-407E-A947-70E740481C1C}">
                <a14:useLocalDpi xmlns="" xmlns:a14="http://schemas.microsoft.com/office/drawing/2010/main"/>
              </a:ext>
            </a:extLst>
          </a:blip>
          <a:stretch>
            <a:fillRect/>
          </a:stretch>
        </p:blipFill>
        <p:spPr>
          <a:xfrm>
            <a:off x="430601" y="337320"/>
            <a:ext cx="2258154" cy="684559"/>
          </a:xfrm>
          <a:prstGeom prst="rect">
            <a:avLst/>
          </a:prstGeom>
        </p:spPr>
      </p:pic>
      <p:sp>
        <p:nvSpPr>
          <p:cNvPr id="9" name="Rectangle 8"/>
          <p:cNvSpPr/>
          <p:nvPr userDrawn="1"/>
        </p:nvSpPr>
        <p:spPr>
          <a:xfrm>
            <a:off x="0" y="1778000"/>
            <a:ext cx="9144000" cy="1984959"/>
          </a:xfrm>
          <a:prstGeom prst="rect">
            <a:avLst/>
          </a:prstGeom>
          <a:solidFill>
            <a:schemeClr val="tx2">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3" name="Text Placeholder 12"/>
          <p:cNvSpPr>
            <a:spLocks noGrp="1"/>
          </p:cNvSpPr>
          <p:nvPr>
            <p:ph type="body" sz="quarter" idx="13" hasCustomPrompt="1"/>
          </p:nvPr>
        </p:nvSpPr>
        <p:spPr>
          <a:xfrm>
            <a:off x="419100" y="1778001"/>
            <a:ext cx="8284633" cy="429229"/>
          </a:xfrm>
          <a:prstGeom prst="rect">
            <a:avLst/>
          </a:prstGeom>
        </p:spPr>
        <p:txBody>
          <a:bodyPr>
            <a:normAutofit/>
          </a:bodyPr>
          <a:lstStyle>
            <a:lvl1pPr marL="0" indent="0">
              <a:buNone/>
              <a:defRPr sz="1800">
                <a:solidFill>
                  <a:schemeClr val="bg1"/>
                </a:solidFill>
                <a:latin typeface="Arial"/>
                <a:cs typeface="Arial"/>
              </a:defRPr>
            </a:lvl1pPr>
          </a:lstStyle>
          <a:p>
            <a:pPr lvl="0"/>
            <a:r>
              <a:rPr lang="en-US" dirty="0" smtClean="0"/>
              <a:t>Date</a:t>
            </a:r>
            <a:endParaRPr lang="en-US" dirty="0"/>
          </a:p>
        </p:txBody>
      </p:sp>
      <p:sp>
        <p:nvSpPr>
          <p:cNvPr id="15" name="Text Placeholder 14"/>
          <p:cNvSpPr>
            <a:spLocks noGrp="1"/>
          </p:cNvSpPr>
          <p:nvPr>
            <p:ph type="body" sz="quarter" idx="14" hasCustomPrompt="1"/>
          </p:nvPr>
        </p:nvSpPr>
        <p:spPr>
          <a:xfrm>
            <a:off x="419100" y="2220133"/>
            <a:ext cx="8284633" cy="1077218"/>
          </a:xfrm>
          <a:prstGeom prst="rect">
            <a:avLst/>
          </a:prstGeom>
        </p:spPr>
        <p:txBody>
          <a:bodyPr wrap="square">
            <a:spAutoFit/>
          </a:bodyPr>
          <a:lstStyle>
            <a:lvl1pPr marL="0" indent="0">
              <a:lnSpc>
                <a:spcPct val="100000"/>
              </a:lnSpc>
              <a:buNone/>
              <a:defRPr sz="3200"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PRESENTATION TITLE GOES HERE. USE THIS SLIDE FOR 2 LINE TITLES.</a:t>
            </a:r>
          </a:p>
        </p:txBody>
      </p:sp>
      <p:sp>
        <p:nvSpPr>
          <p:cNvPr id="16" name="Text Placeholder 12"/>
          <p:cNvSpPr>
            <a:spLocks noGrp="1"/>
          </p:cNvSpPr>
          <p:nvPr>
            <p:ph type="body" sz="quarter" idx="15" hasCustomPrompt="1"/>
          </p:nvPr>
        </p:nvSpPr>
        <p:spPr>
          <a:xfrm>
            <a:off x="419100" y="3301357"/>
            <a:ext cx="8284633" cy="446088"/>
          </a:xfrm>
          <a:prstGeom prst="rect">
            <a:avLst/>
          </a:prstGeom>
        </p:spPr>
        <p:txBody>
          <a:bodyPr>
            <a:normAutofit/>
          </a:bodyPr>
          <a:lstStyle>
            <a:lvl1pPr marL="0" indent="0">
              <a:buNone/>
              <a:defRPr sz="1800" baseline="0">
                <a:solidFill>
                  <a:srgbClr val="FFFFFF"/>
                </a:solidFill>
                <a:latin typeface="Arial"/>
                <a:cs typeface="Arial"/>
              </a:defRPr>
            </a:lvl1pPr>
          </a:lstStyle>
          <a:p>
            <a:pPr lvl="0"/>
            <a:r>
              <a:rPr lang="en-US" dirty="0" smtClean="0"/>
              <a:t>Speaker Name / Title</a:t>
            </a:r>
            <a:endParaRPr lang="en-US" dirty="0"/>
          </a:p>
        </p:txBody>
      </p:sp>
    </p:spTree>
    <p:extLst>
      <p:ext uri="{BB962C8B-B14F-4D97-AF65-F5344CB8AC3E}">
        <p14:creationId xmlns="" xmlns:p14="http://schemas.microsoft.com/office/powerpoint/2010/main" val="327257464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ver Slide - Dark">
    <p:spTree>
      <p:nvGrpSpPr>
        <p:cNvPr id="1" name=""/>
        <p:cNvGrpSpPr/>
        <p:nvPr/>
      </p:nvGrpSpPr>
      <p:grpSpPr>
        <a:xfrm>
          <a:off x="0" y="0"/>
          <a:ext cx="0" cy="0"/>
          <a:chOff x="0" y="0"/>
          <a:chExt cx="0" cy="0"/>
        </a:xfrm>
      </p:grpSpPr>
      <p:sp>
        <p:nvSpPr>
          <p:cNvPr id="12" name="Rectangle 11"/>
          <p:cNvSpPr/>
          <p:nvPr userDrawn="1"/>
        </p:nvSpPr>
        <p:spPr>
          <a:xfrm>
            <a:off x="0" y="0"/>
            <a:ext cx="9144000" cy="5143500"/>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descr="PATH_perspect2.png"/>
          <p:cNvPicPr>
            <a:picLocks noChangeAspect="1"/>
          </p:cNvPicPr>
          <p:nvPr userDrawn="1"/>
        </p:nvPicPr>
        <p:blipFill rotWithShape="1">
          <a:blip r:embed="rId2" cstate="email">
            <a:extLst>
              <a:ext uri="{28A0092B-C50C-407E-A947-70E740481C1C}">
                <a14:useLocalDpi xmlns="" xmlns:a14="http://schemas.microsoft.com/office/drawing/2010/main"/>
              </a:ext>
            </a:extLst>
          </a:blip>
          <a:srcRect t="14677" b="6067"/>
          <a:stretch/>
        </p:blipFill>
        <p:spPr>
          <a:xfrm>
            <a:off x="-1" y="0"/>
            <a:ext cx="8652933" cy="5143500"/>
          </a:xfrm>
          <a:prstGeom prst="rect">
            <a:avLst/>
          </a:prstGeom>
        </p:spPr>
      </p:pic>
      <p:sp>
        <p:nvSpPr>
          <p:cNvPr id="19" name="TextBox 18"/>
          <p:cNvSpPr txBox="1"/>
          <p:nvPr userDrawn="1"/>
        </p:nvSpPr>
        <p:spPr>
          <a:xfrm>
            <a:off x="419101" y="4694466"/>
            <a:ext cx="1923143" cy="230832"/>
          </a:xfrm>
          <a:prstGeom prst="rect">
            <a:avLst/>
          </a:prstGeom>
          <a:noFill/>
        </p:spPr>
        <p:txBody>
          <a:bodyPr wrap="square" rtlCol="0">
            <a:normAutofit/>
          </a:bodyPr>
          <a:lstStyle/>
          <a:p>
            <a:r>
              <a:rPr lang="en-US" sz="900" dirty="0" smtClean="0">
                <a:solidFill>
                  <a:schemeClr val="bg1"/>
                </a:solidFill>
                <a:latin typeface="+mn-lt"/>
                <a:cs typeface="Arial"/>
              </a:rPr>
              <a:t>© 2016 Cognizant </a:t>
            </a:r>
            <a:endParaRPr lang="en-US" sz="900" dirty="0">
              <a:solidFill>
                <a:schemeClr val="bg1"/>
              </a:solidFill>
              <a:latin typeface="+mn-lt"/>
              <a:cs typeface="Arial"/>
            </a:endParaRPr>
          </a:p>
        </p:txBody>
      </p:sp>
      <p:sp>
        <p:nvSpPr>
          <p:cNvPr id="17" name="Rectangle 16"/>
          <p:cNvSpPr/>
          <p:nvPr userDrawn="1"/>
        </p:nvSpPr>
        <p:spPr>
          <a:xfrm>
            <a:off x="0" y="1769533"/>
            <a:ext cx="9144000" cy="1993427"/>
          </a:xfrm>
          <a:prstGeom prst="rect">
            <a:avLst/>
          </a:prstGeom>
          <a:solidFill>
            <a:schemeClr val="bg2">
              <a:alpha val="7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5" name="Text Placeholder 12"/>
          <p:cNvSpPr>
            <a:spLocks noGrp="1"/>
          </p:cNvSpPr>
          <p:nvPr>
            <p:ph type="body" sz="quarter" idx="13" hasCustomPrompt="1"/>
          </p:nvPr>
        </p:nvSpPr>
        <p:spPr>
          <a:xfrm>
            <a:off x="419100" y="1778001"/>
            <a:ext cx="8284633" cy="429229"/>
          </a:xfrm>
          <a:prstGeom prst="rect">
            <a:avLst/>
          </a:prstGeom>
        </p:spPr>
        <p:txBody>
          <a:bodyPr>
            <a:normAutofit/>
          </a:bodyPr>
          <a:lstStyle>
            <a:lvl1pPr marL="0" indent="0">
              <a:buNone/>
              <a:defRPr sz="1800">
                <a:solidFill>
                  <a:srgbClr val="4F4F4F"/>
                </a:solidFill>
                <a:latin typeface="Arial"/>
                <a:cs typeface="Arial"/>
              </a:defRPr>
            </a:lvl1pPr>
          </a:lstStyle>
          <a:p>
            <a:pPr lvl="0"/>
            <a:r>
              <a:rPr lang="en-US" dirty="0" smtClean="0"/>
              <a:t>Date</a:t>
            </a:r>
            <a:endParaRPr lang="en-US" dirty="0"/>
          </a:p>
        </p:txBody>
      </p:sp>
      <p:sp>
        <p:nvSpPr>
          <p:cNvPr id="16" name="Text Placeholder 14"/>
          <p:cNvSpPr>
            <a:spLocks noGrp="1"/>
          </p:cNvSpPr>
          <p:nvPr>
            <p:ph type="body" sz="quarter" idx="14" hasCustomPrompt="1"/>
          </p:nvPr>
        </p:nvSpPr>
        <p:spPr>
          <a:xfrm>
            <a:off x="419100" y="2220133"/>
            <a:ext cx="8284633" cy="1077218"/>
          </a:xfrm>
          <a:prstGeom prst="rect">
            <a:avLst/>
          </a:prstGeom>
        </p:spPr>
        <p:txBody>
          <a:bodyPr wrap="square">
            <a:spAutoFit/>
          </a:bodyPr>
          <a:lstStyle>
            <a:lvl1pPr marL="0" indent="0">
              <a:lnSpc>
                <a:spcPct val="100000"/>
              </a:lnSpc>
              <a:buNone/>
              <a:defRPr sz="3200"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PRESENTATION TITLE GOES HERE. USE THIS SLIDE FOR 2 LINE TITLES.</a:t>
            </a:r>
          </a:p>
        </p:txBody>
      </p:sp>
      <p:sp>
        <p:nvSpPr>
          <p:cNvPr id="18" name="Text Placeholder 12"/>
          <p:cNvSpPr>
            <a:spLocks noGrp="1"/>
          </p:cNvSpPr>
          <p:nvPr>
            <p:ph type="body" sz="quarter" idx="15" hasCustomPrompt="1"/>
          </p:nvPr>
        </p:nvSpPr>
        <p:spPr>
          <a:xfrm>
            <a:off x="419100" y="3301357"/>
            <a:ext cx="8284633" cy="446088"/>
          </a:xfrm>
          <a:prstGeom prst="rect">
            <a:avLst/>
          </a:prstGeom>
        </p:spPr>
        <p:txBody>
          <a:bodyPr>
            <a:normAutofit/>
          </a:bodyPr>
          <a:lstStyle>
            <a:lvl1pPr marL="0" indent="0">
              <a:buNone/>
              <a:defRPr sz="1800" baseline="0">
                <a:solidFill>
                  <a:srgbClr val="4F4F4F"/>
                </a:solidFill>
                <a:latin typeface="Arial"/>
                <a:cs typeface="Arial"/>
              </a:defRPr>
            </a:lvl1pPr>
          </a:lstStyle>
          <a:p>
            <a:pPr lvl="0"/>
            <a:r>
              <a:rPr lang="en-US" dirty="0" smtClean="0"/>
              <a:t>Speaker Name / Title</a:t>
            </a:r>
            <a:endParaRPr lang="en-US" dirty="0"/>
          </a:p>
        </p:txBody>
      </p:sp>
      <p:pic>
        <p:nvPicPr>
          <p:cNvPr id="10" name="Picture 9" descr="Cognizant_LOGO_on black.png"/>
          <p:cNvPicPr>
            <a:picLocks noChangeAspect="1"/>
          </p:cNvPicPr>
          <p:nvPr userDrawn="1"/>
        </p:nvPicPr>
        <p:blipFill>
          <a:blip r:embed="rId3" cstate="email">
            <a:extLst>
              <a:ext uri="{28A0092B-C50C-407E-A947-70E740481C1C}">
                <a14:useLocalDpi xmlns="" xmlns:a14="http://schemas.microsoft.com/office/drawing/2010/main"/>
              </a:ext>
            </a:extLst>
          </a:blip>
          <a:stretch>
            <a:fillRect/>
          </a:stretch>
        </p:blipFill>
        <p:spPr>
          <a:xfrm>
            <a:off x="423333" y="333470"/>
            <a:ext cx="2269067" cy="686973"/>
          </a:xfrm>
          <a:prstGeom prst="rect">
            <a:avLst/>
          </a:prstGeom>
        </p:spPr>
      </p:pic>
    </p:spTree>
    <p:extLst>
      <p:ext uri="{BB962C8B-B14F-4D97-AF65-F5344CB8AC3E}">
        <p14:creationId xmlns="" xmlns:p14="http://schemas.microsoft.com/office/powerpoint/2010/main" val="37723831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er an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pPr/>
              <a:t>‹#›</a:t>
            </a:fld>
            <a:endParaRPr lang="en-US"/>
          </a:p>
        </p:txBody>
      </p:sp>
      <p:sp>
        <p:nvSpPr>
          <p:cNvPr id="2" name="Title 1"/>
          <p:cNvSpPr>
            <a:spLocks noGrp="1"/>
          </p:cNvSpPr>
          <p:nvPr>
            <p:ph type="title" hasCustomPrompt="1"/>
          </p:nvPr>
        </p:nvSpPr>
        <p:spPr>
          <a:xfrm>
            <a:off x="304363" y="247696"/>
            <a:ext cx="8464987" cy="455444"/>
          </a:xfrm>
        </p:spPr>
        <p:txBody>
          <a:bodyPr>
            <a:normAutofit/>
          </a:bodyPr>
          <a:lstStyle/>
          <a:p>
            <a:r>
              <a:rPr lang="en-US" dirty="0" smtClean="0"/>
              <a:t>Header</a:t>
            </a:r>
            <a:endParaRPr lang="en-US" dirty="0"/>
          </a:p>
        </p:txBody>
      </p:sp>
      <p:sp>
        <p:nvSpPr>
          <p:cNvPr id="5" name="Text Placeholder 4"/>
          <p:cNvSpPr>
            <a:spLocks noGrp="1"/>
          </p:cNvSpPr>
          <p:nvPr>
            <p:ph type="body" sz="quarter" idx="13"/>
          </p:nvPr>
        </p:nvSpPr>
        <p:spPr>
          <a:xfrm>
            <a:off x="314858" y="994478"/>
            <a:ext cx="8460842" cy="3280567"/>
          </a:xfrm>
          <a:prstGeom prst="rect">
            <a:avLst/>
          </a:prstGeom>
        </p:spPr>
        <p:txBody>
          <a:bodyPr vert="horz">
            <a:normAutofit/>
          </a:bodyPr>
          <a:lstStyle>
            <a:lvl1pPr marL="0" indent="0">
              <a:buNone/>
              <a:defRPr sz="2800">
                <a:solidFill>
                  <a:srgbClr val="141414"/>
                </a:solidFill>
              </a:defRPr>
            </a:lvl1pPr>
            <a:lvl2pPr marL="228600" indent="-227013">
              <a:buClr>
                <a:schemeClr val="accent2"/>
              </a:buClr>
              <a:buFont typeface="Arial"/>
              <a:buChar char="•"/>
              <a:defRPr sz="2400">
                <a:solidFill>
                  <a:srgbClr val="141414"/>
                </a:solidFill>
              </a:defRPr>
            </a:lvl2pPr>
            <a:lvl3pPr marL="287338" indent="-166688">
              <a:buClr>
                <a:schemeClr val="accent2"/>
              </a:buClr>
              <a:buFont typeface="Arial"/>
              <a:buChar char="•"/>
              <a:defRPr sz="2000">
                <a:solidFill>
                  <a:srgbClr val="141414"/>
                </a:solidFill>
              </a:defRPr>
            </a:lvl3pPr>
            <a:lvl4pPr marL="393700" indent="-176213">
              <a:buClr>
                <a:schemeClr val="accent2"/>
              </a:buClr>
              <a:buFont typeface="Arial"/>
              <a:buChar char="•"/>
              <a:defRPr sz="1800">
                <a:solidFill>
                  <a:srgbClr val="141414"/>
                </a:solidFill>
              </a:defRPr>
            </a:lvl4pPr>
            <a:lvl5pPr marL="512763" indent="-176213">
              <a:buClr>
                <a:schemeClr val="accent2"/>
              </a:buClr>
              <a:buFont typeface="Arial"/>
              <a:buChar char="•"/>
              <a:defRPr sz="1800">
                <a:solidFill>
                  <a:srgbClr val="14141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9" name="Straight Connector 8"/>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265976135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er, text, subtext &amp; pictu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858" y="999973"/>
            <a:ext cx="8448142" cy="808081"/>
          </a:xfrm>
          <a:prstGeom prst="rect">
            <a:avLst/>
          </a:prstGeom>
        </p:spPr>
        <p:txBody>
          <a:bodyPr>
            <a:normAutofit/>
          </a:bodyPr>
          <a:lstStyle>
            <a:lvl1pPr marL="0" indent="0">
              <a:buNone/>
              <a:defRPr sz="2200">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smtClean="0"/>
              <a:t>Text</a:t>
            </a:r>
            <a:endParaRPr lang="en-US" dirty="0"/>
          </a:p>
        </p:txBody>
      </p:sp>
      <p:sp>
        <p:nvSpPr>
          <p:cNvPr id="6" name="Slide Number Placeholder 5"/>
          <p:cNvSpPr>
            <a:spLocks noGrp="1"/>
          </p:cNvSpPr>
          <p:nvPr>
            <p:ph type="sldNum" sz="quarter" idx="12"/>
          </p:nvPr>
        </p:nvSpPr>
        <p:spPr/>
        <p:txBody>
          <a:bodyPr/>
          <a:lstStyle/>
          <a:p>
            <a:fld id="{B32AB80A-78BA-6B42-BA0D-B44ACF890F5A}" type="slidenum">
              <a:rPr lang="en-US" smtClean="0"/>
              <a:pPr/>
              <a:t>‹#›</a:t>
            </a:fld>
            <a:endParaRPr lang="en-US"/>
          </a:p>
        </p:txBody>
      </p:sp>
      <p:sp>
        <p:nvSpPr>
          <p:cNvPr id="8" name="Picture Placeholder 7"/>
          <p:cNvSpPr>
            <a:spLocks noGrp="1"/>
          </p:cNvSpPr>
          <p:nvPr>
            <p:ph type="pic" sz="quarter" idx="13"/>
          </p:nvPr>
        </p:nvSpPr>
        <p:spPr>
          <a:xfrm>
            <a:off x="407988" y="1989271"/>
            <a:ext cx="4072571" cy="2510339"/>
          </a:xfrm>
          <a:prstGeom prst="rect">
            <a:avLst/>
          </a:prstGeom>
        </p:spPr>
        <p:txBody>
          <a:bodyPr anchor="ctr">
            <a:normAutofit/>
          </a:bodyPr>
          <a:lstStyle>
            <a:lvl1pPr marL="0" indent="0" algn="ctr">
              <a:buNone/>
              <a:defRPr/>
            </a:lvl1pPr>
          </a:lstStyle>
          <a:p>
            <a:r>
              <a:rPr lang="en-US" smtClean="0"/>
              <a:t>Click icon to add picture</a:t>
            </a:r>
            <a:endParaRPr lang="en-US" dirty="0"/>
          </a:p>
        </p:txBody>
      </p:sp>
      <p:sp>
        <p:nvSpPr>
          <p:cNvPr id="14" name="Text Placeholder 13"/>
          <p:cNvSpPr>
            <a:spLocks noGrp="1"/>
          </p:cNvSpPr>
          <p:nvPr>
            <p:ph type="body" sz="quarter" idx="14" hasCustomPrompt="1"/>
          </p:nvPr>
        </p:nvSpPr>
        <p:spPr>
          <a:xfrm>
            <a:off x="4845050" y="1990115"/>
            <a:ext cx="3924301" cy="2592044"/>
          </a:xfrm>
          <a:prstGeom prst="rect">
            <a:avLst/>
          </a:prstGeom>
        </p:spPr>
        <p:txBody>
          <a:bodyPr>
            <a:normAutofit/>
          </a:bodyPr>
          <a:lstStyle>
            <a:lvl1pPr marL="0" indent="0">
              <a:buNone/>
              <a:defRPr sz="1800">
                <a:solidFill>
                  <a:srgbClr val="141414"/>
                </a:solidFill>
              </a:defRPr>
            </a:lvl1pPr>
            <a:lvl2pPr marL="457200" indent="0">
              <a:buNone/>
              <a:defRPr sz="1800">
                <a:solidFill>
                  <a:srgbClr val="141414"/>
                </a:solidFill>
              </a:defRPr>
            </a:lvl2pPr>
            <a:lvl3pPr marL="914400" indent="0">
              <a:buNone/>
              <a:defRPr sz="1800">
                <a:solidFill>
                  <a:srgbClr val="141414"/>
                </a:solidFill>
              </a:defRPr>
            </a:lvl3pPr>
            <a:lvl4pPr marL="1371600" indent="0">
              <a:buNone/>
              <a:defRPr sz="1800">
                <a:solidFill>
                  <a:srgbClr val="141414"/>
                </a:solidFill>
              </a:defRPr>
            </a:lvl4pPr>
            <a:lvl5pPr marL="1828800" indent="0">
              <a:buNone/>
              <a:defRPr sz="1800">
                <a:solidFill>
                  <a:srgbClr val="141414"/>
                </a:solidFill>
              </a:defRPr>
            </a:lvl5pPr>
          </a:lstStyle>
          <a:p>
            <a:pPr lvl="0"/>
            <a:r>
              <a:rPr lang="en-US" dirty="0" smtClean="0"/>
              <a:t>Supporting text</a:t>
            </a:r>
            <a:endParaRPr lang="en-US" dirty="0"/>
          </a:p>
        </p:txBody>
      </p:sp>
      <p:sp>
        <p:nvSpPr>
          <p:cNvPr id="15" name="Title 14"/>
          <p:cNvSpPr>
            <a:spLocks noGrp="1"/>
          </p:cNvSpPr>
          <p:nvPr>
            <p:ph type="title" hasCustomPrompt="1"/>
          </p:nvPr>
        </p:nvSpPr>
        <p:spPr>
          <a:xfrm>
            <a:off x="304363" y="247696"/>
            <a:ext cx="8464987" cy="455444"/>
          </a:xfrm>
        </p:spPr>
        <p:txBody>
          <a:bodyPr>
            <a:normAutofit/>
          </a:bodyPr>
          <a:lstStyle/>
          <a:p>
            <a:r>
              <a:rPr lang="en-US" dirty="0" smtClean="0"/>
              <a:t>Header</a:t>
            </a:r>
            <a:endParaRPr lang="en-US" dirty="0"/>
          </a:p>
        </p:txBody>
      </p:sp>
      <p:cxnSp>
        <p:nvCxnSpPr>
          <p:cNvPr id="16" name="Straight Connector 15"/>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394328785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umbered text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pPr/>
              <a:t>‹#›</a:t>
            </a:fld>
            <a:endParaRPr lang="en-US"/>
          </a:p>
        </p:txBody>
      </p:sp>
      <p:sp>
        <p:nvSpPr>
          <p:cNvPr id="9" name="Content Placeholder 2"/>
          <p:cNvSpPr>
            <a:spLocks noGrp="1"/>
          </p:cNvSpPr>
          <p:nvPr>
            <p:ph idx="1" hasCustomPrompt="1"/>
          </p:nvPr>
        </p:nvSpPr>
        <p:spPr>
          <a:xfrm>
            <a:off x="314857" y="996032"/>
            <a:ext cx="4160817" cy="3301728"/>
          </a:xfrm>
          <a:prstGeom prst="rect">
            <a:avLst/>
          </a:prstGeom>
        </p:spPr>
        <p:txBody>
          <a:bodyPr>
            <a:normAutofit/>
          </a:bodyPr>
          <a:lstStyle>
            <a:lvl1pPr marL="287338" indent="-287338">
              <a:buFont typeface="+mj-lt"/>
              <a:buAutoNum type="arabicPeriod"/>
              <a:defRPr sz="2000">
                <a:solidFill>
                  <a:srgbClr val="0099CC"/>
                </a:solidFill>
              </a:defRPr>
            </a:lvl1pPr>
            <a:lvl2pPr marL="457200" indent="-457200">
              <a:buNone/>
              <a:defRPr sz="1400" baseline="0">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a:p>
        </p:txBody>
      </p:sp>
      <p:sp>
        <p:nvSpPr>
          <p:cNvPr id="11" name="Content Placeholder 10"/>
          <p:cNvSpPr>
            <a:spLocks noGrp="1"/>
          </p:cNvSpPr>
          <p:nvPr>
            <p:ph sz="quarter" idx="13" hasCustomPrompt="1"/>
          </p:nvPr>
        </p:nvSpPr>
        <p:spPr>
          <a:xfrm>
            <a:off x="4697610" y="1014898"/>
            <a:ext cx="4446391" cy="3479023"/>
          </a:xfrm>
          <a:prstGeom prst="rect">
            <a:avLst/>
          </a:prstGeom>
        </p:spPr>
        <p:txBody>
          <a:bodyPr vert="horz" anchor="ctr"/>
          <a:lstStyle>
            <a:lvl1pPr marL="0" indent="0" algn="ctr">
              <a:buNone/>
              <a:defRPr>
                <a:solidFill>
                  <a:srgbClr val="0099CC"/>
                </a:solidFill>
              </a:defRPr>
            </a:lvl1pPr>
          </a:lstStyle>
          <a:p>
            <a:pPr lvl="0"/>
            <a:r>
              <a:rPr lang="en-US" dirty="0" smtClean="0"/>
              <a:t>Insert Media here</a:t>
            </a:r>
            <a:endParaRPr lang="en-US" dirty="0"/>
          </a:p>
        </p:txBody>
      </p:sp>
      <p:sp>
        <p:nvSpPr>
          <p:cNvPr id="12" name="Title 11"/>
          <p:cNvSpPr>
            <a:spLocks noGrp="1"/>
          </p:cNvSpPr>
          <p:nvPr>
            <p:ph type="title" hasCustomPrompt="1"/>
          </p:nvPr>
        </p:nvSpPr>
        <p:spPr>
          <a:xfrm>
            <a:off x="304363" y="247696"/>
            <a:ext cx="8464987" cy="455444"/>
          </a:xfrm>
        </p:spPr>
        <p:txBody>
          <a:bodyPr/>
          <a:lstStyle/>
          <a:p>
            <a:r>
              <a:rPr lang="en-US" dirty="0" smtClean="0"/>
              <a:t>Header</a:t>
            </a:r>
            <a:endParaRPr lang="en-US" dirty="0"/>
          </a:p>
        </p:txBody>
      </p:sp>
      <p:cxnSp>
        <p:nvCxnSpPr>
          <p:cNvPr id="13" name="Straight Connector 12"/>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330623693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umbered text and Media 2">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pPr/>
              <a:t>‹#›</a:t>
            </a:fld>
            <a:endParaRPr lang="en-US"/>
          </a:p>
        </p:txBody>
      </p:sp>
      <p:sp>
        <p:nvSpPr>
          <p:cNvPr id="9" name="Content Placeholder 2"/>
          <p:cNvSpPr>
            <a:spLocks noGrp="1"/>
          </p:cNvSpPr>
          <p:nvPr>
            <p:ph idx="1" hasCustomPrompt="1"/>
          </p:nvPr>
        </p:nvSpPr>
        <p:spPr>
          <a:xfrm>
            <a:off x="4697609" y="990843"/>
            <a:ext cx="3975294" cy="3318923"/>
          </a:xfrm>
          <a:prstGeom prst="rect">
            <a:avLst/>
          </a:prstGeom>
        </p:spPr>
        <p:txBody>
          <a:bodyPr>
            <a:normAutofit/>
          </a:bodyPr>
          <a:lstStyle>
            <a:lvl1pPr marL="287338" indent="-287338">
              <a:buFont typeface="+mj-lt"/>
              <a:buAutoNum type="arabicPeriod"/>
              <a:defRPr sz="2000">
                <a:solidFill>
                  <a:srgbClr val="0099CC"/>
                </a:solidFill>
              </a:defRPr>
            </a:lvl1pPr>
            <a:lvl2pPr marL="457200" indent="-457200">
              <a:buNone/>
              <a:defRPr sz="1400" baseline="0">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smtClean="0"/>
          </a:p>
          <a:p>
            <a:pPr lvl="0"/>
            <a:r>
              <a:rPr lang="en-US" dirty="0" smtClean="0"/>
              <a:t>Numbered text</a:t>
            </a:r>
          </a:p>
          <a:p>
            <a:pPr lvl="1"/>
            <a:r>
              <a:rPr lang="en-US" dirty="0" smtClean="0"/>
              <a:t>Supporting text</a:t>
            </a:r>
          </a:p>
          <a:p>
            <a:pPr lvl="1"/>
            <a:endParaRPr lang="en-US" dirty="0"/>
          </a:p>
        </p:txBody>
      </p:sp>
      <p:sp>
        <p:nvSpPr>
          <p:cNvPr id="11" name="Content Placeholder 10"/>
          <p:cNvSpPr>
            <a:spLocks noGrp="1"/>
          </p:cNvSpPr>
          <p:nvPr>
            <p:ph sz="quarter" idx="13" hasCustomPrompt="1"/>
          </p:nvPr>
        </p:nvSpPr>
        <p:spPr>
          <a:xfrm>
            <a:off x="304800" y="996032"/>
            <a:ext cx="4170874" cy="3497889"/>
          </a:xfrm>
          <a:prstGeom prst="rect">
            <a:avLst/>
          </a:prstGeom>
        </p:spPr>
        <p:txBody>
          <a:bodyPr vert="horz" anchor="ctr"/>
          <a:lstStyle>
            <a:lvl1pPr marL="0" indent="0" algn="ctr">
              <a:buNone/>
              <a:defRPr>
                <a:solidFill>
                  <a:srgbClr val="0099CC"/>
                </a:solidFill>
              </a:defRPr>
            </a:lvl1pPr>
          </a:lstStyle>
          <a:p>
            <a:pPr lvl="0"/>
            <a:r>
              <a:rPr lang="en-US" dirty="0" smtClean="0"/>
              <a:t>Insert Media here</a:t>
            </a:r>
            <a:endParaRPr lang="en-US" dirty="0"/>
          </a:p>
        </p:txBody>
      </p:sp>
      <p:sp>
        <p:nvSpPr>
          <p:cNvPr id="12" name="Title 11"/>
          <p:cNvSpPr>
            <a:spLocks noGrp="1"/>
          </p:cNvSpPr>
          <p:nvPr>
            <p:ph type="title" hasCustomPrompt="1"/>
          </p:nvPr>
        </p:nvSpPr>
        <p:spPr>
          <a:xfrm>
            <a:off x="304363" y="247696"/>
            <a:ext cx="8464987" cy="455444"/>
          </a:xfrm>
        </p:spPr>
        <p:txBody>
          <a:bodyPr/>
          <a:lstStyle/>
          <a:p>
            <a:r>
              <a:rPr lang="en-US" dirty="0" smtClean="0"/>
              <a:t>Header</a:t>
            </a:r>
            <a:endParaRPr lang="en-US" dirty="0"/>
          </a:p>
        </p:txBody>
      </p:sp>
      <p:cxnSp>
        <p:nvCxnSpPr>
          <p:cNvPr id="13" name="Straight Connector 12"/>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737599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30/6/2021</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B32AB80A-78BA-6B42-BA0D-B44ACF890F5A}"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pPr/>
              <a:t>‹#›</a:t>
            </a:fld>
            <a:endParaRPr lang="en-US"/>
          </a:p>
        </p:txBody>
      </p:sp>
      <p:sp>
        <p:nvSpPr>
          <p:cNvPr id="2" name="Title 1"/>
          <p:cNvSpPr>
            <a:spLocks noGrp="1"/>
          </p:cNvSpPr>
          <p:nvPr>
            <p:ph type="title" hasCustomPrompt="1"/>
          </p:nvPr>
        </p:nvSpPr>
        <p:spPr>
          <a:xfrm>
            <a:off x="304363" y="247696"/>
            <a:ext cx="8471337" cy="455444"/>
          </a:xfrm>
        </p:spPr>
        <p:txBody>
          <a:bodyPr/>
          <a:lstStyle/>
          <a:p>
            <a:r>
              <a:rPr lang="en-US" dirty="0" smtClean="0"/>
              <a:t>Header</a:t>
            </a:r>
            <a:endParaRPr lang="en-US" dirty="0"/>
          </a:p>
        </p:txBody>
      </p:sp>
      <p:sp>
        <p:nvSpPr>
          <p:cNvPr id="5" name="Text Placeholder 4"/>
          <p:cNvSpPr>
            <a:spLocks noGrp="1"/>
          </p:cNvSpPr>
          <p:nvPr>
            <p:ph type="body" sz="quarter" idx="13"/>
          </p:nvPr>
        </p:nvSpPr>
        <p:spPr>
          <a:xfrm>
            <a:off x="325352" y="1002382"/>
            <a:ext cx="4150321" cy="3293393"/>
          </a:xfrm>
          <a:prstGeom prst="rect">
            <a:avLst/>
          </a:prstGeom>
        </p:spPr>
        <p:txBody>
          <a:bodyPr vert="horz" anchor="ctr">
            <a:normAutofit/>
          </a:bodyPr>
          <a:lstStyle>
            <a:lvl1pPr marL="0" indent="0">
              <a:buNone/>
              <a:defRPr sz="2400">
                <a:solidFill>
                  <a:srgbClr val="141414"/>
                </a:solidFill>
              </a:defRPr>
            </a:lvl1pPr>
            <a:lvl2pPr marL="228600" indent="-227013">
              <a:buClr>
                <a:schemeClr val="accent2"/>
              </a:buClr>
              <a:buFont typeface="Arial"/>
              <a:buChar char="•"/>
              <a:defRPr sz="1800">
                <a:solidFill>
                  <a:srgbClr val="141414"/>
                </a:solidFill>
              </a:defRPr>
            </a:lvl2pPr>
            <a:lvl3pPr marL="287338" indent="-166688">
              <a:buClr>
                <a:schemeClr val="accent2"/>
              </a:buClr>
              <a:buFont typeface="Arial"/>
              <a:buChar char="•"/>
              <a:defRPr sz="1600">
                <a:solidFill>
                  <a:srgbClr val="141414"/>
                </a:solidFill>
              </a:defRPr>
            </a:lvl3pPr>
            <a:lvl4pPr marL="393700" indent="-176213">
              <a:buClr>
                <a:schemeClr val="accent2"/>
              </a:buClr>
              <a:buFont typeface="Arial"/>
              <a:buChar char="•"/>
              <a:defRPr sz="1400">
                <a:solidFill>
                  <a:srgbClr val="141414"/>
                </a:solidFill>
              </a:defRPr>
            </a:lvl4pPr>
            <a:lvl5pPr marL="512763" indent="-176213">
              <a:buClr>
                <a:schemeClr val="accent2"/>
              </a:buClr>
              <a:buFont typeface="Arial"/>
              <a:buChar char="•"/>
              <a:defRPr sz="1400">
                <a:solidFill>
                  <a:srgbClr val="14141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9" name="Straight Connector 8"/>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4" name="Media Placeholder 3"/>
          <p:cNvSpPr>
            <a:spLocks noGrp="1"/>
          </p:cNvSpPr>
          <p:nvPr>
            <p:ph type="media" sz="quarter" idx="14" hasCustomPrompt="1"/>
          </p:nvPr>
        </p:nvSpPr>
        <p:spPr>
          <a:xfrm>
            <a:off x="4697610" y="1024928"/>
            <a:ext cx="4446391" cy="3475343"/>
          </a:xfrm>
          <a:prstGeom prst="rect">
            <a:avLst/>
          </a:prstGeom>
        </p:spPr>
        <p:txBody>
          <a:bodyPr vert="horz" anchor="ctr"/>
          <a:lstStyle>
            <a:lvl1pPr marL="0" indent="0" algn="ctr">
              <a:buNone/>
              <a:defRPr>
                <a:solidFill>
                  <a:srgbClr val="0099CC"/>
                </a:solidFill>
              </a:defRPr>
            </a:lvl1pPr>
          </a:lstStyle>
          <a:p>
            <a:r>
              <a:rPr lang="en-US" dirty="0" smtClean="0"/>
              <a:t>Insert Media Here</a:t>
            </a:r>
            <a:endParaRPr lang="en-US" dirty="0"/>
          </a:p>
        </p:txBody>
      </p:sp>
    </p:spTree>
    <p:extLst>
      <p:ext uri="{BB962C8B-B14F-4D97-AF65-F5344CB8AC3E}">
        <p14:creationId xmlns="" xmlns:p14="http://schemas.microsoft.com/office/powerpoint/2010/main" val="125086726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ransition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pPr/>
              <a:t>‹#›</a:t>
            </a:fld>
            <a:endParaRPr lang="en-US"/>
          </a:p>
        </p:txBody>
      </p:sp>
      <p:cxnSp>
        <p:nvCxnSpPr>
          <p:cNvPr id="5" name="Straight Connector 4"/>
          <p:cNvCxnSpPr/>
          <p:nvPr userDrawn="1"/>
        </p:nvCxnSpPr>
        <p:spPr>
          <a:xfrm>
            <a:off x="408216" y="1692265"/>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399748" y="2924164"/>
            <a:ext cx="8363857"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 hasCustomPrompt="1"/>
          </p:nvPr>
        </p:nvSpPr>
        <p:spPr>
          <a:xfrm>
            <a:off x="403896" y="1975053"/>
            <a:ext cx="8333704" cy="470804"/>
          </a:xfrm>
          <a:prstGeom prst="rect">
            <a:avLst/>
          </a:prstGeom>
        </p:spPr>
        <p:txBody>
          <a:bodyPr>
            <a:normAutofit/>
          </a:bodyPr>
          <a:lstStyle>
            <a:lvl1pPr marL="0" indent="0">
              <a:buNone/>
              <a:defRPr sz="3600">
                <a:solidFill>
                  <a:srgbClr val="141414"/>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smtClean="0"/>
              <a:t>Transition Slide </a:t>
            </a:r>
            <a:endParaRPr lang="en-US" dirty="0"/>
          </a:p>
        </p:txBody>
      </p:sp>
    </p:spTree>
    <p:extLst>
      <p:ext uri="{BB962C8B-B14F-4D97-AF65-F5344CB8AC3E}">
        <p14:creationId xmlns="" xmlns:p14="http://schemas.microsoft.com/office/powerpoint/2010/main" val="273183707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essage">
    <p:spTree>
      <p:nvGrpSpPr>
        <p:cNvPr id="1" name=""/>
        <p:cNvGrpSpPr/>
        <p:nvPr/>
      </p:nvGrpSpPr>
      <p:grpSpPr>
        <a:xfrm>
          <a:off x="0" y="0"/>
          <a:ext cx="0" cy="0"/>
          <a:chOff x="0" y="0"/>
          <a:chExt cx="0" cy="0"/>
        </a:xfrm>
      </p:grpSpPr>
      <p:pic>
        <p:nvPicPr>
          <p:cNvPr id="5" name="Picture 4" descr="shutterstock_123391.jpg"/>
          <p:cNvPicPr>
            <a:picLocks noChangeAspect="1"/>
          </p:cNvPicPr>
          <p:nvPr userDrawn="1"/>
        </p:nvPicPr>
        <p:blipFill rotWithShape="1">
          <a:blip r:embed="rId2" cstate="email">
            <a:extLst>
              <a:ext uri="{28A0092B-C50C-407E-A947-70E740481C1C}">
                <a14:useLocalDpi xmlns="" xmlns:a14="http://schemas.microsoft.com/office/drawing/2010/main"/>
              </a:ext>
            </a:extLst>
          </a:blip>
          <a:srcRect t="1" b="6735"/>
          <a:stretch/>
        </p:blipFill>
        <p:spPr>
          <a:xfrm>
            <a:off x="0" y="1"/>
            <a:ext cx="9160968" cy="4715922"/>
          </a:xfrm>
          <a:prstGeom prst="rect">
            <a:avLst/>
          </a:prstGeom>
        </p:spPr>
      </p:pic>
      <p:sp>
        <p:nvSpPr>
          <p:cNvPr id="3" name="Slide Number Placeholder 2"/>
          <p:cNvSpPr>
            <a:spLocks noGrp="1"/>
          </p:cNvSpPr>
          <p:nvPr>
            <p:ph type="sldNum" sz="quarter" idx="10"/>
          </p:nvPr>
        </p:nvSpPr>
        <p:spPr/>
        <p:txBody>
          <a:bodyPr/>
          <a:lstStyle/>
          <a:p>
            <a:fld id="{B32AB80A-78BA-6B42-BA0D-B44ACF890F5A}" type="slidenum">
              <a:rPr lang="en-US" smtClean="0"/>
              <a:pPr/>
              <a:t>‹#›</a:t>
            </a:fld>
            <a:endParaRPr lang="en-US" dirty="0"/>
          </a:p>
        </p:txBody>
      </p:sp>
      <p:pic>
        <p:nvPicPr>
          <p:cNvPr id="6" name="Picture 5" descr="path_extra.png"/>
          <p:cNvPicPr>
            <a:picLocks noChangeAspect="1"/>
          </p:cNvPicPr>
          <p:nvPr userDrawn="1"/>
        </p:nvPicPr>
        <p:blipFill rotWithShape="1">
          <a:blip r:embed="rId3" cstate="email">
            <a:extLst>
              <a:ext uri="{28A0092B-C50C-407E-A947-70E740481C1C}">
                <a14:useLocalDpi xmlns="" xmlns:a14="http://schemas.microsoft.com/office/drawing/2010/main"/>
              </a:ext>
            </a:extLst>
          </a:blip>
          <a:srcRect t="-11422" b="-118"/>
          <a:stretch/>
        </p:blipFill>
        <p:spPr>
          <a:xfrm>
            <a:off x="0" y="-50305"/>
            <a:ext cx="9144000" cy="4778804"/>
          </a:xfrm>
          <a:prstGeom prst="rect">
            <a:avLst/>
          </a:prstGeom>
        </p:spPr>
      </p:pic>
      <p:sp>
        <p:nvSpPr>
          <p:cNvPr id="8" name="Rectangle 7"/>
          <p:cNvSpPr/>
          <p:nvPr userDrawn="1"/>
        </p:nvSpPr>
        <p:spPr>
          <a:xfrm>
            <a:off x="800100" y="689203"/>
            <a:ext cx="7594600" cy="3765094"/>
          </a:xfrm>
          <a:prstGeom prst="rect">
            <a:avLst/>
          </a:prstGeom>
          <a:solidFill>
            <a:sysClr val="window" lastClr="FFFFFF">
              <a:alpha val="84000"/>
            </a:sys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cxnSp>
        <p:nvCxnSpPr>
          <p:cNvPr id="9" name="Straight Connector 8"/>
          <p:cNvCxnSpPr/>
          <p:nvPr userDrawn="1"/>
        </p:nvCxnSpPr>
        <p:spPr>
          <a:xfrm>
            <a:off x="1162958" y="923925"/>
            <a:ext cx="6850743" cy="0"/>
          </a:xfrm>
          <a:prstGeom prst="line">
            <a:avLst/>
          </a:prstGeom>
          <a:ln w="3175"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1" name="Text Placeholder 10"/>
          <p:cNvSpPr>
            <a:spLocks noGrp="1"/>
          </p:cNvSpPr>
          <p:nvPr>
            <p:ph type="body" sz="quarter" idx="11" hasCustomPrompt="1"/>
          </p:nvPr>
        </p:nvSpPr>
        <p:spPr>
          <a:xfrm>
            <a:off x="1181100" y="1131795"/>
            <a:ext cx="6845300" cy="3019462"/>
          </a:xfrm>
          <a:prstGeom prst="rect">
            <a:avLst/>
          </a:prstGeom>
        </p:spPr>
        <p:txBody>
          <a:bodyPr vert="horz">
            <a:normAutofit/>
          </a:bodyPr>
          <a:lstStyle>
            <a:lvl1pPr marL="0" indent="0" algn="l">
              <a:buNone/>
              <a:defRPr sz="4500" baseline="0">
                <a:solidFill>
                  <a:schemeClr val="tx2"/>
                </a:solidFill>
              </a:defRPr>
            </a:lvl1pPr>
            <a:lvl2pPr marL="457200" indent="0" algn="l">
              <a:buNone/>
              <a:defRPr>
                <a:solidFill>
                  <a:schemeClr val="tx2"/>
                </a:solidFill>
              </a:defRPr>
            </a:lvl2pPr>
            <a:lvl3pPr marL="914400" indent="0" algn="l">
              <a:buNone/>
              <a:defRPr>
                <a:solidFill>
                  <a:schemeClr val="tx2"/>
                </a:solidFill>
              </a:defRPr>
            </a:lvl3pPr>
            <a:lvl4pPr marL="1371600" indent="0" algn="l">
              <a:buNone/>
              <a:defRPr>
                <a:solidFill>
                  <a:schemeClr val="tx2"/>
                </a:solidFill>
              </a:defRPr>
            </a:lvl4pPr>
            <a:lvl5pPr marL="1828800" indent="0" algn="l">
              <a:buNone/>
              <a:defRPr>
                <a:solidFill>
                  <a:schemeClr val="tx2"/>
                </a:solidFill>
              </a:defRPr>
            </a:lvl5pPr>
          </a:lstStyle>
          <a:p>
            <a:pPr lvl="0"/>
            <a:r>
              <a:rPr lang="en-US" dirty="0" smtClean="0"/>
              <a:t>Short and Impactful message</a:t>
            </a:r>
            <a:endParaRPr lang="en-US" dirty="0"/>
          </a:p>
        </p:txBody>
      </p:sp>
    </p:spTree>
    <p:extLst>
      <p:ext uri="{BB962C8B-B14F-4D97-AF65-F5344CB8AC3E}">
        <p14:creationId xmlns="" xmlns:p14="http://schemas.microsoft.com/office/powerpoint/2010/main" val="284123746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pPr/>
              <a:t>‹#›</a:t>
            </a:fld>
            <a:endParaRPr lang="en-US"/>
          </a:p>
        </p:txBody>
      </p:sp>
      <p:cxnSp>
        <p:nvCxnSpPr>
          <p:cNvPr id="9" name="Straight Connector 8"/>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4" name="Picture Placeholder 3"/>
          <p:cNvSpPr>
            <a:spLocks noGrp="1"/>
          </p:cNvSpPr>
          <p:nvPr>
            <p:ph type="pic" sz="quarter" idx="13" hasCustomPrompt="1"/>
          </p:nvPr>
        </p:nvSpPr>
        <p:spPr>
          <a:xfrm>
            <a:off x="0" y="0"/>
            <a:ext cx="9144000" cy="4715923"/>
          </a:xfrm>
          <a:prstGeom prst="rect">
            <a:avLst/>
          </a:prstGeom>
        </p:spPr>
        <p:txBody>
          <a:bodyPr vert="horz" anchor="ctr"/>
          <a:lstStyle>
            <a:lvl1pPr marL="0" indent="0" algn="ctr">
              <a:buNone/>
              <a:defRPr>
                <a:solidFill>
                  <a:srgbClr val="0099CC"/>
                </a:solidFill>
              </a:defRPr>
            </a:lvl1pPr>
          </a:lstStyle>
          <a:p>
            <a:r>
              <a:rPr lang="en-US" dirty="0" smtClean="0"/>
              <a:t>Full Page Media Here</a:t>
            </a:r>
            <a:endParaRPr lang="en-US" dirty="0"/>
          </a:p>
        </p:txBody>
      </p:sp>
      <p:sp>
        <p:nvSpPr>
          <p:cNvPr id="2" name="TextBox 1"/>
          <p:cNvSpPr txBox="1"/>
          <p:nvPr userDrawn="1"/>
        </p:nvSpPr>
        <p:spPr>
          <a:xfrm>
            <a:off x="-346344" y="-199442"/>
            <a:ext cx="184666" cy="369332"/>
          </a:xfrm>
          <a:prstGeom prst="rect">
            <a:avLst/>
          </a:prstGeom>
          <a:noFill/>
          <a:ln w="6350" cmpd="sng">
            <a:solidFill>
              <a:schemeClr val="tx1"/>
            </a:solidFill>
          </a:ln>
        </p:spPr>
        <p:txBody>
          <a:bodyPr wrap="none" rtlCol="0">
            <a:spAutoFit/>
          </a:bodyPr>
          <a:lstStyle/>
          <a:p>
            <a:endParaRPr lang="en-US" dirty="0"/>
          </a:p>
        </p:txBody>
      </p:sp>
    </p:spTree>
    <p:extLst>
      <p:ext uri="{BB962C8B-B14F-4D97-AF65-F5344CB8AC3E}">
        <p14:creationId xmlns="" xmlns:p14="http://schemas.microsoft.com/office/powerpoint/2010/main" val="182296915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Header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pPr/>
              <a:t>‹#›</a:t>
            </a:fld>
            <a:endParaRPr lang="en-US"/>
          </a:p>
        </p:txBody>
      </p:sp>
      <p:sp>
        <p:nvSpPr>
          <p:cNvPr id="2" name="Title 1"/>
          <p:cNvSpPr>
            <a:spLocks noGrp="1"/>
          </p:cNvSpPr>
          <p:nvPr>
            <p:ph type="title" hasCustomPrompt="1"/>
          </p:nvPr>
        </p:nvSpPr>
        <p:spPr>
          <a:xfrm>
            <a:off x="304363" y="247696"/>
            <a:ext cx="8471337" cy="455444"/>
          </a:xfrm>
        </p:spPr>
        <p:txBody>
          <a:bodyPr/>
          <a:lstStyle/>
          <a:p>
            <a:r>
              <a:rPr lang="en-US" dirty="0" smtClean="0"/>
              <a:t>Header</a:t>
            </a:r>
            <a:endParaRPr lang="en-US" dirty="0"/>
          </a:p>
        </p:txBody>
      </p:sp>
      <p:cxnSp>
        <p:nvCxnSpPr>
          <p:cNvPr id="9" name="Straight Connector 8"/>
          <p:cNvCxnSpPr/>
          <p:nvPr userDrawn="1"/>
        </p:nvCxnSpPr>
        <p:spPr>
          <a:xfrm>
            <a:off x="408216" y="238125"/>
            <a:ext cx="8363857"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4" name="Picture Placeholder 3"/>
          <p:cNvSpPr>
            <a:spLocks noGrp="1"/>
          </p:cNvSpPr>
          <p:nvPr>
            <p:ph type="pic" sz="quarter" idx="13" hasCustomPrompt="1"/>
          </p:nvPr>
        </p:nvSpPr>
        <p:spPr>
          <a:xfrm>
            <a:off x="0" y="833437"/>
            <a:ext cx="9144000" cy="3882486"/>
          </a:xfrm>
          <a:prstGeom prst="rect">
            <a:avLst/>
          </a:prstGeom>
        </p:spPr>
        <p:txBody>
          <a:bodyPr vert="horz" anchor="ctr"/>
          <a:lstStyle>
            <a:lvl1pPr marL="0" indent="0" algn="ctr">
              <a:buNone/>
              <a:defRPr>
                <a:solidFill>
                  <a:srgbClr val="0099CC"/>
                </a:solidFill>
              </a:defRPr>
            </a:lvl1pPr>
          </a:lstStyle>
          <a:p>
            <a:r>
              <a:rPr lang="en-US" dirty="0" smtClean="0"/>
              <a:t>Full Page Media Here</a:t>
            </a:r>
            <a:endParaRPr lang="en-US" dirty="0"/>
          </a:p>
        </p:txBody>
      </p:sp>
    </p:spTree>
    <p:extLst>
      <p:ext uri="{BB962C8B-B14F-4D97-AF65-F5344CB8AC3E}">
        <p14:creationId xmlns="" xmlns:p14="http://schemas.microsoft.com/office/powerpoint/2010/main" val="213522979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and Gradient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pPr/>
              <a:t>‹#›</a:t>
            </a:fld>
            <a:endParaRPr lang="en-US"/>
          </a:p>
        </p:txBody>
      </p:sp>
      <p:sp>
        <p:nvSpPr>
          <p:cNvPr id="2" name="Title 1"/>
          <p:cNvSpPr>
            <a:spLocks noGrp="1"/>
          </p:cNvSpPr>
          <p:nvPr>
            <p:ph type="title" hasCustomPrompt="1"/>
          </p:nvPr>
        </p:nvSpPr>
        <p:spPr>
          <a:xfrm>
            <a:off x="4572000" y="397628"/>
            <a:ext cx="4243723" cy="4293143"/>
          </a:xfrm>
        </p:spPr>
        <p:txBody>
          <a:bodyPr anchor="t"/>
          <a:lstStyle>
            <a:lvl1pPr>
              <a:defRPr>
                <a:gradFill flip="none" rotWithShape="1">
                  <a:gsLst>
                    <a:gs pos="0">
                      <a:schemeClr val="tx1"/>
                    </a:gs>
                    <a:gs pos="100000">
                      <a:schemeClr val="accent2"/>
                    </a:gs>
                  </a:gsLst>
                  <a:lin ang="0" scaled="1"/>
                  <a:tileRect/>
                </a:gradFill>
              </a:defRPr>
            </a:lvl1pPr>
          </a:lstStyle>
          <a:p>
            <a:r>
              <a:rPr lang="en-US" dirty="0" smtClean="0"/>
              <a:t>Text here</a:t>
            </a:r>
            <a:endParaRPr lang="en-US" dirty="0"/>
          </a:p>
        </p:txBody>
      </p:sp>
      <p:sp>
        <p:nvSpPr>
          <p:cNvPr id="4" name="Media Placeholder 3"/>
          <p:cNvSpPr>
            <a:spLocks noGrp="1"/>
          </p:cNvSpPr>
          <p:nvPr>
            <p:ph type="media" sz="quarter" idx="13" hasCustomPrompt="1"/>
          </p:nvPr>
        </p:nvSpPr>
        <p:spPr>
          <a:xfrm>
            <a:off x="0" y="0"/>
            <a:ext cx="4364038" cy="4690771"/>
          </a:xfrm>
          <a:prstGeom prst="rect">
            <a:avLst/>
          </a:prstGeom>
        </p:spPr>
        <p:txBody>
          <a:bodyPr vert="horz" anchor="ctr"/>
          <a:lstStyle>
            <a:lvl1pPr marL="0" indent="0" algn="ctr">
              <a:buNone/>
              <a:defRPr sz="2800" baseline="0">
                <a:solidFill>
                  <a:srgbClr val="0099CC"/>
                </a:solidFill>
              </a:defRPr>
            </a:lvl1pPr>
          </a:lstStyle>
          <a:p>
            <a:r>
              <a:rPr lang="en-US" dirty="0" smtClean="0"/>
              <a:t>Insert Media Here</a:t>
            </a:r>
            <a:endParaRPr lang="en-US" dirty="0"/>
          </a:p>
        </p:txBody>
      </p:sp>
    </p:spTree>
    <p:extLst>
      <p:ext uri="{BB962C8B-B14F-4D97-AF65-F5344CB8AC3E}">
        <p14:creationId xmlns="" xmlns:p14="http://schemas.microsoft.com/office/powerpoint/2010/main" val="123018528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Keep Challengin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descr="16x9-01.png"/>
          <p:cNvPicPr>
            <a:picLocks noChangeAspect="1"/>
          </p:cNvPicPr>
          <p:nvPr userDrawn="1"/>
        </p:nvPicPr>
        <p:blipFill rotWithShape="1">
          <a:blip r:embed="rId2" cstate="email">
            <a:extLst>
              <a:ext uri="{28A0092B-C50C-407E-A947-70E740481C1C}">
                <a14:useLocalDpi xmlns="" xmlns:a14="http://schemas.microsoft.com/office/drawing/2010/main"/>
              </a:ext>
            </a:extLst>
          </a:blip>
          <a:srcRect b="3811"/>
          <a:stretch/>
        </p:blipFill>
        <p:spPr>
          <a:xfrm>
            <a:off x="0" y="190499"/>
            <a:ext cx="9154183" cy="4953001"/>
          </a:xfrm>
          <a:prstGeom prst="rect">
            <a:avLst/>
          </a:prstGeom>
        </p:spPr>
      </p:pic>
      <p:sp>
        <p:nvSpPr>
          <p:cNvPr id="2" name="Title 1"/>
          <p:cNvSpPr>
            <a:spLocks noGrp="1"/>
          </p:cNvSpPr>
          <p:nvPr>
            <p:ph type="title" hasCustomPrompt="1"/>
          </p:nvPr>
        </p:nvSpPr>
        <p:spPr>
          <a:xfrm>
            <a:off x="5407282" y="2964932"/>
            <a:ext cx="3137247" cy="455444"/>
          </a:xfrm>
        </p:spPr>
        <p:txBody>
          <a:bodyPr>
            <a:normAutofit/>
          </a:bodyPr>
          <a:lstStyle>
            <a:lvl1pPr>
              <a:defRPr sz="3600">
                <a:solidFill>
                  <a:schemeClr val="tx2">
                    <a:lumMod val="75000"/>
                    <a:lumOff val="25000"/>
                  </a:schemeClr>
                </a:solidFill>
              </a:defRPr>
            </a:lvl1pPr>
          </a:lstStyle>
          <a:p>
            <a:r>
              <a:rPr lang="en-US" dirty="0" smtClean="0"/>
              <a:t>Thank you</a:t>
            </a:r>
            <a:endParaRPr lang="en-US" dirty="0"/>
          </a:p>
        </p:txBody>
      </p:sp>
      <p:sp>
        <p:nvSpPr>
          <p:cNvPr id="8" name="Text Placeholder 7"/>
          <p:cNvSpPr>
            <a:spLocks noGrp="1"/>
          </p:cNvSpPr>
          <p:nvPr>
            <p:ph type="body" sz="quarter" idx="10" hasCustomPrompt="1"/>
          </p:nvPr>
        </p:nvSpPr>
        <p:spPr>
          <a:xfrm>
            <a:off x="5410066" y="3563717"/>
            <a:ext cx="3152551" cy="1443038"/>
          </a:xfrm>
          <a:prstGeom prst="rect">
            <a:avLst/>
          </a:prstGeom>
        </p:spPr>
        <p:txBody>
          <a:bodyPr vert="horz">
            <a:normAutofit/>
          </a:bodyPr>
          <a:lstStyle>
            <a:lvl1pPr marL="0" indent="0">
              <a:buNone/>
              <a:defRPr sz="2000">
                <a:solidFill>
                  <a:schemeClr val="tx2">
                    <a:lumMod val="75000"/>
                    <a:lumOff val="25000"/>
                  </a:schemeClr>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smtClean="0"/>
              <a:t>Name</a:t>
            </a:r>
            <a:br>
              <a:rPr lang="en-US" dirty="0" smtClean="0"/>
            </a:br>
            <a:r>
              <a:rPr lang="en-US" dirty="0" smtClean="0"/>
              <a:t>Email</a:t>
            </a:r>
          </a:p>
        </p:txBody>
      </p:sp>
      <p:pic>
        <p:nvPicPr>
          <p:cNvPr id="9" name="Picture 8" descr="Cognizant_LOGO.png"/>
          <p:cNvPicPr>
            <a:picLocks noChangeAspect="1"/>
          </p:cNvPicPr>
          <p:nvPr userDrawn="1"/>
        </p:nvPicPr>
        <p:blipFill>
          <a:blip r:embed="rId3" cstate="email">
            <a:extLst>
              <a:ext uri="{28A0092B-C50C-407E-A947-70E740481C1C}">
                <a14:useLocalDpi xmlns="" xmlns:a14="http://schemas.microsoft.com/office/drawing/2010/main"/>
              </a:ext>
            </a:extLst>
          </a:blip>
          <a:stretch>
            <a:fillRect/>
          </a:stretch>
        </p:blipFill>
        <p:spPr>
          <a:xfrm>
            <a:off x="6462937" y="337320"/>
            <a:ext cx="2258154" cy="684559"/>
          </a:xfrm>
          <a:prstGeom prst="rect">
            <a:avLst/>
          </a:prstGeom>
        </p:spPr>
      </p:pic>
    </p:spTree>
    <p:extLst>
      <p:ext uri="{BB962C8B-B14F-4D97-AF65-F5344CB8AC3E}">
        <p14:creationId xmlns="" xmlns:p14="http://schemas.microsoft.com/office/powerpoint/2010/main" val="40671070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794784"/>
            <a:ext cx="7772400" cy="13716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198784"/>
            <a:ext cx="4572000" cy="1091166"/>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44213AF-26F6-41FA-8D85-E2C5388D6E58}" type="datetimeFigureOut">
              <a:rPr lang="en-US" smtClean="0"/>
              <a:pPr/>
              <a:t>30/6/2021</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B32AB80A-78BA-6B42-BA0D-B44ACF890F5A}" type="slidenum">
              <a:rPr lang="en-US" smtClean="0"/>
              <a:pPr/>
              <a:t>‹#›</a:t>
            </a:fld>
            <a:endParaRPr lang="en-US" dirty="0"/>
          </a:p>
        </p:txBody>
      </p:sp>
      <p:sp>
        <p:nvSpPr>
          <p:cNvPr id="7" name="Chevron 6"/>
          <p:cNvSpPr/>
          <p:nvPr/>
        </p:nvSpPr>
        <p:spPr>
          <a:xfrm>
            <a:off x="3636680"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44213AF-26F6-41FA-8D85-E2C5388D6E58}" type="datetimeFigureOut">
              <a:rPr lang="en-US" smtClean="0"/>
              <a:pPr/>
              <a:t>30/6/2021</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B32AB80A-78BA-6B42-BA0D-B44ACF890F5A}"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4057650"/>
            <a:ext cx="4040188"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7" y="4057650"/>
            <a:ext cx="4041775"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083221"/>
            <a:ext cx="4040188" cy="2956322"/>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083221"/>
            <a:ext cx="4041775" cy="2956322"/>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44213AF-26F6-41FA-8D85-E2C5388D6E58}" type="datetimeFigureOut">
              <a:rPr lang="en-US" smtClean="0"/>
              <a:pPr/>
              <a:t>30/6/2021</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B32AB80A-78BA-6B42-BA0D-B44ACF890F5A}"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44213AF-26F6-41FA-8D85-E2C5388D6E58}" type="datetimeFigureOut">
              <a:rPr lang="en-US" smtClean="0"/>
              <a:pPr/>
              <a:t>30/6/2021</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B32AB80A-78BA-6B42-BA0D-B44ACF890F5A}"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44213AF-26F6-41FA-8D85-E2C5388D6E58}" type="datetimeFigureOut">
              <a:rPr lang="en-US" smtClean="0"/>
              <a:pPr/>
              <a:t>30/6/2021</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B32AB80A-78BA-6B42-BA0D-B44ACF890F5A}" type="slidenum">
              <a:rPr lang="en-US" smtClean="0"/>
              <a:pPr/>
              <a:t>‹#›</a:t>
            </a:fld>
            <a:endParaRPr 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657600"/>
            <a:ext cx="7481776" cy="3429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4016327"/>
            <a:ext cx="3974592" cy="6858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05740"/>
            <a:ext cx="7479792" cy="3429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4805958"/>
            <a:ext cx="1920240" cy="274320"/>
          </a:xfrm>
        </p:spPr>
        <p:txBody>
          <a:bodyPr/>
          <a:lstStyle>
            <a:extLst/>
          </a:lstStyle>
          <a:p>
            <a:fld id="{544213AF-26F6-41FA-8D85-E2C5388D6E58}" type="datetimeFigureOut">
              <a:rPr lang="en-US" smtClean="0"/>
              <a:pPr/>
              <a:t>30/6/2021</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B32AB80A-78BA-6B42-BA0D-B44ACF890F5A}"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4082552"/>
            <a:ext cx="7162800" cy="486174"/>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42476"/>
            <a:ext cx="8686800" cy="329184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44213AF-26F6-41FA-8D85-E2C5388D6E58}" type="datetimeFigureOut">
              <a:rPr lang="en-US" smtClean="0"/>
              <a:pPr/>
              <a:t>30/6/2021</a:t>
            </a:fld>
            <a:endParaRPr lang="en-US">
              <a:solidFill>
                <a:schemeClr val="tx1"/>
              </a:solidFill>
            </a:endParaRPr>
          </a:p>
        </p:txBody>
      </p:sp>
      <p:sp>
        <p:nvSpPr>
          <p:cNvPr id="6" name="Footer Placeholder 5"/>
          <p:cNvSpPr>
            <a:spLocks noGrp="1"/>
          </p:cNvSpPr>
          <p:nvPr>
            <p:ph type="ftr" sz="quarter" idx="11"/>
          </p:nvPr>
        </p:nvSpPr>
        <p:spPr>
          <a:xfrm>
            <a:off x="4380073" y="4805958"/>
            <a:ext cx="2350681" cy="273844"/>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32AB80A-78BA-6B42-BA0D-B44ACF890F5A}" type="slidenum">
              <a:rPr lang="en-US" smtClean="0"/>
              <a:pPr/>
              <a:t>‹#›</a:t>
            </a:fld>
            <a:endParaRPr lang="en-US" dirty="0"/>
          </a:p>
        </p:txBody>
      </p:sp>
      <p:sp>
        <p:nvSpPr>
          <p:cNvPr id="2" name="Title 1"/>
          <p:cNvSpPr>
            <a:spLocks noGrp="1"/>
          </p:cNvSpPr>
          <p:nvPr>
            <p:ph type="title"/>
          </p:nvPr>
        </p:nvSpPr>
        <p:spPr>
          <a:xfrm>
            <a:off x="228600" y="3648842"/>
            <a:ext cx="8075432" cy="422004"/>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4343440"/>
            <a:ext cx="3402314" cy="810651"/>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4343440"/>
            <a:ext cx="3402314" cy="810651"/>
          </a:xfrm>
          <a:prstGeom prst="rtTriangle">
            <a:avLst/>
          </a:prstGeom>
          <a:blipFill>
            <a:blip r:embed="rId28">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110997"/>
            <a:ext cx="8229600" cy="3394472"/>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4805958"/>
            <a:ext cx="1920240" cy="274320"/>
          </a:xfrm>
          <a:prstGeom prst="rect">
            <a:avLst/>
          </a:prstGeom>
        </p:spPr>
        <p:txBody>
          <a:bodyPr vert="horz" anchor="b"/>
          <a:lstStyle>
            <a:lvl1pPr algn="l" eaLnBrk="1" latinLnBrk="0" hangingPunct="1">
              <a:defRPr kumimoji="0" sz="1000">
                <a:solidFill>
                  <a:schemeClr val="tx1"/>
                </a:solidFill>
              </a:defRPr>
            </a:lvl1pPr>
            <a:extLst/>
          </a:lstStyle>
          <a:p>
            <a:fld id="{544213AF-26F6-41FA-8D85-E2C5388D6E58}" type="datetimeFigureOut">
              <a:rPr lang="en-US" smtClean="0"/>
              <a:pPr/>
              <a:t>30/6/2021</a:t>
            </a:fld>
            <a:endParaRPr lang="en-US" sz="1000" dirty="0">
              <a:solidFill>
                <a:schemeClr val="tx1"/>
              </a:solidFill>
            </a:endParaRPr>
          </a:p>
        </p:txBody>
      </p:sp>
      <p:sp>
        <p:nvSpPr>
          <p:cNvPr id="22" name="Footer Placeholder 21"/>
          <p:cNvSpPr>
            <a:spLocks noGrp="1"/>
          </p:cNvSpPr>
          <p:nvPr>
            <p:ph type="ftr" sz="quarter" idx="3"/>
          </p:nvPr>
        </p:nvSpPr>
        <p:spPr>
          <a:xfrm>
            <a:off x="4380073" y="4805958"/>
            <a:ext cx="2350681" cy="273844"/>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4805958"/>
            <a:ext cx="365760" cy="273844"/>
          </a:xfrm>
          <a:prstGeom prst="rect">
            <a:avLst/>
          </a:prstGeom>
        </p:spPr>
        <p:txBody>
          <a:bodyPr vert="horz" anchor="b"/>
          <a:lstStyle>
            <a:lvl1pPr algn="r" eaLnBrk="1" latinLnBrk="0" hangingPunct="1">
              <a:defRPr kumimoji="0" sz="1000" b="0">
                <a:solidFill>
                  <a:schemeClr val="tx1"/>
                </a:solidFill>
              </a:defRPr>
            </a:lvl1pPr>
            <a:extLst/>
          </a:lstStyle>
          <a:p>
            <a:fld id="{B32AB80A-78BA-6B42-BA0D-B44ACF890F5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9" r:id="rId12"/>
    <p:sldLayoutId id="2147483671" r:id="rId13"/>
    <p:sldLayoutId id="2147483674" r:id="rId14"/>
    <p:sldLayoutId id="2147483675" r:id="rId15"/>
    <p:sldLayoutId id="2147483661" r:id="rId16"/>
    <p:sldLayoutId id="2147483650" r:id="rId17"/>
    <p:sldLayoutId id="2147483651" r:id="rId18"/>
    <p:sldLayoutId id="2147483665" r:id="rId19"/>
    <p:sldLayoutId id="2147483668" r:id="rId20"/>
    <p:sldLayoutId id="2147483673" r:id="rId21"/>
    <p:sldLayoutId id="2147483663" r:id="rId22"/>
    <p:sldLayoutId id="2147483664" r:id="rId23"/>
    <p:sldLayoutId id="2147483670" r:id="rId24"/>
    <p:sldLayoutId id="2147483669" r:id="rId25"/>
    <p:sldLayoutId id="2147483667" r:id="rId26"/>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8" Type="http://schemas.openxmlformats.org/officeDocument/2006/relationships/hyperlink" Target="https://www.tutorialspoint.com/python3/list_reverse.htm" TargetMode="External"/><Relationship Id="rId3" Type="http://schemas.openxmlformats.org/officeDocument/2006/relationships/hyperlink" Target="https://www.tutorialspoint.com/python3/list_count.htm" TargetMode="External"/><Relationship Id="rId7" Type="http://schemas.openxmlformats.org/officeDocument/2006/relationships/hyperlink" Target="https://www.tutorialspoint.com/python3/list_remove.htm" TargetMode="External"/><Relationship Id="rId2" Type="http://schemas.openxmlformats.org/officeDocument/2006/relationships/hyperlink" Target="https://www.tutorialspoint.com/python3/list_append.htm" TargetMode="External"/><Relationship Id="rId1" Type="http://schemas.openxmlformats.org/officeDocument/2006/relationships/slideLayout" Target="../slideLayouts/slideLayout12.xml"/><Relationship Id="rId6" Type="http://schemas.openxmlformats.org/officeDocument/2006/relationships/hyperlink" Target="https://www.tutorialspoint.com/python3/list_pop.htm" TargetMode="External"/><Relationship Id="rId5" Type="http://schemas.openxmlformats.org/officeDocument/2006/relationships/hyperlink" Target="https://www.tutorialspoint.com/python3/list_insert.htm" TargetMode="External"/><Relationship Id="rId4" Type="http://schemas.openxmlformats.org/officeDocument/2006/relationships/hyperlink" Target="https://www.tutorialspoint.com/python3/list_index.htm" TargetMode="External"/><Relationship Id="rId9" Type="http://schemas.openxmlformats.org/officeDocument/2006/relationships/hyperlink" Target="https://www.tutorialspoint.com/python3/list_sort.ht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8" Type="http://schemas.openxmlformats.org/officeDocument/2006/relationships/hyperlink" Target="https://www.tutorialspoint.com/python3/dictionary_update.htm" TargetMode="External"/><Relationship Id="rId3" Type="http://schemas.openxmlformats.org/officeDocument/2006/relationships/hyperlink" Target="https://www.tutorialspoint.com/python3/dictionary_copy.htm" TargetMode="External"/><Relationship Id="rId7" Type="http://schemas.openxmlformats.org/officeDocument/2006/relationships/hyperlink" Target="https://www.tutorialspoint.com/python3/dictionary_keys.htm" TargetMode="External"/><Relationship Id="rId2" Type="http://schemas.openxmlformats.org/officeDocument/2006/relationships/hyperlink" Target="https://www.tutorialspoint.com/python3/dictionary_clear.htm" TargetMode="External"/><Relationship Id="rId1" Type="http://schemas.openxmlformats.org/officeDocument/2006/relationships/slideLayout" Target="../slideLayouts/slideLayout12.xml"/><Relationship Id="rId6" Type="http://schemas.openxmlformats.org/officeDocument/2006/relationships/hyperlink" Target="https://www.tutorialspoint.com/python3/dictionary_items.htm" TargetMode="External"/><Relationship Id="rId5" Type="http://schemas.openxmlformats.org/officeDocument/2006/relationships/hyperlink" Target="https://www.tutorialspoint.com/python3/dictionary_get.htm" TargetMode="External"/><Relationship Id="rId4" Type="http://schemas.openxmlformats.org/officeDocument/2006/relationships/hyperlink" Target="https://www.tutorialspoint.com/python3/dictionary_fromkeys.htm" TargetMode="External"/><Relationship Id="rId9" Type="http://schemas.openxmlformats.org/officeDocument/2006/relationships/hyperlink" Target="https://www.tutorialspoint.com/python3/dictionary_values.ht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hyperlink" Target="http://www.youtube.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hyperlink" Target="http://battlefield.ea.com/battlefield/bf2142/"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Python    Programming</a:t>
            </a:r>
            <a:endParaRPr lang="en-US" dirty="0"/>
          </a:p>
        </p:txBody>
      </p:sp>
      <p:sp>
        <p:nvSpPr>
          <p:cNvPr id="7" name="Subtitle 6"/>
          <p:cNvSpPr>
            <a:spLocks noGrp="1"/>
          </p:cNvSpPr>
          <p:nvPr>
            <p:ph type="subTitle" idx="1"/>
          </p:nvPr>
        </p:nvSpPr>
        <p:spPr/>
        <p:txBody>
          <a:bodyPr/>
          <a:lstStyle/>
          <a:p>
            <a:endParaRPr lang="en-US" dirty="0"/>
          </a:p>
        </p:txBody>
      </p:sp>
      <p:sp>
        <p:nvSpPr>
          <p:cNvPr id="2" name="Slide Number Placeholder 1"/>
          <p:cNvSpPr>
            <a:spLocks noGrp="1"/>
          </p:cNvSpPr>
          <p:nvPr>
            <p:ph type="sldNum" sz="quarter" idx="12"/>
          </p:nvPr>
        </p:nvSpPr>
        <p:spPr/>
        <p:txBody>
          <a:bodyPr/>
          <a:lstStyle/>
          <a:p>
            <a:fld id="{B32AB80A-78BA-6B42-BA0D-B44ACF890F5A}" type="slidenum">
              <a:rPr lang="en-US" smtClean="0"/>
              <a:pPr/>
              <a:t>1</a:t>
            </a:fld>
            <a:endParaRPr lang="en-US"/>
          </a:p>
        </p:txBody>
      </p:sp>
      <p:pic>
        <p:nvPicPr>
          <p:cNvPr id="8" name="Picture 7"/>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3715356" y="1954370"/>
            <a:ext cx="567529" cy="56752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10</a:t>
            </a:fld>
            <a:endParaRPr lang="en-US"/>
          </a:p>
        </p:txBody>
      </p:sp>
      <p:sp>
        <p:nvSpPr>
          <p:cNvPr id="5" name="Title 4"/>
          <p:cNvSpPr>
            <a:spLocks noGrp="1"/>
          </p:cNvSpPr>
          <p:nvPr>
            <p:ph type="title"/>
          </p:nvPr>
        </p:nvSpPr>
        <p:spPr/>
        <p:txBody>
          <a:bodyPr>
            <a:normAutofit fontScale="90000"/>
          </a:bodyPr>
          <a:lstStyle/>
          <a:p>
            <a:r>
              <a:rPr lang="en-US" dirty="0"/>
              <a:t>Know Your Environment</a:t>
            </a:r>
          </a:p>
        </p:txBody>
      </p:sp>
      <p:sp>
        <p:nvSpPr>
          <p:cNvPr id="6" name="TextBox 5"/>
          <p:cNvSpPr txBox="1"/>
          <p:nvPr/>
        </p:nvSpPr>
        <p:spPr>
          <a:xfrm>
            <a:off x="309093" y="901522"/>
            <a:ext cx="8587481" cy="2631490"/>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Python installation confirmation can be done using below commands</a:t>
            </a:r>
          </a:p>
          <a:p>
            <a:pPr marL="914400" lvl="1" indent="-457200">
              <a:lnSpc>
                <a:spcPct val="150000"/>
              </a:lnSpc>
              <a:buFont typeface="Wingdings" panose="05000000000000000000" pitchFamily="2" charset="2"/>
              <a:buChar char="Ø"/>
            </a:pPr>
            <a:r>
              <a:rPr lang="en-US" sz="1000" dirty="0">
                <a:solidFill>
                  <a:schemeClr val="accent6"/>
                </a:solidFill>
                <a:cs typeface="Times New Roman" panose="02020603050405020304" pitchFamily="18" charset="0"/>
              </a:rPr>
              <a:t>$python </a:t>
            </a:r>
            <a:r>
              <a:rPr lang="en-US" sz="1000" dirty="0">
                <a:solidFill>
                  <a:schemeClr val="tx2">
                    <a:lumMod val="75000"/>
                    <a:lumOff val="25000"/>
                  </a:schemeClr>
                </a:solidFill>
                <a:cs typeface="Times New Roman" panose="02020603050405020304" pitchFamily="18" charset="0"/>
              </a:rPr>
              <a:t># Unix/Linux </a:t>
            </a:r>
          </a:p>
          <a:p>
            <a:pPr marL="914400" lvl="1" indent="-457200">
              <a:lnSpc>
                <a:spcPct val="150000"/>
              </a:lnSpc>
              <a:buFont typeface="Wingdings" panose="05000000000000000000" pitchFamily="2" charset="2"/>
              <a:buChar char="Ø"/>
            </a:pPr>
            <a:r>
              <a:rPr lang="en-US" sz="1000" dirty="0">
                <a:solidFill>
                  <a:schemeClr val="accent6"/>
                </a:solidFill>
                <a:cs typeface="Times New Roman" panose="02020603050405020304" pitchFamily="18" charset="0"/>
              </a:rPr>
              <a:t>python% </a:t>
            </a:r>
            <a:r>
              <a:rPr lang="en-US" sz="1000" dirty="0">
                <a:solidFill>
                  <a:schemeClr val="tx2">
                    <a:lumMod val="75000"/>
                    <a:lumOff val="25000"/>
                  </a:schemeClr>
                </a:solidFill>
                <a:cs typeface="Times New Roman" panose="02020603050405020304" pitchFamily="18" charset="0"/>
              </a:rPr>
              <a:t># Unix/Linux </a:t>
            </a:r>
          </a:p>
          <a:p>
            <a:pPr marL="914400" lvl="1" indent="-457200">
              <a:lnSpc>
                <a:spcPct val="150000"/>
              </a:lnSpc>
              <a:buFont typeface="Wingdings" panose="05000000000000000000" pitchFamily="2" charset="2"/>
              <a:buChar char="Ø"/>
            </a:pPr>
            <a:r>
              <a:rPr lang="en-US" sz="1000" dirty="0">
                <a:solidFill>
                  <a:schemeClr val="accent6"/>
                </a:solidFill>
                <a:cs typeface="Times New Roman" panose="02020603050405020304" pitchFamily="18" charset="0"/>
              </a:rPr>
              <a:t>C:&gt;python </a:t>
            </a:r>
            <a:r>
              <a:rPr lang="en-US" sz="1000" dirty="0">
                <a:solidFill>
                  <a:schemeClr val="tx2">
                    <a:lumMod val="75000"/>
                    <a:lumOff val="25000"/>
                  </a:schemeClr>
                </a:solidFill>
                <a:cs typeface="Times New Roman" panose="02020603050405020304" pitchFamily="18" charset="0"/>
              </a:rPr>
              <a:t># Windows/DOS</a:t>
            </a:r>
          </a:p>
          <a:p>
            <a:pPr>
              <a:lnSpc>
                <a:spcPct val="150000"/>
              </a:lnSpc>
            </a:pPr>
            <a:r>
              <a:rPr lang="en-US" sz="1000" b="1" dirty="0">
                <a:solidFill>
                  <a:schemeClr val="tx2"/>
                </a:solidFill>
                <a:cs typeface="Times New Roman" panose="02020603050405020304" pitchFamily="18" charset="0"/>
              </a:rPr>
              <a:t>Note</a:t>
            </a:r>
            <a:r>
              <a:rPr lang="en-US" sz="1000" dirty="0">
                <a:solidFill>
                  <a:schemeClr val="tx2"/>
                </a:solidFill>
                <a:cs typeface="Times New Roman" panose="02020603050405020304" pitchFamily="18" charset="0"/>
              </a:rPr>
              <a:t> : If python application is not available then visit https://www.python.org/downloads to download latest python version.</a:t>
            </a:r>
          </a:p>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Make sure python globally accessible by adding python PATH to the PATH ENVIRONMENTAL variable.</a:t>
            </a:r>
          </a:p>
          <a:p>
            <a:pPr marL="914400" lvl="1" indent="-457200">
              <a:lnSpc>
                <a:spcPct val="150000"/>
              </a:lnSpc>
              <a:buFont typeface="Wingdings" panose="05000000000000000000" pitchFamily="2" charset="2"/>
              <a:buChar char="Ø"/>
            </a:pPr>
            <a:r>
              <a:rPr lang="en-US" sz="1000" dirty="0">
                <a:solidFill>
                  <a:schemeClr val="accent6"/>
                </a:solidFill>
                <a:cs typeface="Times New Roman" panose="02020603050405020304" pitchFamily="18" charset="0"/>
              </a:rPr>
              <a:t>PATH="$PATH:/</a:t>
            </a:r>
            <a:r>
              <a:rPr lang="en-US" sz="1000" dirty="0" err="1">
                <a:solidFill>
                  <a:schemeClr val="accent6"/>
                </a:solidFill>
                <a:cs typeface="Times New Roman" panose="02020603050405020304" pitchFamily="18" charset="0"/>
              </a:rPr>
              <a:t>usr</a:t>
            </a:r>
            <a:r>
              <a:rPr lang="en-US" sz="1000" dirty="0">
                <a:solidFill>
                  <a:schemeClr val="accent6"/>
                </a:solidFill>
                <a:cs typeface="Times New Roman" panose="02020603050405020304" pitchFamily="18" charset="0"/>
              </a:rPr>
              <a:t>/local/bin/python3 and press enter”. </a:t>
            </a:r>
            <a:r>
              <a:rPr lang="en-US" sz="1000" dirty="0">
                <a:solidFill>
                  <a:schemeClr val="tx2">
                    <a:lumMod val="75000"/>
                    <a:lumOff val="25000"/>
                  </a:schemeClr>
                </a:solidFill>
                <a:cs typeface="Times New Roman" panose="02020603050405020304" pitchFamily="18" charset="0"/>
              </a:rPr>
              <a:t># Unix/Linux </a:t>
            </a:r>
          </a:p>
          <a:p>
            <a:pPr marL="914400" lvl="1" indent="-457200">
              <a:lnSpc>
                <a:spcPct val="150000"/>
              </a:lnSpc>
              <a:buFont typeface="Wingdings" panose="05000000000000000000" pitchFamily="2" charset="2"/>
              <a:buChar char="Ø"/>
            </a:pPr>
            <a:r>
              <a:rPr lang="en-US" sz="1000" dirty="0">
                <a:solidFill>
                  <a:schemeClr val="accent6"/>
                </a:solidFill>
                <a:cs typeface="Times New Roman" panose="02020603050405020304" pitchFamily="18" charset="0"/>
              </a:rPr>
              <a:t>path %path%;C:\Python and press Enter.</a:t>
            </a:r>
            <a:r>
              <a:rPr lang="en-US" sz="1000" dirty="0">
                <a:solidFill>
                  <a:schemeClr val="tx2">
                    <a:lumMod val="75000"/>
                    <a:lumOff val="25000"/>
                  </a:schemeClr>
                </a:solidFill>
                <a:cs typeface="Times New Roman" panose="02020603050405020304" pitchFamily="18" charset="0"/>
              </a:rPr>
              <a:t> # Windows/DOS</a:t>
            </a:r>
          </a:p>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Check python by using “</a:t>
            </a:r>
            <a:r>
              <a:rPr lang="en-US" sz="1000" dirty="0">
                <a:solidFill>
                  <a:schemeClr val="accent6"/>
                </a:solidFill>
                <a:cs typeface="Times New Roman" panose="02020603050405020304" pitchFamily="18" charset="0"/>
              </a:rPr>
              <a:t>Python -V</a:t>
            </a:r>
            <a:r>
              <a:rPr lang="en-US" sz="1000" dirty="0">
                <a:solidFill>
                  <a:schemeClr val="tx2">
                    <a:lumMod val="75000"/>
                    <a:lumOff val="25000"/>
                  </a:schemeClr>
                </a:solidFill>
                <a:cs typeface="Times New Roman" panose="02020603050405020304" pitchFamily="18" charset="0"/>
              </a:rPr>
              <a:t>” command.</a:t>
            </a:r>
          </a:p>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Using an Editor is individual's choice but its recommended to use </a:t>
            </a:r>
            <a:r>
              <a:rPr lang="en-US" sz="1000" dirty="0" err="1">
                <a:solidFill>
                  <a:schemeClr val="tx2"/>
                </a:solidFill>
                <a:cs typeface="Times New Roman" panose="02020603050405020304" pitchFamily="18" charset="0"/>
              </a:rPr>
              <a:t>PyCharm</a:t>
            </a:r>
            <a:r>
              <a:rPr lang="en-US" sz="1000" dirty="0">
                <a:solidFill>
                  <a:schemeClr val="tx2">
                    <a:lumMod val="75000"/>
                    <a:lumOff val="25000"/>
                  </a:schemeClr>
                </a:solidFill>
                <a:cs typeface="Times New Roman" panose="02020603050405020304" pitchFamily="18" charset="0"/>
              </a:rPr>
              <a:t>.</a:t>
            </a:r>
          </a:p>
          <a:p>
            <a:pPr marL="914400" lvl="1" indent="-457200">
              <a:lnSpc>
                <a:spcPct val="150000"/>
              </a:lnSpc>
              <a:buFont typeface="Wingdings" panose="05000000000000000000" pitchFamily="2" charset="2"/>
              <a:buChar char="Ø"/>
            </a:pPr>
            <a:r>
              <a:rPr lang="en-US" sz="1000" dirty="0" err="1">
                <a:solidFill>
                  <a:schemeClr val="tx2"/>
                </a:solidFill>
                <a:cs typeface="Times New Roman" panose="02020603050405020304" pitchFamily="18" charset="0"/>
              </a:rPr>
              <a:t>PyCharm</a:t>
            </a:r>
            <a:r>
              <a:rPr lang="en-US" sz="1000" dirty="0">
                <a:solidFill>
                  <a:schemeClr val="tx2"/>
                </a:solidFill>
                <a:cs typeface="Times New Roman" panose="02020603050405020304" pitchFamily="18" charset="0"/>
              </a:rPr>
              <a:t> can be installed using https://www.jetbrains.com/pycharm</a:t>
            </a:r>
            <a:r>
              <a:rPr lang="en-US" sz="1000" dirty="0" smtClean="0">
                <a:solidFill>
                  <a:schemeClr val="tx2"/>
                </a:solidFill>
                <a:cs typeface="Times New Roman" panose="02020603050405020304" pitchFamily="18" charset="0"/>
              </a:rPr>
              <a:t>/</a:t>
            </a:r>
            <a:endParaRPr lang="en-US" sz="1000" dirty="0">
              <a:solidFill>
                <a:schemeClr val="tx2"/>
              </a:solidFill>
              <a:cs typeface="Times New Roman" panose="02020603050405020304" pitchFamily="18" charset="0"/>
            </a:endParaRPr>
          </a:p>
        </p:txBody>
      </p:sp>
      <p:pic>
        <p:nvPicPr>
          <p:cNvPr id="25" name="Picture 2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5566616" y="2823283"/>
            <a:ext cx="1743318" cy="495369"/>
          </a:xfrm>
          <a:prstGeom prst="rect">
            <a:avLst/>
          </a:prstGeom>
        </p:spPr>
      </p:pic>
    </p:spTree>
    <p:extLst>
      <p:ext uri="{BB962C8B-B14F-4D97-AF65-F5344CB8AC3E}">
        <p14:creationId xmlns="" xmlns:p14="http://schemas.microsoft.com/office/powerpoint/2010/main" val="28954905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11</a:t>
            </a:fld>
            <a:endParaRPr lang="en-US"/>
          </a:p>
        </p:txBody>
      </p:sp>
      <p:sp>
        <p:nvSpPr>
          <p:cNvPr id="5" name="Title 4"/>
          <p:cNvSpPr>
            <a:spLocks noGrp="1"/>
          </p:cNvSpPr>
          <p:nvPr>
            <p:ph type="title"/>
          </p:nvPr>
        </p:nvSpPr>
        <p:spPr/>
        <p:txBody>
          <a:bodyPr>
            <a:normAutofit fontScale="90000"/>
          </a:bodyPr>
          <a:lstStyle/>
          <a:p>
            <a:r>
              <a:rPr lang="en-US" dirty="0" smtClean="0"/>
              <a:t>Programming Basics</a:t>
            </a:r>
            <a:endParaRPr lang="en-US" dirty="0"/>
          </a:p>
        </p:txBody>
      </p:sp>
      <p:sp>
        <p:nvSpPr>
          <p:cNvPr id="6" name="TextBox 5"/>
          <p:cNvSpPr txBox="1"/>
          <p:nvPr/>
        </p:nvSpPr>
        <p:spPr>
          <a:xfrm>
            <a:off x="309093" y="901522"/>
            <a:ext cx="8587481" cy="3295454"/>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Interactive Mode Programming :</a:t>
            </a:r>
          </a:p>
          <a:p>
            <a:pPr marL="914400" lvl="1" indent="-457200">
              <a:lnSpc>
                <a:spcPct val="150000"/>
              </a:lnSpc>
              <a:buFont typeface="Wingdings" panose="05000000000000000000" pitchFamily="2" charset="2"/>
              <a:buChar char="v"/>
            </a:pPr>
            <a:r>
              <a:rPr lang="en-US" sz="1000" dirty="0">
                <a:solidFill>
                  <a:schemeClr val="accent6"/>
                </a:solidFill>
                <a:cs typeface="Times New Roman" panose="02020603050405020304" pitchFamily="18" charset="0"/>
              </a:rPr>
              <a:t>$ Python </a:t>
            </a:r>
            <a:r>
              <a:rPr lang="en-US" sz="1000" dirty="0">
                <a:solidFill>
                  <a:schemeClr val="tx2"/>
                </a:solidFill>
                <a:cs typeface="Times New Roman" panose="02020603050405020304" pitchFamily="18" charset="0"/>
              </a:rPr>
              <a:t># </a:t>
            </a:r>
            <a:r>
              <a:rPr lang="en-US" sz="1000" dirty="0">
                <a:solidFill>
                  <a:schemeClr val="tx2">
                    <a:lumMod val="75000"/>
                    <a:lumOff val="25000"/>
                  </a:schemeClr>
                </a:solidFill>
                <a:cs typeface="Times New Roman" panose="02020603050405020304" pitchFamily="18" charset="0"/>
              </a:rPr>
              <a:t>invoking interpreter without passing a script file </a:t>
            </a:r>
          </a:p>
          <a:p>
            <a:pPr marL="914400" lvl="1" indent="-457200">
              <a:lnSpc>
                <a:spcPct val="150000"/>
              </a:lnSpc>
              <a:buFont typeface="Arial" panose="020B0604020202020204" pitchFamily="34" charset="0"/>
              <a:buChar char="»"/>
            </a:pPr>
            <a:r>
              <a:rPr lang="en-US" sz="1000" dirty="0">
                <a:solidFill>
                  <a:schemeClr val="accent6"/>
                </a:solidFill>
                <a:cs typeface="Times New Roman" panose="02020603050405020304" pitchFamily="18" charset="0"/>
              </a:rPr>
              <a:t>Print “Welcome to the world of python !!”</a:t>
            </a:r>
          </a:p>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Script Mode Programming :</a:t>
            </a:r>
          </a:p>
          <a:p>
            <a:pPr marL="914400" lvl="1" indent="-457200">
              <a:lnSpc>
                <a:spcPct val="150000"/>
              </a:lnSpc>
              <a:buFont typeface="Wingdings" panose="05000000000000000000" pitchFamily="2" charset="2"/>
              <a:buChar char="v"/>
            </a:pPr>
            <a:r>
              <a:rPr lang="en-US" sz="1000" dirty="0">
                <a:solidFill>
                  <a:schemeClr val="tx2">
                    <a:lumMod val="75000"/>
                    <a:lumOff val="25000"/>
                  </a:schemeClr>
                </a:solidFill>
                <a:cs typeface="Times New Roman" panose="02020603050405020304" pitchFamily="18" charset="0"/>
              </a:rPr>
              <a:t> </a:t>
            </a:r>
            <a:r>
              <a:rPr lang="en-US" sz="1000" dirty="0">
                <a:solidFill>
                  <a:schemeClr val="accent6"/>
                </a:solidFill>
                <a:cs typeface="Times New Roman" panose="02020603050405020304" pitchFamily="18" charset="0"/>
              </a:rPr>
              <a:t>$ Python  &lt;Script Name&gt;.</a:t>
            </a:r>
            <a:r>
              <a:rPr lang="en-US" sz="1000" dirty="0" err="1">
                <a:solidFill>
                  <a:schemeClr val="accent6"/>
                </a:solidFill>
                <a:cs typeface="Times New Roman" panose="02020603050405020304" pitchFamily="18" charset="0"/>
              </a:rPr>
              <a:t>py</a:t>
            </a:r>
            <a:r>
              <a:rPr lang="en-US" sz="1000" dirty="0">
                <a:solidFill>
                  <a:schemeClr val="accent6"/>
                </a:solidFill>
                <a:cs typeface="Times New Roman" panose="02020603050405020304" pitchFamily="18" charset="0"/>
              </a:rPr>
              <a:t>  </a:t>
            </a:r>
            <a:r>
              <a:rPr lang="en-US" sz="1000" dirty="0">
                <a:solidFill>
                  <a:schemeClr val="tx2">
                    <a:lumMod val="75000"/>
                    <a:lumOff val="25000"/>
                  </a:schemeClr>
                </a:solidFill>
                <a:cs typeface="Times New Roman" panose="02020603050405020304" pitchFamily="18" charset="0"/>
              </a:rPr>
              <a:t># Invoking the interpreter with a script parameter begins execution of the script and continues until the script is finished.</a:t>
            </a:r>
          </a:p>
          <a:p>
            <a:pPr>
              <a:lnSpc>
                <a:spcPct val="150000"/>
              </a:lnSpc>
            </a:pPr>
            <a:r>
              <a:rPr lang="en-US" sz="1000" b="1" dirty="0">
                <a:solidFill>
                  <a:schemeClr val="tx2">
                    <a:lumMod val="75000"/>
                    <a:lumOff val="25000"/>
                  </a:schemeClr>
                </a:solidFill>
                <a:cs typeface="Times New Roman" panose="02020603050405020304" pitchFamily="18" charset="0"/>
              </a:rPr>
              <a:t>Note</a:t>
            </a:r>
            <a:r>
              <a:rPr lang="en-US" sz="1000" dirty="0">
                <a:solidFill>
                  <a:schemeClr val="tx2">
                    <a:lumMod val="75000"/>
                    <a:lumOff val="25000"/>
                  </a:schemeClr>
                </a:solidFill>
                <a:cs typeface="Times New Roman" panose="02020603050405020304" pitchFamily="18" charset="0"/>
              </a:rPr>
              <a:t> : Python files should have extension .</a:t>
            </a:r>
            <a:r>
              <a:rPr lang="en-US" sz="1000" dirty="0" err="1">
                <a:solidFill>
                  <a:schemeClr val="tx2">
                    <a:lumMod val="75000"/>
                    <a:lumOff val="25000"/>
                  </a:schemeClr>
                </a:solidFill>
                <a:cs typeface="Times New Roman" panose="02020603050405020304" pitchFamily="18" charset="0"/>
              </a:rPr>
              <a:t>py</a:t>
            </a:r>
            <a:endParaRPr lang="en-US" sz="1000" dirty="0">
              <a:solidFill>
                <a:schemeClr val="tx2">
                  <a:lumMod val="75000"/>
                  <a:lumOff val="25000"/>
                </a:schemeClr>
              </a:solidFill>
              <a:cs typeface="Times New Roman" panose="02020603050405020304" pitchFamily="18" charset="0"/>
            </a:endParaRPr>
          </a:p>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Lines and Indentation :</a:t>
            </a:r>
          </a:p>
          <a:p>
            <a:pPr marL="914400" lvl="1" indent="-457200">
              <a:lnSpc>
                <a:spcPct val="150000"/>
              </a:lnSpc>
              <a:buFont typeface="Wingdings" panose="05000000000000000000" pitchFamily="2" charset="2"/>
              <a:buChar char="v"/>
            </a:pPr>
            <a:r>
              <a:rPr lang="en-US" sz="1000" dirty="0">
                <a:solidFill>
                  <a:schemeClr val="tx2">
                    <a:lumMod val="75000"/>
                    <a:lumOff val="25000"/>
                  </a:schemeClr>
                </a:solidFill>
                <a:cs typeface="Times New Roman" panose="02020603050405020304" pitchFamily="18" charset="0"/>
              </a:rPr>
              <a:t>Blocks of code are denoted by line indentation, which is rigidly enforced.</a:t>
            </a:r>
          </a:p>
          <a:p>
            <a:pPr marL="914400" lvl="1" indent="-457200">
              <a:lnSpc>
                <a:spcPct val="150000"/>
              </a:lnSpc>
              <a:buFont typeface="Wingdings" panose="05000000000000000000" pitchFamily="2" charset="2"/>
              <a:buChar char="v"/>
            </a:pPr>
            <a:r>
              <a:rPr lang="en-US" sz="1000" dirty="0">
                <a:solidFill>
                  <a:schemeClr val="tx2">
                    <a:lumMod val="75000"/>
                    <a:lumOff val="25000"/>
                  </a:schemeClr>
                </a:solidFill>
                <a:cs typeface="Times New Roman" panose="02020603050405020304" pitchFamily="18" charset="0"/>
              </a:rPr>
              <a:t>Example :</a:t>
            </a:r>
          </a:p>
          <a:p>
            <a:pPr lvl="1">
              <a:lnSpc>
                <a:spcPct val="150000"/>
              </a:lnSpc>
            </a:pPr>
            <a:r>
              <a:rPr lang="en-US" sz="1000" dirty="0">
                <a:solidFill>
                  <a:schemeClr val="accent6"/>
                </a:solidFill>
                <a:cs typeface="Times New Roman" panose="02020603050405020304" pitchFamily="18" charset="0"/>
              </a:rPr>
              <a:t>if True: </a:t>
            </a:r>
          </a:p>
          <a:p>
            <a:pPr>
              <a:lnSpc>
                <a:spcPct val="150000"/>
              </a:lnSpc>
            </a:pPr>
            <a:r>
              <a:rPr lang="en-US" sz="1000" dirty="0">
                <a:solidFill>
                  <a:schemeClr val="accent6"/>
                </a:solidFill>
                <a:cs typeface="Times New Roman" panose="02020603050405020304" pitchFamily="18" charset="0"/>
              </a:rPr>
              <a:t>      </a:t>
            </a:r>
            <a:r>
              <a:rPr lang="en-US" sz="1000" dirty="0" smtClean="0">
                <a:solidFill>
                  <a:schemeClr val="accent6"/>
                </a:solidFill>
                <a:cs typeface="Times New Roman" panose="02020603050405020304" pitchFamily="18" charset="0"/>
              </a:rPr>
              <a:t>		print </a:t>
            </a:r>
            <a:r>
              <a:rPr lang="en-US" sz="1000" dirty="0">
                <a:solidFill>
                  <a:schemeClr val="accent6"/>
                </a:solidFill>
                <a:cs typeface="Times New Roman" panose="02020603050405020304" pitchFamily="18" charset="0"/>
              </a:rPr>
              <a:t>"True”</a:t>
            </a:r>
            <a:r>
              <a:rPr lang="en-US" sz="1000" dirty="0">
                <a:solidFill>
                  <a:schemeClr val="tx2"/>
                </a:solidFill>
                <a:cs typeface="Times New Roman" panose="02020603050405020304" pitchFamily="18" charset="0"/>
              </a:rPr>
              <a:t>  </a:t>
            </a:r>
            <a:r>
              <a:rPr lang="en-US" sz="1000" dirty="0">
                <a:solidFill>
                  <a:schemeClr val="tx2">
                    <a:lumMod val="75000"/>
                    <a:lumOff val="25000"/>
                  </a:schemeClr>
                </a:solidFill>
                <a:cs typeface="Times New Roman" panose="02020603050405020304" pitchFamily="18" charset="0"/>
              </a:rPr>
              <a:t># Indentation is being ensured using &lt;tab&gt;</a:t>
            </a:r>
          </a:p>
          <a:p>
            <a:pPr lvl="1">
              <a:lnSpc>
                <a:spcPct val="150000"/>
              </a:lnSpc>
            </a:pPr>
            <a:r>
              <a:rPr lang="en-US" sz="1000" dirty="0">
                <a:solidFill>
                  <a:schemeClr val="accent6"/>
                </a:solidFill>
                <a:cs typeface="Times New Roman" panose="02020603050405020304" pitchFamily="18" charset="0"/>
              </a:rPr>
              <a:t>else: </a:t>
            </a:r>
          </a:p>
          <a:p>
            <a:pPr>
              <a:lnSpc>
                <a:spcPct val="150000"/>
              </a:lnSpc>
            </a:pPr>
            <a:r>
              <a:rPr lang="en-US" sz="1000" dirty="0">
                <a:solidFill>
                  <a:schemeClr val="accent6"/>
                </a:solidFill>
                <a:cs typeface="Times New Roman" panose="02020603050405020304" pitchFamily="18" charset="0"/>
              </a:rPr>
              <a:t>      </a:t>
            </a:r>
            <a:r>
              <a:rPr lang="en-US" sz="1000" dirty="0" smtClean="0">
                <a:solidFill>
                  <a:schemeClr val="accent6"/>
                </a:solidFill>
                <a:cs typeface="Times New Roman" panose="02020603050405020304" pitchFamily="18" charset="0"/>
              </a:rPr>
              <a:t>	 	print </a:t>
            </a:r>
            <a:r>
              <a:rPr lang="en-US" sz="1000" dirty="0">
                <a:solidFill>
                  <a:schemeClr val="accent6"/>
                </a:solidFill>
                <a:cs typeface="Times New Roman" panose="02020603050405020304" pitchFamily="18" charset="0"/>
              </a:rPr>
              <a:t>"False"</a:t>
            </a:r>
          </a:p>
        </p:txBody>
      </p:sp>
    </p:spTree>
    <p:extLst>
      <p:ext uri="{BB962C8B-B14F-4D97-AF65-F5344CB8AC3E}">
        <p14:creationId xmlns="" xmlns:p14="http://schemas.microsoft.com/office/powerpoint/2010/main" val="10218991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12</a:t>
            </a:fld>
            <a:endParaRPr lang="en-US"/>
          </a:p>
        </p:txBody>
      </p:sp>
      <p:sp>
        <p:nvSpPr>
          <p:cNvPr id="5" name="Title 4"/>
          <p:cNvSpPr>
            <a:spLocks noGrp="1"/>
          </p:cNvSpPr>
          <p:nvPr>
            <p:ph type="title"/>
          </p:nvPr>
        </p:nvSpPr>
        <p:spPr/>
        <p:txBody>
          <a:bodyPr>
            <a:normAutofit fontScale="90000"/>
          </a:bodyPr>
          <a:lstStyle/>
          <a:p>
            <a:r>
              <a:rPr lang="en-US" dirty="0"/>
              <a:t>Programming </a:t>
            </a:r>
            <a:r>
              <a:rPr lang="en-US" dirty="0" smtClean="0"/>
              <a:t>Basics (</a:t>
            </a:r>
            <a:r>
              <a:rPr lang="en-US" dirty="0" err="1" smtClean="0"/>
              <a:t>Cntd</a:t>
            </a:r>
            <a:r>
              <a:rPr lang="en-US" dirty="0"/>
              <a:t>..)</a:t>
            </a:r>
          </a:p>
        </p:txBody>
      </p:sp>
      <p:sp>
        <p:nvSpPr>
          <p:cNvPr id="6" name="TextBox 5"/>
          <p:cNvSpPr txBox="1"/>
          <p:nvPr/>
        </p:nvSpPr>
        <p:spPr>
          <a:xfrm>
            <a:off x="309093" y="901522"/>
            <a:ext cx="8587481" cy="2631490"/>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Multi-Line Statements :</a:t>
            </a:r>
          </a:p>
          <a:p>
            <a:pPr marL="914400" lvl="1" indent="-457200">
              <a:lnSpc>
                <a:spcPct val="150000"/>
              </a:lnSpc>
              <a:buFont typeface="Wingdings" panose="05000000000000000000" pitchFamily="2" charset="2"/>
              <a:buChar char="v"/>
            </a:pPr>
            <a:r>
              <a:rPr lang="en-US" sz="1000" dirty="0">
                <a:solidFill>
                  <a:schemeClr val="tx2">
                    <a:lumMod val="75000"/>
                    <a:lumOff val="25000"/>
                  </a:schemeClr>
                </a:solidFill>
                <a:cs typeface="Times New Roman" panose="02020603050405020304" pitchFamily="18" charset="0"/>
              </a:rPr>
              <a:t>In case of multi line statement, need to use line continuation character (\) to denote that the line should continue.</a:t>
            </a:r>
          </a:p>
          <a:p>
            <a:pPr marL="914400" lvl="1" indent="-457200">
              <a:lnSpc>
                <a:spcPct val="150000"/>
              </a:lnSpc>
              <a:buFont typeface="Wingdings" panose="05000000000000000000" pitchFamily="2" charset="2"/>
              <a:buChar char="v"/>
            </a:pPr>
            <a:r>
              <a:rPr lang="en-US" sz="1000" dirty="0">
                <a:solidFill>
                  <a:schemeClr val="tx2">
                    <a:lumMod val="75000"/>
                    <a:lumOff val="25000"/>
                  </a:schemeClr>
                </a:solidFill>
                <a:cs typeface="Times New Roman" panose="02020603050405020304" pitchFamily="18" charset="0"/>
              </a:rPr>
              <a:t>Example :</a:t>
            </a:r>
          </a:p>
          <a:p>
            <a:pPr lvl="2">
              <a:lnSpc>
                <a:spcPct val="150000"/>
              </a:lnSpc>
            </a:pPr>
            <a:r>
              <a:rPr lang="en-US" sz="1000" dirty="0">
                <a:solidFill>
                  <a:schemeClr val="accent6"/>
                </a:solidFill>
                <a:cs typeface="Times New Roman" panose="02020603050405020304" pitchFamily="18" charset="0"/>
              </a:rPr>
              <a:t>X = A + \</a:t>
            </a:r>
          </a:p>
          <a:p>
            <a:pPr lvl="1">
              <a:lnSpc>
                <a:spcPct val="150000"/>
              </a:lnSpc>
            </a:pPr>
            <a:r>
              <a:rPr lang="en-US" sz="1000" dirty="0">
                <a:solidFill>
                  <a:schemeClr val="accent6"/>
                </a:solidFill>
                <a:cs typeface="Times New Roman" panose="02020603050405020304" pitchFamily="18" charset="0"/>
              </a:rPr>
              <a:t>      </a:t>
            </a:r>
            <a:r>
              <a:rPr lang="en-US" sz="1000" dirty="0" smtClean="0">
                <a:solidFill>
                  <a:schemeClr val="accent6"/>
                </a:solidFill>
                <a:cs typeface="Times New Roman" panose="02020603050405020304" pitchFamily="18" charset="0"/>
              </a:rPr>
              <a:t>	 </a:t>
            </a:r>
            <a:r>
              <a:rPr lang="en-US" sz="1000" dirty="0">
                <a:solidFill>
                  <a:schemeClr val="accent6"/>
                </a:solidFill>
                <a:cs typeface="Times New Roman" panose="02020603050405020304" pitchFamily="18" charset="0"/>
              </a:rPr>
              <a:t>B + \</a:t>
            </a:r>
          </a:p>
          <a:p>
            <a:pPr lvl="1">
              <a:lnSpc>
                <a:spcPct val="150000"/>
              </a:lnSpc>
            </a:pPr>
            <a:r>
              <a:rPr lang="en-US" sz="1000" dirty="0">
                <a:solidFill>
                  <a:schemeClr val="accent6"/>
                </a:solidFill>
                <a:cs typeface="Times New Roman" panose="02020603050405020304" pitchFamily="18" charset="0"/>
              </a:rPr>
              <a:t>      </a:t>
            </a:r>
            <a:r>
              <a:rPr lang="en-US" sz="1000" dirty="0" smtClean="0">
                <a:solidFill>
                  <a:schemeClr val="accent6"/>
                </a:solidFill>
                <a:cs typeface="Times New Roman" panose="02020603050405020304" pitchFamily="18" charset="0"/>
              </a:rPr>
              <a:t>	 </a:t>
            </a:r>
            <a:r>
              <a:rPr lang="en-US" sz="1000" dirty="0">
                <a:solidFill>
                  <a:schemeClr val="accent6"/>
                </a:solidFill>
                <a:cs typeface="Times New Roman" panose="02020603050405020304" pitchFamily="18" charset="0"/>
              </a:rPr>
              <a:t>C</a:t>
            </a:r>
          </a:p>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Quotation in Python :</a:t>
            </a:r>
          </a:p>
          <a:p>
            <a:pPr marL="914400" lvl="1" indent="-457200">
              <a:lnSpc>
                <a:spcPct val="150000"/>
              </a:lnSpc>
              <a:buFont typeface="Wingdings" panose="05000000000000000000" pitchFamily="2" charset="2"/>
              <a:buChar char="§"/>
            </a:pPr>
            <a:r>
              <a:rPr lang="en-US" sz="1000" dirty="0">
                <a:solidFill>
                  <a:schemeClr val="accent6"/>
                </a:solidFill>
                <a:cs typeface="Times New Roman" panose="02020603050405020304" pitchFamily="18" charset="0"/>
              </a:rPr>
              <a:t>word = 'word'</a:t>
            </a:r>
          </a:p>
          <a:p>
            <a:pPr marL="914400" lvl="1" indent="-457200">
              <a:lnSpc>
                <a:spcPct val="150000"/>
              </a:lnSpc>
              <a:buFont typeface="Wingdings" panose="05000000000000000000" pitchFamily="2" charset="2"/>
              <a:buChar char="§"/>
            </a:pPr>
            <a:r>
              <a:rPr lang="en-US" sz="1000" dirty="0">
                <a:solidFill>
                  <a:schemeClr val="accent6"/>
                </a:solidFill>
                <a:cs typeface="Times New Roman" panose="02020603050405020304" pitchFamily="18" charset="0"/>
              </a:rPr>
              <a:t>sentence = "This is a sentence."</a:t>
            </a:r>
          </a:p>
          <a:p>
            <a:pPr marL="914400" lvl="1" indent="-457200">
              <a:lnSpc>
                <a:spcPct val="150000"/>
              </a:lnSpc>
              <a:buFont typeface="Wingdings" panose="05000000000000000000" pitchFamily="2" charset="2"/>
              <a:buChar char="§"/>
            </a:pPr>
            <a:r>
              <a:rPr lang="en-US" sz="1000" dirty="0">
                <a:solidFill>
                  <a:schemeClr val="accent6"/>
                </a:solidFill>
                <a:cs typeface="Times New Roman" panose="02020603050405020304" pitchFamily="18" charset="0"/>
              </a:rPr>
              <a:t>paragraph = """This is a paragraph. It is</a:t>
            </a:r>
          </a:p>
          <a:p>
            <a:pPr lvl="1">
              <a:lnSpc>
                <a:spcPct val="150000"/>
              </a:lnSpc>
            </a:pPr>
            <a:r>
              <a:rPr lang="en-US" sz="1000" dirty="0" smtClean="0">
                <a:solidFill>
                  <a:schemeClr val="accent6"/>
                </a:solidFill>
                <a:cs typeface="Times New Roman" panose="02020603050405020304" pitchFamily="18" charset="0"/>
              </a:rPr>
              <a:t>	made up of multiple lines and sentences."""</a:t>
            </a:r>
            <a:endParaRPr lang="en-US" sz="1000" dirty="0">
              <a:solidFill>
                <a:schemeClr val="accent6"/>
              </a:solidFill>
              <a:cs typeface="Times New Roman" panose="02020603050405020304" pitchFamily="18" charset="0"/>
            </a:endParaRPr>
          </a:p>
        </p:txBody>
      </p:sp>
    </p:spTree>
    <p:extLst>
      <p:ext uri="{BB962C8B-B14F-4D97-AF65-F5344CB8AC3E}">
        <p14:creationId xmlns="" xmlns:p14="http://schemas.microsoft.com/office/powerpoint/2010/main" val="39852870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13</a:t>
            </a:fld>
            <a:endParaRPr lang="en-US"/>
          </a:p>
        </p:txBody>
      </p:sp>
      <p:sp>
        <p:nvSpPr>
          <p:cNvPr id="5" name="Title 4"/>
          <p:cNvSpPr>
            <a:spLocks noGrp="1"/>
          </p:cNvSpPr>
          <p:nvPr>
            <p:ph type="title"/>
          </p:nvPr>
        </p:nvSpPr>
        <p:spPr/>
        <p:txBody>
          <a:bodyPr>
            <a:normAutofit fontScale="90000"/>
          </a:bodyPr>
          <a:lstStyle/>
          <a:p>
            <a:r>
              <a:rPr lang="en-US" dirty="0"/>
              <a:t>Programming Basics (</a:t>
            </a:r>
            <a:r>
              <a:rPr lang="en-US" dirty="0" err="1"/>
              <a:t>Cntd</a:t>
            </a:r>
            <a:r>
              <a:rPr lang="en-US" dirty="0"/>
              <a:t>..)</a:t>
            </a:r>
          </a:p>
        </p:txBody>
      </p:sp>
      <p:sp>
        <p:nvSpPr>
          <p:cNvPr id="6" name="TextBox 5"/>
          <p:cNvSpPr txBox="1"/>
          <p:nvPr/>
        </p:nvSpPr>
        <p:spPr>
          <a:xfrm>
            <a:off x="309093" y="901522"/>
            <a:ext cx="8587481" cy="3323987"/>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Comments in Python :</a:t>
            </a:r>
          </a:p>
          <a:p>
            <a:pPr marL="914400" lvl="1" indent="-457200">
              <a:lnSpc>
                <a:spcPct val="150000"/>
              </a:lnSpc>
              <a:buFont typeface="Arial" panose="020B0604020202020204" pitchFamily="34" charset="0"/>
              <a:buChar char="•"/>
            </a:pPr>
            <a:r>
              <a:rPr lang="en-US" sz="1000" dirty="0">
                <a:solidFill>
                  <a:schemeClr val="tx2">
                    <a:lumMod val="75000"/>
                    <a:lumOff val="25000"/>
                  </a:schemeClr>
                </a:solidFill>
                <a:cs typeface="Times New Roman" panose="02020603050405020304" pitchFamily="18" charset="0"/>
              </a:rPr>
              <a:t> </a:t>
            </a:r>
            <a:r>
              <a:rPr lang="en-US" sz="1000" b="1" dirty="0">
                <a:solidFill>
                  <a:schemeClr val="accent6"/>
                </a:solidFill>
                <a:cs typeface="Times New Roman" panose="02020603050405020304" pitchFamily="18" charset="0"/>
              </a:rPr>
              <a:t>#</a:t>
            </a:r>
            <a:r>
              <a:rPr lang="en-US" sz="1000" dirty="0">
                <a:solidFill>
                  <a:schemeClr val="tx2">
                    <a:lumMod val="75000"/>
                    <a:lumOff val="25000"/>
                  </a:schemeClr>
                </a:solidFill>
                <a:cs typeface="Times New Roman" panose="02020603050405020304" pitchFamily="18" charset="0"/>
              </a:rPr>
              <a:t> Single line comment.    	   </a:t>
            </a:r>
          </a:p>
          <a:p>
            <a:pPr marL="1085850" lvl="2" indent="-171450">
              <a:lnSpc>
                <a:spcPct val="150000"/>
              </a:lnSpc>
              <a:buFont typeface="Wingdings" panose="05000000000000000000" pitchFamily="2" charset="2"/>
              <a:buChar char="v"/>
            </a:pPr>
            <a:r>
              <a:rPr lang="en-US" sz="1000" dirty="0" smtClean="0">
                <a:solidFill>
                  <a:schemeClr val="accent6"/>
                </a:solidFill>
                <a:cs typeface="Times New Roman" panose="02020603050405020304" pitchFamily="18" charset="0"/>
              </a:rPr>
              <a:t>''</a:t>
            </a:r>
            <a:r>
              <a:rPr lang="en-US" sz="1000" dirty="0">
                <a:solidFill>
                  <a:schemeClr val="accent6"/>
                </a:solidFill>
                <a:cs typeface="Times New Roman" panose="02020603050405020304" pitchFamily="18" charset="0"/>
              </a:rPr>
              <a:t>'Multi</a:t>
            </a:r>
          </a:p>
          <a:p>
            <a:pPr lvl="2">
              <a:lnSpc>
                <a:spcPct val="150000"/>
              </a:lnSpc>
            </a:pPr>
            <a:r>
              <a:rPr lang="en-US" sz="1000" dirty="0">
                <a:solidFill>
                  <a:schemeClr val="accent6"/>
                </a:solidFill>
                <a:cs typeface="Times New Roman" panose="02020603050405020304" pitchFamily="18" charset="0"/>
              </a:rPr>
              <a:t>Line </a:t>
            </a:r>
          </a:p>
          <a:p>
            <a:pPr lvl="2">
              <a:lnSpc>
                <a:spcPct val="150000"/>
              </a:lnSpc>
            </a:pPr>
            <a:r>
              <a:rPr lang="en-US" sz="1000" dirty="0">
                <a:solidFill>
                  <a:schemeClr val="accent6"/>
                </a:solidFill>
                <a:cs typeface="Times New Roman" panose="02020603050405020304" pitchFamily="18" charset="0"/>
              </a:rPr>
              <a:t>Comment '''</a:t>
            </a:r>
          </a:p>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User's input :</a:t>
            </a:r>
          </a:p>
          <a:p>
            <a:pPr marL="914400" lvl="1" indent="-457200">
              <a:lnSpc>
                <a:spcPct val="150000"/>
              </a:lnSpc>
              <a:buFont typeface="Wingdings" panose="05000000000000000000" pitchFamily="2" charset="2"/>
              <a:buChar char="v"/>
            </a:pPr>
            <a:r>
              <a:rPr lang="en-US" sz="1000" dirty="0" err="1">
                <a:solidFill>
                  <a:schemeClr val="tx2">
                    <a:lumMod val="75000"/>
                    <a:lumOff val="25000"/>
                  </a:schemeClr>
                </a:solidFill>
                <a:cs typeface="Times New Roman" panose="02020603050405020304" pitchFamily="18" charset="0"/>
              </a:rPr>
              <a:t>Raw_input</a:t>
            </a:r>
            <a:r>
              <a:rPr lang="en-US" sz="1000" dirty="0">
                <a:solidFill>
                  <a:schemeClr val="tx2">
                    <a:lumMod val="75000"/>
                    <a:lumOff val="25000"/>
                  </a:schemeClr>
                </a:solidFill>
                <a:cs typeface="Times New Roman" panose="02020603050405020304" pitchFamily="18" charset="0"/>
              </a:rPr>
              <a:t>()  Take the </a:t>
            </a:r>
            <a:r>
              <a:rPr lang="en-US" sz="1000" dirty="0" err="1">
                <a:solidFill>
                  <a:schemeClr val="tx2">
                    <a:lumMod val="75000"/>
                    <a:lumOff val="25000"/>
                  </a:schemeClr>
                </a:solidFill>
                <a:cs typeface="Times New Roman" panose="02020603050405020304" pitchFamily="18" charset="0"/>
              </a:rPr>
              <a:t>stdin</a:t>
            </a:r>
            <a:r>
              <a:rPr lang="en-US" sz="1000" dirty="0">
                <a:solidFill>
                  <a:schemeClr val="tx2">
                    <a:lumMod val="75000"/>
                    <a:lumOff val="25000"/>
                  </a:schemeClr>
                </a:solidFill>
                <a:cs typeface="Times New Roman" panose="02020603050405020304" pitchFamily="18" charset="0"/>
              </a:rPr>
              <a:t> as an input string by default. (implicit casting)</a:t>
            </a:r>
          </a:p>
          <a:p>
            <a:pPr marL="1085850" lvl="2" indent="-171450">
              <a:lnSpc>
                <a:spcPct val="150000"/>
              </a:lnSpc>
              <a:buFont typeface="Wingdings" panose="05000000000000000000" pitchFamily="2" charset="2"/>
              <a:buChar char="Ø"/>
            </a:pPr>
            <a:r>
              <a:rPr lang="en-US" sz="1000" dirty="0">
                <a:solidFill>
                  <a:schemeClr val="accent6"/>
                </a:solidFill>
                <a:cs typeface="Times New Roman" panose="02020603050405020304" pitchFamily="18" charset="0"/>
              </a:rPr>
              <a:t>Name = </a:t>
            </a:r>
            <a:r>
              <a:rPr lang="en-US" sz="1000" dirty="0" err="1">
                <a:solidFill>
                  <a:schemeClr val="accent6"/>
                </a:solidFill>
                <a:cs typeface="Times New Roman" panose="02020603050405020304" pitchFamily="18" charset="0"/>
              </a:rPr>
              <a:t>raw_input</a:t>
            </a:r>
            <a:r>
              <a:rPr lang="en-US" sz="1000" dirty="0">
                <a:solidFill>
                  <a:schemeClr val="accent6"/>
                </a:solidFill>
                <a:cs typeface="Times New Roman" panose="02020603050405020304" pitchFamily="18" charset="0"/>
              </a:rPr>
              <a:t>(“What is ur name ? ”)</a:t>
            </a:r>
          </a:p>
          <a:p>
            <a:pPr lvl="2">
              <a:lnSpc>
                <a:spcPct val="150000"/>
              </a:lnSpc>
            </a:pPr>
            <a:r>
              <a:rPr lang="en-US" sz="1000" dirty="0">
                <a:solidFill>
                  <a:schemeClr val="accent6"/>
                </a:solidFill>
                <a:cs typeface="Times New Roman" panose="02020603050405020304" pitchFamily="18" charset="0"/>
              </a:rPr>
              <a:t>What is ur name ? Cognizant (</a:t>
            </a:r>
            <a:r>
              <a:rPr lang="en-US" sz="1000" dirty="0" err="1">
                <a:solidFill>
                  <a:schemeClr val="accent6"/>
                </a:solidFill>
                <a:cs typeface="Times New Roman" panose="02020603050405020304" pitchFamily="18" charset="0"/>
              </a:rPr>
              <a:t>stdin</a:t>
            </a:r>
            <a:r>
              <a:rPr lang="en-US" sz="1000" dirty="0">
                <a:solidFill>
                  <a:schemeClr val="accent6"/>
                </a:solidFill>
                <a:cs typeface="Times New Roman" panose="02020603050405020304" pitchFamily="18" charset="0"/>
              </a:rPr>
              <a:t>)</a:t>
            </a:r>
          </a:p>
          <a:p>
            <a:pPr lvl="2">
              <a:lnSpc>
                <a:spcPct val="150000"/>
              </a:lnSpc>
            </a:pPr>
            <a:r>
              <a:rPr lang="en-US" sz="1000" dirty="0" err="1">
                <a:solidFill>
                  <a:schemeClr val="accent6"/>
                </a:solidFill>
                <a:cs typeface="Times New Roman" panose="02020603050405020304" pitchFamily="18" charset="0"/>
              </a:rPr>
              <a:t>Stdout</a:t>
            </a:r>
            <a:r>
              <a:rPr lang="en-US" sz="1000" dirty="0">
                <a:solidFill>
                  <a:schemeClr val="accent6"/>
                </a:solidFill>
                <a:cs typeface="Times New Roman" panose="02020603050405020304" pitchFamily="18" charset="0"/>
              </a:rPr>
              <a:t> : Cognizant</a:t>
            </a:r>
          </a:p>
          <a:p>
            <a:pPr marL="914400" lvl="1" indent="-457200">
              <a:lnSpc>
                <a:spcPct val="150000"/>
              </a:lnSpc>
              <a:buFont typeface="Wingdings" panose="05000000000000000000" pitchFamily="2" charset="2"/>
              <a:buChar char="v"/>
            </a:pPr>
            <a:r>
              <a:rPr lang="en-US" sz="1000" dirty="0">
                <a:solidFill>
                  <a:schemeClr val="tx2">
                    <a:lumMod val="75000"/>
                    <a:lumOff val="25000"/>
                  </a:schemeClr>
                </a:solidFill>
                <a:cs typeface="Times New Roman" panose="02020603050405020304" pitchFamily="18" charset="0"/>
              </a:rPr>
              <a:t>Input()  Explicitly have to mention about the input Type. </a:t>
            </a:r>
          </a:p>
          <a:p>
            <a:pPr marL="1085850" lvl="2" indent="-171450">
              <a:lnSpc>
                <a:spcPct val="150000"/>
              </a:lnSpc>
              <a:buFont typeface="Wingdings" panose="05000000000000000000" pitchFamily="2" charset="2"/>
              <a:buChar char="Ø"/>
            </a:pPr>
            <a:r>
              <a:rPr lang="en-US" sz="1000" dirty="0">
                <a:solidFill>
                  <a:schemeClr val="accent6"/>
                </a:solidFill>
                <a:cs typeface="Times New Roman" panose="02020603050405020304" pitchFamily="18" charset="0"/>
              </a:rPr>
              <a:t>Name = input(“What is ur name ? ”)</a:t>
            </a:r>
          </a:p>
          <a:p>
            <a:pPr lvl="2">
              <a:lnSpc>
                <a:spcPct val="150000"/>
              </a:lnSpc>
            </a:pPr>
            <a:r>
              <a:rPr lang="en-US" sz="1000" dirty="0">
                <a:solidFill>
                  <a:schemeClr val="accent6"/>
                </a:solidFill>
                <a:cs typeface="Times New Roman" panose="02020603050405020304" pitchFamily="18" charset="0"/>
              </a:rPr>
              <a:t>What is ur name ? “Cognizant” (</a:t>
            </a:r>
            <a:r>
              <a:rPr lang="en-US" sz="1000" dirty="0" err="1">
                <a:solidFill>
                  <a:schemeClr val="accent6"/>
                </a:solidFill>
                <a:cs typeface="Times New Roman" panose="02020603050405020304" pitchFamily="18" charset="0"/>
              </a:rPr>
              <a:t>stdin</a:t>
            </a:r>
            <a:r>
              <a:rPr lang="en-US" sz="1000" dirty="0">
                <a:solidFill>
                  <a:schemeClr val="accent6"/>
                </a:solidFill>
                <a:cs typeface="Times New Roman" panose="02020603050405020304" pitchFamily="18" charset="0"/>
              </a:rPr>
              <a:t>)</a:t>
            </a:r>
          </a:p>
          <a:p>
            <a:pPr lvl="2">
              <a:lnSpc>
                <a:spcPct val="150000"/>
              </a:lnSpc>
            </a:pPr>
            <a:r>
              <a:rPr lang="en-US" sz="1000" dirty="0" err="1">
                <a:solidFill>
                  <a:schemeClr val="accent6"/>
                </a:solidFill>
                <a:cs typeface="Times New Roman" panose="02020603050405020304" pitchFamily="18" charset="0"/>
              </a:rPr>
              <a:t>Stdout</a:t>
            </a:r>
            <a:r>
              <a:rPr lang="en-US" sz="1000" dirty="0">
                <a:solidFill>
                  <a:schemeClr val="accent6"/>
                </a:solidFill>
                <a:cs typeface="Times New Roman" panose="02020603050405020304" pitchFamily="18" charset="0"/>
              </a:rPr>
              <a:t> : Cognizant</a:t>
            </a:r>
          </a:p>
        </p:txBody>
      </p:sp>
    </p:spTree>
    <p:extLst>
      <p:ext uri="{BB962C8B-B14F-4D97-AF65-F5344CB8AC3E}">
        <p14:creationId xmlns="" xmlns:p14="http://schemas.microsoft.com/office/powerpoint/2010/main" val="35935343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14</a:t>
            </a:fld>
            <a:endParaRPr lang="en-US"/>
          </a:p>
        </p:txBody>
      </p:sp>
      <p:sp>
        <p:nvSpPr>
          <p:cNvPr id="5" name="Title 4"/>
          <p:cNvSpPr>
            <a:spLocks noGrp="1"/>
          </p:cNvSpPr>
          <p:nvPr>
            <p:ph type="title"/>
          </p:nvPr>
        </p:nvSpPr>
        <p:spPr/>
        <p:txBody>
          <a:bodyPr>
            <a:normAutofit fontScale="90000"/>
          </a:bodyPr>
          <a:lstStyle/>
          <a:p>
            <a:r>
              <a:rPr lang="en-US" dirty="0"/>
              <a:t>Programming Basics (</a:t>
            </a:r>
            <a:r>
              <a:rPr lang="en-US" dirty="0" err="1"/>
              <a:t>Cntd</a:t>
            </a:r>
            <a:r>
              <a:rPr lang="en-US" dirty="0"/>
              <a:t>..)</a:t>
            </a:r>
          </a:p>
        </p:txBody>
      </p:sp>
      <p:sp>
        <p:nvSpPr>
          <p:cNvPr id="6" name="TextBox 5"/>
          <p:cNvSpPr txBox="1"/>
          <p:nvPr/>
        </p:nvSpPr>
        <p:spPr>
          <a:xfrm>
            <a:off x="309094" y="901522"/>
            <a:ext cx="4522680" cy="3554819"/>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GB" sz="1000" dirty="0" smtClean="0">
                <a:solidFill>
                  <a:schemeClr val="tx2">
                    <a:lumMod val="75000"/>
                    <a:lumOff val="25000"/>
                  </a:schemeClr>
                </a:solidFill>
                <a:cs typeface="Times New Roman" panose="02020603050405020304" pitchFamily="18" charset="0"/>
              </a:rPr>
              <a:t>Call for help ??</a:t>
            </a:r>
          </a:p>
          <a:p>
            <a:pPr marL="914400" lvl="1" indent="-457200">
              <a:lnSpc>
                <a:spcPct val="150000"/>
              </a:lnSpc>
              <a:buFont typeface="Wingdings" panose="05000000000000000000" pitchFamily="2" charset="2"/>
              <a:buChar char="§"/>
            </a:pPr>
            <a:r>
              <a:rPr lang="en-GB" sz="1000" dirty="0" smtClean="0">
                <a:solidFill>
                  <a:schemeClr val="accent6"/>
                </a:solidFill>
                <a:cs typeface="Times New Roman" panose="02020603050405020304" pitchFamily="18" charset="0"/>
              </a:rPr>
              <a:t>Python&lt;enter&gt;</a:t>
            </a:r>
            <a:endParaRPr lang="en-US" sz="1000" dirty="0" smtClean="0">
              <a:solidFill>
                <a:schemeClr val="accent6"/>
              </a:solidFill>
              <a:cs typeface="Times New Roman" panose="02020603050405020304" pitchFamily="18" charset="0"/>
            </a:endParaRPr>
          </a:p>
          <a:p>
            <a:pPr marL="914400" lvl="1" indent="-457200">
              <a:lnSpc>
                <a:spcPct val="150000"/>
              </a:lnSpc>
            </a:pPr>
            <a:r>
              <a:rPr lang="en-IN" sz="1000" dirty="0" smtClean="0">
                <a:solidFill>
                  <a:schemeClr val="accent6"/>
                </a:solidFill>
                <a:cs typeface="Times New Roman" panose="02020603050405020304" pitchFamily="18" charset="0"/>
              </a:rPr>
              <a:t>&gt;&gt;&gt; help(print)</a:t>
            </a:r>
          </a:p>
          <a:p>
            <a:pPr marL="914400" lvl="1" indent="-457200">
              <a:lnSpc>
                <a:spcPct val="150000"/>
              </a:lnSpc>
            </a:pPr>
            <a:r>
              <a:rPr lang="en-IN" sz="1000" dirty="0" smtClean="0">
                <a:solidFill>
                  <a:schemeClr val="accent6"/>
                </a:solidFill>
                <a:cs typeface="Times New Roman" panose="02020603050405020304" pitchFamily="18" charset="0"/>
              </a:rPr>
              <a:t>Help on built-in function print in module </a:t>
            </a:r>
            <a:r>
              <a:rPr lang="en-IN" sz="1000" dirty="0" err="1" smtClean="0">
                <a:solidFill>
                  <a:schemeClr val="accent6"/>
                </a:solidFill>
                <a:cs typeface="Times New Roman" panose="02020603050405020304" pitchFamily="18" charset="0"/>
              </a:rPr>
              <a:t>builtins</a:t>
            </a:r>
            <a:r>
              <a:rPr lang="en-IN" sz="1000" dirty="0" smtClean="0">
                <a:solidFill>
                  <a:schemeClr val="accent6"/>
                </a:solidFill>
                <a:cs typeface="Times New Roman" panose="02020603050405020304" pitchFamily="18" charset="0"/>
              </a:rPr>
              <a:t>:</a:t>
            </a:r>
          </a:p>
          <a:p>
            <a:pPr marL="914400" lvl="1" indent="-457200">
              <a:lnSpc>
                <a:spcPct val="150000"/>
              </a:lnSpc>
            </a:pPr>
            <a:endParaRPr lang="en-IN" sz="1000" dirty="0" smtClean="0">
              <a:solidFill>
                <a:schemeClr val="accent6"/>
              </a:solidFill>
              <a:cs typeface="Times New Roman" panose="02020603050405020304" pitchFamily="18" charset="0"/>
            </a:endParaRPr>
          </a:p>
          <a:p>
            <a:pPr marL="914400" lvl="1" indent="-457200">
              <a:lnSpc>
                <a:spcPct val="150000"/>
              </a:lnSpc>
            </a:pPr>
            <a:r>
              <a:rPr lang="en-IN" sz="1000" dirty="0" smtClean="0">
                <a:solidFill>
                  <a:schemeClr val="accent6"/>
                </a:solidFill>
                <a:cs typeface="Times New Roman" panose="02020603050405020304" pitchFamily="18" charset="0"/>
              </a:rPr>
              <a:t>print(...)</a:t>
            </a:r>
          </a:p>
          <a:p>
            <a:pPr marL="914400" lvl="1" indent="-457200">
              <a:lnSpc>
                <a:spcPct val="150000"/>
              </a:lnSpc>
            </a:pPr>
            <a:r>
              <a:rPr lang="en-IN" sz="1000" dirty="0" smtClean="0">
                <a:solidFill>
                  <a:schemeClr val="accent6"/>
                </a:solidFill>
                <a:cs typeface="Times New Roman" panose="02020603050405020304" pitchFamily="18" charset="0"/>
              </a:rPr>
              <a:t>    print(value, ..., sep=' ', end='\n', file=</a:t>
            </a:r>
            <a:r>
              <a:rPr lang="en-IN" sz="1000" dirty="0" err="1" smtClean="0">
                <a:solidFill>
                  <a:schemeClr val="accent6"/>
                </a:solidFill>
                <a:cs typeface="Times New Roman" panose="02020603050405020304" pitchFamily="18" charset="0"/>
              </a:rPr>
              <a:t>sys.stdout</a:t>
            </a:r>
            <a:r>
              <a:rPr lang="en-IN" sz="1000" dirty="0" smtClean="0">
                <a:solidFill>
                  <a:schemeClr val="accent6"/>
                </a:solidFill>
                <a:cs typeface="Times New Roman" panose="02020603050405020304" pitchFamily="18" charset="0"/>
              </a:rPr>
              <a:t>, flush=False)</a:t>
            </a:r>
          </a:p>
          <a:p>
            <a:pPr marL="914400" lvl="1" indent="-457200">
              <a:lnSpc>
                <a:spcPct val="150000"/>
              </a:lnSpc>
            </a:pPr>
            <a:endParaRPr lang="en-IN" sz="1000" dirty="0" smtClean="0">
              <a:solidFill>
                <a:schemeClr val="accent6"/>
              </a:solidFill>
              <a:cs typeface="Times New Roman" panose="02020603050405020304" pitchFamily="18" charset="0"/>
            </a:endParaRPr>
          </a:p>
          <a:p>
            <a:pPr marL="914400" lvl="1" indent="-457200">
              <a:lnSpc>
                <a:spcPct val="150000"/>
              </a:lnSpc>
            </a:pPr>
            <a:r>
              <a:rPr lang="en-IN" sz="1000" dirty="0" smtClean="0">
                <a:solidFill>
                  <a:schemeClr val="accent6"/>
                </a:solidFill>
                <a:cs typeface="Times New Roman" panose="02020603050405020304" pitchFamily="18" charset="0"/>
              </a:rPr>
              <a:t>    Prints the values to a stream, or to </a:t>
            </a:r>
            <a:r>
              <a:rPr lang="en-IN" sz="1000" dirty="0" err="1" smtClean="0">
                <a:solidFill>
                  <a:schemeClr val="accent6"/>
                </a:solidFill>
                <a:cs typeface="Times New Roman" panose="02020603050405020304" pitchFamily="18" charset="0"/>
              </a:rPr>
              <a:t>sys.stdout</a:t>
            </a:r>
            <a:r>
              <a:rPr lang="en-IN" sz="1000" dirty="0" smtClean="0">
                <a:solidFill>
                  <a:schemeClr val="accent6"/>
                </a:solidFill>
                <a:cs typeface="Times New Roman" panose="02020603050405020304" pitchFamily="18" charset="0"/>
              </a:rPr>
              <a:t> by default.</a:t>
            </a:r>
          </a:p>
          <a:p>
            <a:pPr marL="914400" lvl="1" indent="-457200">
              <a:lnSpc>
                <a:spcPct val="150000"/>
              </a:lnSpc>
            </a:pPr>
            <a:r>
              <a:rPr lang="en-IN" sz="1000" dirty="0" smtClean="0">
                <a:solidFill>
                  <a:schemeClr val="accent6"/>
                </a:solidFill>
                <a:cs typeface="Times New Roman" panose="02020603050405020304" pitchFamily="18" charset="0"/>
              </a:rPr>
              <a:t>    Optional keyword arguments:</a:t>
            </a:r>
          </a:p>
          <a:p>
            <a:pPr marL="914400" lvl="1" indent="-457200">
              <a:lnSpc>
                <a:spcPct val="150000"/>
              </a:lnSpc>
            </a:pPr>
            <a:r>
              <a:rPr lang="en-IN" sz="1000" dirty="0" smtClean="0">
                <a:solidFill>
                  <a:schemeClr val="accent6"/>
                </a:solidFill>
                <a:cs typeface="Times New Roman" panose="02020603050405020304" pitchFamily="18" charset="0"/>
              </a:rPr>
              <a:t>    file:  a file-like object (stream); defaults to the current </a:t>
            </a:r>
            <a:r>
              <a:rPr lang="en-IN" sz="1000" dirty="0" err="1" smtClean="0">
                <a:solidFill>
                  <a:schemeClr val="accent6"/>
                </a:solidFill>
                <a:cs typeface="Times New Roman" panose="02020603050405020304" pitchFamily="18" charset="0"/>
              </a:rPr>
              <a:t>sys.stdout</a:t>
            </a:r>
            <a:r>
              <a:rPr lang="en-IN" sz="1000" dirty="0" smtClean="0">
                <a:solidFill>
                  <a:schemeClr val="accent6"/>
                </a:solidFill>
                <a:cs typeface="Times New Roman" panose="02020603050405020304" pitchFamily="18" charset="0"/>
              </a:rPr>
              <a:t>.</a:t>
            </a:r>
          </a:p>
          <a:p>
            <a:pPr marL="914400" lvl="1" indent="-457200">
              <a:lnSpc>
                <a:spcPct val="150000"/>
              </a:lnSpc>
            </a:pPr>
            <a:r>
              <a:rPr lang="en-IN" sz="1000" dirty="0" smtClean="0">
                <a:solidFill>
                  <a:schemeClr val="accent6"/>
                </a:solidFill>
                <a:cs typeface="Times New Roman" panose="02020603050405020304" pitchFamily="18" charset="0"/>
              </a:rPr>
              <a:t>    sep:   string inserted between values, default a space.</a:t>
            </a:r>
          </a:p>
          <a:p>
            <a:pPr marL="914400" lvl="1" indent="-457200">
              <a:lnSpc>
                <a:spcPct val="150000"/>
              </a:lnSpc>
            </a:pPr>
            <a:r>
              <a:rPr lang="en-IN" sz="1000" dirty="0" smtClean="0">
                <a:solidFill>
                  <a:schemeClr val="accent6"/>
                </a:solidFill>
                <a:cs typeface="Times New Roman" panose="02020603050405020304" pitchFamily="18" charset="0"/>
              </a:rPr>
              <a:t>    end:   string appended after the last value, default a newline.</a:t>
            </a:r>
          </a:p>
          <a:p>
            <a:pPr marL="914400" lvl="1" indent="-457200">
              <a:lnSpc>
                <a:spcPct val="150000"/>
              </a:lnSpc>
            </a:pPr>
            <a:r>
              <a:rPr lang="en-IN" sz="1000" dirty="0" smtClean="0">
                <a:solidFill>
                  <a:schemeClr val="accent6"/>
                </a:solidFill>
                <a:cs typeface="Times New Roman" panose="02020603050405020304" pitchFamily="18" charset="0"/>
              </a:rPr>
              <a:t>    flush: whether to forcibly flush the stream.</a:t>
            </a:r>
            <a:endParaRPr lang="en-GB" sz="1000" dirty="0" smtClean="0">
              <a:solidFill>
                <a:schemeClr val="accent6"/>
              </a:solidFill>
              <a:cs typeface="Times New Roman" panose="02020603050405020304" pitchFamily="18" charset="0"/>
            </a:endParaRPr>
          </a:p>
          <a:p>
            <a:pPr marL="914400" lvl="1" indent="-457200">
              <a:lnSpc>
                <a:spcPct val="150000"/>
              </a:lnSpc>
              <a:buFont typeface="Wingdings" panose="05000000000000000000" pitchFamily="2" charset="2"/>
              <a:buChar char="§"/>
            </a:pPr>
            <a:endParaRPr lang="en-US" sz="1000" dirty="0">
              <a:solidFill>
                <a:schemeClr val="tx2">
                  <a:lumMod val="75000"/>
                  <a:lumOff val="25000"/>
                </a:schemeClr>
              </a:solidFill>
              <a:cs typeface="Times New Roman" panose="02020603050405020304" pitchFamily="18" charset="0"/>
            </a:endParaRPr>
          </a:p>
        </p:txBody>
      </p:sp>
    </p:spTree>
    <p:extLst>
      <p:ext uri="{BB962C8B-B14F-4D97-AF65-F5344CB8AC3E}">
        <p14:creationId xmlns="" xmlns:p14="http://schemas.microsoft.com/office/powerpoint/2010/main" val="35935343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15</a:t>
            </a:fld>
            <a:endParaRPr lang="en-US"/>
          </a:p>
        </p:txBody>
      </p:sp>
      <p:sp>
        <p:nvSpPr>
          <p:cNvPr id="5" name="Title 4"/>
          <p:cNvSpPr>
            <a:spLocks noGrp="1"/>
          </p:cNvSpPr>
          <p:nvPr>
            <p:ph type="title"/>
          </p:nvPr>
        </p:nvSpPr>
        <p:spPr/>
        <p:txBody>
          <a:bodyPr>
            <a:normAutofit fontScale="90000"/>
          </a:bodyPr>
          <a:lstStyle/>
          <a:p>
            <a:r>
              <a:rPr lang="en-US" dirty="0"/>
              <a:t>Programming Basics (</a:t>
            </a:r>
            <a:r>
              <a:rPr lang="en-US" dirty="0" err="1"/>
              <a:t>Cntd</a:t>
            </a:r>
            <a:r>
              <a:rPr lang="en-US" dirty="0"/>
              <a:t>..)</a:t>
            </a:r>
          </a:p>
        </p:txBody>
      </p:sp>
      <p:sp>
        <p:nvSpPr>
          <p:cNvPr id="6" name="TextBox 5"/>
          <p:cNvSpPr txBox="1"/>
          <p:nvPr/>
        </p:nvSpPr>
        <p:spPr>
          <a:xfrm>
            <a:off x="371439" y="891131"/>
            <a:ext cx="8512788" cy="3785652"/>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IN" sz="1000" dirty="0" smtClean="0">
                <a:solidFill>
                  <a:schemeClr val="tx2">
                    <a:lumMod val="75000"/>
                    <a:lumOff val="25000"/>
                  </a:schemeClr>
                </a:solidFill>
                <a:cs typeface="Times New Roman" panose="02020603050405020304" pitchFamily="18" charset="0"/>
              </a:rPr>
              <a:t>How to declare and use a variable</a:t>
            </a:r>
          </a:p>
          <a:p>
            <a:pPr marL="914400" lvl="1" indent="-457200">
              <a:lnSpc>
                <a:spcPct val="150000"/>
              </a:lnSpc>
              <a:buFont typeface="Wingdings" panose="05000000000000000000" pitchFamily="2" charset="2"/>
              <a:buChar char="§"/>
            </a:pPr>
            <a:r>
              <a:rPr lang="en-IN" sz="1000" dirty="0" smtClean="0">
                <a:solidFill>
                  <a:schemeClr val="tx2">
                    <a:lumMod val="75000"/>
                    <a:lumOff val="25000"/>
                  </a:schemeClr>
                </a:solidFill>
                <a:cs typeface="Times New Roman" panose="02020603050405020304" pitchFamily="18" charset="0"/>
              </a:rPr>
              <a:t>Let see an example. We will declare variable "a" and print it.</a:t>
            </a:r>
          </a:p>
          <a:p>
            <a:pPr marL="1371600" lvl="2" indent="-457200">
              <a:lnSpc>
                <a:spcPct val="150000"/>
              </a:lnSpc>
              <a:buFont typeface="Wingdings" panose="05000000000000000000" pitchFamily="2" charset="2"/>
              <a:buChar char="§"/>
            </a:pPr>
            <a:r>
              <a:rPr lang="en-GB" sz="1000" dirty="0" smtClean="0">
                <a:solidFill>
                  <a:schemeClr val="accent6"/>
                </a:solidFill>
                <a:cs typeface="Times New Roman" panose="02020603050405020304" pitchFamily="18" charset="0"/>
              </a:rPr>
              <a:t>a=100 </a:t>
            </a:r>
          </a:p>
          <a:p>
            <a:pPr marL="1371600" lvl="2" indent="-457200">
              <a:lnSpc>
                <a:spcPct val="150000"/>
              </a:lnSpc>
              <a:buFont typeface="Wingdings" panose="05000000000000000000" pitchFamily="2" charset="2"/>
              <a:buChar char="§"/>
            </a:pPr>
            <a:r>
              <a:rPr lang="en-GB" sz="1000" dirty="0" smtClean="0">
                <a:solidFill>
                  <a:schemeClr val="accent6"/>
                </a:solidFill>
                <a:cs typeface="Times New Roman" panose="02020603050405020304" pitchFamily="18" charset="0"/>
              </a:rPr>
              <a:t>print a</a:t>
            </a:r>
          </a:p>
          <a:p>
            <a:pPr marL="914400" lvl="1" indent="-457200">
              <a:lnSpc>
                <a:spcPct val="150000"/>
              </a:lnSpc>
              <a:buFont typeface="Wingdings" panose="05000000000000000000" pitchFamily="2" charset="2"/>
              <a:buChar char="§"/>
            </a:pPr>
            <a:r>
              <a:rPr lang="en-GB" sz="1000" dirty="0" smtClean="0">
                <a:solidFill>
                  <a:schemeClr val="tx2">
                    <a:lumMod val="75000"/>
                    <a:lumOff val="25000"/>
                  </a:schemeClr>
                </a:solidFill>
                <a:cs typeface="Times New Roman" panose="02020603050405020304" pitchFamily="18" charset="0"/>
              </a:rPr>
              <a:t>Re-declare a Variable</a:t>
            </a:r>
          </a:p>
          <a:p>
            <a:pPr marL="1371600" lvl="2" indent="-457200">
              <a:lnSpc>
                <a:spcPct val="150000"/>
              </a:lnSpc>
              <a:buFont typeface="Wingdings" panose="05000000000000000000" pitchFamily="2" charset="2"/>
              <a:buChar char="§"/>
            </a:pPr>
            <a:r>
              <a:rPr lang="en-GB" sz="1000" dirty="0" smtClean="0">
                <a:solidFill>
                  <a:schemeClr val="accent6"/>
                </a:solidFill>
                <a:cs typeface="Times New Roman" panose="02020603050405020304" pitchFamily="18" charset="0"/>
              </a:rPr>
              <a:t>a=100 </a:t>
            </a:r>
          </a:p>
          <a:p>
            <a:pPr marL="1371600" lvl="2" indent="-457200">
              <a:lnSpc>
                <a:spcPct val="150000"/>
              </a:lnSpc>
              <a:buFont typeface="Wingdings" panose="05000000000000000000" pitchFamily="2" charset="2"/>
              <a:buChar char="§"/>
            </a:pPr>
            <a:r>
              <a:rPr lang="en-GB" sz="1000" dirty="0" smtClean="0">
                <a:solidFill>
                  <a:schemeClr val="accent6"/>
                </a:solidFill>
                <a:cs typeface="Times New Roman" panose="02020603050405020304" pitchFamily="18" charset="0"/>
              </a:rPr>
              <a:t>print (a)</a:t>
            </a:r>
          </a:p>
          <a:p>
            <a:pPr marL="1371600" lvl="2" indent="-457200">
              <a:lnSpc>
                <a:spcPct val="150000"/>
              </a:lnSpc>
              <a:buFont typeface="Wingdings" panose="05000000000000000000" pitchFamily="2" charset="2"/>
              <a:buChar char="§"/>
            </a:pPr>
            <a:r>
              <a:rPr lang="en-GB" sz="1000" dirty="0" smtClean="0">
                <a:solidFill>
                  <a:schemeClr val="accent6"/>
                </a:solidFill>
                <a:cs typeface="Times New Roman" panose="02020603050405020304" pitchFamily="18" charset="0"/>
              </a:rPr>
              <a:t>a=“XYZ”</a:t>
            </a:r>
          </a:p>
          <a:p>
            <a:pPr marL="1371600" lvl="2" indent="-457200">
              <a:lnSpc>
                <a:spcPct val="150000"/>
              </a:lnSpc>
              <a:buFont typeface="Wingdings" panose="05000000000000000000" pitchFamily="2" charset="2"/>
              <a:buChar char="§"/>
            </a:pPr>
            <a:r>
              <a:rPr lang="en-GB" sz="1000" dirty="0" smtClean="0">
                <a:solidFill>
                  <a:schemeClr val="accent6"/>
                </a:solidFill>
                <a:cs typeface="Times New Roman" panose="02020603050405020304" pitchFamily="18" charset="0"/>
              </a:rPr>
              <a:t>print (a)</a:t>
            </a:r>
            <a:endParaRPr lang="en-US" sz="1000" dirty="0" smtClean="0">
              <a:solidFill>
                <a:schemeClr val="accent6"/>
              </a:solidFill>
              <a:cs typeface="Times New Roman" panose="02020603050405020304" pitchFamily="18" charset="0"/>
            </a:endParaRPr>
          </a:p>
          <a:p>
            <a:pPr marL="914400" lvl="1" indent="-457200">
              <a:lnSpc>
                <a:spcPct val="150000"/>
              </a:lnSpc>
              <a:buFont typeface="Wingdings" panose="05000000000000000000" pitchFamily="2" charset="2"/>
              <a:buChar char="§"/>
            </a:pPr>
            <a:r>
              <a:rPr lang="en-GB" sz="1000" dirty="0" smtClean="0">
                <a:solidFill>
                  <a:schemeClr val="tx2">
                    <a:lumMod val="75000"/>
                    <a:lumOff val="25000"/>
                  </a:schemeClr>
                </a:solidFill>
                <a:cs typeface="Times New Roman" panose="02020603050405020304" pitchFamily="18" charset="0"/>
              </a:rPr>
              <a:t>Concatenate Variables</a:t>
            </a:r>
          </a:p>
          <a:p>
            <a:pPr marL="1371600" lvl="2" indent="-457200">
              <a:lnSpc>
                <a:spcPct val="150000"/>
              </a:lnSpc>
              <a:buFont typeface="Wingdings" panose="05000000000000000000" pitchFamily="2" charset="2"/>
              <a:buChar char="§"/>
            </a:pPr>
            <a:r>
              <a:rPr lang="en-IN" sz="1000" dirty="0" smtClean="0">
                <a:solidFill>
                  <a:schemeClr val="tx2">
                    <a:lumMod val="75000"/>
                    <a:lumOff val="25000"/>
                  </a:schemeClr>
                </a:solidFill>
                <a:cs typeface="Times New Roman" panose="02020603050405020304" pitchFamily="18" charset="0"/>
              </a:rPr>
              <a:t>Unlike Java, which concatenates number with string without declaring number as string, Python requires declaring the number as string otherwise it will show a </a:t>
            </a:r>
            <a:r>
              <a:rPr lang="en-IN" sz="1000" dirty="0" err="1" smtClean="0">
                <a:solidFill>
                  <a:schemeClr val="tx2">
                    <a:lumMod val="75000"/>
                    <a:lumOff val="25000"/>
                  </a:schemeClr>
                </a:solidFill>
                <a:cs typeface="Times New Roman" panose="02020603050405020304" pitchFamily="18" charset="0"/>
              </a:rPr>
              <a:t>TypeError</a:t>
            </a:r>
            <a:endParaRPr lang="en-GB" sz="1000" dirty="0" smtClean="0">
              <a:solidFill>
                <a:schemeClr val="tx2">
                  <a:lumMod val="75000"/>
                  <a:lumOff val="25000"/>
                </a:schemeClr>
              </a:solidFill>
              <a:cs typeface="Times New Roman" panose="02020603050405020304" pitchFamily="18" charset="0"/>
            </a:endParaRPr>
          </a:p>
          <a:p>
            <a:pPr marL="1371600" lvl="2" indent="-457200">
              <a:lnSpc>
                <a:spcPct val="150000"/>
              </a:lnSpc>
              <a:buFont typeface="Wingdings" panose="05000000000000000000" pitchFamily="2" charset="2"/>
              <a:buChar char="§"/>
            </a:pPr>
            <a:r>
              <a:rPr lang="pt-BR" sz="1000" dirty="0" smtClean="0">
                <a:solidFill>
                  <a:schemeClr val="accent6"/>
                </a:solidFill>
                <a:cs typeface="Times New Roman" panose="02020603050405020304" pitchFamily="18" charset="0"/>
              </a:rPr>
              <a:t>a=“xyz" </a:t>
            </a:r>
          </a:p>
          <a:p>
            <a:pPr marL="1371600" lvl="2" indent="-457200">
              <a:lnSpc>
                <a:spcPct val="150000"/>
              </a:lnSpc>
              <a:buFont typeface="Wingdings" panose="05000000000000000000" pitchFamily="2" charset="2"/>
              <a:buChar char="§"/>
            </a:pPr>
            <a:r>
              <a:rPr lang="pt-BR" sz="1000" dirty="0" smtClean="0">
                <a:solidFill>
                  <a:schemeClr val="accent6"/>
                </a:solidFill>
                <a:cs typeface="Times New Roman" panose="02020603050405020304" pitchFamily="18" charset="0"/>
              </a:rPr>
              <a:t>b = 99</a:t>
            </a:r>
          </a:p>
          <a:p>
            <a:pPr marL="1371600" lvl="2" indent="-457200">
              <a:lnSpc>
                <a:spcPct val="150000"/>
              </a:lnSpc>
              <a:buFont typeface="Wingdings" panose="05000000000000000000" pitchFamily="2" charset="2"/>
              <a:buChar char="§"/>
            </a:pPr>
            <a:r>
              <a:rPr lang="pt-BR" sz="1000" dirty="0" smtClean="0">
                <a:solidFill>
                  <a:schemeClr val="accent6"/>
                </a:solidFill>
                <a:cs typeface="Times New Roman" panose="02020603050405020304" pitchFamily="18" charset="0"/>
              </a:rPr>
              <a:t> print (a+b)</a:t>
            </a:r>
          </a:p>
          <a:p>
            <a:pPr marL="1371600" lvl="2" indent="-457200">
              <a:lnSpc>
                <a:spcPct val="150000"/>
              </a:lnSpc>
              <a:buFont typeface="Wingdings" panose="05000000000000000000" pitchFamily="2" charset="2"/>
              <a:buChar char="§"/>
            </a:pPr>
            <a:r>
              <a:rPr lang="pt-BR" sz="1000" dirty="0" smtClean="0">
                <a:solidFill>
                  <a:schemeClr val="accent6"/>
                </a:solidFill>
                <a:cs typeface="Times New Roman" panose="02020603050405020304" pitchFamily="18" charset="0"/>
              </a:rPr>
              <a:t>print (a+str(b))</a:t>
            </a:r>
            <a:endParaRPr lang="en-US" sz="1000" dirty="0" smtClean="0">
              <a:solidFill>
                <a:schemeClr val="accent6"/>
              </a:solidFill>
              <a:cs typeface="Times New Roman" panose="02020603050405020304" pitchFamily="18" charset="0"/>
            </a:endParaRPr>
          </a:p>
        </p:txBody>
      </p:sp>
    </p:spTree>
    <p:extLst>
      <p:ext uri="{BB962C8B-B14F-4D97-AF65-F5344CB8AC3E}">
        <p14:creationId xmlns="" xmlns:p14="http://schemas.microsoft.com/office/powerpoint/2010/main" val="35935343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16</a:t>
            </a:fld>
            <a:endParaRPr lang="en-US"/>
          </a:p>
        </p:txBody>
      </p:sp>
      <p:sp>
        <p:nvSpPr>
          <p:cNvPr id="5" name="Title 4"/>
          <p:cNvSpPr>
            <a:spLocks noGrp="1"/>
          </p:cNvSpPr>
          <p:nvPr>
            <p:ph type="title"/>
          </p:nvPr>
        </p:nvSpPr>
        <p:spPr/>
        <p:txBody>
          <a:bodyPr>
            <a:normAutofit fontScale="90000"/>
          </a:bodyPr>
          <a:lstStyle/>
          <a:p>
            <a:r>
              <a:rPr lang="en-US" dirty="0"/>
              <a:t>Programming Basics (</a:t>
            </a:r>
            <a:r>
              <a:rPr lang="en-US" dirty="0" err="1"/>
              <a:t>Cntd</a:t>
            </a:r>
            <a:r>
              <a:rPr lang="en-US" dirty="0"/>
              <a:t>..)</a:t>
            </a:r>
          </a:p>
        </p:txBody>
      </p:sp>
      <p:sp>
        <p:nvSpPr>
          <p:cNvPr id="6" name="TextBox 5"/>
          <p:cNvSpPr txBox="1"/>
          <p:nvPr/>
        </p:nvSpPr>
        <p:spPr>
          <a:xfrm>
            <a:off x="371439" y="891131"/>
            <a:ext cx="8512788" cy="1246495"/>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IN" sz="1000" dirty="0" smtClean="0">
                <a:solidFill>
                  <a:schemeClr val="tx2">
                    <a:lumMod val="75000"/>
                    <a:lumOff val="25000"/>
                  </a:schemeClr>
                </a:solidFill>
                <a:cs typeface="Times New Roman" panose="02020603050405020304" pitchFamily="18" charset="0"/>
              </a:rPr>
              <a:t>Local &amp; Global Variables</a:t>
            </a:r>
          </a:p>
          <a:p>
            <a:pPr marL="914400" lvl="1" indent="-457200">
              <a:lnSpc>
                <a:spcPct val="150000"/>
              </a:lnSpc>
              <a:buFont typeface="Wingdings" panose="05000000000000000000" pitchFamily="2" charset="2"/>
              <a:buChar char="§"/>
            </a:pPr>
            <a:r>
              <a:rPr lang="en-IN" sz="1000" dirty="0" smtClean="0">
                <a:solidFill>
                  <a:schemeClr val="accent6"/>
                </a:solidFill>
                <a:cs typeface="Times New Roman" panose="02020603050405020304" pitchFamily="18" charset="0"/>
              </a:rPr>
              <a:t>A=100</a:t>
            </a:r>
          </a:p>
          <a:p>
            <a:pPr marL="914400" lvl="1" indent="-457200">
              <a:lnSpc>
                <a:spcPct val="150000"/>
              </a:lnSpc>
              <a:buFont typeface="Wingdings" panose="05000000000000000000" pitchFamily="2" charset="2"/>
              <a:buChar char="§"/>
            </a:pPr>
            <a:r>
              <a:rPr lang="en-IN" sz="1000" dirty="0" smtClean="0">
                <a:solidFill>
                  <a:schemeClr val="accent6"/>
                </a:solidFill>
                <a:cs typeface="Times New Roman" panose="02020603050405020304" pitchFamily="18" charset="0"/>
              </a:rPr>
              <a:t>global  a = 100</a:t>
            </a:r>
          </a:p>
          <a:p>
            <a:pPr marL="457200" indent="-457200">
              <a:lnSpc>
                <a:spcPct val="150000"/>
              </a:lnSpc>
              <a:buFont typeface="Wingdings" panose="05000000000000000000" pitchFamily="2" charset="2"/>
              <a:buChar char="§"/>
            </a:pPr>
            <a:r>
              <a:rPr lang="en-IN" sz="1000" dirty="0" smtClean="0">
                <a:solidFill>
                  <a:schemeClr val="tx2">
                    <a:lumMod val="75000"/>
                    <a:lumOff val="25000"/>
                  </a:schemeClr>
                </a:solidFill>
                <a:cs typeface="Times New Roman" panose="02020603050405020304" pitchFamily="18" charset="0"/>
              </a:rPr>
              <a:t>Delete a variable</a:t>
            </a:r>
          </a:p>
          <a:p>
            <a:pPr marL="914400" lvl="1" indent="-457200">
              <a:lnSpc>
                <a:spcPct val="150000"/>
              </a:lnSpc>
              <a:buFont typeface="Wingdings" panose="05000000000000000000" pitchFamily="2" charset="2"/>
              <a:buChar char="§"/>
            </a:pPr>
            <a:r>
              <a:rPr lang="en-IN" sz="1000" dirty="0" smtClean="0">
                <a:solidFill>
                  <a:schemeClr val="accent6"/>
                </a:solidFill>
                <a:cs typeface="Times New Roman" panose="02020603050405020304" pitchFamily="18" charset="0"/>
              </a:rPr>
              <a:t>del  a</a:t>
            </a:r>
          </a:p>
        </p:txBody>
      </p:sp>
    </p:spTree>
    <p:extLst>
      <p:ext uri="{BB962C8B-B14F-4D97-AF65-F5344CB8AC3E}">
        <p14:creationId xmlns="" xmlns:p14="http://schemas.microsoft.com/office/powerpoint/2010/main" val="35935343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17</a:t>
            </a:fld>
            <a:endParaRPr lang="en-US"/>
          </a:p>
        </p:txBody>
      </p:sp>
      <p:sp>
        <p:nvSpPr>
          <p:cNvPr id="5" name="Title 4"/>
          <p:cNvSpPr>
            <a:spLocks noGrp="1"/>
          </p:cNvSpPr>
          <p:nvPr>
            <p:ph type="title"/>
          </p:nvPr>
        </p:nvSpPr>
        <p:spPr/>
        <p:txBody>
          <a:bodyPr>
            <a:normAutofit fontScale="90000"/>
          </a:bodyPr>
          <a:lstStyle/>
          <a:p>
            <a:r>
              <a:rPr lang="en-US" dirty="0"/>
              <a:t>Programming Basics (</a:t>
            </a:r>
            <a:r>
              <a:rPr lang="en-US" dirty="0" err="1"/>
              <a:t>Cntd</a:t>
            </a:r>
            <a:r>
              <a:rPr lang="en-US" dirty="0"/>
              <a:t>..)</a:t>
            </a:r>
          </a:p>
        </p:txBody>
      </p:sp>
      <p:graphicFrame>
        <p:nvGraphicFramePr>
          <p:cNvPr id="7" name="Table 6"/>
          <p:cNvGraphicFramePr>
            <a:graphicFrameLocks noGrp="1"/>
          </p:cNvGraphicFramePr>
          <p:nvPr>
            <p:extLst>
              <p:ext uri="{D42A27DB-BD31-4B8C-83A1-F6EECF244321}">
                <p14:modId xmlns="" xmlns:p14="http://schemas.microsoft.com/office/powerpoint/2010/main" val="1047497785"/>
              </p:ext>
            </p:extLst>
          </p:nvPr>
        </p:nvGraphicFramePr>
        <p:xfrm>
          <a:off x="493159" y="668687"/>
          <a:ext cx="8034392" cy="4021965"/>
        </p:xfrm>
        <a:graphic>
          <a:graphicData uri="http://schemas.openxmlformats.org/drawingml/2006/table">
            <a:tbl>
              <a:tblPr/>
              <a:tblGrid>
                <a:gridCol w="1208714">
                  <a:extLst>
                    <a:ext uri="{9D8B030D-6E8A-4147-A177-3AD203B41FA5}">
                      <a16:colId xmlns="" xmlns:a16="http://schemas.microsoft.com/office/drawing/2014/main" val="20000"/>
                    </a:ext>
                  </a:extLst>
                </a:gridCol>
                <a:gridCol w="3299077">
                  <a:extLst>
                    <a:ext uri="{9D8B030D-6E8A-4147-A177-3AD203B41FA5}">
                      <a16:colId xmlns="" xmlns:a16="http://schemas.microsoft.com/office/drawing/2014/main" val="20001"/>
                    </a:ext>
                  </a:extLst>
                </a:gridCol>
                <a:gridCol w="2033483">
                  <a:extLst>
                    <a:ext uri="{9D8B030D-6E8A-4147-A177-3AD203B41FA5}">
                      <a16:colId xmlns="" xmlns:a16="http://schemas.microsoft.com/office/drawing/2014/main" val="20002"/>
                    </a:ext>
                  </a:extLst>
                </a:gridCol>
                <a:gridCol w="1493118">
                  <a:extLst>
                    <a:ext uri="{9D8B030D-6E8A-4147-A177-3AD203B41FA5}">
                      <a16:colId xmlns="" xmlns:a16="http://schemas.microsoft.com/office/drawing/2014/main" val="20003"/>
                    </a:ext>
                  </a:extLst>
                </a:gridCol>
              </a:tblGrid>
              <a:tr h="150499">
                <a:tc>
                  <a:txBody>
                    <a:bodyPr/>
                    <a:lstStyle/>
                    <a:p>
                      <a:pPr algn="ctr" fontAlgn="ctr"/>
                      <a:r>
                        <a:rPr lang="en-US" sz="1000" b="1" i="0" u="none" strike="noStrike" dirty="0">
                          <a:solidFill>
                            <a:srgbClr val="7F7F7F"/>
                          </a:solidFill>
                          <a:effectLst/>
                          <a:latin typeface="Arial" panose="020B0604020202020204" pitchFamily="34" charset="0"/>
                        </a:rPr>
                        <a:t>Operator</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7F7F7F"/>
                          </a:solidFill>
                          <a:effectLst/>
                          <a:latin typeface="Arial" panose="020B0604020202020204" pitchFamily="34" charset="0"/>
                        </a:rPr>
                        <a:t>Description</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7F7F7F"/>
                          </a:solidFill>
                          <a:effectLst/>
                          <a:latin typeface="Arial" panose="020B0604020202020204" pitchFamily="34" charset="0"/>
                        </a:rPr>
                        <a:t>Example</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7F7F7F"/>
                          </a:solidFill>
                          <a:effectLst/>
                          <a:latin typeface="Arial" panose="020B0604020202020204" pitchFamily="34" charset="0"/>
                        </a:rPr>
                        <a:t>Code</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401830">
                <a:tc>
                  <a:txBody>
                    <a:bodyPr/>
                    <a:lstStyle/>
                    <a:p>
                      <a:pPr algn="l" fontAlgn="ctr"/>
                      <a:r>
                        <a:rPr lang="en-US" sz="1000" b="0" i="0" u="none" strike="noStrike">
                          <a:solidFill>
                            <a:srgbClr val="000000"/>
                          </a:solidFill>
                          <a:effectLst/>
                          <a:latin typeface="Arial" panose="020B0604020202020204" pitchFamily="34" charset="0"/>
                        </a:rPr>
                        <a:t>[]</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solidFill>
                            <a:srgbClr val="000000"/>
                          </a:solidFill>
                          <a:effectLst/>
                          <a:latin typeface="Arial" panose="020B0604020202020204" pitchFamily="34" charset="0"/>
                        </a:rPr>
                        <a:t>Slice- it gives the letter from the given index</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Arial" panose="020B0604020202020204" pitchFamily="34" charset="0"/>
                        </a:rPr>
                        <a:t>a[1] will give "y" from the word Ayan as such ( 0=G, 1=u, 2=r and 3=u)</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7F7F7F"/>
                          </a:solidFill>
                          <a:effectLst/>
                          <a:latin typeface="Consolas" panose="020B0609020204030204" pitchFamily="49" charset="0"/>
                        </a:rPr>
                        <a:t>var1 = "Ayan"</a:t>
                      </a:r>
                      <a:br>
                        <a:rPr lang="en-US" sz="1000" b="0" i="0" u="none" strike="noStrike">
                          <a:solidFill>
                            <a:srgbClr val="7F7F7F"/>
                          </a:solidFill>
                          <a:effectLst/>
                          <a:latin typeface="Consolas" panose="020B0609020204030204" pitchFamily="49" charset="0"/>
                        </a:rPr>
                      </a:br>
                      <a:r>
                        <a:rPr lang="en-US" sz="1000" b="0" i="0" u="none" strike="noStrike">
                          <a:solidFill>
                            <a:srgbClr val="7F7F7F"/>
                          </a:solidFill>
                          <a:effectLst/>
                          <a:latin typeface="Consolas" panose="020B0609020204030204" pitchFamily="49" charset="0"/>
                        </a:rPr>
                        <a:t>print (var1[1])</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669715">
                <a:tc>
                  <a:txBody>
                    <a:bodyPr/>
                    <a:lstStyle/>
                    <a:p>
                      <a:pPr algn="l" fontAlgn="ctr"/>
                      <a:r>
                        <a:rPr lang="en-US" sz="1000" b="0" i="0" u="none" strike="noStrike">
                          <a:solidFill>
                            <a:srgbClr val="000000"/>
                          </a:solidFill>
                          <a:effectLst/>
                          <a:latin typeface="Arial" panose="020B0604020202020204" pitchFamily="34" charset="0"/>
                        </a:rPr>
                        <a:t>[ : ]</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Arial" panose="020B0604020202020204" pitchFamily="34" charset="0"/>
                        </a:rPr>
                        <a:t>Range slice-it gives the characters from the given range</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Arial" panose="020B0604020202020204" pitchFamily="34" charset="0"/>
                        </a:rPr>
                        <a:t>x [1:3] it will give "ya" from the word Ayan. Remember it will not consider 0 which is A, it will consider word after that is ya.</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7F7F7F"/>
                          </a:solidFill>
                          <a:effectLst/>
                          <a:latin typeface="Consolas" panose="020B0609020204030204" pitchFamily="49" charset="0"/>
                        </a:rPr>
                        <a:t>var1 = "Ayan"</a:t>
                      </a:r>
                      <a:br>
                        <a:rPr lang="en-US" sz="1000" b="0" i="0" u="none" strike="noStrike">
                          <a:solidFill>
                            <a:srgbClr val="7F7F7F"/>
                          </a:solidFill>
                          <a:effectLst/>
                          <a:latin typeface="Consolas" panose="020B0609020204030204" pitchFamily="49" charset="0"/>
                        </a:rPr>
                      </a:br>
                      <a:r>
                        <a:rPr lang="en-US" sz="1000" b="0" i="0" u="none" strike="noStrike">
                          <a:solidFill>
                            <a:srgbClr val="7F7F7F"/>
                          </a:solidFill>
                          <a:effectLst/>
                          <a:latin typeface="Consolas" panose="020B0609020204030204" pitchFamily="49" charset="0"/>
                        </a:rPr>
                        <a:t>print (var1[1:3])</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458226">
                <a:tc>
                  <a:txBody>
                    <a:bodyPr/>
                    <a:lstStyle/>
                    <a:p>
                      <a:pPr algn="l" fontAlgn="ctr"/>
                      <a:r>
                        <a:rPr lang="en-US" sz="1000" b="0" i="0" u="none" strike="noStrike">
                          <a:solidFill>
                            <a:srgbClr val="000000"/>
                          </a:solidFill>
                          <a:effectLst/>
                          <a:latin typeface="Arial" panose="020B0604020202020204" pitchFamily="34" charset="0"/>
                        </a:rPr>
                        <a:t>in</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Arial" panose="020B0604020202020204" pitchFamily="34" charset="0"/>
                        </a:rPr>
                        <a:t>Membership-returns true if a letter exist in the given string</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Arial" panose="020B0604020202020204" pitchFamily="34" charset="0"/>
                        </a:rPr>
                        <a:t>n is present in word Ayan and hence it will give 1 (True)</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sv-SE" sz="1000" b="0" i="0" u="none" strike="noStrike" dirty="0">
                          <a:solidFill>
                            <a:srgbClr val="7F7F7F"/>
                          </a:solidFill>
                          <a:effectLst/>
                          <a:latin typeface="Consolas" panose="020B0609020204030204" pitchFamily="49" charset="0"/>
                        </a:rPr>
                        <a:t>var1 = "Ayan"</a:t>
                      </a:r>
                      <a:br>
                        <a:rPr lang="sv-SE" sz="1000" b="0" i="0" u="none" strike="noStrike" dirty="0">
                          <a:solidFill>
                            <a:srgbClr val="7F7F7F"/>
                          </a:solidFill>
                          <a:effectLst/>
                          <a:latin typeface="Consolas" panose="020B0609020204030204" pitchFamily="49" charset="0"/>
                        </a:rPr>
                      </a:br>
                      <a:r>
                        <a:rPr lang="sv-SE" sz="1000" b="0" i="0" u="none" strike="noStrike" dirty="0">
                          <a:solidFill>
                            <a:srgbClr val="7F7F7F"/>
                          </a:solidFill>
                          <a:effectLst/>
                          <a:latin typeface="Consolas" panose="020B0609020204030204" pitchFamily="49" charset="0"/>
                        </a:rPr>
                        <a:t>print ("n" in var1)</a:t>
                      </a:r>
                      <a:br>
                        <a:rPr lang="sv-SE" sz="1000" b="0" i="0" u="none" strike="noStrike" dirty="0">
                          <a:solidFill>
                            <a:srgbClr val="7F7F7F"/>
                          </a:solidFill>
                          <a:effectLst/>
                          <a:latin typeface="Consolas" panose="020B0609020204030204" pitchFamily="49" charset="0"/>
                        </a:rPr>
                      </a:br>
                      <a:endParaRPr lang="sv-SE" sz="1000" b="0" i="0" u="none" strike="noStrike" dirty="0">
                        <a:solidFill>
                          <a:srgbClr val="7F7F7F"/>
                        </a:solidFill>
                        <a:effectLst/>
                        <a:latin typeface="Consolas" panose="020B0609020204030204" pitchFamily="49" charset="0"/>
                      </a:endParaRP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439790">
                <a:tc>
                  <a:txBody>
                    <a:bodyPr/>
                    <a:lstStyle/>
                    <a:p>
                      <a:pPr algn="l" fontAlgn="ctr"/>
                      <a:r>
                        <a:rPr lang="en-US" sz="1000" b="0" i="0" u="none" strike="noStrike">
                          <a:solidFill>
                            <a:srgbClr val="000000"/>
                          </a:solidFill>
                          <a:effectLst/>
                          <a:latin typeface="Arial" panose="020B0604020202020204" pitchFamily="34" charset="0"/>
                        </a:rPr>
                        <a:t>not in</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Arial" panose="020B0604020202020204" pitchFamily="34" charset="0"/>
                        </a:rPr>
                        <a:t>Membership-returns true if a letter exist is not in the given string</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Arial" panose="020B0604020202020204" pitchFamily="34" charset="0"/>
                        </a:rPr>
                        <a:t>l not present in word Guru and hence it will give 1</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7F7F7F"/>
                          </a:solidFill>
                          <a:effectLst/>
                          <a:latin typeface="Consolas" panose="020B0609020204030204" pitchFamily="49" charset="0"/>
                        </a:rPr>
                        <a:t>var1 = "Ayan"</a:t>
                      </a:r>
                      <a:br>
                        <a:rPr lang="en-US" sz="1000" b="0" i="0" u="none" strike="noStrike">
                          <a:solidFill>
                            <a:srgbClr val="7F7F7F"/>
                          </a:solidFill>
                          <a:effectLst/>
                          <a:latin typeface="Consolas" panose="020B0609020204030204" pitchFamily="49" charset="0"/>
                        </a:rPr>
                      </a:br>
                      <a:r>
                        <a:rPr lang="en-US" sz="1000" b="0" i="0" u="none" strike="noStrike">
                          <a:solidFill>
                            <a:srgbClr val="7F7F7F"/>
                          </a:solidFill>
                          <a:effectLst/>
                          <a:latin typeface="Consolas" panose="020B0609020204030204" pitchFamily="49" charset="0"/>
                        </a:rPr>
                        <a:t>print ("n" not in var1)</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295144">
                <a:tc>
                  <a:txBody>
                    <a:bodyPr/>
                    <a:lstStyle/>
                    <a:p>
                      <a:pPr algn="l" fontAlgn="ctr"/>
                      <a:r>
                        <a:rPr lang="en-US" sz="1000" b="0" i="0" u="none" strike="noStrike">
                          <a:solidFill>
                            <a:srgbClr val="000000"/>
                          </a:solidFill>
                          <a:effectLst/>
                          <a:latin typeface="Arial" panose="020B0604020202020204" pitchFamily="34" charset="0"/>
                        </a:rPr>
                        <a:t>r/R</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Arial" panose="020B0604020202020204" pitchFamily="34" charset="0"/>
                        </a:rPr>
                        <a:t>Raw string suppresses actual meaning of escape characters.</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Arial" panose="020B0604020202020204" pitchFamily="34" charset="0"/>
                        </a:rPr>
                        <a:t>Print r'\n' prints \n and print R'/n' prints \n</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fr-FR" sz="1000" b="0" i="0" u="none" strike="noStrike" dirty="0" err="1">
                          <a:solidFill>
                            <a:srgbClr val="7F7F7F"/>
                          </a:solidFill>
                          <a:effectLst/>
                          <a:latin typeface="Arial" panose="020B0604020202020204" pitchFamily="34" charset="0"/>
                        </a:rPr>
                        <a:t>print</a:t>
                      </a:r>
                      <a:r>
                        <a:rPr lang="fr-FR" sz="1000" b="0" i="0" u="none" strike="noStrike" dirty="0">
                          <a:solidFill>
                            <a:srgbClr val="7F7F7F"/>
                          </a:solidFill>
                          <a:effectLst/>
                          <a:latin typeface="Arial" panose="020B0604020202020204" pitchFamily="34" charset="0"/>
                        </a:rPr>
                        <a:t> (r'\n')</a:t>
                      </a:r>
                      <a:br>
                        <a:rPr lang="fr-FR" sz="1000" b="0" i="0" u="none" strike="noStrike" dirty="0">
                          <a:solidFill>
                            <a:srgbClr val="7F7F7F"/>
                          </a:solidFill>
                          <a:effectLst/>
                          <a:latin typeface="Arial" panose="020B0604020202020204" pitchFamily="34" charset="0"/>
                        </a:rPr>
                      </a:br>
                      <a:r>
                        <a:rPr lang="fr-FR" sz="1000" b="0" i="0" u="none" strike="noStrike" dirty="0" err="1">
                          <a:solidFill>
                            <a:srgbClr val="7F7F7F"/>
                          </a:solidFill>
                          <a:effectLst/>
                          <a:latin typeface="Arial" panose="020B0604020202020204" pitchFamily="34" charset="0"/>
                        </a:rPr>
                        <a:t>print</a:t>
                      </a:r>
                      <a:r>
                        <a:rPr lang="fr-FR" sz="1000" b="0" i="0" u="none" strike="noStrike" dirty="0">
                          <a:solidFill>
                            <a:srgbClr val="7F7F7F"/>
                          </a:solidFill>
                          <a:effectLst/>
                          <a:latin typeface="Arial" panose="020B0604020202020204" pitchFamily="34" charset="0"/>
                        </a:rPr>
                        <a:t> ('\n')</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627418">
                <a:tc>
                  <a:txBody>
                    <a:bodyPr/>
                    <a:lstStyle/>
                    <a:p>
                      <a:pPr algn="l" fontAlgn="ctr"/>
                      <a:r>
                        <a:rPr lang="en-US" sz="1000" b="0" i="0" u="none" strike="noStrike">
                          <a:solidFill>
                            <a:srgbClr val="000000"/>
                          </a:solidFill>
                          <a:effectLst/>
                          <a:latin typeface="Arial" panose="020B0604020202020204" pitchFamily="34" charset="0"/>
                        </a:rPr>
                        <a:t>% - Used for string format</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Arial" panose="020B0604020202020204" pitchFamily="34" charset="0"/>
                        </a:rPr>
                        <a:t>%r - It insert the canonical string representation of the object (i.e., repr(o)) %s- It insert the presentation string representation of the object (i.e., str(o)) %d- it will format a number for display</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Arial" panose="020B0604020202020204" pitchFamily="34" charset="0"/>
                        </a:rPr>
                        <a:t>The output of this code will be "guru 99".</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7F7F7F"/>
                          </a:solidFill>
                          <a:effectLst/>
                          <a:latin typeface="Consolas" panose="020B0609020204030204" pitchFamily="49" charset="0"/>
                        </a:rPr>
                        <a:t>name = 'Ayan'</a:t>
                      </a:r>
                      <a:br>
                        <a:rPr lang="en-US" sz="1000" b="0" i="0" u="none" strike="noStrike">
                          <a:solidFill>
                            <a:srgbClr val="7F7F7F"/>
                          </a:solidFill>
                          <a:effectLst/>
                          <a:latin typeface="Consolas" panose="020B0609020204030204" pitchFamily="49" charset="0"/>
                        </a:rPr>
                      </a:br>
                      <a:r>
                        <a:rPr lang="en-US" sz="1000" b="0" i="0" u="none" strike="noStrike">
                          <a:solidFill>
                            <a:srgbClr val="7F7F7F"/>
                          </a:solidFill>
                          <a:effectLst/>
                          <a:latin typeface="Consolas" panose="020B0609020204030204" pitchFamily="49" charset="0"/>
                        </a:rPr>
                        <a:t>number = 99</a:t>
                      </a:r>
                      <a:br>
                        <a:rPr lang="en-US" sz="1000" b="0" i="0" u="none" strike="noStrike">
                          <a:solidFill>
                            <a:srgbClr val="7F7F7F"/>
                          </a:solidFill>
                          <a:effectLst/>
                          <a:latin typeface="Consolas" panose="020B0609020204030204" pitchFamily="49" charset="0"/>
                        </a:rPr>
                      </a:br>
                      <a:r>
                        <a:rPr lang="en-US" sz="1000" b="0" i="0" u="none" strike="noStrike">
                          <a:solidFill>
                            <a:srgbClr val="7F7F7F"/>
                          </a:solidFill>
                          <a:effectLst/>
                          <a:latin typeface="Consolas" panose="020B0609020204030204" pitchFamily="49" charset="0"/>
                        </a:rPr>
                        <a:t>print ('%s %d' % (name,number))</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458226">
                <a:tc>
                  <a:txBody>
                    <a:bodyPr/>
                    <a:lstStyle/>
                    <a:p>
                      <a:pPr algn="l" fontAlgn="ctr"/>
                      <a:r>
                        <a:rPr lang="en-US" sz="1000" b="0" i="0" u="none" strike="noStrike">
                          <a:solidFill>
                            <a:srgbClr val="000000"/>
                          </a:solidFill>
                          <a:effectLst/>
                          <a:latin typeface="Arial" panose="020B0604020202020204" pitchFamily="34" charset="0"/>
                        </a:rPr>
                        <a:t>+</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Arial" panose="020B0604020202020204" pitchFamily="34" charset="0"/>
                        </a:rPr>
                        <a:t>It concatenates 2 strings</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Arial" panose="020B0604020202020204" pitchFamily="34" charset="0"/>
                        </a:rPr>
                        <a:t>It concatenate strings and gives the result</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7F7F7F"/>
                          </a:solidFill>
                          <a:effectLst/>
                          <a:latin typeface="Consolas" panose="020B0609020204030204" pitchFamily="49" charset="0"/>
                        </a:rPr>
                        <a:t>name = 'Ayan'</a:t>
                      </a:r>
                      <a:br>
                        <a:rPr lang="en-US" sz="1000" b="0" i="0" u="none" strike="noStrike">
                          <a:solidFill>
                            <a:srgbClr val="7F7F7F"/>
                          </a:solidFill>
                          <a:effectLst/>
                          <a:latin typeface="Consolas" panose="020B0609020204030204" pitchFamily="49" charset="0"/>
                        </a:rPr>
                      </a:br>
                      <a:r>
                        <a:rPr lang="en-US" sz="1000" b="0" i="0" u="none" strike="noStrike">
                          <a:solidFill>
                            <a:srgbClr val="7F7F7F"/>
                          </a:solidFill>
                          <a:effectLst/>
                          <a:latin typeface="Consolas" panose="020B0609020204030204" pitchFamily="49" charset="0"/>
                        </a:rPr>
                        <a:t>number = '99'</a:t>
                      </a:r>
                      <a:br>
                        <a:rPr lang="en-US" sz="1000" b="0" i="0" u="none" strike="noStrike">
                          <a:solidFill>
                            <a:srgbClr val="7F7F7F"/>
                          </a:solidFill>
                          <a:effectLst/>
                          <a:latin typeface="Consolas" panose="020B0609020204030204" pitchFamily="49" charset="0"/>
                        </a:rPr>
                      </a:br>
                      <a:r>
                        <a:rPr lang="en-US" sz="1000" b="0" i="0" u="none" strike="noStrike">
                          <a:solidFill>
                            <a:srgbClr val="7F7F7F"/>
                          </a:solidFill>
                          <a:effectLst/>
                          <a:latin typeface="Consolas" panose="020B0609020204030204" pitchFamily="49" charset="0"/>
                        </a:rPr>
                        <a:t>print (name+number)</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439790">
                <a:tc>
                  <a:txBody>
                    <a:bodyPr/>
                    <a:lstStyle/>
                    <a:p>
                      <a:pPr algn="l" fontAlgn="ctr"/>
                      <a:r>
                        <a:rPr lang="en-US" sz="1000" b="0" i="0" u="none" strike="noStrike">
                          <a:solidFill>
                            <a:srgbClr val="000000"/>
                          </a:solidFill>
                          <a:effectLst/>
                          <a:latin typeface="Arial" panose="020B0604020202020204" pitchFamily="34" charset="0"/>
                        </a:rPr>
                        <a:t>*</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solidFill>
                            <a:srgbClr val="000000"/>
                          </a:solidFill>
                          <a:effectLst/>
                          <a:latin typeface="Arial" panose="020B0604020202020204" pitchFamily="34" charset="0"/>
                        </a:rPr>
                        <a:t>Repeat</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a:solidFill>
                            <a:srgbClr val="000000"/>
                          </a:solidFill>
                          <a:effectLst/>
                          <a:latin typeface="Arial" panose="020B0604020202020204" pitchFamily="34" charset="0"/>
                        </a:rPr>
                        <a:t>It prints the character twice.</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000" b="0" i="0" u="none" strike="noStrike" dirty="0">
                          <a:solidFill>
                            <a:srgbClr val="7F7F7F"/>
                          </a:solidFill>
                          <a:effectLst/>
                          <a:latin typeface="Consolas" panose="020B0609020204030204" pitchFamily="49" charset="0"/>
                        </a:rPr>
                        <a:t>name = 'Ayan'</a:t>
                      </a:r>
                      <a:br>
                        <a:rPr lang="en-US" sz="1000" b="0" i="0" u="none" strike="noStrike" dirty="0">
                          <a:solidFill>
                            <a:srgbClr val="7F7F7F"/>
                          </a:solidFill>
                          <a:effectLst/>
                          <a:latin typeface="Consolas" panose="020B0609020204030204" pitchFamily="49" charset="0"/>
                        </a:rPr>
                      </a:br>
                      <a:r>
                        <a:rPr lang="en-US" sz="1000" b="0" i="0" u="none" strike="noStrike" dirty="0">
                          <a:solidFill>
                            <a:srgbClr val="7F7F7F"/>
                          </a:solidFill>
                          <a:effectLst/>
                          <a:latin typeface="Consolas" panose="020B0609020204030204" pitchFamily="49" charset="0"/>
                        </a:rPr>
                        <a:t>number = '99'</a:t>
                      </a:r>
                      <a:br>
                        <a:rPr lang="en-US" sz="1000" b="0" i="0" u="none" strike="noStrike" dirty="0">
                          <a:solidFill>
                            <a:srgbClr val="7F7F7F"/>
                          </a:solidFill>
                          <a:effectLst/>
                          <a:latin typeface="Consolas" panose="020B0609020204030204" pitchFamily="49" charset="0"/>
                        </a:rPr>
                      </a:br>
                      <a:r>
                        <a:rPr lang="en-US" sz="1000" b="0" i="0" u="none" strike="noStrike" dirty="0">
                          <a:solidFill>
                            <a:srgbClr val="7F7F7F"/>
                          </a:solidFill>
                          <a:effectLst/>
                          <a:latin typeface="Consolas" panose="020B0609020204030204" pitchFamily="49" charset="0"/>
                        </a:rPr>
                        <a:t>print (name * 2)</a:t>
                      </a:r>
                    </a:p>
                  </a:txBody>
                  <a:tcPr marL="6167" marR="6167" marT="61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
                  </a:ext>
                </a:extLst>
              </a:tr>
            </a:tbl>
          </a:graphicData>
        </a:graphic>
      </p:graphicFrame>
    </p:spTree>
    <p:extLst>
      <p:ext uri="{BB962C8B-B14F-4D97-AF65-F5344CB8AC3E}">
        <p14:creationId xmlns="" xmlns:p14="http://schemas.microsoft.com/office/powerpoint/2010/main" val="19550187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18</a:t>
            </a:fld>
            <a:endParaRPr lang="en-US"/>
          </a:p>
        </p:txBody>
      </p:sp>
      <p:sp>
        <p:nvSpPr>
          <p:cNvPr id="5" name="Title 4"/>
          <p:cNvSpPr>
            <a:spLocks noGrp="1"/>
          </p:cNvSpPr>
          <p:nvPr>
            <p:ph type="title"/>
          </p:nvPr>
        </p:nvSpPr>
        <p:spPr/>
        <p:txBody>
          <a:bodyPr>
            <a:normAutofit fontScale="90000"/>
          </a:bodyPr>
          <a:lstStyle/>
          <a:p>
            <a:r>
              <a:rPr lang="en-US" dirty="0"/>
              <a:t>Programming Basics (</a:t>
            </a:r>
            <a:r>
              <a:rPr lang="en-US" dirty="0" err="1"/>
              <a:t>Cntd</a:t>
            </a:r>
            <a:r>
              <a:rPr lang="en-US" dirty="0"/>
              <a:t>..)</a:t>
            </a:r>
          </a:p>
        </p:txBody>
      </p:sp>
      <p:graphicFrame>
        <p:nvGraphicFramePr>
          <p:cNvPr id="8" name="Table 7"/>
          <p:cNvGraphicFramePr>
            <a:graphicFrameLocks noGrp="1"/>
          </p:cNvGraphicFramePr>
          <p:nvPr>
            <p:extLst>
              <p:ext uri="{D42A27DB-BD31-4B8C-83A1-F6EECF244321}">
                <p14:modId xmlns="" xmlns:p14="http://schemas.microsoft.com/office/powerpoint/2010/main" val="827863488"/>
              </p:ext>
            </p:extLst>
          </p:nvPr>
        </p:nvGraphicFramePr>
        <p:xfrm>
          <a:off x="421239" y="682592"/>
          <a:ext cx="8178230" cy="4044516"/>
        </p:xfrm>
        <a:graphic>
          <a:graphicData uri="http://schemas.openxmlformats.org/drawingml/2006/table">
            <a:tbl>
              <a:tblPr/>
              <a:tblGrid>
                <a:gridCol w="1430349">
                  <a:extLst>
                    <a:ext uri="{9D8B030D-6E8A-4147-A177-3AD203B41FA5}">
                      <a16:colId xmlns="" xmlns:a16="http://schemas.microsoft.com/office/drawing/2014/main" val="20000"/>
                    </a:ext>
                  </a:extLst>
                </a:gridCol>
                <a:gridCol w="3904011">
                  <a:extLst>
                    <a:ext uri="{9D8B030D-6E8A-4147-A177-3AD203B41FA5}">
                      <a16:colId xmlns="" xmlns:a16="http://schemas.microsoft.com/office/drawing/2014/main" val="20001"/>
                    </a:ext>
                  </a:extLst>
                </a:gridCol>
                <a:gridCol w="2843870">
                  <a:extLst>
                    <a:ext uri="{9D8B030D-6E8A-4147-A177-3AD203B41FA5}">
                      <a16:colId xmlns="" xmlns:a16="http://schemas.microsoft.com/office/drawing/2014/main" val="20002"/>
                    </a:ext>
                  </a:extLst>
                </a:gridCol>
              </a:tblGrid>
              <a:tr h="163716">
                <a:tc>
                  <a:txBody>
                    <a:bodyPr/>
                    <a:lstStyle/>
                    <a:p>
                      <a:pPr algn="ctr" fontAlgn="ctr"/>
                      <a:r>
                        <a:rPr lang="en-US" sz="1100" b="1" i="0" u="none" strike="noStrike" dirty="0">
                          <a:solidFill>
                            <a:srgbClr val="7F7F7F"/>
                          </a:solidFill>
                          <a:effectLst/>
                          <a:latin typeface="Arial" panose="020B0604020202020204" pitchFamily="34" charset="0"/>
                        </a:rPr>
                        <a:t>Operator</a:t>
                      </a:r>
                    </a:p>
                  </a:txBody>
                  <a:tcPr marL="6796" marR="6796" marT="67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7F7F7F"/>
                          </a:solidFill>
                          <a:effectLst/>
                          <a:latin typeface="Arial" panose="020B0604020202020204" pitchFamily="34" charset="0"/>
                        </a:rPr>
                        <a:t>Description</a:t>
                      </a:r>
                    </a:p>
                  </a:txBody>
                  <a:tcPr marL="6796" marR="6796" marT="67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7F7F7F"/>
                          </a:solidFill>
                          <a:effectLst/>
                          <a:latin typeface="Arial" panose="020B0604020202020204" pitchFamily="34" charset="0"/>
                        </a:rPr>
                        <a:t>Example</a:t>
                      </a:r>
                    </a:p>
                  </a:txBody>
                  <a:tcPr marL="6796" marR="6796" marT="67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818580">
                <a:tc>
                  <a:txBody>
                    <a:bodyPr/>
                    <a:lstStyle/>
                    <a:p>
                      <a:pPr algn="l" fontAlgn="ctr"/>
                      <a:r>
                        <a:rPr lang="en-US" sz="1100" b="0" i="0" u="none" strike="noStrike">
                          <a:solidFill>
                            <a:srgbClr val="000000"/>
                          </a:solidFill>
                          <a:effectLst/>
                          <a:latin typeface="Calibri" panose="020F0502020204030204" pitchFamily="34" charset="0"/>
                        </a:rPr>
                        <a:t>replace() </a:t>
                      </a:r>
                    </a:p>
                  </a:txBody>
                  <a:tcPr marL="6796" marR="6796" marT="67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dirty="0">
                          <a:solidFill>
                            <a:srgbClr val="000000"/>
                          </a:solidFill>
                          <a:effectLst/>
                          <a:latin typeface="Calibri" panose="020F0502020204030204" pitchFamily="34" charset="0"/>
                        </a:rPr>
                        <a:t>The method replace() returns a copy of the string in which the values of old string have been replaced with the new value. </a:t>
                      </a:r>
                    </a:p>
                  </a:txBody>
                  <a:tcPr marL="6796" marR="6796" marT="67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name = 'Ayan Chak'</a:t>
                      </a:r>
                      <a:br>
                        <a:rPr lang="en-US" sz="1100" b="0" i="0" u="none" strike="noStrike">
                          <a:solidFill>
                            <a:srgbClr val="000000"/>
                          </a:solidFill>
                          <a:effectLst/>
                          <a:latin typeface="Calibri" panose="020F0502020204030204" pitchFamily="34" charset="0"/>
                        </a:rPr>
                      </a:br>
                      <a:r>
                        <a:rPr lang="en-US" sz="1100" b="0" i="0" u="none" strike="noStrike">
                          <a:solidFill>
                            <a:srgbClr val="000000"/>
                          </a:solidFill>
                          <a:effectLst/>
                          <a:latin typeface="Calibri" panose="020F0502020204030204" pitchFamily="34" charset="0"/>
                        </a:rPr>
                        <a:t/>
                      </a:r>
                      <a:br>
                        <a:rPr lang="en-US" sz="1100" b="0" i="0" u="none" strike="noStrike">
                          <a:solidFill>
                            <a:srgbClr val="000000"/>
                          </a:solidFill>
                          <a:effectLst/>
                          <a:latin typeface="Calibri" panose="020F0502020204030204" pitchFamily="34" charset="0"/>
                        </a:rPr>
                      </a:br>
                      <a:r>
                        <a:rPr lang="en-US" sz="1100" b="0" i="0" u="none" strike="noStrike">
                          <a:solidFill>
                            <a:srgbClr val="000000"/>
                          </a:solidFill>
                          <a:effectLst/>
                          <a:latin typeface="Calibri" panose="020F0502020204030204" pitchFamily="34" charset="0"/>
                        </a:rPr>
                        <a:t>print (name.replace('Chak','Chakraborty'))</a:t>
                      </a:r>
                    </a:p>
                  </a:txBody>
                  <a:tcPr marL="6796" marR="6796" marT="67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654865">
                <a:tc>
                  <a:txBody>
                    <a:bodyPr/>
                    <a:lstStyle/>
                    <a:p>
                      <a:pPr algn="l" fontAlgn="ctr"/>
                      <a:r>
                        <a:rPr lang="en-US" sz="1100" b="0" i="0" u="none" strike="noStrike">
                          <a:solidFill>
                            <a:srgbClr val="000000"/>
                          </a:solidFill>
                          <a:effectLst/>
                          <a:latin typeface="Calibri" panose="020F0502020204030204" pitchFamily="34" charset="0"/>
                        </a:rPr>
                        <a:t>upper &amp; lower</a:t>
                      </a:r>
                    </a:p>
                  </a:txBody>
                  <a:tcPr marL="6796" marR="6796" marT="67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In Python, you can even change the string to upper case or lower case. </a:t>
                      </a:r>
                    </a:p>
                  </a:txBody>
                  <a:tcPr marL="6796" marR="6796" marT="67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name = 'Ayan Chak'</a:t>
                      </a:r>
                      <a:br>
                        <a:rPr lang="en-US" sz="1100" b="0" i="0" u="none" strike="noStrike">
                          <a:solidFill>
                            <a:srgbClr val="000000"/>
                          </a:solidFill>
                          <a:effectLst/>
                          <a:latin typeface="Calibri" panose="020F0502020204030204" pitchFamily="34" charset="0"/>
                        </a:rPr>
                      </a:br>
                      <a:r>
                        <a:rPr lang="en-US" sz="1100" b="0" i="0" u="none" strike="noStrike">
                          <a:solidFill>
                            <a:srgbClr val="000000"/>
                          </a:solidFill>
                          <a:effectLst/>
                          <a:latin typeface="Calibri" panose="020F0502020204030204" pitchFamily="34" charset="0"/>
                        </a:rPr>
                        <a:t/>
                      </a:r>
                      <a:br>
                        <a:rPr lang="en-US" sz="1100" b="0" i="0" u="none" strike="noStrike">
                          <a:solidFill>
                            <a:srgbClr val="000000"/>
                          </a:solidFill>
                          <a:effectLst/>
                          <a:latin typeface="Calibri" panose="020F0502020204030204" pitchFamily="34" charset="0"/>
                        </a:rPr>
                      </a:br>
                      <a:r>
                        <a:rPr lang="en-US" sz="1100" b="0" i="0" u="none" strike="noStrike">
                          <a:solidFill>
                            <a:srgbClr val="000000"/>
                          </a:solidFill>
                          <a:effectLst/>
                          <a:latin typeface="Calibri" panose="020F0502020204030204" pitchFamily="34" charset="0"/>
                        </a:rPr>
                        <a:t>print (name.upper())</a:t>
                      </a:r>
                      <a:br>
                        <a:rPr lang="en-US" sz="1100" b="0" i="0" u="none" strike="noStrike">
                          <a:solidFill>
                            <a:srgbClr val="000000"/>
                          </a:solidFill>
                          <a:effectLst/>
                          <a:latin typeface="Calibri" panose="020F0502020204030204" pitchFamily="34" charset="0"/>
                        </a:rPr>
                      </a:br>
                      <a:r>
                        <a:rPr lang="en-US" sz="1100" b="0" i="0" u="none" strike="noStrike">
                          <a:solidFill>
                            <a:srgbClr val="000000"/>
                          </a:solidFill>
                          <a:effectLst/>
                          <a:latin typeface="Calibri" panose="020F0502020204030204" pitchFamily="34" charset="0"/>
                        </a:rPr>
                        <a:t>print (name.lower())</a:t>
                      </a:r>
                    </a:p>
                  </a:txBody>
                  <a:tcPr marL="6796" marR="6796" marT="67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491148">
                <a:tc>
                  <a:txBody>
                    <a:bodyPr/>
                    <a:lstStyle/>
                    <a:p>
                      <a:pPr algn="l" fontAlgn="ctr"/>
                      <a:r>
                        <a:rPr lang="en-US" sz="1100" b="0" i="0" u="none" strike="noStrike">
                          <a:solidFill>
                            <a:srgbClr val="000000"/>
                          </a:solidFill>
                          <a:effectLst/>
                          <a:latin typeface="Calibri" panose="020F0502020204030204" pitchFamily="34" charset="0"/>
                        </a:rPr>
                        <a:t>capitalize()</a:t>
                      </a:r>
                    </a:p>
                  </a:txBody>
                  <a:tcPr marL="6796" marR="6796" marT="67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Likewise, you can also do for other function as well like capitalize </a:t>
                      </a:r>
                    </a:p>
                  </a:txBody>
                  <a:tcPr marL="6796" marR="6796" marT="67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name = 'ayan chak'</a:t>
                      </a:r>
                      <a:br>
                        <a:rPr lang="en-US" sz="1100" b="0" i="0" u="none" strike="noStrike">
                          <a:solidFill>
                            <a:srgbClr val="000000"/>
                          </a:solidFill>
                          <a:effectLst/>
                          <a:latin typeface="Calibri" panose="020F0502020204030204" pitchFamily="34" charset="0"/>
                        </a:rPr>
                      </a:br>
                      <a:r>
                        <a:rPr lang="en-US" sz="1100" b="0" i="0" u="none" strike="noStrike">
                          <a:solidFill>
                            <a:srgbClr val="000000"/>
                          </a:solidFill>
                          <a:effectLst/>
                          <a:latin typeface="Calibri" panose="020F0502020204030204" pitchFamily="34" charset="0"/>
                        </a:rPr>
                        <a:t/>
                      </a:r>
                      <a:br>
                        <a:rPr lang="en-US" sz="1100" b="0" i="0" u="none" strike="noStrike">
                          <a:solidFill>
                            <a:srgbClr val="000000"/>
                          </a:solidFill>
                          <a:effectLst/>
                          <a:latin typeface="Calibri" panose="020F0502020204030204" pitchFamily="34" charset="0"/>
                        </a:rPr>
                      </a:br>
                      <a:r>
                        <a:rPr lang="en-US" sz="1100" b="0" i="0" u="none" strike="noStrike">
                          <a:solidFill>
                            <a:srgbClr val="000000"/>
                          </a:solidFill>
                          <a:effectLst/>
                          <a:latin typeface="Calibri" panose="020F0502020204030204" pitchFamily="34" charset="0"/>
                        </a:rPr>
                        <a:t>print (name.capitalize())</a:t>
                      </a:r>
                    </a:p>
                  </a:txBody>
                  <a:tcPr marL="6796" marR="6796" marT="67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491148">
                <a:tc>
                  <a:txBody>
                    <a:bodyPr/>
                    <a:lstStyle/>
                    <a:p>
                      <a:pPr algn="l" fontAlgn="ctr"/>
                      <a:r>
                        <a:rPr lang="en-US" sz="1100" b="0" i="0" u="none" strike="noStrike">
                          <a:solidFill>
                            <a:srgbClr val="000000"/>
                          </a:solidFill>
                          <a:effectLst/>
                          <a:latin typeface="Calibri" panose="020F0502020204030204" pitchFamily="34" charset="0"/>
                        </a:rPr>
                        <a:t>join</a:t>
                      </a:r>
                    </a:p>
                  </a:txBody>
                  <a:tcPr marL="6796" marR="6796" marT="67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The join function is a more flexible way for concatenating string. With join function, you can add any character into the string</a:t>
                      </a:r>
                    </a:p>
                  </a:txBody>
                  <a:tcPr marL="6796" marR="6796" marT="67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name = '</a:t>
                      </a:r>
                      <a:r>
                        <a:rPr lang="en-US" sz="1100" b="0" i="0" u="none" strike="noStrike" dirty="0" err="1">
                          <a:solidFill>
                            <a:srgbClr val="000000"/>
                          </a:solidFill>
                          <a:effectLst/>
                          <a:latin typeface="Calibri" panose="020F0502020204030204" pitchFamily="34" charset="0"/>
                        </a:rPr>
                        <a:t>ayan</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chak</a:t>
                      </a:r>
                      <a:r>
                        <a:rPr lang="en-US" sz="1100" b="0" i="0" u="none" strike="noStrike" dirty="0">
                          <a:solidFill>
                            <a:srgbClr val="000000"/>
                          </a:solidFill>
                          <a:effectLst/>
                          <a:latin typeface="Calibri" panose="020F0502020204030204" pitchFamily="34" charset="0"/>
                        </a:rPr>
                        <a:t>'</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print (".".join(name))</a:t>
                      </a:r>
                    </a:p>
                  </a:txBody>
                  <a:tcPr marL="6796" marR="6796" marT="67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654865">
                <a:tc>
                  <a:txBody>
                    <a:bodyPr/>
                    <a:lstStyle/>
                    <a:p>
                      <a:pPr algn="l" fontAlgn="ctr"/>
                      <a:r>
                        <a:rPr lang="en-US" sz="1100" b="0" i="0" u="none" strike="noStrike">
                          <a:solidFill>
                            <a:srgbClr val="000000"/>
                          </a:solidFill>
                          <a:effectLst/>
                          <a:latin typeface="Calibri" panose="020F0502020204030204" pitchFamily="34" charset="0"/>
                        </a:rPr>
                        <a:t>reversed</a:t>
                      </a:r>
                    </a:p>
                  </a:txBody>
                  <a:tcPr marL="6796" marR="6796" marT="67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By using the reverse function, you can reverse the string.</a:t>
                      </a:r>
                    </a:p>
                  </a:txBody>
                  <a:tcPr marL="6796" marR="6796" marT="67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name = '</a:t>
                      </a:r>
                      <a:r>
                        <a:rPr lang="en-US" sz="1100" b="0" i="0" u="none" strike="noStrike" dirty="0" err="1">
                          <a:solidFill>
                            <a:srgbClr val="000000"/>
                          </a:solidFill>
                          <a:effectLst/>
                          <a:latin typeface="Calibri" panose="020F0502020204030204" pitchFamily="34" charset="0"/>
                        </a:rPr>
                        <a:t>ayan</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chak</a:t>
                      </a:r>
                      <a:r>
                        <a:rPr lang="en-US" sz="1100" b="0" i="0" u="none" strike="noStrike" dirty="0">
                          <a:solidFill>
                            <a:srgbClr val="000000"/>
                          </a:solidFill>
                          <a:effectLst/>
                          <a:latin typeface="Calibri" panose="020F0502020204030204" pitchFamily="34" charset="0"/>
                        </a:rPr>
                        <a:t>'</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print (''.join(reversed(name)))</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print (name[::-1])</a:t>
                      </a:r>
                    </a:p>
                  </a:txBody>
                  <a:tcPr marL="6796" marR="6796" marT="67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654865">
                <a:tc>
                  <a:txBody>
                    <a:bodyPr/>
                    <a:lstStyle/>
                    <a:p>
                      <a:pPr algn="l" fontAlgn="ctr"/>
                      <a:r>
                        <a:rPr lang="en-US" sz="1100" b="0" i="0" u="none" strike="noStrike">
                          <a:solidFill>
                            <a:srgbClr val="000000"/>
                          </a:solidFill>
                          <a:effectLst/>
                          <a:latin typeface="Calibri" panose="020F0502020204030204" pitchFamily="34" charset="0"/>
                        </a:rPr>
                        <a:t>Split</a:t>
                      </a:r>
                    </a:p>
                  </a:txBody>
                  <a:tcPr marL="6796" marR="6796" marT="67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100" b="0" i="0" u="none" strike="noStrike">
                          <a:solidFill>
                            <a:srgbClr val="000000"/>
                          </a:solidFill>
                          <a:effectLst/>
                          <a:latin typeface="Calibri" panose="020F0502020204030204" pitchFamily="34" charset="0"/>
                        </a:rPr>
                        <a:t>Split strings is another function that can be applied in Python</a:t>
                      </a:r>
                    </a:p>
                  </a:txBody>
                  <a:tcPr marL="6796" marR="6796" marT="67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panose="020F0502020204030204" pitchFamily="34" charset="0"/>
                        </a:rPr>
                        <a:t>name = '</a:t>
                      </a:r>
                      <a:r>
                        <a:rPr lang="en-US" sz="1100" b="0" i="0" u="none" strike="noStrike" dirty="0" err="1">
                          <a:solidFill>
                            <a:srgbClr val="000000"/>
                          </a:solidFill>
                          <a:effectLst/>
                          <a:latin typeface="Calibri" panose="020F0502020204030204" pitchFamily="34" charset="0"/>
                        </a:rPr>
                        <a:t>ayan</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chak</a:t>
                      </a:r>
                      <a:r>
                        <a:rPr lang="en-US" sz="1100" b="0" i="0" u="none" strike="noStrike" dirty="0">
                          <a:solidFill>
                            <a:srgbClr val="000000"/>
                          </a:solidFill>
                          <a:effectLst/>
                          <a:latin typeface="Calibri" panose="020F0502020204030204" pitchFamily="34" charset="0"/>
                        </a:rPr>
                        <a:t>'</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print (</a:t>
                      </a:r>
                      <a:r>
                        <a:rPr lang="en-US" sz="1100" b="0" i="0" u="none" strike="noStrike" dirty="0" err="1">
                          <a:solidFill>
                            <a:srgbClr val="000000"/>
                          </a:solidFill>
                          <a:effectLst/>
                          <a:latin typeface="Calibri" panose="020F0502020204030204" pitchFamily="34" charset="0"/>
                        </a:rPr>
                        <a:t>name.split</a:t>
                      </a:r>
                      <a:r>
                        <a:rPr lang="en-US" sz="1100" b="0" i="0" u="none" strike="noStrike" dirty="0">
                          <a:solidFill>
                            <a:srgbClr val="000000"/>
                          </a:solidFill>
                          <a:effectLst/>
                          <a:latin typeface="Calibri" panose="020F0502020204030204" pitchFamily="34" charset="0"/>
                        </a:rPr>
                        <a:t>(' ')[0])</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print (</a:t>
                      </a:r>
                      <a:r>
                        <a:rPr lang="en-US" sz="1100" b="0" i="0" u="none" strike="noStrike" dirty="0" err="1">
                          <a:solidFill>
                            <a:srgbClr val="000000"/>
                          </a:solidFill>
                          <a:effectLst/>
                          <a:latin typeface="Calibri" panose="020F0502020204030204" pitchFamily="34" charset="0"/>
                        </a:rPr>
                        <a:t>name.split</a:t>
                      </a:r>
                      <a:r>
                        <a:rPr lang="en-US" sz="1100" b="0" i="0" u="none" strike="noStrike" dirty="0">
                          <a:solidFill>
                            <a:srgbClr val="000000"/>
                          </a:solidFill>
                          <a:effectLst/>
                          <a:latin typeface="Calibri" panose="020F0502020204030204" pitchFamily="34" charset="0"/>
                        </a:rPr>
                        <a:t>(' ')[1])</a:t>
                      </a:r>
                    </a:p>
                  </a:txBody>
                  <a:tcPr marL="6796" marR="6796" marT="679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bl>
          </a:graphicData>
        </a:graphic>
      </p:graphicFrame>
    </p:spTree>
    <p:extLst>
      <p:ext uri="{BB962C8B-B14F-4D97-AF65-F5344CB8AC3E}">
        <p14:creationId xmlns="" xmlns:p14="http://schemas.microsoft.com/office/powerpoint/2010/main" val="35935343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19</a:t>
            </a:fld>
            <a:endParaRPr lang="en-US"/>
          </a:p>
        </p:txBody>
      </p:sp>
      <p:sp>
        <p:nvSpPr>
          <p:cNvPr id="5" name="Title 4"/>
          <p:cNvSpPr>
            <a:spLocks noGrp="1"/>
          </p:cNvSpPr>
          <p:nvPr>
            <p:ph type="title"/>
          </p:nvPr>
        </p:nvSpPr>
        <p:spPr/>
        <p:txBody>
          <a:bodyPr>
            <a:normAutofit fontScale="90000"/>
          </a:bodyPr>
          <a:lstStyle/>
          <a:p>
            <a:r>
              <a:rPr lang="en-US" dirty="0"/>
              <a:t>Programming Basics (</a:t>
            </a:r>
            <a:r>
              <a:rPr lang="en-US" dirty="0" err="1"/>
              <a:t>Cntd</a:t>
            </a:r>
            <a:r>
              <a:rPr lang="en-US" dirty="0"/>
              <a:t>..)</a:t>
            </a:r>
          </a:p>
        </p:txBody>
      </p:sp>
      <p:graphicFrame>
        <p:nvGraphicFramePr>
          <p:cNvPr id="11" name="Table 10"/>
          <p:cNvGraphicFramePr>
            <a:graphicFrameLocks noGrp="1"/>
          </p:cNvGraphicFramePr>
          <p:nvPr>
            <p:extLst>
              <p:ext uri="{D42A27DB-BD31-4B8C-83A1-F6EECF244321}">
                <p14:modId xmlns="" xmlns:p14="http://schemas.microsoft.com/office/powerpoint/2010/main" val="940424334"/>
              </p:ext>
            </p:extLst>
          </p:nvPr>
        </p:nvGraphicFramePr>
        <p:xfrm>
          <a:off x="304363" y="672993"/>
          <a:ext cx="8464986" cy="3991475"/>
        </p:xfrm>
        <a:graphic>
          <a:graphicData uri="http://schemas.openxmlformats.org/drawingml/2006/table">
            <a:tbl>
              <a:tblPr/>
              <a:tblGrid>
                <a:gridCol w="2089360">
                  <a:extLst>
                    <a:ext uri="{9D8B030D-6E8A-4147-A177-3AD203B41FA5}">
                      <a16:colId xmlns="" xmlns:a16="http://schemas.microsoft.com/office/drawing/2014/main" val="20000"/>
                    </a:ext>
                  </a:extLst>
                </a:gridCol>
                <a:gridCol w="1290489">
                  <a:extLst>
                    <a:ext uri="{9D8B030D-6E8A-4147-A177-3AD203B41FA5}">
                      <a16:colId xmlns="" xmlns:a16="http://schemas.microsoft.com/office/drawing/2014/main" val="20001"/>
                    </a:ext>
                  </a:extLst>
                </a:gridCol>
                <a:gridCol w="3917553">
                  <a:extLst>
                    <a:ext uri="{9D8B030D-6E8A-4147-A177-3AD203B41FA5}">
                      <a16:colId xmlns="" xmlns:a16="http://schemas.microsoft.com/office/drawing/2014/main" val="20002"/>
                    </a:ext>
                  </a:extLst>
                </a:gridCol>
                <a:gridCol w="1167584">
                  <a:extLst>
                    <a:ext uri="{9D8B030D-6E8A-4147-A177-3AD203B41FA5}">
                      <a16:colId xmlns="" xmlns:a16="http://schemas.microsoft.com/office/drawing/2014/main" val="20003"/>
                    </a:ext>
                  </a:extLst>
                </a:gridCol>
              </a:tblGrid>
              <a:tr h="91377">
                <a:tc>
                  <a:txBody>
                    <a:bodyPr/>
                    <a:lstStyle/>
                    <a:p>
                      <a:pPr algn="ctr" fontAlgn="ctr"/>
                      <a:r>
                        <a:rPr lang="en-US" sz="900" b="1" i="0" u="none" strike="noStrike">
                          <a:solidFill>
                            <a:srgbClr val="7F7F7F"/>
                          </a:solidFill>
                          <a:effectLst/>
                          <a:latin typeface="Arial" panose="020B0604020202020204" pitchFamily="34" charset="0"/>
                        </a:rPr>
                        <a:t>Operators</a:t>
                      </a:r>
                    </a:p>
                  </a:txBody>
                  <a:tcPr marL="3793" marR="3793" marT="37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7F7F7F"/>
                          </a:solidFill>
                          <a:effectLst/>
                          <a:latin typeface="Arial" panose="020B0604020202020204" pitchFamily="34" charset="0"/>
                        </a:rPr>
                        <a:t>Type</a:t>
                      </a:r>
                    </a:p>
                  </a:txBody>
                  <a:tcPr marL="3793" marR="3793" marT="37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7F7F7F"/>
                          </a:solidFill>
                          <a:effectLst/>
                          <a:latin typeface="Arial" panose="020B0604020202020204" pitchFamily="34" charset="0"/>
                        </a:rPr>
                        <a:t>Description</a:t>
                      </a:r>
                    </a:p>
                  </a:txBody>
                  <a:tcPr marL="3793" marR="3793" marT="37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7F7F7F"/>
                          </a:solidFill>
                          <a:effectLst/>
                          <a:latin typeface="Arial" panose="020B0604020202020204" pitchFamily="34" charset="0"/>
                        </a:rPr>
                        <a:t>Example</a:t>
                      </a:r>
                    </a:p>
                  </a:txBody>
                  <a:tcPr marL="3793" marR="3793" marT="37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365506">
                <a:tc>
                  <a:txBody>
                    <a:bodyPr/>
                    <a:lstStyle/>
                    <a:p>
                      <a:pPr algn="l" fontAlgn="ctr"/>
                      <a:r>
                        <a:rPr lang="en-US" sz="900" b="0" i="0" u="none" strike="noStrike">
                          <a:solidFill>
                            <a:srgbClr val="000000"/>
                          </a:solidFill>
                          <a:effectLst/>
                          <a:latin typeface="Calibri" panose="020F0502020204030204" pitchFamily="34" charset="0"/>
                        </a:rPr>
                        <a:t>"+,-,*,/,%,**"</a:t>
                      </a:r>
                    </a:p>
                  </a:txBody>
                  <a:tcPr marL="3793" marR="3793" marT="37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Arithmetic </a:t>
                      </a:r>
                    </a:p>
                  </a:txBody>
                  <a:tcPr marL="3793" marR="3793" marT="37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Arithmetic Operators perform various arithmetic calculations like addition, subtraction, multiplication, division, %modulus, exponent, etc.</a:t>
                      </a:r>
                    </a:p>
                  </a:txBody>
                  <a:tcPr marL="3793" marR="3793" marT="37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900" b="0" i="0" u="none" strike="noStrike">
                          <a:solidFill>
                            <a:srgbClr val="000000"/>
                          </a:solidFill>
                          <a:effectLst/>
                          <a:latin typeface="Calibri" panose="020F0502020204030204" pitchFamily="34" charset="0"/>
                        </a:rPr>
                        <a:t>x=2</a:t>
                      </a:r>
                      <a:br>
                        <a:rPr lang="es-ES" sz="900" b="0" i="0" u="none" strike="noStrike">
                          <a:solidFill>
                            <a:srgbClr val="000000"/>
                          </a:solidFill>
                          <a:effectLst/>
                          <a:latin typeface="Calibri" panose="020F0502020204030204" pitchFamily="34" charset="0"/>
                        </a:rPr>
                      </a:br>
                      <a:r>
                        <a:rPr lang="es-ES" sz="900" b="0" i="0" u="none" strike="noStrike">
                          <a:solidFill>
                            <a:srgbClr val="000000"/>
                          </a:solidFill>
                          <a:effectLst/>
                          <a:latin typeface="Calibri" panose="020F0502020204030204" pitchFamily="34" charset="0"/>
                        </a:rPr>
                        <a:t>y=4</a:t>
                      </a:r>
                      <a:br>
                        <a:rPr lang="es-ES" sz="900" b="0" i="0" u="none" strike="noStrike">
                          <a:solidFill>
                            <a:srgbClr val="000000"/>
                          </a:solidFill>
                          <a:effectLst/>
                          <a:latin typeface="Calibri" panose="020F0502020204030204" pitchFamily="34" charset="0"/>
                        </a:rPr>
                      </a:br>
                      <a:r>
                        <a:rPr lang="es-ES" sz="900" b="0" i="0" u="none" strike="noStrike">
                          <a:solidFill>
                            <a:srgbClr val="000000"/>
                          </a:solidFill>
                          <a:effectLst/>
                          <a:latin typeface="Calibri" panose="020F0502020204030204" pitchFamily="34" charset="0"/>
                        </a:rPr>
                        <a:t>print (x**y)</a:t>
                      </a:r>
                    </a:p>
                  </a:txBody>
                  <a:tcPr marL="3793" marR="3793" marT="37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182752">
                <a:tc>
                  <a:txBody>
                    <a:bodyPr/>
                    <a:lstStyle/>
                    <a:p>
                      <a:pPr algn="l" fontAlgn="ctr"/>
                      <a:r>
                        <a:rPr lang="en-US" sz="900" b="0" i="0" u="none" strike="noStrike">
                          <a:solidFill>
                            <a:srgbClr val="000000"/>
                          </a:solidFill>
                          <a:effectLst/>
                          <a:latin typeface="Calibri" panose="020F0502020204030204" pitchFamily="34" charset="0"/>
                        </a:rPr>
                        <a:t>eval()</a:t>
                      </a:r>
                    </a:p>
                  </a:txBody>
                  <a:tcPr marL="3793" marR="3793" marT="37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Arithmetic </a:t>
                      </a:r>
                    </a:p>
                  </a:txBody>
                  <a:tcPr marL="3793" marR="3793" marT="37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The eval function lets a python program run python code within itself</a:t>
                      </a:r>
                    </a:p>
                  </a:txBody>
                  <a:tcPr marL="3793" marR="3793" marT="37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eval('x + 1')</a:t>
                      </a:r>
                    </a:p>
                  </a:txBody>
                  <a:tcPr marL="3793" marR="3793" marT="37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456882">
                <a:tc>
                  <a:txBody>
                    <a:bodyPr/>
                    <a:lstStyle/>
                    <a:p>
                      <a:pPr algn="l" fontAlgn="ctr"/>
                      <a:r>
                        <a:rPr lang="en-US" sz="900" b="0" i="0" u="none" strike="noStrike">
                          <a:solidFill>
                            <a:srgbClr val="000000"/>
                          </a:solidFill>
                          <a:effectLst/>
                          <a:latin typeface="Calibri" panose="020F0502020204030204" pitchFamily="34" charset="0"/>
                        </a:rPr>
                        <a:t>"==, != , &lt;&gt;, &gt;,&lt;=, etc"</a:t>
                      </a:r>
                    </a:p>
                  </a:txBody>
                  <a:tcPr marL="3793" marR="3793" marT="37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Comparison </a:t>
                      </a:r>
                    </a:p>
                  </a:txBody>
                  <a:tcPr marL="3793" marR="3793" marT="37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These operators compare the values on either side of the operand and determine the relation between them. It is also referred as relational operators</a:t>
                      </a:r>
                    </a:p>
                  </a:txBody>
                  <a:tcPr marL="3793" marR="3793" marT="37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900" b="0" i="0" u="none" strike="noStrike">
                          <a:solidFill>
                            <a:srgbClr val="000000"/>
                          </a:solidFill>
                          <a:effectLst/>
                          <a:latin typeface="Calibri" panose="020F0502020204030204" pitchFamily="34" charset="0"/>
                        </a:rPr>
                        <a:t>print('x &gt; y  is',x&gt;y)</a:t>
                      </a:r>
                      <a:br>
                        <a:rPr lang="es-ES" sz="900" b="0" i="0" u="none" strike="noStrike">
                          <a:solidFill>
                            <a:srgbClr val="000000"/>
                          </a:solidFill>
                          <a:effectLst/>
                          <a:latin typeface="Calibri" panose="020F0502020204030204" pitchFamily="34" charset="0"/>
                        </a:rPr>
                      </a:br>
                      <a:r>
                        <a:rPr lang="es-ES" sz="900" b="0" i="0" u="none" strike="noStrike">
                          <a:solidFill>
                            <a:srgbClr val="000000"/>
                          </a:solidFill>
                          <a:effectLst/>
                          <a:latin typeface="Calibri" panose="020F0502020204030204" pitchFamily="34" charset="0"/>
                        </a:rPr>
                        <a:t>print (x == y)</a:t>
                      </a:r>
                    </a:p>
                  </a:txBody>
                  <a:tcPr marL="3793" marR="3793" marT="37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365506">
                <a:tc>
                  <a:txBody>
                    <a:bodyPr/>
                    <a:lstStyle/>
                    <a:p>
                      <a:pPr algn="l" fontAlgn="ctr"/>
                      <a:r>
                        <a:rPr lang="en-US" sz="900" b="0" i="0" u="none" strike="noStrike">
                          <a:solidFill>
                            <a:srgbClr val="000000"/>
                          </a:solidFill>
                          <a:effectLst/>
                          <a:latin typeface="Calibri" panose="020F0502020204030204" pitchFamily="34" charset="0"/>
                        </a:rPr>
                        <a:t>"(+=, - = , *=, /="</a:t>
                      </a:r>
                    </a:p>
                  </a:txBody>
                  <a:tcPr marL="3793" marR="3793" marT="37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Assignment</a:t>
                      </a:r>
                    </a:p>
                  </a:txBody>
                  <a:tcPr marL="3793" marR="3793" marT="37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Python assignment operators are used for assigning the value of the right operand to the left operand</a:t>
                      </a:r>
                    </a:p>
                  </a:txBody>
                  <a:tcPr marL="3793" marR="3793" marT="37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pl-PL" sz="900" b="0" i="0" u="none" strike="noStrike">
                          <a:solidFill>
                            <a:srgbClr val="000000"/>
                          </a:solidFill>
                          <a:effectLst/>
                          <a:latin typeface="Calibri" panose="020F0502020204030204" pitchFamily="34" charset="0"/>
                        </a:rPr>
                        <a:t>x=2</a:t>
                      </a:r>
                      <a:br>
                        <a:rPr lang="pl-PL" sz="900" b="0" i="0" u="none" strike="noStrike">
                          <a:solidFill>
                            <a:srgbClr val="000000"/>
                          </a:solidFill>
                          <a:effectLst/>
                          <a:latin typeface="Calibri" panose="020F0502020204030204" pitchFamily="34" charset="0"/>
                        </a:rPr>
                      </a:br>
                      <a:r>
                        <a:rPr lang="pl-PL" sz="900" b="0" i="0" u="none" strike="noStrike">
                          <a:solidFill>
                            <a:srgbClr val="000000"/>
                          </a:solidFill>
                          <a:effectLst/>
                          <a:latin typeface="Calibri" panose="020F0502020204030204" pitchFamily="34" charset="0"/>
                        </a:rPr>
                        <a:t>z=0</a:t>
                      </a:r>
                      <a:br>
                        <a:rPr lang="pl-PL" sz="900" b="0" i="0" u="none" strike="noStrike">
                          <a:solidFill>
                            <a:srgbClr val="000000"/>
                          </a:solidFill>
                          <a:effectLst/>
                          <a:latin typeface="Calibri" panose="020F0502020204030204" pitchFamily="34" charset="0"/>
                        </a:rPr>
                      </a:br>
                      <a:r>
                        <a:rPr lang="pl-PL" sz="900" b="0" i="0" u="none" strike="noStrike">
                          <a:solidFill>
                            <a:srgbClr val="000000"/>
                          </a:solidFill>
                          <a:effectLst/>
                          <a:latin typeface="Calibri" panose="020F0502020204030204" pitchFamily="34" charset="0"/>
                        </a:rPr>
                        <a:t>z +=x</a:t>
                      </a:r>
                      <a:br>
                        <a:rPr lang="pl-PL" sz="900" b="0" i="0" u="none" strike="noStrike">
                          <a:solidFill>
                            <a:srgbClr val="000000"/>
                          </a:solidFill>
                          <a:effectLst/>
                          <a:latin typeface="Calibri" panose="020F0502020204030204" pitchFamily="34" charset="0"/>
                        </a:rPr>
                      </a:br>
                      <a:r>
                        <a:rPr lang="pl-PL" sz="900" b="0" i="0" u="none" strike="noStrike">
                          <a:solidFill>
                            <a:srgbClr val="000000"/>
                          </a:solidFill>
                          <a:effectLst/>
                          <a:latin typeface="Calibri" panose="020F0502020204030204" pitchFamily="34" charset="0"/>
                        </a:rPr>
                        <a:t>print (z)</a:t>
                      </a:r>
                    </a:p>
                  </a:txBody>
                  <a:tcPr marL="3793" marR="3793" marT="37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1279269">
                <a:tc>
                  <a:txBody>
                    <a:bodyPr/>
                    <a:lstStyle/>
                    <a:p>
                      <a:pPr algn="l" fontAlgn="ctr"/>
                      <a:r>
                        <a:rPr lang="en-US" sz="900" b="0" i="0" u="none" strike="noStrike">
                          <a:solidFill>
                            <a:srgbClr val="000000"/>
                          </a:solidFill>
                          <a:effectLst/>
                          <a:latin typeface="Calibri" panose="020F0502020204030204" pitchFamily="34" charset="0"/>
                        </a:rPr>
                        <a:t>AND  OR NOT</a:t>
                      </a:r>
                    </a:p>
                  </a:txBody>
                  <a:tcPr marL="3793" marR="3793" marT="37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Logical</a:t>
                      </a:r>
                    </a:p>
                  </a:txBody>
                  <a:tcPr marL="3793" marR="3793" marT="37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Logical operators in Python are used for conditional statements are true or false. Logical operators in Python are AND, OR and NOT. For logical operators following condition are applied. </a:t>
                      </a:r>
                      <a:br>
                        <a:rPr lang="en-US" sz="900" b="0" i="0" u="none" strike="noStrike" dirty="0">
                          <a:solidFill>
                            <a:srgbClr val="000000"/>
                          </a:solidFill>
                          <a:effectLst/>
                          <a:latin typeface="Calibri" panose="020F0502020204030204" pitchFamily="34" charset="0"/>
                        </a:rPr>
                      </a:br>
                      <a:r>
                        <a:rPr lang="en-US" sz="900" b="0" i="0" u="none" strike="noStrike" dirty="0">
                          <a:solidFill>
                            <a:srgbClr val="000000"/>
                          </a:solidFill>
                          <a:effectLst/>
                          <a:latin typeface="Calibri" panose="020F0502020204030204" pitchFamily="34" charset="0"/>
                        </a:rPr>
                        <a:t>•For AND operator – It returns TRUE if both the operands (right side and left side) are true</a:t>
                      </a:r>
                      <a:br>
                        <a:rPr lang="en-US" sz="900" b="0" i="0" u="none" strike="noStrike" dirty="0">
                          <a:solidFill>
                            <a:srgbClr val="000000"/>
                          </a:solidFill>
                          <a:effectLst/>
                          <a:latin typeface="Calibri" panose="020F0502020204030204" pitchFamily="34" charset="0"/>
                        </a:rPr>
                      </a:br>
                      <a:r>
                        <a:rPr lang="en-US" sz="900" b="0" i="0" u="none" strike="noStrike" dirty="0">
                          <a:solidFill>
                            <a:srgbClr val="000000"/>
                          </a:solidFill>
                          <a:effectLst/>
                          <a:latin typeface="Calibri" panose="020F0502020204030204" pitchFamily="34" charset="0"/>
                        </a:rPr>
                        <a:t>•For OR operator- It returns FALSE if either of the operand (right side or left side) is true</a:t>
                      </a:r>
                      <a:br>
                        <a:rPr lang="en-US" sz="900" b="0" i="0" u="none" strike="noStrike" dirty="0">
                          <a:solidFill>
                            <a:srgbClr val="000000"/>
                          </a:solidFill>
                          <a:effectLst/>
                          <a:latin typeface="Calibri" panose="020F0502020204030204" pitchFamily="34" charset="0"/>
                        </a:rPr>
                      </a:br>
                      <a:r>
                        <a:rPr lang="en-US" sz="900" b="0" i="0" u="none" strike="noStrike" dirty="0">
                          <a:solidFill>
                            <a:srgbClr val="000000"/>
                          </a:solidFill>
                          <a:effectLst/>
                          <a:latin typeface="Calibri" panose="020F0502020204030204" pitchFamily="34" charset="0"/>
                        </a:rPr>
                        <a:t>•For NOT operator- returns TRUE if operand is false</a:t>
                      </a:r>
                      <a:br>
                        <a:rPr lang="en-US" sz="900" b="0" i="0" u="none" strike="noStrike" dirty="0">
                          <a:solidFill>
                            <a:srgbClr val="000000"/>
                          </a:solidFill>
                          <a:effectLst/>
                          <a:latin typeface="Calibri" panose="020F0502020204030204" pitchFamily="34" charset="0"/>
                        </a:rPr>
                      </a:br>
                      <a:endParaRPr lang="en-US" sz="900" b="0" i="0" u="none" strike="noStrike" dirty="0">
                        <a:solidFill>
                          <a:srgbClr val="000000"/>
                        </a:solidFill>
                        <a:effectLst/>
                        <a:latin typeface="Calibri" panose="020F0502020204030204" pitchFamily="34" charset="0"/>
                      </a:endParaRPr>
                    </a:p>
                  </a:txBody>
                  <a:tcPr marL="3793" marR="3793" marT="37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a = True</a:t>
                      </a:r>
                      <a:br>
                        <a:rPr lang="en-US" sz="900" b="0" i="0" u="none" strike="noStrike">
                          <a:solidFill>
                            <a:srgbClr val="000000"/>
                          </a:solidFill>
                          <a:effectLst/>
                          <a:latin typeface="Calibri" panose="020F0502020204030204" pitchFamily="34" charset="0"/>
                        </a:rPr>
                      </a:br>
                      <a:r>
                        <a:rPr lang="en-US" sz="900" b="0" i="0" u="none" strike="noStrike">
                          <a:solidFill>
                            <a:srgbClr val="000000"/>
                          </a:solidFill>
                          <a:effectLst/>
                          <a:latin typeface="Calibri" panose="020F0502020204030204" pitchFamily="34" charset="0"/>
                        </a:rPr>
                        <a:t>b = False</a:t>
                      </a:r>
                      <a:br>
                        <a:rPr lang="en-US" sz="900" b="0" i="0" u="none" strike="noStrike">
                          <a:solidFill>
                            <a:srgbClr val="000000"/>
                          </a:solidFill>
                          <a:effectLst/>
                          <a:latin typeface="Calibri" panose="020F0502020204030204" pitchFamily="34" charset="0"/>
                        </a:rPr>
                      </a:br>
                      <a:r>
                        <a:rPr lang="en-US" sz="900" b="0" i="0" u="none" strike="noStrike">
                          <a:solidFill>
                            <a:srgbClr val="000000"/>
                          </a:solidFill>
                          <a:effectLst/>
                          <a:latin typeface="Calibri" panose="020F0502020204030204" pitchFamily="34" charset="0"/>
                        </a:rPr>
                        <a:t>print('a and b is',a and b)</a:t>
                      </a:r>
                      <a:br>
                        <a:rPr lang="en-US" sz="900" b="0" i="0" u="none" strike="noStrike">
                          <a:solidFill>
                            <a:srgbClr val="000000"/>
                          </a:solidFill>
                          <a:effectLst/>
                          <a:latin typeface="Calibri" panose="020F0502020204030204" pitchFamily="34" charset="0"/>
                        </a:rPr>
                      </a:br>
                      <a:r>
                        <a:rPr lang="en-US" sz="900" b="0" i="0" u="none" strike="noStrike">
                          <a:solidFill>
                            <a:srgbClr val="000000"/>
                          </a:solidFill>
                          <a:effectLst/>
                          <a:latin typeface="Calibri" panose="020F0502020204030204" pitchFamily="34" charset="0"/>
                        </a:rPr>
                        <a:t>print('a or b is',a or b)</a:t>
                      </a:r>
                      <a:br>
                        <a:rPr lang="en-US" sz="900" b="0" i="0" u="none" strike="noStrike">
                          <a:solidFill>
                            <a:srgbClr val="000000"/>
                          </a:solidFill>
                          <a:effectLst/>
                          <a:latin typeface="Calibri" panose="020F0502020204030204" pitchFamily="34" charset="0"/>
                        </a:rPr>
                      </a:br>
                      <a:r>
                        <a:rPr lang="en-US" sz="900" b="0" i="0" u="none" strike="noStrike">
                          <a:solidFill>
                            <a:srgbClr val="000000"/>
                          </a:solidFill>
                          <a:effectLst/>
                          <a:latin typeface="Calibri" panose="020F0502020204030204" pitchFamily="34" charset="0"/>
                        </a:rPr>
                        <a:t>print('not a is',not a)</a:t>
                      </a:r>
                      <a:br>
                        <a:rPr lang="en-US" sz="900" b="0" i="0" u="none" strike="noStrike">
                          <a:solidFill>
                            <a:srgbClr val="000000"/>
                          </a:solidFill>
                          <a:effectLst/>
                          <a:latin typeface="Calibri" panose="020F0502020204030204" pitchFamily="34" charset="0"/>
                        </a:rPr>
                      </a:br>
                      <a:endParaRPr lang="en-US" sz="900" b="0" i="0" u="none" strike="noStrike">
                        <a:solidFill>
                          <a:srgbClr val="000000"/>
                        </a:solidFill>
                        <a:effectLst/>
                        <a:latin typeface="Calibri" panose="020F0502020204030204" pitchFamily="34" charset="0"/>
                      </a:endParaRPr>
                    </a:p>
                  </a:txBody>
                  <a:tcPr marL="3793" marR="3793" marT="37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933765">
                <a:tc>
                  <a:txBody>
                    <a:bodyPr/>
                    <a:lstStyle/>
                    <a:p>
                      <a:pPr algn="ctr" fontAlgn="ctr"/>
                      <a:r>
                        <a:rPr lang="en-US" sz="900" b="0" i="0" u="none" strike="noStrike">
                          <a:solidFill>
                            <a:srgbClr val="000000"/>
                          </a:solidFill>
                          <a:effectLst/>
                          <a:latin typeface="Calibri" panose="020F0502020204030204" pitchFamily="34" charset="0"/>
                        </a:rPr>
                        <a:t>NA</a:t>
                      </a:r>
                    </a:p>
                  </a:txBody>
                  <a:tcPr marL="3793" marR="3793" marT="37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precedence</a:t>
                      </a:r>
                    </a:p>
                  </a:txBody>
                  <a:tcPr marL="3793" marR="3793" marT="37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Calibri" panose="020F0502020204030204" pitchFamily="34" charset="0"/>
                        </a:rPr>
                        <a:t>The operator precedence determines which operators need to be evaluated first. To avoid ambiguity in values, precedence operators are necessary. Just like in normal multiplication method, multiplication has a higher precedence than addition. For example in 3+ 4*5, the answer is 23, to change the order of precedence we use a square bracket (3+4)*5, now the answer is 35. Precedence operator used in Python are ( **, * / %, + - , &amp;) etc. </a:t>
                      </a:r>
                    </a:p>
                  </a:txBody>
                  <a:tcPr marL="3793" marR="3793" marT="37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pl-PL" sz="900" b="0" i="0" u="none" strike="noStrike" dirty="0">
                          <a:solidFill>
                            <a:srgbClr val="000000"/>
                          </a:solidFill>
                          <a:effectLst/>
                          <a:latin typeface="Calibri" panose="020F0502020204030204" pitchFamily="34" charset="0"/>
                        </a:rPr>
                        <a:t>v = 4</a:t>
                      </a:r>
                      <a:br>
                        <a:rPr lang="pl-PL" sz="900" b="0" i="0" u="none" strike="noStrike" dirty="0">
                          <a:solidFill>
                            <a:srgbClr val="000000"/>
                          </a:solidFill>
                          <a:effectLst/>
                          <a:latin typeface="Calibri" panose="020F0502020204030204" pitchFamily="34" charset="0"/>
                        </a:rPr>
                      </a:br>
                      <a:r>
                        <a:rPr lang="pl-PL" sz="900" b="0" i="0" u="none" strike="noStrike" dirty="0">
                          <a:solidFill>
                            <a:srgbClr val="000000"/>
                          </a:solidFill>
                          <a:effectLst/>
                          <a:latin typeface="Calibri" panose="020F0502020204030204" pitchFamily="34" charset="0"/>
                        </a:rPr>
                        <a:t>w = 5</a:t>
                      </a:r>
                      <a:br>
                        <a:rPr lang="pl-PL" sz="900" b="0" i="0" u="none" strike="noStrike" dirty="0">
                          <a:solidFill>
                            <a:srgbClr val="000000"/>
                          </a:solidFill>
                          <a:effectLst/>
                          <a:latin typeface="Calibri" panose="020F0502020204030204" pitchFamily="34" charset="0"/>
                        </a:rPr>
                      </a:br>
                      <a:r>
                        <a:rPr lang="pl-PL" sz="900" b="0" i="0" u="none" strike="noStrike" dirty="0">
                          <a:solidFill>
                            <a:srgbClr val="000000"/>
                          </a:solidFill>
                          <a:effectLst/>
                          <a:latin typeface="Calibri" panose="020F0502020204030204" pitchFamily="34" charset="0"/>
                        </a:rPr>
                        <a:t>x = 8</a:t>
                      </a:r>
                      <a:br>
                        <a:rPr lang="pl-PL" sz="900" b="0" i="0" u="none" strike="noStrike" dirty="0">
                          <a:solidFill>
                            <a:srgbClr val="000000"/>
                          </a:solidFill>
                          <a:effectLst/>
                          <a:latin typeface="Calibri" panose="020F0502020204030204" pitchFamily="34" charset="0"/>
                        </a:rPr>
                      </a:br>
                      <a:r>
                        <a:rPr lang="pl-PL" sz="900" b="0" i="0" u="none" strike="noStrike" dirty="0">
                          <a:solidFill>
                            <a:srgbClr val="000000"/>
                          </a:solidFill>
                          <a:effectLst/>
                          <a:latin typeface="Calibri" panose="020F0502020204030204" pitchFamily="34" charset="0"/>
                        </a:rPr>
                        <a:t>y = 2</a:t>
                      </a:r>
                      <a:br>
                        <a:rPr lang="pl-PL" sz="900" b="0" i="0" u="none" strike="noStrike" dirty="0">
                          <a:solidFill>
                            <a:srgbClr val="000000"/>
                          </a:solidFill>
                          <a:effectLst/>
                          <a:latin typeface="Calibri" panose="020F0502020204030204" pitchFamily="34" charset="0"/>
                        </a:rPr>
                      </a:br>
                      <a:r>
                        <a:rPr lang="pl-PL" sz="900" b="0" i="0" u="none" strike="noStrike" dirty="0">
                          <a:solidFill>
                            <a:srgbClr val="000000"/>
                          </a:solidFill>
                          <a:effectLst/>
                          <a:latin typeface="Calibri" panose="020F0502020204030204" pitchFamily="34" charset="0"/>
                        </a:rPr>
                        <a:t>z = 0</a:t>
                      </a:r>
                      <a:br>
                        <a:rPr lang="pl-PL" sz="900" b="0" i="0" u="none" strike="noStrike" dirty="0">
                          <a:solidFill>
                            <a:srgbClr val="000000"/>
                          </a:solidFill>
                          <a:effectLst/>
                          <a:latin typeface="Calibri" panose="020F0502020204030204" pitchFamily="34" charset="0"/>
                        </a:rPr>
                      </a:br>
                      <a:r>
                        <a:rPr lang="pl-PL" sz="900" b="0" i="0" u="none" strike="noStrike" dirty="0">
                          <a:solidFill>
                            <a:srgbClr val="000000"/>
                          </a:solidFill>
                          <a:effectLst/>
                          <a:latin typeface="Calibri" panose="020F0502020204030204" pitchFamily="34" charset="0"/>
                        </a:rPr>
                        <a:t>z = (v+w) * x / y</a:t>
                      </a:r>
                      <a:br>
                        <a:rPr lang="pl-PL" sz="900" b="0" i="0" u="none" strike="noStrike" dirty="0">
                          <a:solidFill>
                            <a:srgbClr val="000000"/>
                          </a:solidFill>
                          <a:effectLst/>
                          <a:latin typeface="Calibri" panose="020F0502020204030204" pitchFamily="34" charset="0"/>
                        </a:rPr>
                      </a:br>
                      <a:r>
                        <a:rPr lang="pl-PL" sz="900" b="0" i="0" u="none" strike="noStrike" dirty="0">
                          <a:solidFill>
                            <a:srgbClr val="000000"/>
                          </a:solidFill>
                          <a:effectLst/>
                          <a:latin typeface="Calibri" panose="020F0502020204030204" pitchFamily="34" charset="0"/>
                        </a:rPr>
                        <a:t>print (z)</a:t>
                      </a:r>
                    </a:p>
                  </a:txBody>
                  <a:tcPr marL="3793" marR="3793" marT="37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bl>
          </a:graphicData>
        </a:graphic>
      </p:graphicFrame>
    </p:spTree>
    <p:extLst>
      <p:ext uri="{BB962C8B-B14F-4D97-AF65-F5344CB8AC3E}">
        <p14:creationId xmlns="" xmlns:p14="http://schemas.microsoft.com/office/powerpoint/2010/main" val="25374848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2</a:t>
            </a:fld>
            <a:endParaRPr lang="en-US"/>
          </a:p>
        </p:txBody>
      </p:sp>
      <p:sp>
        <p:nvSpPr>
          <p:cNvPr id="5" name="Title 4"/>
          <p:cNvSpPr>
            <a:spLocks noGrp="1"/>
          </p:cNvSpPr>
          <p:nvPr>
            <p:ph type="title"/>
          </p:nvPr>
        </p:nvSpPr>
        <p:spPr/>
        <p:txBody>
          <a:bodyPr>
            <a:normAutofit fontScale="90000"/>
          </a:bodyPr>
          <a:lstStyle/>
          <a:p>
            <a:r>
              <a:rPr lang="en-US" dirty="0" smtClean="0"/>
              <a:t>Contents</a:t>
            </a:r>
            <a:endParaRPr lang="en-US" dirty="0"/>
          </a:p>
        </p:txBody>
      </p:sp>
      <p:sp>
        <p:nvSpPr>
          <p:cNvPr id="33" name="TextBox 32"/>
          <p:cNvSpPr txBox="1"/>
          <p:nvPr/>
        </p:nvSpPr>
        <p:spPr>
          <a:xfrm>
            <a:off x="304362" y="824963"/>
            <a:ext cx="4468969" cy="3416320"/>
          </a:xfrm>
          <a:prstGeom prst="rect">
            <a:avLst/>
          </a:prstGeom>
          <a:noFill/>
        </p:spPr>
        <p:txBody>
          <a:bodyPr wrap="square" rtlCol="0">
            <a:spAutoFit/>
          </a:bodyPr>
          <a:lstStyle/>
          <a:p>
            <a:pPr marL="457200" indent="-457200">
              <a:lnSpc>
                <a:spcPct val="150000"/>
              </a:lnSpc>
              <a:buFont typeface="Courier New" panose="02070309020205020404" pitchFamily="49" charset="0"/>
              <a:buChar char="o"/>
            </a:pPr>
            <a:r>
              <a:rPr lang="en-US" dirty="0" smtClean="0">
                <a:solidFill>
                  <a:schemeClr val="tx2">
                    <a:lumMod val="75000"/>
                    <a:lumOff val="25000"/>
                  </a:schemeClr>
                </a:solidFill>
                <a:latin typeface="+mj-lt"/>
                <a:cs typeface="Times New Roman" panose="02020603050405020304" pitchFamily="18" charset="0"/>
              </a:rPr>
              <a:t>Overview</a:t>
            </a:r>
          </a:p>
          <a:p>
            <a:pPr marL="457200" indent="-457200">
              <a:lnSpc>
                <a:spcPct val="150000"/>
              </a:lnSpc>
              <a:buFont typeface="Courier New" panose="02070309020205020404" pitchFamily="49" charset="0"/>
              <a:buChar char="o"/>
            </a:pPr>
            <a:r>
              <a:rPr lang="en-US" dirty="0">
                <a:solidFill>
                  <a:schemeClr val="tx2">
                    <a:lumMod val="75000"/>
                    <a:lumOff val="25000"/>
                  </a:schemeClr>
                </a:solidFill>
                <a:latin typeface="+mj-lt"/>
                <a:cs typeface="Times New Roman" panose="02020603050405020304" pitchFamily="18" charset="0"/>
              </a:rPr>
              <a:t>Application of Python</a:t>
            </a:r>
          </a:p>
          <a:p>
            <a:pPr marL="457200" indent="-457200">
              <a:lnSpc>
                <a:spcPct val="150000"/>
              </a:lnSpc>
              <a:buFont typeface="Courier New" panose="02070309020205020404" pitchFamily="49" charset="0"/>
              <a:buChar char="o"/>
            </a:pPr>
            <a:r>
              <a:rPr lang="en-US" dirty="0" smtClean="0">
                <a:solidFill>
                  <a:schemeClr val="tx2">
                    <a:lumMod val="75000"/>
                    <a:lumOff val="25000"/>
                  </a:schemeClr>
                </a:solidFill>
                <a:latin typeface="+mj-lt"/>
                <a:cs typeface="Times New Roman" panose="02020603050405020304" pitchFamily="18" charset="0"/>
              </a:rPr>
              <a:t>Know Your Environment</a:t>
            </a:r>
            <a:endParaRPr lang="en-US" dirty="0">
              <a:solidFill>
                <a:schemeClr val="tx2">
                  <a:lumMod val="75000"/>
                  <a:lumOff val="25000"/>
                </a:schemeClr>
              </a:solidFill>
              <a:latin typeface="+mj-lt"/>
              <a:cs typeface="Times New Roman" panose="02020603050405020304" pitchFamily="18" charset="0"/>
            </a:endParaRPr>
          </a:p>
          <a:p>
            <a:pPr marL="457200" indent="-457200">
              <a:lnSpc>
                <a:spcPct val="150000"/>
              </a:lnSpc>
              <a:buFont typeface="Courier New" panose="02070309020205020404" pitchFamily="49" charset="0"/>
              <a:buChar char="o"/>
            </a:pPr>
            <a:r>
              <a:rPr lang="en-US" dirty="0">
                <a:solidFill>
                  <a:schemeClr val="tx2">
                    <a:lumMod val="75000"/>
                    <a:lumOff val="25000"/>
                  </a:schemeClr>
                </a:solidFill>
                <a:latin typeface="+mj-lt"/>
                <a:cs typeface="Times New Roman" panose="02020603050405020304" pitchFamily="18" charset="0"/>
              </a:rPr>
              <a:t>Programming </a:t>
            </a:r>
            <a:r>
              <a:rPr lang="en-US" dirty="0" smtClean="0">
                <a:solidFill>
                  <a:schemeClr val="tx2">
                    <a:lumMod val="75000"/>
                    <a:lumOff val="25000"/>
                  </a:schemeClr>
                </a:solidFill>
                <a:latin typeface="+mj-lt"/>
                <a:cs typeface="Times New Roman" panose="02020603050405020304" pitchFamily="18" charset="0"/>
              </a:rPr>
              <a:t>Basics</a:t>
            </a:r>
            <a:endParaRPr lang="en-US" dirty="0">
              <a:solidFill>
                <a:schemeClr val="tx2">
                  <a:lumMod val="75000"/>
                  <a:lumOff val="25000"/>
                </a:schemeClr>
              </a:solidFill>
              <a:latin typeface="+mj-lt"/>
              <a:cs typeface="Times New Roman" panose="02020603050405020304" pitchFamily="18" charset="0"/>
            </a:endParaRPr>
          </a:p>
          <a:p>
            <a:pPr marL="457200" indent="-457200">
              <a:lnSpc>
                <a:spcPct val="150000"/>
              </a:lnSpc>
              <a:buFont typeface="Courier New" panose="02070309020205020404" pitchFamily="49" charset="0"/>
              <a:buChar char="o"/>
            </a:pPr>
            <a:r>
              <a:rPr lang="en-US" dirty="0" smtClean="0">
                <a:solidFill>
                  <a:schemeClr val="tx2">
                    <a:lumMod val="75000"/>
                    <a:lumOff val="25000"/>
                  </a:schemeClr>
                </a:solidFill>
                <a:latin typeface="+mj-lt"/>
                <a:cs typeface="Times New Roman" panose="02020603050405020304" pitchFamily="18" charset="0"/>
              </a:rPr>
              <a:t>Object Types</a:t>
            </a:r>
            <a:endParaRPr lang="en-US" dirty="0">
              <a:solidFill>
                <a:schemeClr val="tx2">
                  <a:lumMod val="75000"/>
                  <a:lumOff val="25000"/>
                </a:schemeClr>
              </a:solidFill>
              <a:latin typeface="+mj-lt"/>
              <a:cs typeface="Times New Roman" panose="02020603050405020304" pitchFamily="18" charset="0"/>
            </a:endParaRPr>
          </a:p>
          <a:p>
            <a:pPr marL="457200" indent="-457200">
              <a:lnSpc>
                <a:spcPct val="150000"/>
              </a:lnSpc>
              <a:buFont typeface="Courier New" panose="02070309020205020404" pitchFamily="49" charset="0"/>
              <a:buChar char="o"/>
            </a:pPr>
            <a:r>
              <a:rPr lang="en-US" dirty="0" smtClean="0">
                <a:solidFill>
                  <a:schemeClr val="tx2">
                    <a:lumMod val="75000"/>
                    <a:lumOff val="25000"/>
                  </a:schemeClr>
                </a:solidFill>
                <a:latin typeface="+mj-lt"/>
                <a:cs typeface="Times New Roman" panose="02020603050405020304" pitchFamily="18" charset="0"/>
              </a:rPr>
              <a:t>Making Decisions</a:t>
            </a:r>
            <a:endParaRPr lang="en-US" dirty="0">
              <a:solidFill>
                <a:schemeClr val="tx2">
                  <a:lumMod val="75000"/>
                  <a:lumOff val="25000"/>
                </a:schemeClr>
              </a:solidFill>
              <a:latin typeface="+mj-lt"/>
              <a:cs typeface="Times New Roman" panose="02020603050405020304" pitchFamily="18" charset="0"/>
            </a:endParaRPr>
          </a:p>
          <a:p>
            <a:pPr marL="457200" indent="-457200">
              <a:lnSpc>
                <a:spcPct val="150000"/>
              </a:lnSpc>
              <a:buFont typeface="Courier New" panose="02070309020205020404" pitchFamily="49" charset="0"/>
              <a:buChar char="o"/>
            </a:pPr>
            <a:r>
              <a:rPr lang="en-US" dirty="0">
                <a:solidFill>
                  <a:schemeClr val="tx2">
                    <a:lumMod val="75000"/>
                    <a:lumOff val="25000"/>
                  </a:schemeClr>
                </a:solidFill>
                <a:latin typeface="+mj-lt"/>
                <a:cs typeface="Times New Roman" panose="02020603050405020304" pitchFamily="18" charset="0"/>
              </a:rPr>
              <a:t>Loops &amp; Functions</a:t>
            </a:r>
          </a:p>
          <a:p>
            <a:pPr marL="457200" indent="-457200">
              <a:lnSpc>
                <a:spcPct val="150000"/>
              </a:lnSpc>
              <a:buFont typeface="Courier New" panose="02070309020205020404" pitchFamily="49" charset="0"/>
              <a:buChar char="o"/>
            </a:pPr>
            <a:r>
              <a:rPr lang="en-US" dirty="0" smtClean="0">
                <a:solidFill>
                  <a:schemeClr val="tx2">
                    <a:lumMod val="75000"/>
                    <a:lumOff val="25000"/>
                  </a:schemeClr>
                </a:solidFill>
                <a:latin typeface="+mj-lt"/>
                <a:cs typeface="Times New Roman" panose="02020603050405020304" pitchFamily="18" charset="0"/>
              </a:rPr>
              <a:t>Useful one liners</a:t>
            </a:r>
            <a:endParaRPr lang="en-US" dirty="0">
              <a:solidFill>
                <a:schemeClr val="tx2">
                  <a:lumMod val="75000"/>
                  <a:lumOff val="25000"/>
                </a:schemeClr>
              </a:solidFill>
              <a:latin typeface="+mj-lt"/>
              <a:cs typeface="Times New Roman" panose="02020603050405020304" pitchFamily="18" charset="0"/>
            </a:endParaRPr>
          </a:p>
        </p:txBody>
      </p:sp>
    </p:spTree>
    <p:extLst>
      <p:ext uri="{BB962C8B-B14F-4D97-AF65-F5344CB8AC3E}">
        <p14:creationId xmlns="" xmlns:p14="http://schemas.microsoft.com/office/powerpoint/2010/main" val="16033961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20</a:t>
            </a:fld>
            <a:endParaRPr lang="en-US"/>
          </a:p>
        </p:txBody>
      </p:sp>
      <p:sp>
        <p:nvSpPr>
          <p:cNvPr id="5" name="Title 4"/>
          <p:cNvSpPr>
            <a:spLocks noGrp="1"/>
          </p:cNvSpPr>
          <p:nvPr>
            <p:ph type="title"/>
          </p:nvPr>
        </p:nvSpPr>
        <p:spPr/>
        <p:txBody>
          <a:bodyPr>
            <a:normAutofit fontScale="90000"/>
          </a:bodyPr>
          <a:lstStyle/>
          <a:p>
            <a:r>
              <a:rPr lang="en-US" dirty="0"/>
              <a:t>Programming Basics (</a:t>
            </a:r>
            <a:r>
              <a:rPr lang="en-US" dirty="0" err="1"/>
              <a:t>Cntd</a:t>
            </a:r>
            <a:r>
              <a:rPr lang="en-US" dirty="0"/>
              <a:t>..)</a:t>
            </a:r>
          </a:p>
        </p:txBody>
      </p:sp>
      <p:sp>
        <p:nvSpPr>
          <p:cNvPr id="6" name="TextBox 5"/>
          <p:cNvSpPr txBox="1"/>
          <p:nvPr/>
        </p:nvSpPr>
        <p:spPr>
          <a:xfrm>
            <a:off x="371439" y="891131"/>
            <a:ext cx="8512788" cy="2400657"/>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GB" sz="1000" dirty="0" smtClean="0">
                <a:solidFill>
                  <a:schemeClr val="tx2">
                    <a:lumMod val="75000"/>
                    <a:lumOff val="25000"/>
                  </a:schemeClr>
                </a:solidFill>
                <a:cs typeface="Times New Roman" panose="02020603050405020304" pitchFamily="18" charset="0"/>
              </a:rPr>
              <a:t>Create power full one liner  to interact from shell??</a:t>
            </a:r>
          </a:p>
          <a:p>
            <a:pPr marL="457200" indent="-457200">
              <a:lnSpc>
                <a:spcPct val="150000"/>
              </a:lnSpc>
              <a:buFont typeface="Wingdings" panose="05000000000000000000" pitchFamily="2" charset="2"/>
              <a:buChar char="§"/>
            </a:pPr>
            <a:endParaRPr lang="en-GB" sz="1000" dirty="0" smtClean="0">
              <a:solidFill>
                <a:schemeClr val="tx2">
                  <a:lumMod val="75000"/>
                  <a:lumOff val="25000"/>
                </a:schemeClr>
              </a:solidFill>
              <a:cs typeface="Times New Roman" panose="02020603050405020304" pitchFamily="18" charset="0"/>
            </a:endParaRPr>
          </a:p>
          <a:p>
            <a:pPr marL="914400" lvl="1" indent="-457200">
              <a:lnSpc>
                <a:spcPct val="150000"/>
              </a:lnSpc>
              <a:buFont typeface="Wingdings" panose="05000000000000000000" pitchFamily="2" charset="2"/>
              <a:buChar char="§"/>
            </a:pPr>
            <a:r>
              <a:rPr lang="en-GB" sz="1000" dirty="0" smtClean="0">
                <a:solidFill>
                  <a:schemeClr val="tx2">
                    <a:lumMod val="75000"/>
                    <a:lumOff val="25000"/>
                  </a:schemeClr>
                </a:solidFill>
                <a:cs typeface="Times New Roman" panose="02020603050405020304" pitchFamily="18" charset="0"/>
              </a:rPr>
              <a:t>One line to use the python </a:t>
            </a:r>
          </a:p>
          <a:p>
            <a:pPr marL="1371600" lvl="2" indent="-457200">
              <a:lnSpc>
                <a:spcPct val="150000"/>
              </a:lnSpc>
              <a:buFont typeface="Wingdings" panose="05000000000000000000" pitchFamily="2" charset="2"/>
              <a:buChar char="§"/>
            </a:pPr>
            <a:r>
              <a:rPr lang="en-IN" sz="1000" dirty="0" smtClean="0">
                <a:solidFill>
                  <a:schemeClr val="accent6"/>
                </a:solidFill>
                <a:cs typeface="Times New Roman" panose="02020603050405020304" pitchFamily="18" charset="0"/>
              </a:rPr>
              <a:t>python -c "x = 'Hi there!!'; print(x)"</a:t>
            </a:r>
            <a:endParaRPr lang="en-GB" sz="1000" dirty="0" smtClean="0">
              <a:solidFill>
                <a:schemeClr val="accent6"/>
              </a:solidFill>
              <a:cs typeface="Times New Roman" panose="02020603050405020304" pitchFamily="18" charset="0"/>
            </a:endParaRPr>
          </a:p>
          <a:p>
            <a:pPr marL="1371600" lvl="2" indent="-457200">
              <a:lnSpc>
                <a:spcPct val="150000"/>
              </a:lnSpc>
              <a:buFont typeface="Wingdings" panose="05000000000000000000" pitchFamily="2" charset="2"/>
              <a:buChar char="§"/>
            </a:pPr>
            <a:r>
              <a:rPr lang="en-US" sz="1000" dirty="0" smtClean="0">
                <a:solidFill>
                  <a:schemeClr val="accent6"/>
                </a:solidFill>
                <a:cs typeface="Times New Roman" panose="02020603050405020304" pitchFamily="18" charset="0"/>
              </a:rPr>
              <a:t>Hi there!!</a:t>
            </a:r>
          </a:p>
          <a:p>
            <a:pPr marL="1371600" lvl="2" indent="-457200">
              <a:lnSpc>
                <a:spcPct val="150000"/>
              </a:lnSpc>
              <a:buFont typeface="Wingdings" panose="05000000000000000000" pitchFamily="2" charset="2"/>
              <a:buChar char="§"/>
            </a:pPr>
            <a:endParaRPr lang="en-US" sz="1000" dirty="0" smtClean="0">
              <a:solidFill>
                <a:schemeClr val="accent6"/>
              </a:solidFill>
              <a:cs typeface="Times New Roman" panose="02020603050405020304" pitchFamily="18" charset="0"/>
            </a:endParaRPr>
          </a:p>
          <a:p>
            <a:pPr marL="914400" lvl="1" indent="-457200">
              <a:lnSpc>
                <a:spcPct val="150000"/>
              </a:lnSpc>
              <a:buFont typeface="Wingdings" panose="05000000000000000000" pitchFamily="2" charset="2"/>
              <a:buChar char="§"/>
            </a:pPr>
            <a:r>
              <a:rPr lang="en-GB" sz="1000" dirty="0" smtClean="0">
                <a:solidFill>
                  <a:schemeClr val="tx2">
                    <a:lumMod val="75000"/>
                    <a:lumOff val="25000"/>
                  </a:schemeClr>
                </a:solidFill>
                <a:cs typeface="Times New Roman" panose="02020603050405020304" pitchFamily="18" charset="0"/>
              </a:rPr>
              <a:t>One liner to interact with shell</a:t>
            </a:r>
          </a:p>
          <a:p>
            <a:pPr marL="1371600" lvl="2" indent="-457200">
              <a:lnSpc>
                <a:spcPct val="150000"/>
              </a:lnSpc>
              <a:buFont typeface="Wingdings" panose="05000000000000000000" pitchFamily="2" charset="2"/>
              <a:buChar char="§"/>
            </a:pPr>
            <a:r>
              <a:rPr lang="en-GB" sz="1000" dirty="0" smtClean="0">
                <a:solidFill>
                  <a:schemeClr val="accent6"/>
                </a:solidFill>
                <a:cs typeface="Times New Roman" panose="02020603050405020304" pitchFamily="18" charset="0"/>
              </a:rPr>
              <a:t>x=“Python”</a:t>
            </a:r>
          </a:p>
          <a:p>
            <a:pPr marL="1371600" lvl="2" indent="-457200">
              <a:lnSpc>
                <a:spcPct val="150000"/>
              </a:lnSpc>
              <a:buFont typeface="Wingdings" panose="05000000000000000000" pitchFamily="2" charset="2"/>
              <a:buChar char="§"/>
            </a:pPr>
            <a:r>
              <a:rPr lang="en-GB" sz="1000" dirty="0" err="1" smtClean="0">
                <a:solidFill>
                  <a:schemeClr val="accent6"/>
                </a:solidFill>
                <a:cs typeface="Times New Roman" panose="02020603050405020304" pitchFamily="18" charset="0"/>
              </a:rPr>
              <a:t>v_out</a:t>
            </a:r>
            <a:r>
              <a:rPr lang="en-GB" sz="1000" dirty="0" smtClean="0">
                <a:solidFill>
                  <a:schemeClr val="accent6"/>
                </a:solidFill>
                <a:cs typeface="Times New Roman" panose="02020603050405020304" pitchFamily="18" charset="0"/>
              </a:rPr>
              <a:t>=`python -c "y = 'Welcome to '; print(</a:t>
            </a:r>
            <a:r>
              <a:rPr lang="en-GB" sz="1000" dirty="0" err="1" smtClean="0">
                <a:solidFill>
                  <a:schemeClr val="accent6"/>
                </a:solidFill>
                <a:cs typeface="Times New Roman" panose="02020603050405020304" pitchFamily="18" charset="0"/>
              </a:rPr>
              <a:t>y$x</a:t>
            </a:r>
            <a:r>
              <a:rPr lang="en-GB" sz="1000" dirty="0" smtClean="0">
                <a:solidFill>
                  <a:schemeClr val="accent6"/>
                </a:solidFill>
                <a:cs typeface="Times New Roman" panose="02020603050405020304" pitchFamily="18" charset="0"/>
              </a:rPr>
              <a:t>)“`</a:t>
            </a:r>
          </a:p>
          <a:p>
            <a:pPr marL="1371600" lvl="2" indent="-457200">
              <a:lnSpc>
                <a:spcPct val="150000"/>
              </a:lnSpc>
              <a:buFont typeface="Wingdings" panose="05000000000000000000" pitchFamily="2" charset="2"/>
              <a:buChar char="§"/>
            </a:pPr>
            <a:r>
              <a:rPr lang="en-US" sz="1000" dirty="0" smtClean="0">
                <a:solidFill>
                  <a:schemeClr val="accent6"/>
                </a:solidFill>
                <a:cs typeface="Times New Roman" panose="02020603050405020304" pitchFamily="18" charset="0"/>
              </a:rPr>
              <a:t>Welcome to Python</a:t>
            </a:r>
          </a:p>
        </p:txBody>
      </p:sp>
    </p:spTree>
    <p:extLst>
      <p:ext uri="{BB962C8B-B14F-4D97-AF65-F5344CB8AC3E}">
        <p14:creationId xmlns="" xmlns:p14="http://schemas.microsoft.com/office/powerpoint/2010/main" val="14867301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21</a:t>
            </a:fld>
            <a:endParaRPr lang="en-US"/>
          </a:p>
        </p:txBody>
      </p:sp>
      <p:sp>
        <p:nvSpPr>
          <p:cNvPr id="5" name="Title 4"/>
          <p:cNvSpPr>
            <a:spLocks noGrp="1"/>
          </p:cNvSpPr>
          <p:nvPr>
            <p:ph type="title"/>
          </p:nvPr>
        </p:nvSpPr>
        <p:spPr/>
        <p:txBody>
          <a:bodyPr>
            <a:normAutofit fontScale="90000"/>
          </a:bodyPr>
          <a:lstStyle/>
          <a:p>
            <a:r>
              <a:rPr lang="en-US" dirty="0"/>
              <a:t>Programming Basics (</a:t>
            </a:r>
            <a:r>
              <a:rPr lang="en-US" dirty="0" err="1"/>
              <a:t>Cntd</a:t>
            </a:r>
            <a:r>
              <a:rPr lang="en-US" dirty="0"/>
              <a:t>..)</a:t>
            </a:r>
          </a:p>
        </p:txBody>
      </p:sp>
      <p:sp>
        <p:nvSpPr>
          <p:cNvPr id="6" name="TextBox 5"/>
          <p:cNvSpPr txBox="1"/>
          <p:nvPr/>
        </p:nvSpPr>
        <p:spPr>
          <a:xfrm>
            <a:off x="309093" y="901522"/>
            <a:ext cx="8587481" cy="461665"/>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600" b="1" dirty="0">
                <a:solidFill>
                  <a:schemeClr val="tx2">
                    <a:lumMod val="75000"/>
                    <a:lumOff val="25000"/>
                  </a:schemeClr>
                </a:solidFill>
                <a:cs typeface="Times New Roman" panose="02020603050405020304" pitchFamily="18" charset="0"/>
              </a:rPr>
              <a:t>Reserved Words</a:t>
            </a:r>
            <a:r>
              <a:rPr lang="en-US" sz="1000" dirty="0">
                <a:solidFill>
                  <a:schemeClr val="tx2">
                    <a:lumMod val="75000"/>
                    <a:lumOff val="25000"/>
                  </a:schemeClr>
                </a:solidFill>
                <a:cs typeface="Times New Roman" panose="02020603050405020304" pitchFamily="18" charset="0"/>
              </a:rPr>
              <a:t>:</a:t>
            </a:r>
          </a:p>
        </p:txBody>
      </p:sp>
      <p:graphicFrame>
        <p:nvGraphicFramePr>
          <p:cNvPr id="7" name="Table 6"/>
          <p:cNvGraphicFramePr>
            <a:graphicFrameLocks noGrp="1"/>
          </p:cNvGraphicFramePr>
          <p:nvPr>
            <p:extLst>
              <p:ext uri="{D42A27DB-BD31-4B8C-83A1-F6EECF244321}">
                <p14:modId xmlns="" xmlns:p14="http://schemas.microsoft.com/office/powerpoint/2010/main" val="880934143"/>
              </p:ext>
            </p:extLst>
          </p:nvPr>
        </p:nvGraphicFramePr>
        <p:xfrm>
          <a:off x="641350" y="1394536"/>
          <a:ext cx="8127999" cy="3261360"/>
        </p:xfrm>
        <a:graphic>
          <a:graphicData uri="http://schemas.openxmlformats.org/drawingml/2006/table">
            <a:tbl>
              <a:tblPr firstRow="1" bandRow="1">
                <a:tableStyleId>{5940675A-B579-460E-94D1-54222C63F5DA}</a:tableStyleId>
              </a:tblPr>
              <a:tblGrid>
                <a:gridCol w="2694546">
                  <a:extLst>
                    <a:ext uri="{9D8B030D-6E8A-4147-A177-3AD203B41FA5}">
                      <a16:colId xmlns="" xmlns:a16="http://schemas.microsoft.com/office/drawing/2014/main" val="20000"/>
                    </a:ext>
                  </a:extLst>
                </a:gridCol>
                <a:gridCol w="2724120">
                  <a:extLst>
                    <a:ext uri="{9D8B030D-6E8A-4147-A177-3AD203B41FA5}">
                      <a16:colId xmlns="" xmlns:a16="http://schemas.microsoft.com/office/drawing/2014/main" val="20001"/>
                    </a:ext>
                  </a:extLst>
                </a:gridCol>
                <a:gridCol w="2709333">
                  <a:extLst>
                    <a:ext uri="{9D8B030D-6E8A-4147-A177-3AD203B41FA5}">
                      <a16:colId xmlns="" xmlns:a16="http://schemas.microsoft.com/office/drawing/2014/main" val="20002"/>
                    </a:ext>
                  </a:extLst>
                </a:gridCol>
              </a:tblGrid>
              <a:tr h="370840">
                <a:tc>
                  <a:txBody>
                    <a:bodyPr/>
                    <a:lstStyle/>
                    <a:p>
                      <a:r>
                        <a:rPr lang="en-US" sz="1400" dirty="0" smtClean="0">
                          <a:solidFill>
                            <a:schemeClr val="tx2"/>
                          </a:solidFill>
                        </a:rPr>
                        <a:t>and</a:t>
                      </a:r>
                      <a:endParaRPr lang="en-US" sz="1400" dirty="0">
                        <a:solidFill>
                          <a:schemeClr val="tx2"/>
                        </a:solidFill>
                      </a:endParaRPr>
                    </a:p>
                  </a:txBody>
                  <a:tcPr/>
                </a:tc>
                <a:tc>
                  <a:txBody>
                    <a:bodyPr/>
                    <a:lstStyle/>
                    <a:p>
                      <a:r>
                        <a:rPr lang="en-US" sz="1400" dirty="0" smtClean="0">
                          <a:solidFill>
                            <a:schemeClr val="tx2"/>
                          </a:solidFill>
                        </a:rPr>
                        <a:t>else </a:t>
                      </a:r>
                      <a:endParaRPr lang="en-US" sz="1400" dirty="0">
                        <a:solidFill>
                          <a:schemeClr val="tx2"/>
                        </a:solidFill>
                      </a:endParaRPr>
                    </a:p>
                  </a:txBody>
                  <a:tcPr/>
                </a:tc>
                <a:tc>
                  <a:txBody>
                    <a:bodyPr/>
                    <a:lstStyle/>
                    <a:p>
                      <a:r>
                        <a:rPr lang="en-US" sz="1400" dirty="0" smtClean="0">
                          <a:solidFill>
                            <a:schemeClr val="tx2"/>
                          </a:solidFill>
                        </a:rPr>
                        <a:t>import</a:t>
                      </a:r>
                      <a:endParaRPr lang="en-US" sz="1400" dirty="0">
                        <a:solidFill>
                          <a:schemeClr val="tx2"/>
                        </a:solidFill>
                      </a:endParaRPr>
                    </a:p>
                  </a:txBody>
                  <a:tcPr/>
                </a:tc>
                <a:extLst>
                  <a:ext uri="{0D108BD9-81ED-4DB2-BD59-A6C34878D82A}">
                    <a16:rowId xmlns="" xmlns:a16="http://schemas.microsoft.com/office/drawing/2014/main" val="10000"/>
                  </a:ext>
                </a:extLst>
              </a:tr>
              <a:tr h="370840">
                <a:tc>
                  <a:txBody>
                    <a:bodyPr/>
                    <a:lstStyle/>
                    <a:p>
                      <a:r>
                        <a:rPr lang="en-US" sz="1400" dirty="0" smtClean="0">
                          <a:solidFill>
                            <a:schemeClr val="tx2"/>
                          </a:solidFill>
                        </a:rPr>
                        <a:t>assert</a:t>
                      </a:r>
                      <a:endParaRPr lang="en-US" sz="1400" dirty="0">
                        <a:solidFill>
                          <a:schemeClr val="tx2"/>
                        </a:solidFill>
                      </a:endParaRPr>
                    </a:p>
                  </a:txBody>
                  <a:tcPr/>
                </a:tc>
                <a:tc>
                  <a:txBody>
                    <a:bodyPr/>
                    <a:lstStyle/>
                    <a:p>
                      <a:r>
                        <a:rPr lang="en-US" sz="1400" dirty="0" smtClean="0">
                          <a:solidFill>
                            <a:schemeClr val="tx2"/>
                          </a:solidFill>
                        </a:rPr>
                        <a:t>except </a:t>
                      </a:r>
                      <a:endParaRPr lang="en-US" sz="1400" dirty="0">
                        <a:solidFill>
                          <a:schemeClr val="tx2"/>
                        </a:solidFill>
                      </a:endParaRPr>
                    </a:p>
                  </a:txBody>
                  <a:tcPr/>
                </a:tc>
                <a:tc>
                  <a:txBody>
                    <a:bodyPr/>
                    <a:lstStyle/>
                    <a:p>
                      <a:r>
                        <a:rPr lang="en-US" sz="1400" dirty="0" smtClean="0">
                          <a:solidFill>
                            <a:schemeClr val="tx2"/>
                          </a:solidFill>
                        </a:rPr>
                        <a:t>in</a:t>
                      </a:r>
                      <a:endParaRPr lang="en-US" sz="1400" dirty="0">
                        <a:solidFill>
                          <a:schemeClr val="tx2"/>
                        </a:solidFill>
                      </a:endParaRPr>
                    </a:p>
                  </a:txBody>
                  <a:tcPr/>
                </a:tc>
                <a:extLst>
                  <a:ext uri="{0D108BD9-81ED-4DB2-BD59-A6C34878D82A}">
                    <a16:rowId xmlns="" xmlns:a16="http://schemas.microsoft.com/office/drawing/2014/main" val="10001"/>
                  </a:ext>
                </a:extLst>
              </a:tr>
              <a:tr h="370840">
                <a:tc>
                  <a:txBody>
                    <a:bodyPr/>
                    <a:lstStyle/>
                    <a:p>
                      <a:r>
                        <a:rPr lang="en-US" sz="1400" dirty="0" smtClean="0">
                          <a:solidFill>
                            <a:schemeClr val="tx2"/>
                          </a:solidFill>
                        </a:rPr>
                        <a:t>break</a:t>
                      </a:r>
                      <a:endParaRPr lang="en-US" sz="1400" dirty="0">
                        <a:solidFill>
                          <a:schemeClr val="tx2"/>
                        </a:solidFill>
                      </a:endParaRPr>
                    </a:p>
                  </a:txBody>
                  <a:tcPr/>
                </a:tc>
                <a:tc>
                  <a:txBody>
                    <a:bodyPr/>
                    <a:lstStyle/>
                    <a:p>
                      <a:r>
                        <a:rPr lang="en-US" sz="1400" dirty="0" smtClean="0">
                          <a:solidFill>
                            <a:schemeClr val="tx2"/>
                          </a:solidFill>
                        </a:rPr>
                        <a:t>exec			 </a:t>
                      </a:r>
                      <a:endParaRPr lang="en-US" sz="1400" dirty="0">
                        <a:solidFill>
                          <a:schemeClr val="tx2"/>
                        </a:solidFill>
                      </a:endParaRPr>
                    </a:p>
                  </a:txBody>
                  <a:tcPr/>
                </a:tc>
                <a:tc>
                  <a:txBody>
                    <a:bodyPr/>
                    <a:lstStyle/>
                    <a:p>
                      <a:r>
                        <a:rPr lang="en-US" sz="1400" dirty="0" smtClean="0">
                          <a:solidFill>
                            <a:schemeClr val="tx2"/>
                          </a:solidFill>
                        </a:rPr>
                        <a:t>Is</a:t>
                      </a:r>
                      <a:endParaRPr lang="en-US" sz="1400" dirty="0">
                        <a:solidFill>
                          <a:schemeClr val="tx2"/>
                        </a:solidFill>
                      </a:endParaRPr>
                    </a:p>
                  </a:txBody>
                  <a:tcPr/>
                </a:tc>
                <a:extLst>
                  <a:ext uri="{0D108BD9-81ED-4DB2-BD59-A6C34878D82A}">
                    <a16:rowId xmlns="" xmlns:a16="http://schemas.microsoft.com/office/drawing/2014/main" val="10002"/>
                  </a:ext>
                </a:extLst>
              </a:tr>
              <a:tr h="370840">
                <a:tc>
                  <a:txBody>
                    <a:bodyPr/>
                    <a:lstStyle/>
                    <a:p>
                      <a:r>
                        <a:rPr lang="en-US" sz="1400" dirty="0" smtClean="0">
                          <a:solidFill>
                            <a:schemeClr val="tx2"/>
                          </a:solidFill>
                        </a:rPr>
                        <a:t>class		 </a:t>
                      </a:r>
                      <a:endParaRPr lang="en-US" sz="1400" dirty="0">
                        <a:solidFill>
                          <a:schemeClr val="tx2"/>
                        </a:solidFill>
                      </a:endParaRPr>
                    </a:p>
                  </a:txBody>
                  <a:tcPr/>
                </a:tc>
                <a:tc>
                  <a:txBody>
                    <a:bodyPr/>
                    <a:lstStyle/>
                    <a:p>
                      <a:r>
                        <a:rPr lang="en-US" sz="1400" dirty="0" smtClean="0">
                          <a:solidFill>
                            <a:schemeClr val="tx2"/>
                          </a:solidFill>
                        </a:rPr>
                        <a:t>finally			 </a:t>
                      </a:r>
                      <a:endParaRPr lang="en-US" sz="1400" dirty="0">
                        <a:solidFill>
                          <a:schemeClr val="tx2"/>
                        </a:solidFill>
                      </a:endParaRPr>
                    </a:p>
                  </a:txBody>
                  <a:tcPr/>
                </a:tc>
                <a:tc>
                  <a:txBody>
                    <a:bodyPr/>
                    <a:lstStyle/>
                    <a:p>
                      <a:r>
                        <a:rPr lang="en-US" sz="1400" dirty="0" smtClean="0">
                          <a:solidFill>
                            <a:schemeClr val="tx2"/>
                          </a:solidFill>
                        </a:rPr>
                        <a:t>lambda</a:t>
                      </a:r>
                      <a:endParaRPr lang="en-US" sz="1400" dirty="0">
                        <a:solidFill>
                          <a:schemeClr val="tx2"/>
                        </a:solidFill>
                      </a:endParaRPr>
                    </a:p>
                  </a:txBody>
                  <a:tcPr/>
                </a:tc>
                <a:extLst>
                  <a:ext uri="{0D108BD9-81ED-4DB2-BD59-A6C34878D82A}">
                    <a16:rowId xmlns="" xmlns:a16="http://schemas.microsoft.com/office/drawing/2014/main" val="10003"/>
                  </a:ext>
                </a:extLst>
              </a:tr>
              <a:tr h="370840">
                <a:tc>
                  <a:txBody>
                    <a:bodyPr/>
                    <a:lstStyle/>
                    <a:p>
                      <a:r>
                        <a:rPr lang="en-US" sz="1400" dirty="0" smtClean="0">
                          <a:solidFill>
                            <a:schemeClr val="tx2"/>
                          </a:solidFill>
                        </a:rPr>
                        <a:t>continue	 </a:t>
                      </a:r>
                      <a:endParaRPr lang="en-US" sz="1400" dirty="0">
                        <a:solidFill>
                          <a:schemeClr val="tx2"/>
                        </a:solidFill>
                      </a:endParaRPr>
                    </a:p>
                  </a:txBody>
                  <a:tcPr/>
                </a:tc>
                <a:tc>
                  <a:txBody>
                    <a:bodyPr/>
                    <a:lstStyle/>
                    <a:p>
                      <a:r>
                        <a:rPr lang="en-US" sz="1400" dirty="0" smtClean="0">
                          <a:solidFill>
                            <a:schemeClr val="tx2"/>
                          </a:solidFill>
                        </a:rPr>
                        <a:t>for</a:t>
                      </a:r>
                      <a:endParaRPr lang="en-US" sz="1400" dirty="0">
                        <a:solidFill>
                          <a:schemeClr val="tx2"/>
                        </a:solidFill>
                      </a:endParaRPr>
                    </a:p>
                  </a:txBody>
                  <a:tcPr/>
                </a:tc>
                <a:tc>
                  <a:txBody>
                    <a:bodyPr/>
                    <a:lstStyle/>
                    <a:p>
                      <a:r>
                        <a:rPr lang="en-US" sz="1400" dirty="0" smtClean="0">
                          <a:solidFill>
                            <a:schemeClr val="tx2"/>
                          </a:solidFill>
                        </a:rPr>
                        <a:t>not</a:t>
                      </a:r>
                      <a:endParaRPr lang="en-US" sz="1400" dirty="0">
                        <a:solidFill>
                          <a:schemeClr val="tx2"/>
                        </a:solidFill>
                      </a:endParaRPr>
                    </a:p>
                  </a:txBody>
                  <a:tcPr/>
                </a:tc>
                <a:extLst>
                  <a:ext uri="{0D108BD9-81ED-4DB2-BD59-A6C34878D82A}">
                    <a16:rowId xmlns="" xmlns:a16="http://schemas.microsoft.com/office/drawing/2014/main" val="10004"/>
                  </a:ext>
                </a:extLst>
              </a:tr>
              <a:tr h="370840">
                <a:tc>
                  <a:txBody>
                    <a:bodyPr/>
                    <a:lstStyle/>
                    <a:p>
                      <a:r>
                        <a:rPr lang="en-US" sz="1400" dirty="0" err="1" smtClean="0">
                          <a:solidFill>
                            <a:schemeClr val="tx2"/>
                          </a:solidFill>
                        </a:rPr>
                        <a:t>def</a:t>
                      </a:r>
                      <a:r>
                        <a:rPr lang="en-US" sz="1400" dirty="0" smtClean="0">
                          <a:solidFill>
                            <a:schemeClr val="tx2"/>
                          </a:solidFill>
                        </a:rPr>
                        <a:t> </a:t>
                      </a:r>
                      <a:endParaRPr lang="en-US" sz="1400" dirty="0">
                        <a:solidFill>
                          <a:schemeClr val="tx2"/>
                        </a:solidFill>
                      </a:endParaRPr>
                    </a:p>
                  </a:txBody>
                  <a:tcPr/>
                </a:tc>
                <a:tc>
                  <a:txBody>
                    <a:bodyPr/>
                    <a:lstStyle/>
                    <a:p>
                      <a:r>
                        <a:rPr lang="en-US" sz="1400" dirty="0" smtClean="0">
                          <a:solidFill>
                            <a:schemeClr val="tx2"/>
                          </a:solidFill>
                        </a:rPr>
                        <a:t>from </a:t>
                      </a:r>
                      <a:endParaRPr lang="en-US" sz="1400" dirty="0">
                        <a:solidFill>
                          <a:schemeClr val="tx2"/>
                        </a:solidFill>
                      </a:endParaRPr>
                    </a:p>
                  </a:txBody>
                  <a:tcPr/>
                </a:tc>
                <a:tc>
                  <a:txBody>
                    <a:bodyPr/>
                    <a:lstStyle/>
                    <a:p>
                      <a:r>
                        <a:rPr lang="en-US" sz="1400" dirty="0" smtClean="0">
                          <a:solidFill>
                            <a:schemeClr val="tx2"/>
                          </a:solidFill>
                        </a:rPr>
                        <a:t>or</a:t>
                      </a:r>
                      <a:endParaRPr lang="en-US" sz="1400" dirty="0">
                        <a:solidFill>
                          <a:schemeClr val="tx2"/>
                        </a:solidFill>
                      </a:endParaRPr>
                    </a:p>
                  </a:txBody>
                  <a:tcPr/>
                </a:tc>
                <a:extLst>
                  <a:ext uri="{0D108BD9-81ED-4DB2-BD59-A6C34878D82A}">
                    <a16:rowId xmlns="" xmlns:a16="http://schemas.microsoft.com/office/drawing/2014/main" val="10005"/>
                  </a:ext>
                </a:extLst>
              </a:tr>
              <a:tr h="370840">
                <a:tc>
                  <a:txBody>
                    <a:bodyPr/>
                    <a:lstStyle/>
                    <a:p>
                      <a:r>
                        <a:rPr lang="en-US" sz="1400" dirty="0" smtClean="0">
                          <a:solidFill>
                            <a:schemeClr val="tx2"/>
                          </a:solidFill>
                        </a:rPr>
                        <a:t>del </a:t>
                      </a:r>
                      <a:endParaRPr lang="en-US" sz="1400" dirty="0">
                        <a:solidFill>
                          <a:schemeClr val="tx2"/>
                        </a:solidFill>
                      </a:endParaRPr>
                    </a:p>
                  </a:txBody>
                  <a:tcPr/>
                </a:tc>
                <a:tc>
                  <a:txBody>
                    <a:bodyPr/>
                    <a:lstStyle/>
                    <a:p>
                      <a:r>
                        <a:rPr lang="en-US" sz="1400" dirty="0" smtClean="0">
                          <a:solidFill>
                            <a:schemeClr val="tx2"/>
                          </a:solidFill>
                        </a:rPr>
                        <a:t>global</a:t>
                      </a:r>
                      <a:endParaRPr lang="en-US" sz="1400" dirty="0">
                        <a:solidFill>
                          <a:schemeClr val="tx2"/>
                        </a:solidFill>
                      </a:endParaRPr>
                    </a:p>
                  </a:txBody>
                  <a:tcPr/>
                </a:tc>
                <a:tc>
                  <a:txBody>
                    <a:bodyPr/>
                    <a:lstStyle/>
                    <a:p>
                      <a:r>
                        <a:rPr lang="en-US" sz="1400" dirty="0" smtClean="0">
                          <a:solidFill>
                            <a:schemeClr val="tx2"/>
                          </a:solidFill>
                        </a:rPr>
                        <a:t>pass</a:t>
                      </a:r>
                      <a:endParaRPr lang="en-US" sz="1400" dirty="0">
                        <a:solidFill>
                          <a:schemeClr val="tx2"/>
                        </a:solidFill>
                      </a:endParaRPr>
                    </a:p>
                  </a:txBody>
                  <a:tcPr/>
                </a:tc>
                <a:extLst>
                  <a:ext uri="{0D108BD9-81ED-4DB2-BD59-A6C34878D82A}">
                    <a16:rowId xmlns="" xmlns:a16="http://schemas.microsoft.com/office/drawing/2014/main" val="10006"/>
                  </a:ext>
                </a:extLst>
              </a:tr>
              <a:tr h="370840">
                <a:tc>
                  <a:txBody>
                    <a:bodyPr/>
                    <a:lstStyle/>
                    <a:p>
                      <a:r>
                        <a:rPr lang="en-US" sz="1400" dirty="0" err="1" smtClean="0">
                          <a:solidFill>
                            <a:schemeClr val="tx2"/>
                          </a:solidFill>
                        </a:rPr>
                        <a:t>elif</a:t>
                      </a:r>
                      <a:r>
                        <a:rPr lang="en-US" sz="1400" dirty="0" smtClean="0">
                          <a:solidFill>
                            <a:schemeClr val="tx2"/>
                          </a:solidFill>
                        </a:rPr>
                        <a:t> </a:t>
                      </a:r>
                      <a:endParaRPr lang="en-US" sz="1400" dirty="0">
                        <a:solidFill>
                          <a:schemeClr val="tx2"/>
                        </a:solidFill>
                      </a:endParaRPr>
                    </a:p>
                  </a:txBody>
                  <a:tcPr/>
                </a:tc>
                <a:tc>
                  <a:txBody>
                    <a:bodyPr/>
                    <a:lstStyle/>
                    <a:p>
                      <a:r>
                        <a:rPr lang="en-US" sz="1400" dirty="0" smtClean="0">
                          <a:solidFill>
                            <a:schemeClr val="tx2"/>
                          </a:solidFill>
                        </a:rPr>
                        <a:t>if</a:t>
                      </a:r>
                      <a:endParaRPr lang="en-US" sz="1400" dirty="0">
                        <a:solidFill>
                          <a:schemeClr val="tx2"/>
                        </a:solidFill>
                      </a:endParaRPr>
                    </a:p>
                  </a:txBody>
                  <a:tcPr/>
                </a:tc>
                <a:tc>
                  <a:txBody>
                    <a:bodyPr/>
                    <a:lstStyle/>
                    <a:p>
                      <a:r>
                        <a:rPr lang="en-US" sz="1400" dirty="0" smtClean="0">
                          <a:solidFill>
                            <a:schemeClr val="tx2"/>
                          </a:solidFill>
                        </a:rPr>
                        <a:t>print</a:t>
                      </a:r>
                      <a:endParaRPr lang="en-US" sz="1400" dirty="0">
                        <a:solidFill>
                          <a:schemeClr val="tx2"/>
                        </a:solidFill>
                      </a:endParaRPr>
                    </a:p>
                  </a:txBody>
                  <a:tcPr/>
                </a:tc>
                <a:extLst>
                  <a:ext uri="{0D108BD9-81ED-4DB2-BD59-A6C34878D82A}">
                    <a16:rowId xmlns="" xmlns:a16="http://schemas.microsoft.com/office/drawing/2014/main" val="10007"/>
                  </a:ext>
                </a:extLst>
              </a:tr>
            </a:tbl>
          </a:graphicData>
        </a:graphic>
      </p:graphicFrame>
    </p:spTree>
    <p:extLst>
      <p:ext uri="{BB962C8B-B14F-4D97-AF65-F5344CB8AC3E}">
        <p14:creationId xmlns="" xmlns:p14="http://schemas.microsoft.com/office/powerpoint/2010/main" val="23493748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22</a:t>
            </a:fld>
            <a:endParaRPr lang="en-US"/>
          </a:p>
        </p:txBody>
      </p:sp>
      <p:sp>
        <p:nvSpPr>
          <p:cNvPr id="5" name="Title 4"/>
          <p:cNvSpPr>
            <a:spLocks noGrp="1"/>
          </p:cNvSpPr>
          <p:nvPr>
            <p:ph type="title"/>
          </p:nvPr>
        </p:nvSpPr>
        <p:spPr/>
        <p:txBody>
          <a:bodyPr>
            <a:normAutofit fontScale="90000"/>
          </a:bodyPr>
          <a:lstStyle/>
          <a:p>
            <a:r>
              <a:rPr lang="en-US" dirty="0" smtClean="0"/>
              <a:t>Object Types</a:t>
            </a:r>
            <a:endParaRPr lang="en-US" dirty="0"/>
          </a:p>
        </p:txBody>
      </p:sp>
      <p:sp>
        <p:nvSpPr>
          <p:cNvPr id="6" name="TextBox 5"/>
          <p:cNvSpPr txBox="1"/>
          <p:nvPr/>
        </p:nvSpPr>
        <p:spPr>
          <a:xfrm>
            <a:off x="309093" y="901522"/>
            <a:ext cx="8587481" cy="1448795"/>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Python treats every variables as Object, there are two categorization of object immutable &amp; mutable types.</a:t>
            </a:r>
          </a:p>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In general, data types in Python can be distinguished based on types of object.</a:t>
            </a:r>
          </a:p>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Only mutable objects support methods that change the object in place, such as reassignment of a sequence slice, which will work for </a:t>
            </a:r>
            <a:r>
              <a:rPr lang="en-US" sz="1000" b="1" dirty="0">
                <a:solidFill>
                  <a:schemeClr val="tx2"/>
                </a:solidFill>
                <a:cs typeface="Times New Roman" panose="02020603050405020304" pitchFamily="18" charset="0"/>
              </a:rPr>
              <a:t>lists</a:t>
            </a:r>
            <a:r>
              <a:rPr lang="en-US" sz="1000" dirty="0">
                <a:solidFill>
                  <a:schemeClr val="tx2">
                    <a:lumMod val="75000"/>
                    <a:lumOff val="25000"/>
                  </a:schemeClr>
                </a:solidFill>
                <a:cs typeface="Times New Roman" panose="02020603050405020304" pitchFamily="18" charset="0"/>
              </a:rPr>
              <a:t>, but raise an error for </a:t>
            </a:r>
            <a:r>
              <a:rPr lang="en-US" sz="1000" dirty="0">
                <a:solidFill>
                  <a:schemeClr val="tx2"/>
                </a:solidFill>
                <a:cs typeface="Times New Roman" panose="02020603050405020304" pitchFamily="18" charset="0"/>
              </a:rPr>
              <a:t>tuples</a:t>
            </a:r>
            <a:r>
              <a:rPr lang="en-US" sz="1000" dirty="0">
                <a:solidFill>
                  <a:schemeClr val="tx2">
                    <a:lumMod val="75000"/>
                    <a:lumOff val="25000"/>
                  </a:schemeClr>
                </a:solidFill>
                <a:cs typeface="Times New Roman" panose="02020603050405020304" pitchFamily="18" charset="0"/>
              </a:rPr>
              <a:t> and </a:t>
            </a:r>
            <a:r>
              <a:rPr lang="en-US" sz="1000" dirty="0">
                <a:solidFill>
                  <a:schemeClr val="tx2"/>
                </a:solidFill>
                <a:cs typeface="Times New Roman" panose="02020603050405020304" pitchFamily="18" charset="0"/>
              </a:rPr>
              <a:t>strings</a:t>
            </a:r>
            <a:r>
              <a:rPr lang="en-US" sz="1000" dirty="0">
                <a:solidFill>
                  <a:schemeClr val="tx2">
                    <a:lumMod val="75000"/>
                    <a:lumOff val="25000"/>
                  </a:schemeClr>
                </a:solidFill>
                <a:cs typeface="Times New Roman" panose="02020603050405020304" pitchFamily="18" charset="0"/>
              </a:rPr>
              <a:t>.</a:t>
            </a:r>
          </a:p>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 " </a:t>
            </a:r>
            <a:r>
              <a:rPr lang="en-US" sz="1000" b="1" dirty="0">
                <a:solidFill>
                  <a:schemeClr val="tx2"/>
                </a:solidFill>
                <a:cs typeface="Times New Roman" panose="02020603050405020304" pitchFamily="18" charset="0"/>
              </a:rPr>
              <a:t>NULL</a:t>
            </a:r>
            <a:r>
              <a:rPr lang="en-US" sz="1000" dirty="0">
                <a:solidFill>
                  <a:schemeClr val="tx2"/>
                </a:solidFill>
                <a:cs typeface="Times New Roman" panose="02020603050405020304" pitchFamily="18" charset="0"/>
              </a:rPr>
              <a:t> </a:t>
            </a:r>
            <a:r>
              <a:rPr lang="en-US" sz="1000" dirty="0">
                <a:solidFill>
                  <a:schemeClr val="tx2">
                    <a:lumMod val="75000"/>
                    <a:lumOff val="25000"/>
                  </a:schemeClr>
                </a:solidFill>
                <a:cs typeface="Times New Roman" panose="02020603050405020304" pitchFamily="18" charset="0"/>
              </a:rPr>
              <a:t>" pointer known from other programming languages is " </a:t>
            </a:r>
            <a:r>
              <a:rPr lang="en-US" sz="1000" b="1" dirty="0">
                <a:solidFill>
                  <a:schemeClr val="tx2"/>
                </a:solidFill>
                <a:cs typeface="Times New Roman" panose="02020603050405020304" pitchFamily="18" charset="0"/>
              </a:rPr>
              <a:t>None</a:t>
            </a:r>
            <a:r>
              <a:rPr lang="en-US" sz="1000" dirty="0">
                <a:solidFill>
                  <a:schemeClr val="tx2"/>
                </a:solidFill>
                <a:cs typeface="Times New Roman" panose="02020603050405020304" pitchFamily="18" charset="0"/>
              </a:rPr>
              <a:t> </a:t>
            </a:r>
            <a:r>
              <a:rPr lang="en-US" sz="1000" dirty="0">
                <a:solidFill>
                  <a:schemeClr val="tx2">
                    <a:lumMod val="75000"/>
                    <a:lumOff val="25000"/>
                  </a:schemeClr>
                </a:solidFill>
                <a:cs typeface="Times New Roman" panose="02020603050405020304" pitchFamily="18" charset="0"/>
              </a:rPr>
              <a:t>“</a:t>
            </a:r>
          </a:p>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Categorization of object types are as follows :</a:t>
            </a:r>
          </a:p>
        </p:txBody>
      </p:sp>
      <p:sp>
        <p:nvSpPr>
          <p:cNvPr id="21" name="Rounded Rectangle 20"/>
          <p:cNvSpPr/>
          <p:nvPr/>
        </p:nvSpPr>
        <p:spPr>
          <a:xfrm>
            <a:off x="1368950" y="3248097"/>
            <a:ext cx="1148426" cy="55314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solidFill>
                  <a:schemeClr val="tx2"/>
                </a:solidFill>
              </a:rPr>
              <a:t>Immutable</a:t>
            </a:r>
          </a:p>
          <a:p>
            <a:pPr algn="ctr"/>
            <a:r>
              <a:rPr lang="en-US" sz="1400" dirty="0">
                <a:solidFill>
                  <a:schemeClr val="tx2"/>
                </a:solidFill>
              </a:rPr>
              <a:t>Objects</a:t>
            </a:r>
          </a:p>
        </p:txBody>
      </p:sp>
      <p:sp>
        <p:nvSpPr>
          <p:cNvPr id="24" name="Oval 23"/>
          <p:cNvSpPr/>
          <p:nvPr/>
        </p:nvSpPr>
        <p:spPr>
          <a:xfrm>
            <a:off x="2886828" y="2814968"/>
            <a:ext cx="883920" cy="601963"/>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smtClean="0"/>
              <a:t>Long</a:t>
            </a:r>
            <a:endParaRPr lang="en-US" sz="1200" dirty="0"/>
          </a:p>
        </p:txBody>
      </p:sp>
      <p:sp>
        <p:nvSpPr>
          <p:cNvPr id="25" name="Oval 24"/>
          <p:cNvSpPr/>
          <p:nvPr/>
        </p:nvSpPr>
        <p:spPr>
          <a:xfrm>
            <a:off x="1005097" y="2406247"/>
            <a:ext cx="883920" cy="601963"/>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err="1" smtClean="0"/>
              <a:t>Int</a:t>
            </a:r>
            <a:endParaRPr lang="en-US" sz="1200" dirty="0"/>
          </a:p>
        </p:txBody>
      </p:sp>
      <p:sp>
        <p:nvSpPr>
          <p:cNvPr id="26" name="Oval 25"/>
          <p:cNvSpPr/>
          <p:nvPr/>
        </p:nvSpPr>
        <p:spPr>
          <a:xfrm>
            <a:off x="133122" y="2768118"/>
            <a:ext cx="883920" cy="601963"/>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smtClean="0"/>
              <a:t>Frozen Set</a:t>
            </a:r>
            <a:endParaRPr lang="en-US" sz="1200" dirty="0"/>
          </a:p>
        </p:txBody>
      </p:sp>
      <p:sp>
        <p:nvSpPr>
          <p:cNvPr id="27" name="Oval 26"/>
          <p:cNvSpPr/>
          <p:nvPr/>
        </p:nvSpPr>
        <p:spPr>
          <a:xfrm>
            <a:off x="2886828" y="3736706"/>
            <a:ext cx="883920" cy="601963"/>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smtClean="0"/>
              <a:t>Complex</a:t>
            </a:r>
            <a:endParaRPr lang="en-US" sz="1200" dirty="0"/>
          </a:p>
        </p:txBody>
      </p:sp>
      <p:sp>
        <p:nvSpPr>
          <p:cNvPr id="28" name="Oval 27"/>
          <p:cNvSpPr/>
          <p:nvPr/>
        </p:nvSpPr>
        <p:spPr>
          <a:xfrm>
            <a:off x="1017042" y="4037687"/>
            <a:ext cx="883920" cy="601963"/>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smtClean="0"/>
              <a:t>Binary</a:t>
            </a:r>
            <a:endParaRPr lang="en-US" sz="1200" dirty="0"/>
          </a:p>
        </p:txBody>
      </p:sp>
      <p:sp>
        <p:nvSpPr>
          <p:cNvPr id="29" name="Oval 28"/>
          <p:cNvSpPr/>
          <p:nvPr/>
        </p:nvSpPr>
        <p:spPr>
          <a:xfrm>
            <a:off x="133122" y="3533298"/>
            <a:ext cx="883920" cy="601963"/>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smtClean="0"/>
              <a:t>Tuple</a:t>
            </a:r>
            <a:endParaRPr lang="en-US" sz="1200" dirty="0"/>
          </a:p>
        </p:txBody>
      </p:sp>
      <p:sp>
        <p:nvSpPr>
          <p:cNvPr id="30" name="Oval 29"/>
          <p:cNvSpPr/>
          <p:nvPr/>
        </p:nvSpPr>
        <p:spPr>
          <a:xfrm>
            <a:off x="2026798" y="2422881"/>
            <a:ext cx="883920" cy="601963"/>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smtClean="0"/>
              <a:t>Float</a:t>
            </a:r>
            <a:endParaRPr lang="en-US" sz="1200" dirty="0"/>
          </a:p>
        </p:txBody>
      </p:sp>
      <p:sp>
        <p:nvSpPr>
          <p:cNvPr id="31" name="Oval 30"/>
          <p:cNvSpPr/>
          <p:nvPr/>
        </p:nvSpPr>
        <p:spPr>
          <a:xfrm>
            <a:off x="2002908" y="4018259"/>
            <a:ext cx="883920" cy="601963"/>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err="1" smtClean="0"/>
              <a:t>Str</a:t>
            </a:r>
            <a:endParaRPr lang="en-US" sz="1200" dirty="0"/>
          </a:p>
        </p:txBody>
      </p:sp>
      <p:sp>
        <p:nvSpPr>
          <p:cNvPr id="32" name="Rounded Rectangle 31"/>
          <p:cNvSpPr/>
          <p:nvPr/>
        </p:nvSpPr>
        <p:spPr>
          <a:xfrm>
            <a:off x="6043774" y="3140358"/>
            <a:ext cx="1148426" cy="55314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solidFill>
                  <a:schemeClr val="tx2"/>
                </a:solidFill>
              </a:rPr>
              <a:t>Mutable</a:t>
            </a:r>
            <a:endParaRPr lang="en-US" sz="1400" dirty="0">
              <a:solidFill>
                <a:schemeClr val="tx2"/>
              </a:solidFill>
            </a:endParaRPr>
          </a:p>
          <a:p>
            <a:pPr algn="ctr"/>
            <a:r>
              <a:rPr lang="en-US" sz="1400" dirty="0">
                <a:solidFill>
                  <a:schemeClr val="tx2"/>
                </a:solidFill>
              </a:rPr>
              <a:t>Objects</a:t>
            </a:r>
          </a:p>
        </p:txBody>
      </p:sp>
      <p:sp>
        <p:nvSpPr>
          <p:cNvPr id="33" name="Oval 32"/>
          <p:cNvSpPr/>
          <p:nvPr/>
        </p:nvSpPr>
        <p:spPr>
          <a:xfrm>
            <a:off x="5023030" y="2646134"/>
            <a:ext cx="883920" cy="601963"/>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smtClean="0"/>
              <a:t>List</a:t>
            </a:r>
            <a:endParaRPr lang="en-US" sz="1200" dirty="0"/>
          </a:p>
        </p:txBody>
      </p:sp>
      <p:sp>
        <p:nvSpPr>
          <p:cNvPr id="34" name="Oval 33"/>
          <p:cNvSpPr/>
          <p:nvPr/>
        </p:nvSpPr>
        <p:spPr>
          <a:xfrm>
            <a:off x="7317079" y="2646133"/>
            <a:ext cx="883920" cy="601963"/>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smtClean="0"/>
              <a:t>Set</a:t>
            </a:r>
            <a:endParaRPr lang="en-US" sz="1200" dirty="0"/>
          </a:p>
        </p:txBody>
      </p:sp>
      <p:sp>
        <p:nvSpPr>
          <p:cNvPr id="35" name="Oval 34"/>
          <p:cNvSpPr/>
          <p:nvPr/>
        </p:nvSpPr>
        <p:spPr>
          <a:xfrm>
            <a:off x="7317079" y="3648318"/>
            <a:ext cx="883920" cy="601963"/>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smtClean="0"/>
              <a:t>Byte Array</a:t>
            </a:r>
            <a:endParaRPr lang="en-US" sz="1200" dirty="0"/>
          </a:p>
        </p:txBody>
      </p:sp>
      <p:sp>
        <p:nvSpPr>
          <p:cNvPr id="36" name="Oval 35"/>
          <p:cNvSpPr/>
          <p:nvPr/>
        </p:nvSpPr>
        <p:spPr>
          <a:xfrm>
            <a:off x="5034975" y="3654371"/>
            <a:ext cx="883920" cy="601963"/>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err="1" smtClean="0"/>
              <a:t>Dict</a:t>
            </a:r>
            <a:endParaRPr lang="en-US" sz="1200" dirty="0"/>
          </a:p>
        </p:txBody>
      </p:sp>
    </p:spTree>
    <p:extLst>
      <p:ext uri="{BB962C8B-B14F-4D97-AF65-F5344CB8AC3E}">
        <p14:creationId xmlns="" xmlns:p14="http://schemas.microsoft.com/office/powerpoint/2010/main" val="8124189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23</a:t>
            </a:fld>
            <a:endParaRPr lang="en-US"/>
          </a:p>
        </p:txBody>
      </p:sp>
      <p:sp>
        <p:nvSpPr>
          <p:cNvPr id="5" name="Title 4"/>
          <p:cNvSpPr>
            <a:spLocks noGrp="1"/>
          </p:cNvSpPr>
          <p:nvPr>
            <p:ph type="title"/>
          </p:nvPr>
        </p:nvSpPr>
        <p:spPr/>
        <p:txBody>
          <a:bodyPr>
            <a:normAutofit fontScale="90000"/>
          </a:bodyPr>
          <a:lstStyle/>
          <a:p>
            <a:r>
              <a:rPr lang="en-US" dirty="0" smtClean="0"/>
              <a:t>Object Types (</a:t>
            </a:r>
            <a:r>
              <a:rPr lang="en-US" dirty="0" err="1" smtClean="0"/>
              <a:t>Cntd</a:t>
            </a:r>
            <a:r>
              <a:rPr lang="en-US" dirty="0" smtClean="0"/>
              <a:t>..)</a:t>
            </a:r>
            <a:endParaRPr lang="en-US" dirty="0"/>
          </a:p>
        </p:txBody>
      </p:sp>
      <p:sp>
        <p:nvSpPr>
          <p:cNvPr id="3" name="TextBox 2"/>
          <p:cNvSpPr txBox="1"/>
          <p:nvPr/>
        </p:nvSpPr>
        <p:spPr>
          <a:xfrm>
            <a:off x="304362" y="1680568"/>
            <a:ext cx="1094132" cy="553998"/>
          </a:xfrm>
          <a:prstGeom prst="rect">
            <a:avLst/>
          </a:prstGeom>
          <a:noFill/>
        </p:spPr>
        <p:txBody>
          <a:bodyPr wrap="square" rtlCol="0">
            <a:spAutoFit/>
          </a:bodyPr>
          <a:lstStyle/>
          <a:p>
            <a:r>
              <a:rPr lang="en-US" sz="1000" dirty="0" smtClean="0">
                <a:solidFill>
                  <a:schemeClr val="accent6"/>
                </a:solidFill>
              </a:rPr>
              <a:t>&gt;&gt;&gt; v_id = 10</a:t>
            </a:r>
          </a:p>
          <a:p>
            <a:r>
              <a:rPr lang="en-US" sz="1000" dirty="0" smtClean="0">
                <a:solidFill>
                  <a:schemeClr val="accent6"/>
                </a:solidFill>
              </a:rPr>
              <a:t>&gt;&gt;&gt; print (v_id)</a:t>
            </a:r>
          </a:p>
          <a:p>
            <a:r>
              <a:rPr lang="en-US" sz="1000" dirty="0" smtClean="0">
                <a:solidFill>
                  <a:schemeClr val="accent6"/>
                </a:solidFill>
              </a:rPr>
              <a:t>10</a:t>
            </a:r>
            <a:endParaRPr lang="en-US" sz="1000" dirty="0">
              <a:solidFill>
                <a:schemeClr val="accent6"/>
              </a:solidFill>
            </a:endParaRPr>
          </a:p>
        </p:txBody>
      </p:sp>
      <p:sp>
        <p:nvSpPr>
          <p:cNvPr id="7" name="TextBox 6"/>
          <p:cNvSpPr txBox="1"/>
          <p:nvPr/>
        </p:nvSpPr>
        <p:spPr>
          <a:xfrm>
            <a:off x="3017757" y="1680568"/>
            <a:ext cx="1339765" cy="553998"/>
          </a:xfrm>
          <a:prstGeom prst="rect">
            <a:avLst/>
          </a:prstGeom>
          <a:noFill/>
        </p:spPr>
        <p:txBody>
          <a:bodyPr wrap="square" rtlCol="0">
            <a:spAutoFit/>
          </a:bodyPr>
          <a:lstStyle/>
          <a:p>
            <a:r>
              <a:rPr lang="en-US" sz="1000" dirty="0" smtClean="0">
                <a:solidFill>
                  <a:schemeClr val="accent6"/>
                </a:solidFill>
              </a:rPr>
              <a:t>&gt;&gt;&gt; v_id = 10.124</a:t>
            </a:r>
          </a:p>
          <a:p>
            <a:r>
              <a:rPr lang="en-US" sz="1000" dirty="0" smtClean="0">
                <a:solidFill>
                  <a:schemeClr val="accent6"/>
                </a:solidFill>
              </a:rPr>
              <a:t>&gt;&gt;&gt; print (v_id)</a:t>
            </a:r>
          </a:p>
          <a:p>
            <a:r>
              <a:rPr lang="en-US" sz="1000" dirty="0" smtClean="0">
                <a:solidFill>
                  <a:schemeClr val="accent6"/>
                </a:solidFill>
              </a:rPr>
              <a:t>10.124</a:t>
            </a:r>
            <a:endParaRPr lang="en-US" sz="1000" dirty="0">
              <a:solidFill>
                <a:schemeClr val="accent6"/>
              </a:solidFill>
            </a:endParaRPr>
          </a:p>
        </p:txBody>
      </p:sp>
      <p:sp>
        <p:nvSpPr>
          <p:cNvPr id="8" name="TextBox 7"/>
          <p:cNvSpPr txBox="1"/>
          <p:nvPr/>
        </p:nvSpPr>
        <p:spPr>
          <a:xfrm>
            <a:off x="5550757" y="2524591"/>
            <a:ext cx="2451831" cy="707886"/>
          </a:xfrm>
          <a:prstGeom prst="rect">
            <a:avLst/>
          </a:prstGeom>
          <a:noFill/>
        </p:spPr>
        <p:txBody>
          <a:bodyPr wrap="square" rtlCol="0">
            <a:spAutoFit/>
          </a:bodyPr>
          <a:lstStyle/>
          <a:p>
            <a:r>
              <a:rPr lang="en-US" sz="1000" dirty="0" smtClean="0">
                <a:solidFill>
                  <a:schemeClr val="accent6"/>
                </a:solidFill>
              </a:rPr>
              <a:t>&gt;&gt;&gt; v_id = 10124121323213244455666666666676</a:t>
            </a:r>
          </a:p>
          <a:p>
            <a:r>
              <a:rPr lang="en-US" sz="1000" dirty="0" smtClean="0">
                <a:solidFill>
                  <a:schemeClr val="accent6"/>
                </a:solidFill>
              </a:rPr>
              <a:t>&gt;&gt;&gt; print (v_id)</a:t>
            </a:r>
          </a:p>
          <a:p>
            <a:r>
              <a:rPr lang="en-US" sz="1000" dirty="0">
                <a:solidFill>
                  <a:schemeClr val="accent6"/>
                </a:solidFill>
              </a:rPr>
              <a:t>10124121323213244455666666666676</a:t>
            </a:r>
          </a:p>
        </p:txBody>
      </p:sp>
      <p:sp>
        <p:nvSpPr>
          <p:cNvPr id="10" name="TextBox 9"/>
          <p:cNvSpPr txBox="1"/>
          <p:nvPr/>
        </p:nvSpPr>
        <p:spPr>
          <a:xfrm>
            <a:off x="323643" y="2630514"/>
            <a:ext cx="1339765" cy="553998"/>
          </a:xfrm>
          <a:prstGeom prst="rect">
            <a:avLst/>
          </a:prstGeom>
          <a:noFill/>
        </p:spPr>
        <p:txBody>
          <a:bodyPr wrap="square" rtlCol="0">
            <a:spAutoFit/>
          </a:bodyPr>
          <a:lstStyle/>
          <a:p>
            <a:r>
              <a:rPr lang="en-US" sz="1000" dirty="0" smtClean="0">
                <a:solidFill>
                  <a:schemeClr val="accent6"/>
                </a:solidFill>
              </a:rPr>
              <a:t>&gt;&gt;&gt; v_id = 3+10j</a:t>
            </a:r>
          </a:p>
          <a:p>
            <a:r>
              <a:rPr lang="en-US" sz="1000" dirty="0" smtClean="0">
                <a:solidFill>
                  <a:schemeClr val="accent6"/>
                </a:solidFill>
              </a:rPr>
              <a:t>&gt;&gt;&gt; print (v_id)</a:t>
            </a:r>
          </a:p>
          <a:p>
            <a:r>
              <a:rPr lang="en-US" sz="1000" dirty="0">
                <a:solidFill>
                  <a:schemeClr val="accent6"/>
                </a:solidFill>
              </a:rPr>
              <a:t>3+10j</a:t>
            </a:r>
          </a:p>
        </p:txBody>
      </p:sp>
      <p:sp>
        <p:nvSpPr>
          <p:cNvPr id="11" name="TextBox 10"/>
          <p:cNvSpPr txBox="1"/>
          <p:nvPr/>
        </p:nvSpPr>
        <p:spPr>
          <a:xfrm>
            <a:off x="5508169" y="1624133"/>
            <a:ext cx="1610499" cy="553998"/>
          </a:xfrm>
          <a:prstGeom prst="rect">
            <a:avLst/>
          </a:prstGeom>
          <a:noFill/>
        </p:spPr>
        <p:txBody>
          <a:bodyPr wrap="square" rtlCol="0">
            <a:spAutoFit/>
          </a:bodyPr>
          <a:lstStyle/>
          <a:p>
            <a:r>
              <a:rPr lang="en-US" sz="1000" dirty="0" smtClean="0">
                <a:solidFill>
                  <a:schemeClr val="accent6"/>
                </a:solidFill>
              </a:rPr>
              <a:t>&gt;&gt;&gt; </a:t>
            </a:r>
            <a:r>
              <a:rPr lang="en-US" sz="1000" dirty="0" err="1" smtClean="0">
                <a:solidFill>
                  <a:schemeClr val="accent6"/>
                </a:solidFill>
              </a:rPr>
              <a:t>v_Name</a:t>
            </a:r>
            <a:r>
              <a:rPr lang="en-US" sz="1000" dirty="0" smtClean="0">
                <a:solidFill>
                  <a:schemeClr val="accent6"/>
                </a:solidFill>
              </a:rPr>
              <a:t> = “</a:t>
            </a:r>
            <a:r>
              <a:rPr lang="en-US" sz="1000" dirty="0" err="1" smtClean="0">
                <a:solidFill>
                  <a:schemeClr val="accent6"/>
                </a:solidFill>
              </a:rPr>
              <a:t>Pyhon</a:t>
            </a:r>
            <a:r>
              <a:rPr lang="en-US" sz="1000" dirty="0" smtClean="0">
                <a:solidFill>
                  <a:schemeClr val="accent6"/>
                </a:solidFill>
              </a:rPr>
              <a:t>”</a:t>
            </a:r>
          </a:p>
          <a:p>
            <a:r>
              <a:rPr lang="en-US" sz="1000" dirty="0" smtClean="0">
                <a:solidFill>
                  <a:schemeClr val="accent6"/>
                </a:solidFill>
              </a:rPr>
              <a:t>&gt;&gt;&gt; print (</a:t>
            </a:r>
            <a:r>
              <a:rPr lang="en-US" sz="1000" dirty="0" err="1" smtClean="0">
                <a:solidFill>
                  <a:schemeClr val="accent6"/>
                </a:solidFill>
              </a:rPr>
              <a:t>v_Name</a:t>
            </a:r>
            <a:r>
              <a:rPr lang="en-US" sz="1000" dirty="0">
                <a:solidFill>
                  <a:schemeClr val="accent6"/>
                </a:solidFill>
              </a:rPr>
              <a:t>)</a:t>
            </a:r>
            <a:endParaRPr lang="en-US" sz="1000" dirty="0" smtClean="0">
              <a:solidFill>
                <a:schemeClr val="accent6"/>
              </a:solidFill>
            </a:endParaRPr>
          </a:p>
          <a:p>
            <a:r>
              <a:rPr lang="en-US" sz="1000" dirty="0" err="1">
                <a:solidFill>
                  <a:schemeClr val="accent6"/>
                </a:solidFill>
              </a:rPr>
              <a:t>Pyhon</a:t>
            </a:r>
            <a:endParaRPr lang="en-US" sz="1000" dirty="0">
              <a:solidFill>
                <a:schemeClr val="accent6"/>
              </a:solidFill>
            </a:endParaRPr>
          </a:p>
        </p:txBody>
      </p:sp>
      <p:sp>
        <p:nvSpPr>
          <p:cNvPr id="12" name="TextBox 11"/>
          <p:cNvSpPr txBox="1"/>
          <p:nvPr/>
        </p:nvSpPr>
        <p:spPr>
          <a:xfrm>
            <a:off x="2671718" y="3637223"/>
            <a:ext cx="3122867" cy="1015663"/>
          </a:xfrm>
          <a:prstGeom prst="rect">
            <a:avLst/>
          </a:prstGeom>
          <a:noFill/>
        </p:spPr>
        <p:txBody>
          <a:bodyPr wrap="square" rtlCol="0">
            <a:spAutoFit/>
          </a:bodyPr>
          <a:lstStyle/>
          <a:p>
            <a:r>
              <a:rPr lang="en-US" sz="1000" dirty="0" smtClean="0">
                <a:solidFill>
                  <a:schemeClr val="accent6"/>
                </a:solidFill>
              </a:rPr>
              <a:t>&gt;&gt;&gt; </a:t>
            </a:r>
            <a:r>
              <a:rPr lang="en-US" sz="1000" dirty="0" err="1" smtClean="0">
                <a:solidFill>
                  <a:schemeClr val="accent6"/>
                </a:solidFill>
              </a:rPr>
              <a:t>v_Name</a:t>
            </a:r>
            <a:r>
              <a:rPr lang="en-US" sz="1000" dirty="0" smtClean="0">
                <a:solidFill>
                  <a:schemeClr val="accent6"/>
                </a:solidFill>
              </a:rPr>
              <a:t> = “Welcome to the world of python \n showing the use </a:t>
            </a:r>
            <a:r>
              <a:rPr lang="en-US" sz="1000" dirty="0">
                <a:solidFill>
                  <a:schemeClr val="accent6"/>
                </a:solidFill>
              </a:rPr>
              <a:t>of escape </a:t>
            </a:r>
            <a:r>
              <a:rPr lang="en-US" sz="1000" dirty="0" smtClean="0">
                <a:solidFill>
                  <a:schemeClr val="accent6"/>
                </a:solidFill>
              </a:rPr>
              <a:t>character \t”</a:t>
            </a:r>
          </a:p>
          <a:p>
            <a:endParaRPr lang="en-US" sz="1000" dirty="0" smtClean="0">
              <a:solidFill>
                <a:schemeClr val="accent6"/>
              </a:solidFill>
            </a:endParaRPr>
          </a:p>
          <a:p>
            <a:r>
              <a:rPr lang="en-US" sz="1000" dirty="0" smtClean="0">
                <a:solidFill>
                  <a:schemeClr val="accent6"/>
                </a:solidFill>
              </a:rPr>
              <a:t>&gt;&gt;&gt; print (</a:t>
            </a:r>
            <a:r>
              <a:rPr lang="en-US" sz="1000" dirty="0" err="1" smtClean="0">
                <a:solidFill>
                  <a:schemeClr val="accent6"/>
                </a:solidFill>
              </a:rPr>
              <a:t>v_Name</a:t>
            </a:r>
            <a:r>
              <a:rPr lang="en-US" sz="1000" dirty="0">
                <a:solidFill>
                  <a:schemeClr val="accent6"/>
                </a:solidFill>
              </a:rPr>
              <a:t>)</a:t>
            </a:r>
            <a:endParaRPr lang="en-US" sz="1000" dirty="0" smtClean="0">
              <a:solidFill>
                <a:schemeClr val="accent6"/>
              </a:solidFill>
            </a:endParaRPr>
          </a:p>
          <a:p>
            <a:r>
              <a:rPr lang="en-US" sz="1000" dirty="0">
                <a:solidFill>
                  <a:schemeClr val="accent6"/>
                </a:solidFill>
              </a:rPr>
              <a:t>Welcome to the world of </a:t>
            </a:r>
            <a:r>
              <a:rPr lang="en-US" sz="1000" dirty="0" smtClean="0">
                <a:solidFill>
                  <a:schemeClr val="accent6"/>
                </a:solidFill>
              </a:rPr>
              <a:t>python</a:t>
            </a:r>
          </a:p>
          <a:p>
            <a:r>
              <a:rPr lang="en-US" sz="1000" dirty="0">
                <a:solidFill>
                  <a:schemeClr val="accent6"/>
                </a:solidFill>
              </a:rPr>
              <a:t>showing the use of escape </a:t>
            </a:r>
            <a:r>
              <a:rPr lang="en-US" sz="1000" dirty="0" smtClean="0">
                <a:solidFill>
                  <a:schemeClr val="accent6"/>
                </a:solidFill>
              </a:rPr>
              <a:t>character	</a:t>
            </a:r>
            <a:endParaRPr lang="en-US" sz="1000" dirty="0">
              <a:solidFill>
                <a:schemeClr val="accent6"/>
              </a:solidFill>
            </a:endParaRPr>
          </a:p>
        </p:txBody>
      </p:sp>
      <p:sp>
        <p:nvSpPr>
          <p:cNvPr id="14" name="TextBox 13"/>
          <p:cNvSpPr txBox="1"/>
          <p:nvPr/>
        </p:nvSpPr>
        <p:spPr>
          <a:xfrm>
            <a:off x="3017757" y="2639312"/>
            <a:ext cx="1481408" cy="553998"/>
          </a:xfrm>
          <a:prstGeom prst="rect">
            <a:avLst/>
          </a:prstGeom>
          <a:noFill/>
        </p:spPr>
        <p:txBody>
          <a:bodyPr wrap="square" rtlCol="0">
            <a:spAutoFit/>
          </a:bodyPr>
          <a:lstStyle/>
          <a:p>
            <a:r>
              <a:rPr lang="en-US" sz="1000" dirty="0" smtClean="0">
                <a:solidFill>
                  <a:schemeClr val="accent6"/>
                </a:solidFill>
              </a:rPr>
              <a:t>&gt;&gt;&gt; </a:t>
            </a:r>
            <a:r>
              <a:rPr lang="en-US" sz="1000" dirty="0" err="1" smtClean="0">
                <a:solidFill>
                  <a:schemeClr val="accent6"/>
                </a:solidFill>
              </a:rPr>
              <a:t>v_ind</a:t>
            </a:r>
            <a:r>
              <a:rPr lang="en-US" sz="1000" dirty="0" smtClean="0">
                <a:solidFill>
                  <a:schemeClr val="accent6"/>
                </a:solidFill>
              </a:rPr>
              <a:t> = True</a:t>
            </a:r>
          </a:p>
          <a:p>
            <a:r>
              <a:rPr lang="en-US" sz="1000" dirty="0" smtClean="0">
                <a:solidFill>
                  <a:schemeClr val="accent6"/>
                </a:solidFill>
              </a:rPr>
              <a:t>&gt;&gt;&gt; print (</a:t>
            </a:r>
            <a:r>
              <a:rPr lang="en-US" sz="1000" dirty="0" err="1" smtClean="0">
                <a:solidFill>
                  <a:schemeClr val="accent6"/>
                </a:solidFill>
              </a:rPr>
              <a:t>v_Name</a:t>
            </a:r>
            <a:r>
              <a:rPr lang="en-US" sz="1000" dirty="0">
                <a:solidFill>
                  <a:schemeClr val="accent6"/>
                </a:solidFill>
              </a:rPr>
              <a:t>)</a:t>
            </a:r>
            <a:endParaRPr lang="en-US" sz="1000" dirty="0" smtClean="0">
              <a:solidFill>
                <a:schemeClr val="accent6"/>
              </a:solidFill>
            </a:endParaRPr>
          </a:p>
          <a:p>
            <a:r>
              <a:rPr lang="en-US" sz="1000" dirty="0" smtClean="0">
                <a:solidFill>
                  <a:schemeClr val="accent6"/>
                </a:solidFill>
              </a:rPr>
              <a:t>True</a:t>
            </a:r>
            <a:endParaRPr lang="en-US" sz="1000" dirty="0">
              <a:solidFill>
                <a:schemeClr val="accent6"/>
              </a:solidFill>
            </a:endParaRPr>
          </a:p>
        </p:txBody>
      </p:sp>
      <p:sp>
        <p:nvSpPr>
          <p:cNvPr id="17" name="Oval 16"/>
          <p:cNvSpPr/>
          <p:nvPr/>
        </p:nvSpPr>
        <p:spPr>
          <a:xfrm>
            <a:off x="1394487" y="1600152"/>
            <a:ext cx="883920" cy="601963"/>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err="1" smtClean="0"/>
              <a:t>Int</a:t>
            </a:r>
            <a:endParaRPr lang="en-US" sz="1200" dirty="0"/>
          </a:p>
        </p:txBody>
      </p:sp>
      <p:sp>
        <p:nvSpPr>
          <p:cNvPr id="18" name="Oval 17"/>
          <p:cNvSpPr/>
          <p:nvPr/>
        </p:nvSpPr>
        <p:spPr>
          <a:xfrm>
            <a:off x="4357522" y="1600151"/>
            <a:ext cx="883920" cy="601963"/>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smtClean="0"/>
              <a:t>Float</a:t>
            </a:r>
            <a:endParaRPr lang="en-US" sz="1200" dirty="0"/>
          </a:p>
        </p:txBody>
      </p:sp>
      <p:sp>
        <p:nvSpPr>
          <p:cNvPr id="19" name="Oval 18"/>
          <p:cNvSpPr/>
          <p:nvPr/>
        </p:nvSpPr>
        <p:spPr>
          <a:xfrm>
            <a:off x="8002588" y="1600150"/>
            <a:ext cx="883920" cy="601963"/>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err="1" smtClean="0"/>
              <a:t>Str</a:t>
            </a:r>
            <a:endParaRPr lang="en-US" sz="1200" dirty="0"/>
          </a:p>
        </p:txBody>
      </p:sp>
      <p:sp>
        <p:nvSpPr>
          <p:cNvPr id="20" name="Oval 19"/>
          <p:cNvSpPr/>
          <p:nvPr/>
        </p:nvSpPr>
        <p:spPr>
          <a:xfrm>
            <a:off x="1394487" y="2630514"/>
            <a:ext cx="883920" cy="601963"/>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err="1" smtClean="0"/>
              <a:t>Str</a:t>
            </a:r>
            <a:endParaRPr lang="en-US" sz="1200" dirty="0"/>
          </a:p>
        </p:txBody>
      </p:sp>
      <p:sp>
        <p:nvSpPr>
          <p:cNvPr id="21" name="Oval 20"/>
          <p:cNvSpPr/>
          <p:nvPr/>
        </p:nvSpPr>
        <p:spPr>
          <a:xfrm>
            <a:off x="4357522" y="2586720"/>
            <a:ext cx="883920" cy="601963"/>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smtClean="0"/>
              <a:t>Binary</a:t>
            </a:r>
            <a:endParaRPr lang="en-US" sz="1200" dirty="0"/>
          </a:p>
        </p:txBody>
      </p:sp>
      <p:sp>
        <p:nvSpPr>
          <p:cNvPr id="22" name="Oval 21"/>
          <p:cNvSpPr/>
          <p:nvPr/>
        </p:nvSpPr>
        <p:spPr>
          <a:xfrm>
            <a:off x="8002588" y="2639312"/>
            <a:ext cx="883920" cy="601963"/>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smtClean="0"/>
              <a:t>Long</a:t>
            </a:r>
            <a:endParaRPr lang="en-US" sz="1200" dirty="0"/>
          </a:p>
        </p:txBody>
      </p:sp>
      <p:sp>
        <p:nvSpPr>
          <p:cNvPr id="24" name="Rounded Rectangle 23"/>
          <p:cNvSpPr/>
          <p:nvPr/>
        </p:nvSpPr>
        <p:spPr>
          <a:xfrm>
            <a:off x="3651056" y="804130"/>
            <a:ext cx="1148426" cy="55314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solidFill>
                  <a:schemeClr val="tx2"/>
                </a:solidFill>
              </a:rPr>
              <a:t>Immutable</a:t>
            </a:r>
          </a:p>
          <a:p>
            <a:pPr algn="ctr"/>
            <a:r>
              <a:rPr lang="en-US" sz="1400" dirty="0">
                <a:solidFill>
                  <a:schemeClr val="tx2"/>
                </a:solidFill>
              </a:rPr>
              <a:t>Objects</a:t>
            </a:r>
          </a:p>
        </p:txBody>
      </p:sp>
    </p:spTree>
    <p:extLst>
      <p:ext uri="{BB962C8B-B14F-4D97-AF65-F5344CB8AC3E}">
        <p14:creationId xmlns="" xmlns:p14="http://schemas.microsoft.com/office/powerpoint/2010/main" val="29847627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24</a:t>
            </a:fld>
            <a:endParaRPr lang="en-US"/>
          </a:p>
        </p:txBody>
      </p:sp>
      <p:sp>
        <p:nvSpPr>
          <p:cNvPr id="5" name="Title 4"/>
          <p:cNvSpPr>
            <a:spLocks noGrp="1"/>
          </p:cNvSpPr>
          <p:nvPr>
            <p:ph type="title"/>
          </p:nvPr>
        </p:nvSpPr>
        <p:spPr/>
        <p:txBody>
          <a:bodyPr>
            <a:normAutofit fontScale="90000"/>
          </a:bodyPr>
          <a:lstStyle/>
          <a:p>
            <a:r>
              <a:rPr lang="en-US" dirty="0" smtClean="0"/>
              <a:t>Object Types (</a:t>
            </a:r>
            <a:r>
              <a:rPr lang="en-US" dirty="0" err="1" smtClean="0"/>
              <a:t>Cntd</a:t>
            </a:r>
            <a:r>
              <a:rPr lang="en-US" dirty="0" smtClean="0"/>
              <a:t>..)</a:t>
            </a:r>
            <a:endParaRPr lang="en-US" dirty="0"/>
          </a:p>
        </p:txBody>
      </p:sp>
      <p:sp>
        <p:nvSpPr>
          <p:cNvPr id="15" name="TextBox 14"/>
          <p:cNvSpPr txBox="1"/>
          <p:nvPr/>
        </p:nvSpPr>
        <p:spPr>
          <a:xfrm>
            <a:off x="4536855" y="1443339"/>
            <a:ext cx="4232494" cy="3162404"/>
          </a:xfrm>
          <a:prstGeom prst="rect">
            <a:avLst/>
          </a:prstGeom>
          <a:noFill/>
        </p:spPr>
        <p:txBody>
          <a:bodyPr wrap="square" rtlCol="0">
            <a:spAutoFit/>
          </a:bodyPr>
          <a:lstStyle/>
          <a:p>
            <a:r>
              <a:rPr lang="en-US" sz="1050" dirty="0" smtClean="0">
                <a:solidFill>
                  <a:schemeClr val="accent6"/>
                </a:solidFill>
              </a:rPr>
              <a:t>&gt;&gt;&gt; </a:t>
            </a:r>
            <a:r>
              <a:rPr lang="en-US" sz="1050" dirty="0" err="1" smtClean="0">
                <a:solidFill>
                  <a:schemeClr val="accent6"/>
                </a:solidFill>
              </a:rPr>
              <a:t>v_tuple</a:t>
            </a:r>
            <a:r>
              <a:rPr lang="en-US" sz="1050" dirty="0" smtClean="0">
                <a:solidFill>
                  <a:schemeClr val="accent6"/>
                </a:solidFill>
              </a:rPr>
              <a:t> </a:t>
            </a:r>
            <a:r>
              <a:rPr lang="en-US" sz="1050" dirty="0">
                <a:solidFill>
                  <a:schemeClr val="accent6"/>
                </a:solidFill>
              </a:rPr>
              <a:t>= ( '</a:t>
            </a:r>
            <a:r>
              <a:rPr lang="en-US" sz="1050" dirty="0" err="1">
                <a:solidFill>
                  <a:schemeClr val="accent6"/>
                </a:solidFill>
              </a:rPr>
              <a:t>abcd</a:t>
            </a:r>
            <a:r>
              <a:rPr lang="en-US" sz="1050" dirty="0">
                <a:solidFill>
                  <a:schemeClr val="accent6"/>
                </a:solidFill>
              </a:rPr>
              <a:t>', 786 , 2.23, 'john', 70.2  )</a:t>
            </a:r>
          </a:p>
          <a:p>
            <a:r>
              <a:rPr lang="en-US" sz="1050" dirty="0" smtClean="0">
                <a:solidFill>
                  <a:schemeClr val="accent6"/>
                </a:solidFill>
              </a:rPr>
              <a:t>&gt;&gt;&gt; print </a:t>
            </a:r>
            <a:r>
              <a:rPr lang="en-US" sz="1050" dirty="0" err="1">
                <a:solidFill>
                  <a:schemeClr val="accent6"/>
                </a:solidFill>
              </a:rPr>
              <a:t>v_tuple</a:t>
            </a:r>
            <a:endParaRPr lang="en-US" sz="1050" dirty="0">
              <a:solidFill>
                <a:schemeClr val="accent6"/>
              </a:solidFill>
            </a:endParaRPr>
          </a:p>
          <a:p>
            <a:r>
              <a:rPr lang="en-US" sz="1050" dirty="0">
                <a:solidFill>
                  <a:schemeClr val="accent6"/>
                </a:solidFill>
              </a:rPr>
              <a:t>( '</a:t>
            </a:r>
            <a:r>
              <a:rPr lang="en-US" sz="1050" dirty="0" err="1">
                <a:solidFill>
                  <a:schemeClr val="accent6"/>
                </a:solidFill>
              </a:rPr>
              <a:t>abcd</a:t>
            </a:r>
            <a:r>
              <a:rPr lang="en-US" sz="1050" dirty="0">
                <a:solidFill>
                  <a:schemeClr val="accent6"/>
                </a:solidFill>
              </a:rPr>
              <a:t>', 786 , 2.23, 'john', 70.2  </a:t>
            </a:r>
            <a:r>
              <a:rPr lang="en-US" sz="1050" dirty="0" smtClean="0">
                <a:solidFill>
                  <a:schemeClr val="accent6"/>
                </a:solidFill>
              </a:rPr>
              <a:t>)</a:t>
            </a:r>
          </a:p>
          <a:p>
            <a:endParaRPr lang="en-US" sz="1050" dirty="0">
              <a:solidFill>
                <a:schemeClr val="accent6"/>
              </a:solidFill>
            </a:endParaRPr>
          </a:p>
          <a:p>
            <a:r>
              <a:rPr lang="en-US" sz="1050" dirty="0" smtClean="0">
                <a:solidFill>
                  <a:schemeClr val="accent6"/>
                </a:solidFill>
              </a:rPr>
              <a:t>&gt;&gt;&gt; print </a:t>
            </a:r>
            <a:r>
              <a:rPr lang="en-US" sz="1050" dirty="0" err="1">
                <a:solidFill>
                  <a:schemeClr val="accent6"/>
                </a:solidFill>
              </a:rPr>
              <a:t>v_tuple</a:t>
            </a:r>
            <a:r>
              <a:rPr lang="en-US" sz="1050" dirty="0">
                <a:solidFill>
                  <a:schemeClr val="accent6"/>
                </a:solidFill>
              </a:rPr>
              <a:t> [0]</a:t>
            </a:r>
          </a:p>
          <a:p>
            <a:r>
              <a:rPr lang="en-US" sz="1050" dirty="0" err="1" smtClean="0">
                <a:solidFill>
                  <a:schemeClr val="accent6"/>
                </a:solidFill>
              </a:rPr>
              <a:t>Abcd</a:t>
            </a:r>
            <a:endParaRPr lang="en-US" sz="1050" dirty="0" smtClean="0">
              <a:solidFill>
                <a:schemeClr val="accent6"/>
              </a:solidFill>
            </a:endParaRPr>
          </a:p>
          <a:p>
            <a:endParaRPr lang="en-US" sz="1050" dirty="0">
              <a:solidFill>
                <a:schemeClr val="accent6"/>
              </a:solidFill>
            </a:endParaRPr>
          </a:p>
          <a:p>
            <a:r>
              <a:rPr lang="en-US" sz="1050" dirty="0" smtClean="0">
                <a:solidFill>
                  <a:schemeClr val="accent6"/>
                </a:solidFill>
              </a:rPr>
              <a:t>&gt;&gt;&gt; print </a:t>
            </a:r>
            <a:r>
              <a:rPr lang="en-US" sz="1050" dirty="0" err="1">
                <a:solidFill>
                  <a:schemeClr val="accent6"/>
                </a:solidFill>
              </a:rPr>
              <a:t>v_tuple</a:t>
            </a:r>
            <a:r>
              <a:rPr lang="en-US" sz="1050" dirty="0">
                <a:solidFill>
                  <a:schemeClr val="accent6"/>
                </a:solidFill>
              </a:rPr>
              <a:t>[1:3]</a:t>
            </a:r>
          </a:p>
          <a:p>
            <a:r>
              <a:rPr lang="en-US" sz="1050" dirty="0">
                <a:solidFill>
                  <a:schemeClr val="accent6"/>
                </a:solidFill>
              </a:rPr>
              <a:t>(786, 2.23)</a:t>
            </a:r>
          </a:p>
          <a:p>
            <a:endParaRPr lang="en-US" sz="1050" dirty="0">
              <a:solidFill>
                <a:schemeClr val="accent6"/>
              </a:solidFill>
            </a:endParaRPr>
          </a:p>
          <a:p>
            <a:r>
              <a:rPr lang="en-US" sz="1050" dirty="0" smtClean="0">
                <a:solidFill>
                  <a:schemeClr val="accent6"/>
                </a:solidFill>
              </a:rPr>
              <a:t>&gt;&gt;&gt; print </a:t>
            </a:r>
            <a:r>
              <a:rPr lang="en-US" sz="1050" dirty="0" err="1">
                <a:solidFill>
                  <a:schemeClr val="accent6"/>
                </a:solidFill>
              </a:rPr>
              <a:t>v_tuple</a:t>
            </a:r>
            <a:r>
              <a:rPr lang="en-US" sz="1050" dirty="0">
                <a:solidFill>
                  <a:schemeClr val="accent6"/>
                </a:solidFill>
              </a:rPr>
              <a:t>[2:]</a:t>
            </a:r>
          </a:p>
          <a:p>
            <a:r>
              <a:rPr lang="en-US" sz="1050" dirty="0">
                <a:solidFill>
                  <a:schemeClr val="accent6"/>
                </a:solidFill>
              </a:rPr>
              <a:t>(2.23, 'john', 70.2)</a:t>
            </a:r>
          </a:p>
          <a:p>
            <a:endParaRPr lang="en-US" sz="1050" dirty="0">
              <a:solidFill>
                <a:schemeClr val="accent6"/>
              </a:solidFill>
            </a:endParaRPr>
          </a:p>
          <a:p>
            <a:r>
              <a:rPr lang="en-US" sz="1050" dirty="0" smtClean="0">
                <a:solidFill>
                  <a:schemeClr val="accent6"/>
                </a:solidFill>
              </a:rPr>
              <a:t>&gt;&gt;&gt; print </a:t>
            </a:r>
            <a:r>
              <a:rPr lang="en-US" sz="1050" dirty="0" err="1">
                <a:solidFill>
                  <a:schemeClr val="accent6"/>
                </a:solidFill>
              </a:rPr>
              <a:t>v_tuple</a:t>
            </a:r>
            <a:r>
              <a:rPr lang="en-US" sz="1050" dirty="0">
                <a:solidFill>
                  <a:schemeClr val="accent6"/>
                </a:solidFill>
              </a:rPr>
              <a:t> * 2</a:t>
            </a:r>
          </a:p>
          <a:p>
            <a:r>
              <a:rPr lang="en-US" sz="1050" dirty="0">
                <a:solidFill>
                  <a:schemeClr val="accent6"/>
                </a:solidFill>
              </a:rPr>
              <a:t>( '</a:t>
            </a:r>
            <a:r>
              <a:rPr lang="en-US" sz="1050" dirty="0" err="1">
                <a:solidFill>
                  <a:schemeClr val="accent6"/>
                </a:solidFill>
              </a:rPr>
              <a:t>abcd</a:t>
            </a:r>
            <a:r>
              <a:rPr lang="en-US" sz="1050" dirty="0">
                <a:solidFill>
                  <a:schemeClr val="accent6"/>
                </a:solidFill>
              </a:rPr>
              <a:t>', 786 , 2.23, 'john', 70.2, '</a:t>
            </a:r>
            <a:r>
              <a:rPr lang="en-US" sz="1050" dirty="0" err="1">
                <a:solidFill>
                  <a:schemeClr val="accent6"/>
                </a:solidFill>
              </a:rPr>
              <a:t>abcd</a:t>
            </a:r>
            <a:r>
              <a:rPr lang="en-US" sz="1050" dirty="0">
                <a:solidFill>
                  <a:schemeClr val="accent6"/>
                </a:solidFill>
              </a:rPr>
              <a:t>', 786 , 2.23, 'john', 70.2  )</a:t>
            </a:r>
          </a:p>
          <a:p>
            <a:endParaRPr lang="en-US" sz="1050" dirty="0">
              <a:solidFill>
                <a:schemeClr val="accent6"/>
              </a:solidFill>
            </a:endParaRPr>
          </a:p>
          <a:p>
            <a:r>
              <a:rPr lang="en-US" sz="1050" dirty="0" smtClean="0">
                <a:solidFill>
                  <a:schemeClr val="accent6"/>
                </a:solidFill>
              </a:rPr>
              <a:t>&gt;&gt;&gt; print </a:t>
            </a:r>
            <a:r>
              <a:rPr lang="en-US" sz="1050" dirty="0" err="1">
                <a:solidFill>
                  <a:schemeClr val="accent6"/>
                </a:solidFill>
              </a:rPr>
              <a:t>v_tuple</a:t>
            </a:r>
            <a:r>
              <a:rPr lang="en-US" sz="1050" dirty="0">
                <a:solidFill>
                  <a:schemeClr val="accent6"/>
                </a:solidFill>
              </a:rPr>
              <a:t> + </a:t>
            </a:r>
            <a:r>
              <a:rPr lang="en-US" sz="1050" dirty="0" err="1">
                <a:solidFill>
                  <a:schemeClr val="accent6"/>
                </a:solidFill>
              </a:rPr>
              <a:t>v_tuple</a:t>
            </a:r>
            <a:r>
              <a:rPr lang="en-US" sz="1050" dirty="0">
                <a:solidFill>
                  <a:schemeClr val="accent6"/>
                </a:solidFill>
              </a:rPr>
              <a:t> </a:t>
            </a:r>
          </a:p>
          <a:p>
            <a:endParaRPr lang="en-US" sz="1050" dirty="0">
              <a:solidFill>
                <a:schemeClr val="accent6"/>
              </a:solidFill>
            </a:endParaRPr>
          </a:p>
          <a:p>
            <a:r>
              <a:rPr lang="en-US" sz="1050" dirty="0">
                <a:solidFill>
                  <a:schemeClr val="accent6"/>
                </a:solidFill>
              </a:rPr>
              <a:t>??</a:t>
            </a:r>
          </a:p>
        </p:txBody>
      </p:sp>
      <p:sp>
        <p:nvSpPr>
          <p:cNvPr id="16" name="TextBox 15"/>
          <p:cNvSpPr txBox="1"/>
          <p:nvPr/>
        </p:nvSpPr>
        <p:spPr>
          <a:xfrm>
            <a:off x="679087" y="1542086"/>
            <a:ext cx="3946701" cy="1869743"/>
          </a:xfrm>
          <a:prstGeom prst="rect">
            <a:avLst/>
          </a:prstGeom>
          <a:noFill/>
        </p:spPr>
        <p:txBody>
          <a:bodyPr wrap="square" rtlCol="0">
            <a:spAutoFit/>
          </a:bodyPr>
          <a:lstStyle/>
          <a:p>
            <a:r>
              <a:rPr lang="en-US" sz="1050" dirty="0">
                <a:solidFill>
                  <a:schemeClr val="accent6"/>
                </a:solidFill>
              </a:rPr>
              <a:t>&gt;&gt;&gt; </a:t>
            </a:r>
            <a:r>
              <a:rPr lang="en-US" sz="1050" dirty="0" err="1">
                <a:solidFill>
                  <a:schemeClr val="accent6"/>
                </a:solidFill>
              </a:rPr>
              <a:t>v_cities</a:t>
            </a:r>
            <a:r>
              <a:rPr lang="en-US" sz="1050" dirty="0">
                <a:solidFill>
                  <a:schemeClr val="accent6"/>
                </a:solidFill>
              </a:rPr>
              <a:t> = </a:t>
            </a:r>
            <a:r>
              <a:rPr lang="en-US" sz="1050" dirty="0" err="1">
                <a:solidFill>
                  <a:schemeClr val="accent6"/>
                </a:solidFill>
              </a:rPr>
              <a:t>frozenset</a:t>
            </a:r>
            <a:r>
              <a:rPr lang="en-US" sz="1050" dirty="0">
                <a:solidFill>
                  <a:schemeClr val="accent6"/>
                </a:solidFill>
              </a:rPr>
              <a:t>(["Frankfurt", "</a:t>
            </a:r>
            <a:r>
              <a:rPr lang="en-US" sz="1050" dirty="0" err="1">
                <a:solidFill>
                  <a:schemeClr val="accent6"/>
                </a:solidFill>
              </a:rPr>
              <a:t>Basel","Freiburg</a:t>
            </a:r>
            <a:r>
              <a:rPr lang="en-US" sz="1050" dirty="0">
                <a:solidFill>
                  <a:schemeClr val="accent6"/>
                </a:solidFill>
              </a:rPr>
              <a:t>"])</a:t>
            </a:r>
          </a:p>
          <a:p>
            <a:endParaRPr lang="en-US" sz="1050" dirty="0">
              <a:solidFill>
                <a:schemeClr val="accent6"/>
              </a:solidFill>
            </a:endParaRPr>
          </a:p>
          <a:p>
            <a:r>
              <a:rPr lang="en-US" sz="1050" dirty="0">
                <a:solidFill>
                  <a:schemeClr val="accent6"/>
                </a:solidFill>
              </a:rPr>
              <a:t>&gt;&gt;&gt; print </a:t>
            </a:r>
            <a:r>
              <a:rPr lang="en-US" sz="1050" dirty="0" err="1">
                <a:solidFill>
                  <a:schemeClr val="accent6"/>
                </a:solidFill>
              </a:rPr>
              <a:t>v_cities</a:t>
            </a:r>
            <a:r>
              <a:rPr lang="en-US" sz="1050" dirty="0">
                <a:solidFill>
                  <a:schemeClr val="accent6"/>
                </a:solidFill>
              </a:rPr>
              <a:t> </a:t>
            </a:r>
          </a:p>
          <a:p>
            <a:endParaRPr lang="en-US" sz="1050" dirty="0">
              <a:solidFill>
                <a:schemeClr val="accent6"/>
              </a:solidFill>
            </a:endParaRPr>
          </a:p>
          <a:p>
            <a:r>
              <a:rPr lang="en-US" sz="1050" dirty="0">
                <a:solidFill>
                  <a:schemeClr val="accent6"/>
                </a:solidFill>
              </a:rPr>
              <a:t>["Frankfurt", "</a:t>
            </a:r>
            <a:r>
              <a:rPr lang="en-US" sz="1050" dirty="0" err="1">
                <a:solidFill>
                  <a:schemeClr val="accent6"/>
                </a:solidFill>
              </a:rPr>
              <a:t>Basel","Freiburg</a:t>
            </a:r>
            <a:r>
              <a:rPr lang="en-US" sz="1050" dirty="0">
                <a:solidFill>
                  <a:schemeClr val="accent6"/>
                </a:solidFill>
              </a:rPr>
              <a:t>"]</a:t>
            </a:r>
          </a:p>
          <a:p>
            <a:endParaRPr lang="en-US" sz="1050" dirty="0">
              <a:solidFill>
                <a:schemeClr val="accent6"/>
              </a:solidFill>
            </a:endParaRPr>
          </a:p>
          <a:p>
            <a:r>
              <a:rPr lang="en-US" sz="1050" dirty="0">
                <a:solidFill>
                  <a:schemeClr val="accent6"/>
                </a:solidFill>
              </a:rPr>
              <a:t>&gt;&gt;&gt; </a:t>
            </a:r>
            <a:r>
              <a:rPr lang="en-US" sz="1050" dirty="0" err="1">
                <a:solidFill>
                  <a:schemeClr val="accent6"/>
                </a:solidFill>
              </a:rPr>
              <a:t>v_cities.add</a:t>
            </a:r>
            <a:r>
              <a:rPr lang="en-US" sz="1050" dirty="0">
                <a:solidFill>
                  <a:schemeClr val="accent6"/>
                </a:solidFill>
              </a:rPr>
              <a:t>("Strasbourg")</a:t>
            </a:r>
          </a:p>
          <a:p>
            <a:endParaRPr lang="en-US" sz="1050" dirty="0">
              <a:solidFill>
                <a:schemeClr val="accent6"/>
              </a:solidFill>
            </a:endParaRPr>
          </a:p>
          <a:p>
            <a:r>
              <a:rPr lang="en-US" sz="1050" dirty="0" err="1">
                <a:solidFill>
                  <a:schemeClr val="accent6"/>
                </a:solidFill>
              </a:rPr>
              <a:t>Traceback</a:t>
            </a:r>
            <a:r>
              <a:rPr lang="en-US" sz="1050" dirty="0">
                <a:solidFill>
                  <a:schemeClr val="accent6"/>
                </a:solidFill>
              </a:rPr>
              <a:t> (most recent call last):</a:t>
            </a:r>
          </a:p>
          <a:p>
            <a:r>
              <a:rPr lang="en-US" sz="1050" dirty="0">
                <a:solidFill>
                  <a:schemeClr val="accent6"/>
                </a:solidFill>
              </a:rPr>
              <a:t>  File "&lt;</a:t>
            </a:r>
            <a:r>
              <a:rPr lang="en-US" sz="1050" dirty="0" err="1">
                <a:solidFill>
                  <a:schemeClr val="accent6"/>
                </a:solidFill>
              </a:rPr>
              <a:t>stdin</a:t>
            </a:r>
            <a:r>
              <a:rPr lang="en-US" sz="1050" dirty="0">
                <a:solidFill>
                  <a:schemeClr val="accent6"/>
                </a:solidFill>
              </a:rPr>
              <a:t>&gt;", line 1, in &lt;module&gt;</a:t>
            </a:r>
          </a:p>
          <a:p>
            <a:r>
              <a:rPr lang="en-US" sz="1050" dirty="0" err="1">
                <a:solidFill>
                  <a:schemeClr val="accent6"/>
                </a:solidFill>
              </a:rPr>
              <a:t>AttributeError</a:t>
            </a:r>
            <a:r>
              <a:rPr lang="en-US" sz="1050" dirty="0">
                <a:solidFill>
                  <a:schemeClr val="accent6"/>
                </a:solidFill>
              </a:rPr>
              <a:t>: '</a:t>
            </a:r>
            <a:r>
              <a:rPr lang="en-US" sz="1050" dirty="0" err="1">
                <a:solidFill>
                  <a:schemeClr val="accent6"/>
                </a:solidFill>
              </a:rPr>
              <a:t>frozenset</a:t>
            </a:r>
            <a:r>
              <a:rPr lang="en-US" sz="1050" dirty="0">
                <a:solidFill>
                  <a:schemeClr val="accent6"/>
                </a:solidFill>
              </a:rPr>
              <a:t>' object has no attribute 'add'</a:t>
            </a:r>
          </a:p>
        </p:txBody>
      </p:sp>
      <p:sp>
        <p:nvSpPr>
          <p:cNvPr id="18" name="Oval 17"/>
          <p:cNvSpPr/>
          <p:nvPr/>
        </p:nvSpPr>
        <p:spPr>
          <a:xfrm>
            <a:off x="7885429" y="4003780"/>
            <a:ext cx="883920" cy="601963"/>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smtClean="0"/>
              <a:t>Tuple</a:t>
            </a:r>
            <a:endParaRPr lang="en-US" sz="1200" dirty="0"/>
          </a:p>
        </p:txBody>
      </p:sp>
      <p:sp>
        <p:nvSpPr>
          <p:cNvPr id="19" name="Oval 18"/>
          <p:cNvSpPr/>
          <p:nvPr/>
        </p:nvSpPr>
        <p:spPr>
          <a:xfrm>
            <a:off x="679087" y="3949793"/>
            <a:ext cx="883920" cy="601963"/>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smtClean="0"/>
              <a:t>Frozen Set</a:t>
            </a:r>
            <a:endParaRPr lang="en-US" sz="1200" dirty="0"/>
          </a:p>
        </p:txBody>
      </p:sp>
      <p:sp>
        <p:nvSpPr>
          <p:cNvPr id="20" name="Rounded Rectangle 19"/>
          <p:cNvSpPr/>
          <p:nvPr/>
        </p:nvSpPr>
        <p:spPr>
          <a:xfrm>
            <a:off x="3651056" y="804130"/>
            <a:ext cx="1148426" cy="55314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solidFill>
                  <a:schemeClr val="tx2"/>
                </a:solidFill>
              </a:rPr>
              <a:t>Immutable</a:t>
            </a:r>
          </a:p>
          <a:p>
            <a:pPr algn="ctr"/>
            <a:r>
              <a:rPr lang="en-US" sz="1400" dirty="0">
                <a:solidFill>
                  <a:schemeClr val="tx2"/>
                </a:solidFill>
              </a:rPr>
              <a:t>Objects</a:t>
            </a:r>
          </a:p>
        </p:txBody>
      </p:sp>
    </p:spTree>
    <p:extLst>
      <p:ext uri="{BB962C8B-B14F-4D97-AF65-F5344CB8AC3E}">
        <p14:creationId xmlns="" xmlns:p14="http://schemas.microsoft.com/office/powerpoint/2010/main" val="11096818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25</a:t>
            </a:fld>
            <a:endParaRPr lang="en-US"/>
          </a:p>
        </p:txBody>
      </p:sp>
      <p:sp>
        <p:nvSpPr>
          <p:cNvPr id="5" name="Title 4"/>
          <p:cNvSpPr>
            <a:spLocks noGrp="1"/>
          </p:cNvSpPr>
          <p:nvPr>
            <p:ph type="title"/>
          </p:nvPr>
        </p:nvSpPr>
        <p:spPr/>
        <p:txBody>
          <a:bodyPr>
            <a:normAutofit fontScale="90000"/>
          </a:bodyPr>
          <a:lstStyle/>
          <a:p>
            <a:r>
              <a:rPr lang="en-US" dirty="0" smtClean="0"/>
              <a:t>Object Types (</a:t>
            </a:r>
            <a:r>
              <a:rPr lang="en-US" dirty="0" err="1" smtClean="0"/>
              <a:t>Cntd</a:t>
            </a:r>
            <a:r>
              <a:rPr lang="en-US" dirty="0" smtClean="0"/>
              <a:t>..)</a:t>
            </a:r>
            <a:endParaRPr lang="en-US" dirty="0"/>
          </a:p>
        </p:txBody>
      </p:sp>
      <p:sp>
        <p:nvSpPr>
          <p:cNvPr id="16" name="TextBox 15"/>
          <p:cNvSpPr txBox="1"/>
          <p:nvPr/>
        </p:nvSpPr>
        <p:spPr>
          <a:xfrm>
            <a:off x="679087" y="1542086"/>
            <a:ext cx="3946701" cy="1546577"/>
          </a:xfrm>
          <a:prstGeom prst="rect">
            <a:avLst/>
          </a:prstGeom>
          <a:noFill/>
        </p:spPr>
        <p:txBody>
          <a:bodyPr wrap="square" rtlCol="0">
            <a:spAutoFit/>
          </a:bodyPr>
          <a:lstStyle/>
          <a:p>
            <a:r>
              <a:rPr lang="fr-FR" sz="1050" dirty="0">
                <a:solidFill>
                  <a:schemeClr val="accent6"/>
                </a:solidFill>
              </a:rPr>
              <a:t>&gt;&gt;&gt; </a:t>
            </a:r>
            <a:r>
              <a:rPr lang="fr-FR" sz="1050" dirty="0" err="1">
                <a:solidFill>
                  <a:schemeClr val="accent6"/>
                </a:solidFill>
              </a:rPr>
              <a:t>v_cities</a:t>
            </a:r>
            <a:r>
              <a:rPr lang="fr-FR" sz="1050" dirty="0">
                <a:solidFill>
                  <a:schemeClr val="accent6"/>
                </a:solidFill>
              </a:rPr>
              <a:t> = set([“</a:t>
            </a:r>
            <a:r>
              <a:rPr lang="fr-FR" sz="1050" dirty="0" err="1">
                <a:solidFill>
                  <a:schemeClr val="accent6"/>
                </a:solidFill>
              </a:rPr>
              <a:t>Kolkata</a:t>
            </a:r>
            <a:r>
              <a:rPr lang="fr-FR" sz="1050" dirty="0">
                <a:solidFill>
                  <a:schemeClr val="accent6"/>
                </a:solidFill>
              </a:rPr>
              <a:t>", “</a:t>
            </a:r>
            <a:r>
              <a:rPr lang="fr-FR" sz="1050" dirty="0" err="1">
                <a:solidFill>
                  <a:schemeClr val="accent6"/>
                </a:solidFill>
              </a:rPr>
              <a:t>Pune",“Bangalore</a:t>
            </a:r>
            <a:r>
              <a:rPr lang="fr-FR" sz="1050" dirty="0">
                <a:solidFill>
                  <a:schemeClr val="accent6"/>
                </a:solidFill>
              </a:rPr>
              <a:t>"])</a:t>
            </a:r>
          </a:p>
          <a:p>
            <a:r>
              <a:rPr lang="fr-FR" sz="1050" dirty="0">
                <a:solidFill>
                  <a:schemeClr val="accent6"/>
                </a:solidFill>
              </a:rPr>
              <a:t>&gt;&gt;&gt; </a:t>
            </a:r>
            <a:r>
              <a:rPr lang="fr-FR" sz="1050" dirty="0" err="1">
                <a:solidFill>
                  <a:schemeClr val="accent6"/>
                </a:solidFill>
              </a:rPr>
              <a:t>print</a:t>
            </a:r>
            <a:r>
              <a:rPr lang="fr-FR" sz="1050" dirty="0">
                <a:solidFill>
                  <a:schemeClr val="accent6"/>
                </a:solidFill>
              </a:rPr>
              <a:t> (</a:t>
            </a:r>
            <a:r>
              <a:rPr lang="fr-FR" sz="1050" dirty="0" err="1">
                <a:solidFill>
                  <a:schemeClr val="accent6"/>
                </a:solidFill>
              </a:rPr>
              <a:t>v_cities</a:t>
            </a:r>
            <a:r>
              <a:rPr lang="fr-FR" sz="1050" dirty="0">
                <a:solidFill>
                  <a:schemeClr val="accent6"/>
                </a:solidFill>
              </a:rPr>
              <a:t>)</a:t>
            </a:r>
          </a:p>
          <a:p>
            <a:endParaRPr lang="fr-FR" sz="1050" dirty="0">
              <a:solidFill>
                <a:schemeClr val="accent6"/>
              </a:solidFill>
            </a:endParaRPr>
          </a:p>
          <a:p>
            <a:r>
              <a:rPr lang="fr-FR" sz="1050" dirty="0">
                <a:solidFill>
                  <a:schemeClr val="accent6"/>
                </a:solidFill>
              </a:rPr>
              <a:t>[“</a:t>
            </a:r>
            <a:r>
              <a:rPr lang="fr-FR" sz="1050" dirty="0" err="1">
                <a:solidFill>
                  <a:schemeClr val="accent6"/>
                </a:solidFill>
              </a:rPr>
              <a:t>Kolkata</a:t>
            </a:r>
            <a:r>
              <a:rPr lang="fr-FR" sz="1050" dirty="0">
                <a:solidFill>
                  <a:schemeClr val="accent6"/>
                </a:solidFill>
              </a:rPr>
              <a:t>", “</a:t>
            </a:r>
            <a:r>
              <a:rPr lang="fr-FR" sz="1050" dirty="0" err="1">
                <a:solidFill>
                  <a:schemeClr val="accent6"/>
                </a:solidFill>
              </a:rPr>
              <a:t>Pune",“Bangalore</a:t>
            </a:r>
            <a:r>
              <a:rPr lang="fr-FR" sz="1050" dirty="0">
                <a:solidFill>
                  <a:schemeClr val="accent6"/>
                </a:solidFill>
              </a:rPr>
              <a:t>"]</a:t>
            </a:r>
          </a:p>
          <a:p>
            <a:endParaRPr lang="fr-FR" sz="1050" dirty="0">
              <a:solidFill>
                <a:schemeClr val="accent6"/>
              </a:solidFill>
            </a:endParaRPr>
          </a:p>
          <a:p>
            <a:r>
              <a:rPr lang="fr-FR" sz="1050" dirty="0">
                <a:solidFill>
                  <a:schemeClr val="accent6"/>
                </a:solidFill>
              </a:rPr>
              <a:t>&gt;&gt;&gt; </a:t>
            </a:r>
            <a:r>
              <a:rPr lang="fr-FR" sz="1050" dirty="0" err="1">
                <a:solidFill>
                  <a:schemeClr val="accent6"/>
                </a:solidFill>
              </a:rPr>
              <a:t>v_cities.add</a:t>
            </a:r>
            <a:r>
              <a:rPr lang="fr-FR" sz="1050" dirty="0">
                <a:solidFill>
                  <a:schemeClr val="accent6"/>
                </a:solidFill>
              </a:rPr>
              <a:t>("Chennai")</a:t>
            </a:r>
          </a:p>
          <a:p>
            <a:r>
              <a:rPr lang="fr-FR" sz="1050" dirty="0">
                <a:solidFill>
                  <a:schemeClr val="accent6"/>
                </a:solidFill>
              </a:rPr>
              <a:t>&gt;&gt;&gt; </a:t>
            </a:r>
            <a:r>
              <a:rPr lang="fr-FR" sz="1050" dirty="0" err="1">
                <a:solidFill>
                  <a:schemeClr val="accent6"/>
                </a:solidFill>
              </a:rPr>
              <a:t>print</a:t>
            </a:r>
            <a:r>
              <a:rPr lang="fr-FR" sz="1050" dirty="0">
                <a:solidFill>
                  <a:schemeClr val="accent6"/>
                </a:solidFill>
              </a:rPr>
              <a:t> (</a:t>
            </a:r>
            <a:r>
              <a:rPr lang="fr-FR" sz="1050" dirty="0" err="1">
                <a:solidFill>
                  <a:schemeClr val="accent6"/>
                </a:solidFill>
              </a:rPr>
              <a:t>v_cities</a:t>
            </a:r>
            <a:r>
              <a:rPr lang="fr-FR" sz="1050" dirty="0">
                <a:solidFill>
                  <a:schemeClr val="accent6"/>
                </a:solidFill>
              </a:rPr>
              <a:t>)</a:t>
            </a:r>
          </a:p>
          <a:p>
            <a:endParaRPr lang="fr-FR" sz="1050" dirty="0">
              <a:solidFill>
                <a:schemeClr val="accent6"/>
              </a:solidFill>
            </a:endParaRPr>
          </a:p>
          <a:p>
            <a:r>
              <a:rPr lang="fr-FR" sz="1050" dirty="0">
                <a:solidFill>
                  <a:schemeClr val="accent6"/>
                </a:solidFill>
              </a:rPr>
              <a:t>[“</a:t>
            </a:r>
            <a:r>
              <a:rPr lang="fr-FR" sz="1050" dirty="0" err="1">
                <a:solidFill>
                  <a:schemeClr val="accent6"/>
                </a:solidFill>
              </a:rPr>
              <a:t>Kolkata</a:t>
            </a:r>
            <a:r>
              <a:rPr lang="fr-FR" sz="1050" dirty="0">
                <a:solidFill>
                  <a:schemeClr val="accent6"/>
                </a:solidFill>
              </a:rPr>
              <a:t>", “</a:t>
            </a:r>
            <a:r>
              <a:rPr lang="fr-FR" sz="1050" dirty="0" err="1">
                <a:solidFill>
                  <a:schemeClr val="accent6"/>
                </a:solidFill>
              </a:rPr>
              <a:t>Pune",“Bangalore</a:t>
            </a:r>
            <a:r>
              <a:rPr lang="fr-FR" sz="1050" dirty="0">
                <a:solidFill>
                  <a:schemeClr val="accent6"/>
                </a:solidFill>
              </a:rPr>
              <a:t>" , "Chennai"]</a:t>
            </a:r>
            <a:endParaRPr lang="en-US" sz="1050" dirty="0">
              <a:solidFill>
                <a:schemeClr val="accent6"/>
              </a:solidFill>
            </a:endParaRPr>
          </a:p>
        </p:txBody>
      </p:sp>
      <p:sp>
        <p:nvSpPr>
          <p:cNvPr id="18" name="Oval 17"/>
          <p:cNvSpPr/>
          <p:nvPr/>
        </p:nvSpPr>
        <p:spPr>
          <a:xfrm>
            <a:off x="7885429" y="4003780"/>
            <a:ext cx="883920" cy="601963"/>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smtClean="0"/>
              <a:t>Byte Array</a:t>
            </a:r>
            <a:endParaRPr lang="en-US" sz="1200" dirty="0"/>
          </a:p>
        </p:txBody>
      </p:sp>
      <p:sp>
        <p:nvSpPr>
          <p:cNvPr id="19" name="Oval 18"/>
          <p:cNvSpPr/>
          <p:nvPr/>
        </p:nvSpPr>
        <p:spPr>
          <a:xfrm>
            <a:off x="679087" y="3949793"/>
            <a:ext cx="883920" cy="601963"/>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smtClean="0"/>
              <a:t>Set</a:t>
            </a:r>
            <a:endParaRPr lang="en-US" sz="1200" dirty="0"/>
          </a:p>
        </p:txBody>
      </p:sp>
      <p:sp>
        <p:nvSpPr>
          <p:cNvPr id="20" name="Rounded Rectangle 19"/>
          <p:cNvSpPr/>
          <p:nvPr/>
        </p:nvSpPr>
        <p:spPr>
          <a:xfrm>
            <a:off x="3651056" y="804130"/>
            <a:ext cx="1148426" cy="55314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solidFill>
                  <a:schemeClr val="tx2"/>
                </a:solidFill>
              </a:rPr>
              <a:t>Mutable</a:t>
            </a:r>
            <a:endParaRPr lang="en-US" sz="1400" dirty="0">
              <a:solidFill>
                <a:schemeClr val="tx2"/>
              </a:solidFill>
            </a:endParaRPr>
          </a:p>
          <a:p>
            <a:pPr algn="ctr"/>
            <a:r>
              <a:rPr lang="en-US" sz="1400" dirty="0">
                <a:solidFill>
                  <a:schemeClr val="tx2"/>
                </a:solidFill>
              </a:rPr>
              <a:t>Objects</a:t>
            </a:r>
          </a:p>
        </p:txBody>
      </p:sp>
      <p:sp>
        <p:nvSpPr>
          <p:cNvPr id="10" name="TextBox 9"/>
          <p:cNvSpPr txBox="1"/>
          <p:nvPr/>
        </p:nvSpPr>
        <p:spPr>
          <a:xfrm>
            <a:off x="4973182" y="1542085"/>
            <a:ext cx="3946701" cy="2677656"/>
          </a:xfrm>
          <a:prstGeom prst="rect">
            <a:avLst/>
          </a:prstGeom>
          <a:noFill/>
        </p:spPr>
        <p:txBody>
          <a:bodyPr wrap="square" rtlCol="0">
            <a:spAutoFit/>
          </a:bodyPr>
          <a:lstStyle/>
          <a:p>
            <a:r>
              <a:rPr lang="en-US" sz="1050" dirty="0">
                <a:solidFill>
                  <a:schemeClr val="accent6"/>
                </a:solidFill>
              </a:rPr>
              <a:t>&gt;&gt;&gt; </a:t>
            </a:r>
            <a:r>
              <a:rPr lang="en-US" sz="1050" dirty="0" err="1" smtClean="0">
                <a:solidFill>
                  <a:schemeClr val="accent6"/>
                </a:solidFill>
              </a:rPr>
              <a:t>v_bary</a:t>
            </a:r>
            <a:r>
              <a:rPr lang="en-US" sz="1050" dirty="0" smtClean="0">
                <a:solidFill>
                  <a:schemeClr val="accent6"/>
                </a:solidFill>
              </a:rPr>
              <a:t>=</a:t>
            </a:r>
            <a:r>
              <a:rPr lang="en-US" sz="1050" dirty="0" err="1" smtClean="0">
                <a:solidFill>
                  <a:schemeClr val="accent6"/>
                </a:solidFill>
              </a:rPr>
              <a:t>bytearray</a:t>
            </a:r>
            <a:r>
              <a:rPr lang="en-US" sz="1050" dirty="0">
                <a:solidFill>
                  <a:schemeClr val="accent6"/>
                </a:solidFill>
              </a:rPr>
              <a:t>('</a:t>
            </a:r>
            <a:r>
              <a:rPr lang="en-US" sz="1050" dirty="0" err="1">
                <a:solidFill>
                  <a:schemeClr val="accent6"/>
                </a:solidFill>
              </a:rPr>
              <a:t>abcdef</a:t>
            </a:r>
            <a:r>
              <a:rPr lang="en-US" sz="1050" dirty="0">
                <a:solidFill>
                  <a:schemeClr val="accent6"/>
                </a:solidFill>
              </a:rPr>
              <a:t>')</a:t>
            </a:r>
          </a:p>
          <a:p>
            <a:r>
              <a:rPr lang="en-US" sz="1050" dirty="0">
                <a:solidFill>
                  <a:schemeClr val="accent6"/>
                </a:solidFill>
              </a:rPr>
              <a:t>&gt;&gt;&gt; </a:t>
            </a:r>
            <a:r>
              <a:rPr lang="en-US" sz="1050" dirty="0" err="1">
                <a:solidFill>
                  <a:schemeClr val="accent6"/>
                </a:solidFill>
              </a:rPr>
              <a:t>v_bary</a:t>
            </a:r>
            <a:endParaRPr lang="en-US" sz="1050" dirty="0" smtClean="0">
              <a:solidFill>
                <a:schemeClr val="accent6"/>
              </a:solidFill>
            </a:endParaRPr>
          </a:p>
          <a:p>
            <a:r>
              <a:rPr lang="en-US" sz="1050" dirty="0" err="1" smtClean="0">
                <a:solidFill>
                  <a:schemeClr val="accent6"/>
                </a:solidFill>
              </a:rPr>
              <a:t>bytearray</a:t>
            </a:r>
            <a:r>
              <a:rPr lang="en-US" sz="1050" dirty="0" smtClean="0">
                <a:solidFill>
                  <a:schemeClr val="accent6"/>
                </a:solidFill>
              </a:rPr>
              <a:t>(</a:t>
            </a:r>
            <a:r>
              <a:rPr lang="en-US" sz="1050" dirty="0" err="1" smtClean="0">
                <a:solidFill>
                  <a:schemeClr val="accent6"/>
                </a:solidFill>
              </a:rPr>
              <a:t>b'abcdef</a:t>
            </a:r>
            <a:r>
              <a:rPr lang="en-US" sz="1050" dirty="0" smtClean="0">
                <a:solidFill>
                  <a:schemeClr val="accent6"/>
                </a:solidFill>
              </a:rPr>
              <a:t>')</a:t>
            </a:r>
          </a:p>
          <a:p>
            <a:endParaRPr lang="en-US" sz="1050" dirty="0">
              <a:solidFill>
                <a:schemeClr val="accent6"/>
              </a:solidFill>
            </a:endParaRPr>
          </a:p>
          <a:p>
            <a:r>
              <a:rPr lang="en-US" sz="1050" dirty="0">
                <a:solidFill>
                  <a:schemeClr val="accent6"/>
                </a:solidFill>
              </a:rPr>
              <a:t>&gt;&gt;&gt; </a:t>
            </a:r>
            <a:r>
              <a:rPr lang="en-US" sz="1050" dirty="0" smtClean="0">
                <a:solidFill>
                  <a:schemeClr val="accent6"/>
                </a:solidFill>
              </a:rPr>
              <a:t>type(</a:t>
            </a:r>
            <a:r>
              <a:rPr lang="en-US" sz="1050" dirty="0" err="1">
                <a:solidFill>
                  <a:schemeClr val="accent6"/>
                </a:solidFill>
              </a:rPr>
              <a:t>v_bary</a:t>
            </a:r>
            <a:r>
              <a:rPr lang="en-US" sz="1050" dirty="0" smtClean="0">
                <a:solidFill>
                  <a:schemeClr val="accent6"/>
                </a:solidFill>
              </a:rPr>
              <a:t>)</a:t>
            </a:r>
            <a:endParaRPr lang="en-US" sz="1050" dirty="0">
              <a:solidFill>
                <a:schemeClr val="accent6"/>
              </a:solidFill>
            </a:endParaRPr>
          </a:p>
          <a:p>
            <a:r>
              <a:rPr lang="en-US" sz="1050" dirty="0">
                <a:solidFill>
                  <a:schemeClr val="accent6"/>
                </a:solidFill>
              </a:rPr>
              <a:t>&lt;type '</a:t>
            </a:r>
            <a:r>
              <a:rPr lang="en-US" sz="1050" dirty="0" err="1">
                <a:solidFill>
                  <a:schemeClr val="accent6"/>
                </a:solidFill>
              </a:rPr>
              <a:t>bytearray</a:t>
            </a:r>
            <a:r>
              <a:rPr lang="en-US" sz="1050" dirty="0">
                <a:solidFill>
                  <a:schemeClr val="accent6"/>
                </a:solidFill>
              </a:rPr>
              <a:t>'&gt;</a:t>
            </a:r>
          </a:p>
          <a:p>
            <a:endParaRPr lang="en-US" sz="1050" dirty="0">
              <a:solidFill>
                <a:schemeClr val="accent6"/>
              </a:solidFill>
            </a:endParaRPr>
          </a:p>
          <a:p>
            <a:r>
              <a:rPr lang="en-US" sz="1050" dirty="0">
                <a:solidFill>
                  <a:schemeClr val="accent6"/>
                </a:solidFill>
              </a:rPr>
              <a:t>&gt;&gt;&gt; print </a:t>
            </a:r>
            <a:r>
              <a:rPr lang="en-US" sz="1050" dirty="0" err="1">
                <a:solidFill>
                  <a:schemeClr val="accent6"/>
                </a:solidFill>
              </a:rPr>
              <a:t>v_bary</a:t>
            </a:r>
            <a:r>
              <a:rPr lang="en-US" sz="1050" dirty="0">
                <a:solidFill>
                  <a:schemeClr val="accent6"/>
                </a:solidFill>
              </a:rPr>
              <a:t> </a:t>
            </a:r>
            <a:r>
              <a:rPr lang="en-US" sz="1050" dirty="0" smtClean="0">
                <a:solidFill>
                  <a:schemeClr val="accent6"/>
                </a:solidFill>
              </a:rPr>
              <a:t>[</a:t>
            </a:r>
            <a:r>
              <a:rPr lang="en-US" sz="1050" dirty="0">
                <a:solidFill>
                  <a:schemeClr val="accent6"/>
                </a:solidFill>
              </a:rPr>
              <a:t>3]</a:t>
            </a:r>
          </a:p>
          <a:p>
            <a:r>
              <a:rPr lang="en-US" sz="1050" dirty="0">
                <a:solidFill>
                  <a:schemeClr val="accent6"/>
                </a:solidFill>
              </a:rPr>
              <a:t>100</a:t>
            </a:r>
          </a:p>
          <a:p>
            <a:endParaRPr lang="en-US" sz="1050" dirty="0" smtClean="0">
              <a:solidFill>
                <a:schemeClr val="accent6"/>
              </a:solidFill>
            </a:endParaRPr>
          </a:p>
          <a:p>
            <a:r>
              <a:rPr lang="en-US" sz="1050" dirty="0">
                <a:solidFill>
                  <a:schemeClr val="accent6"/>
                </a:solidFill>
              </a:rPr>
              <a:t>&gt;&gt;&gt; </a:t>
            </a:r>
            <a:r>
              <a:rPr lang="en-US" sz="1050" dirty="0" err="1">
                <a:solidFill>
                  <a:schemeClr val="accent6"/>
                </a:solidFill>
              </a:rPr>
              <a:t>v_bary</a:t>
            </a:r>
            <a:r>
              <a:rPr lang="en-US" sz="1050" dirty="0" smtClean="0">
                <a:solidFill>
                  <a:schemeClr val="accent6"/>
                </a:solidFill>
              </a:rPr>
              <a:t>= </a:t>
            </a:r>
            <a:r>
              <a:rPr lang="en-US" sz="1050" dirty="0" err="1">
                <a:solidFill>
                  <a:schemeClr val="accent6"/>
                </a:solidFill>
              </a:rPr>
              <a:t>bytearray.fromhex</a:t>
            </a:r>
            <a:r>
              <a:rPr lang="en-US" sz="1050" dirty="0">
                <a:solidFill>
                  <a:schemeClr val="accent6"/>
                </a:solidFill>
              </a:rPr>
              <a:t>(u'00 </a:t>
            </a:r>
            <a:r>
              <a:rPr lang="en-US" sz="1050" dirty="0" err="1">
                <a:solidFill>
                  <a:schemeClr val="accent6"/>
                </a:solidFill>
              </a:rPr>
              <a:t>ff</a:t>
            </a:r>
            <a:r>
              <a:rPr lang="en-US" sz="1050" dirty="0">
                <a:solidFill>
                  <a:schemeClr val="accent6"/>
                </a:solidFill>
              </a:rPr>
              <a:t>')</a:t>
            </a:r>
          </a:p>
          <a:p>
            <a:r>
              <a:rPr lang="en-US" sz="1050" dirty="0">
                <a:solidFill>
                  <a:schemeClr val="accent6"/>
                </a:solidFill>
              </a:rPr>
              <a:t>&gt;&gt;&gt; print </a:t>
            </a:r>
            <a:r>
              <a:rPr lang="en-US" sz="1050" dirty="0" smtClean="0">
                <a:solidFill>
                  <a:schemeClr val="accent6"/>
                </a:solidFill>
              </a:rPr>
              <a:t>(</a:t>
            </a:r>
            <a:r>
              <a:rPr lang="en-US" sz="1050" dirty="0" err="1">
                <a:solidFill>
                  <a:schemeClr val="accent6"/>
                </a:solidFill>
              </a:rPr>
              <a:t>v_bary</a:t>
            </a:r>
            <a:r>
              <a:rPr lang="en-US" sz="1050" dirty="0" smtClean="0">
                <a:solidFill>
                  <a:schemeClr val="accent6"/>
                </a:solidFill>
              </a:rPr>
              <a:t>)</a:t>
            </a:r>
            <a:endParaRPr lang="en-US" sz="1050" dirty="0">
              <a:solidFill>
                <a:schemeClr val="accent6"/>
              </a:solidFill>
            </a:endParaRPr>
          </a:p>
          <a:p>
            <a:r>
              <a:rPr lang="en-US" sz="1050" dirty="0" err="1">
                <a:solidFill>
                  <a:schemeClr val="accent6"/>
                </a:solidFill>
              </a:rPr>
              <a:t>bytearray</a:t>
            </a:r>
            <a:r>
              <a:rPr lang="en-US" sz="1050" dirty="0">
                <a:solidFill>
                  <a:schemeClr val="accent6"/>
                </a:solidFill>
              </a:rPr>
              <a:t>(b'\x00\</a:t>
            </a:r>
            <a:r>
              <a:rPr lang="en-US" sz="1050" dirty="0" err="1">
                <a:solidFill>
                  <a:schemeClr val="accent6"/>
                </a:solidFill>
              </a:rPr>
              <a:t>xff</a:t>
            </a:r>
            <a:r>
              <a:rPr lang="en-US" sz="1050" dirty="0">
                <a:solidFill>
                  <a:schemeClr val="accent6"/>
                </a:solidFill>
              </a:rPr>
              <a:t>')</a:t>
            </a:r>
          </a:p>
          <a:p>
            <a:endParaRPr lang="en-US" sz="1050" dirty="0">
              <a:solidFill>
                <a:schemeClr val="accent6"/>
              </a:solidFill>
            </a:endParaRPr>
          </a:p>
          <a:p>
            <a:r>
              <a:rPr lang="en-US" sz="1050" dirty="0">
                <a:solidFill>
                  <a:schemeClr val="accent6"/>
                </a:solidFill>
              </a:rPr>
              <a:t>&gt;&gt;&gt; </a:t>
            </a:r>
            <a:r>
              <a:rPr lang="en-US" sz="1050" dirty="0" err="1">
                <a:solidFill>
                  <a:schemeClr val="accent6"/>
                </a:solidFill>
              </a:rPr>
              <a:t>v_bary</a:t>
            </a:r>
            <a:r>
              <a:rPr lang="en-US" sz="1050" dirty="0">
                <a:solidFill>
                  <a:schemeClr val="accent6"/>
                </a:solidFill>
              </a:rPr>
              <a:t> </a:t>
            </a:r>
            <a:r>
              <a:rPr lang="en-US" sz="1050" dirty="0" smtClean="0">
                <a:solidFill>
                  <a:schemeClr val="accent6"/>
                </a:solidFill>
              </a:rPr>
              <a:t>[1</a:t>
            </a:r>
            <a:r>
              <a:rPr lang="en-US" sz="1050" dirty="0">
                <a:solidFill>
                  <a:schemeClr val="accent6"/>
                </a:solidFill>
              </a:rPr>
              <a:t>]</a:t>
            </a:r>
          </a:p>
          <a:p>
            <a:r>
              <a:rPr lang="en-US" sz="1050" dirty="0">
                <a:solidFill>
                  <a:schemeClr val="accent6"/>
                </a:solidFill>
              </a:rPr>
              <a:t>255</a:t>
            </a:r>
          </a:p>
        </p:txBody>
      </p:sp>
    </p:spTree>
    <p:extLst>
      <p:ext uri="{BB962C8B-B14F-4D97-AF65-F5344CB8AC3E}">
        <p14:creationId xmlns="" xmlns:p14="http://schemas.microsoft.com/office/powerpoint/2010/main" val="5351086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26</a:t>
            </a:fld>
            <a:endParaRPr lang="en-US"/>
          </a:p>
        </p:txBody>
      </p:sp>
      <p:sp>
        <p:nvSpPr>
          <p:cNvPr id="5" name="Title 4"/>
          <p:cNvSpPr>
            <a:spLocks noGrp="1"/>
          </p:cNvSpPr>
          <p:nvPr>
            <p:ph type="title"/>
          </p:nvPr>
        </p:nvSpPr>
        <p:spPr/>
        <p:txBody>
          <a:bodyPr>
            <a:normAutofit fontScale="90000"/>
          </a:bodyPr>
          <a:lstStyle/>
          <a:p>
            <a:r>
              <a:rPr lang="en-US" dirty="0" smtClean="0"/>
              <a:t>Object Types (</a:t>
            </a:r>
            <a:r>
              <a:rPr lang="en-US" dirty="0" err="1" smtClean="0"/>
              <a:t>Cntd</a:t>
            </a:r>
            <a:r>
              <a:rPr lang="en-US" dirty="0" smtClean="0"/>
              <a:t>..)</a:t>
            </a:r>
            <a:endParaRPr lang="en-US" dirty="0"/>
          </a:p>
        </p:txBody>
      </p:sp>
      <p:sp>
        <p:nvSpPr>
          <p:cNvPr id="16" name="TextBox 15"/>
          <p:cNvSpPr txBox="1"/>
          <p:nvPr/>
        </p:nvSpPr>
        <p:spPr>
          <a:xfrm>
            <a:off x="332402" y="1742153"/>
            <a:ext cx="3946701" cy="2192908"/>
          </a:xfrm>
          <a:prstGeom prst="rect">
            <a:avLst/>
          </a:prstGeom>
          <a:noFill/>
        </p:spPr>
        <p:txBody>
          <a:bodyPr wrap="square" rtlCol="0">
            <a:spAutoFit/>
          </a:bodyPr>
          <a:lstStyle/>
          <a:p>
            <a:r>
              <a:rPr lang="fr-FR" sz="1050" dirty="0" smtClean="0">
                <a:solidFill>
                  <a:schemeClr val="accent6"/>
                </a:solidFill>
              </a:rPr>
              <a:t>&gt;&gt;&gt; </a:t>
            </a:r>
            <a:r>
              <a:rPr lang="fr-FR" sz="1050" dirty="0" err="1" smtClean="0">
                <a:solidFill>
                  <a:schemeClr val="accent6"/>
                </a:solidFill>
              </a:rPr>
              <a:t>v_list</a:t>
            </a:r>
            <a:r>
              <a:rPr lang="fr-FR" sz="1050" dirty="0" smtClean="0">
                <a:solidFill>
                  <a:schemeClr val="accent6"/>
                </a:solidFill>
              </a:rPr>
              <a:t> = [101,202,'Python','Java',10.00021];</a:t>
            </a:r>
          </a:p>
          <a:p>
            <a:endParaRPr lang="fr-FR" sz="1050" dirty="0">
              <a:solidFill>
                <a:schemeClr val="accent6"/>
              </a:solidFill>
            </a:endParaRPr>
          </a:p>
          <a:p>
            <a:endParaRPr lang="fr-FR" sz="1050" dirty="0" smtClean="0">
              <a:solidFill>
                <a:schemeClr val="accent6"/>
              </a:solidFill>
            </a:endParaRPr>
          </a:p>
          <a:p>
            <a:endParaRPr lang="fr-FR" sz="1050" dirty="0">
              <a:solidFill>
                <a:schemeClr val="accent6"/>
              </a:solidFill>
            </a:endParaRPr>
          </a:p>
          <a:p>
            <a:r>
              <a:rPr lang="fr-FR" sz="1050" dirty="0" smtClean="0">
                <a:solidFill>
                  <a:schemeClr val="accent6"/>
                </a:solidFill>
              </a:rPr>
              <a:t>&gt;&gt;&gt; </a:t>
            </a:r>
            <a:r>
              <a:rPr lang="fr-FR" sz="1050" dirty="0" err="1" smtClean="0">
                <a:solidFill>
                  <a:schemeClr val="accent6"/>
                </a:solidFill>
              </a:rPr>
              <a:t>print</a:t>
            </a:r>
            <a:r>
              <a:rPr lang="fr-FR" sz="1050" dirty="0" smtClean="0">
                <a:solidFill>
                  <a:schemeClr val="accent6"/>
                </a:solidFill>
              </a:rPr>
              <a:t> </a:t>
            </a:r>
            <a:r>
              <a:rPr lang="fr-FR" sz="1050" dirty="0" err="1" smtClean="0">
                <a:solidFill>
                  <a:schemeClr val="accent6"/>
                </a:solidFill>
              </a:rPr>
              <a:t>v_list</a:t>
            </a:r>
            <a:r>
              <a:rPr lang="fr-FR" sz="1050" dirty="0" smtClean="0">
                <a:solidFill>
                  <a:schemeClr val="accent6"/>
                </a:solidFill>
              </a:rPr>
              <a:t>[0]</a:t>
            </a:r>
          </a:p>
          <a:p>
            <a:r>
              <a:rPr lang="fr-FR" sz="1050" dirty="0" smtClean="0">
                <a:solidFill>
                  <a:schemeClr val="accent6"/>
                </a:solidFill>
              </a:rPr>
              <a:t>101</a:t>
            </a:r>
          </a:p>
          <a:p>
            <a:endParaRPr lang="fr-FR" sz="1050" dirty="0">
              <a:solidFill>
                <a:schemeClr val="accent6"/>
              </a:solidFill>
            </a:endParaRPr>
          </a:p>
          <a:p>
            <a:endParaRPr lang="fr-FR" sz="1050" dirty="0" smtClean="0">
              <a:solidFill>
                <a:schemeClr val="accent6"/>
              </a:solidFill>
            </a:endParaRPr>
          </a:p>
          <a:p>
            <a:r>
              <a:rPr lang="fr-FR" sz="1050" dirty="0">
                <a:solidFill>
                  <a:schemeClr val="accent6"/>
                </a:solidFill>
              </a:rPr>
              <a:t>&gt;&gt;&gt; </a:t>
            </a:r>
            <a:r>
              <a:rPr lang="fr-FR" sz="1050" dirty="0" err="1">
                <a:solidFill>
                  <a:schemeClr val="accent6"/>
                </a:solidFill>
              </a:rPr>
              <a:t>list</a:t>
            </a:r>
            <a:r>
              <a:rPr lang="fr-FR" sz="1050" dirty="0">
                <a:solidFill>
                  <a:schemeClr val="accent6"/>
                </a:solidFill>
              </a:rPr>
              <a:t>[0] = 2001</a:t>
            </a:r>
            <a:r>
              <a:rPr lang="fr-FR" sz="1050" dirty="0" smtClean="0">
                <a:solidFill>
                  <a:schemeClr val="accent6"/>
                </a:solidFill>
              </a:rPr>
              <a:t>;</a:t>
            </a:r>
          </a:p>
          <a:p>
            <a:r>
              <a:rPr lang="fr-FR" sz="1050" dirty="0">
                <a:solidFill>
                  <a:schemeClr val="accent6"/>
                </a:solidFill>
              </a:rPr>
              <a:t>&gt;&gt;&gt; </a:t>
            </a:r>
            <a:r>
              <a:rPr lang="fr-FR" sz="1050" dirty="0" err="1">
                <a:solidFill>
                  <a:schemeClr val="accent6"/>
                </a:solidFill>
              </a:rPr>
              <a:t>print</a:t>
            </a:r>
            <a:r>
              <a:rPr lang="fr-FR" sz="1050" dirty="0">
                <a:solidFill>
                  <a:schemeClr val="accent6"/>
                </a:solidFill>
              </a:rPr>
              <a:t> </a:t>
            </a:r>
            <a:r>
              <a:rPr lang="fr-FR" sz="1050" dirty="0" err="1">
                <a:solidFill>
                  <a:schemeClr val="accent6"/>
                </a:solidFill>
              </a:rPr>
              <a:t>v_list</a:t>
            </a:r>
            <a:r>
              <a:rPr lang="fr-FR" sz="1050" dirty="0">
                <a:solidFill>
                  <a:schemeClr val="accent6"/>
                </a:solidFill>
              </a:rPr>
              <a:t>[0]</a:t>
            </a:r>
          </a:p>
          <a:p>
            <a:r>
              <a:rPr lang="fr-FR" sz="1050" dirty="0" smtClean="0">
                <a:solidFill>
                  <a:schemeClr val="accent6"/>
                </a:solidFill>
              </a:rPr>
              <a:t>2001</a:t>
            </a:r>
            <a:endParaRPr lang="fr-FR" sz="1050" dirty="0">
              <a:solidFill>
                <a:schemeClr val="accent6"/>
              </a:solidFill>
            </a:endParaRPr>
          </a:p>
          <a:p>
            <a:endParaRPr lang="fr-FR" sz="1050" dirty="0" smtClean="0">
              <a:solidFill>
                <a:schemeClr val="accent6"/>
              </a:solidFill>
            </a:endParaRPr>
          </a:p>
          <a:p>
            <a:endParaRPr lang="en-US" sz="1050" dirty="0">
              <a:solidFill>
                <a:schemeClr val="accent6"/>
              </a:solidFill>
            </a:endParaRPr>
          </a:p>
        </p:txBody>
      </p:sp>
      <p:sp>
        <p:nvSpPr>
          <p:cNvPr id="19" name="Oval 18"/>
          <p:cNvSpPr/>
          <p:nvPr/>
        </p:nvSpPr>
        <p:spPr>
          <a:xfrm>
            <a:off x="679087" y="3949793"/>
            <a:ext cx="883920" cy="601963"/>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smtClean="0"/>
              <a:t>List</a:t>
            </a:r>
            <a:endParaRPr lang="en-US" sz="1200" dirty="0"/>
          </a:p>
        </p:txBody>
      </p:sp>
      <p:sp>
        <p:nvSpPr>
          <p:cNvPr id="20" name="Rounded Rectangle 19"/>
          <p:cNvSpPr/>
          <p:nvPr/>
        </p:nvSpPr>
        <p:spPr>
          <a:xfrm>
            <a:off x="3651056" y="804130"/>
            <a:ext cx="1148426" cy="55314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solidFill>
                  <a:schemeClr val="tx2"/>
                </a:solidFill>
              </a:rPr>
              <a:t>Mutable</a:t>
            </a:r>
            <a:endParaRPr lang="en-US" sz="1400" dirty="0">
              <a:solidFill>
                <a:schemeClr val="tx2"/>
              </a:solidFill>
            </a:endParaRPr>
          </a:p>
          <a:p>
            <a:pPr algn="ctr"/>
            <a:r>
              <a:rPr lang="en-US" sz="1400" dirty="0">
                <a:solidFill>
                  <a:schemeClr val="tx2"/>
                </a:solidFill>
              </a:rPr>
              <a:t>Objects</a:t>
            </a:r>
          </a:p>
        </p:txBody>
      </p:sp>
      <p:sp>
        <p:nvSpPr>
          <p:cNvPr id="9" name="TextBox 8"/>
          <p:cNvSpPr txBox="1"/>
          <p:nvPr/>
        </p:nvSpPr>
        <p:spPr>
          <a:xfrm>
            <a:off x="332402" y="1388693"/>
            <a:ext cx="8587481" cy="323165"/>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smtClean="0">
                <a:solidFill>
                  <a:schemeClr val="tx2">
                    <a:lumMod val="75000"/>
                    <a:lumOff val="25000"/>
                  </a:schemeClr>
                </a:solidFill>
                <a:cs typeface="Times New Roman" panose="02020603050405020304" pitchFamily="18" charset="0"/>
              </a:rPr>
              <a:t>Defining a List</a:t>
            </a:r>
            <a:endParaRPr lang="en-US" sz="1000" dirty="0">
              <a:solidFill>
                <a:schemeClr val="tx2">
                  <a:lumMod val="75000"/>
                  <a:lumOff val="25000"/>
                </a:schemeClr>
              </a:solidFill>
              <a:cs typeface="Times New Roman" panose="02020603050405020304" pitchFamily="18" charset="0"/>
            </a:endParaRPr>
          </a:p>
        </p:txBody>
      </p:sp>
      <p:sp>
        <p:nvSpPr>
          <p:cNvPr id="12" name="TextBox 11"/>
          <p:cNvSpPr txBox="1"/>
          <p:nvPr/>
        </p:nvSpPr>
        <p:spPr>
          <a:xfrm>
            <a:off x="332402" y="2719330"/>
            <a:ext cx="8587481" cy="294632"/>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Updating Lists</a:t>
            </a:r>
          </a:p>
        </p:txBody>
      </p:sp>
      <p:sp>
        <p:nvSpPr>
          <p:cNvPr id="13" name="TextBox 12"/>
          <p:cNvSpPr txBox="1"/>
          <p:nvPr/>
        </p:nvSpPr>
        <p:spPr>
          <a:xfrm>
            <a:off x="3651056" y="1387570"/>
            <a:ext cx="5014479" cy="323165"/>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smtClean="0">
                <a:solidFill>
                  <a:schemeClr val="tx2">
                    <a:lumMod val="75000"/>
                    <a:lumOff val="25000"/>
                  </a:schemeClr>
                </a:solidFill>
                <a:cs typeface="Times New Roman" panose="02020603050405020304" pitchFamily="18" charset="0"/>
              </a:rPr>
              <a:t>Deleting from a List</a:t>
            </a:r>
            <a:endParaRPr lang="en-US" sz="1000" dirty="0">
              <a:solidFill>
                <a:schemeClr val="tx2">
                  <a:lumMod val="75000"/>
                  <a:lumOff val="25000"/>
                </a:schemeClr>
              </a:solidFill>
              <a:cs typeface="Times New Roman" panose="02020603050405020304" pitchFamily="18" charset="0"/>
            </a:endParaRPr>
          </a:p>
        </p:txBody>
      </p:sp>
      <p:sp>
        <p:nvSpPr>
          <p:cNvPr id="15" name="TextBox 14"/>
          <p:cNvSpPr txBox="1"/>
          <p:nvPr/>
        </p:nvSpPr>
        <p:spPr>
          <a:xfrm>
            <a:off x="3651056" y="1727421"/>
            <a:ext cx="3946701" cy="900246"/>
          </a:xfrm>
          <a:prstGeom prst="rect">
            <a:avLst/>
          </a:prstGeom>
          <a:noFill/>
        </p:spPr>
        <p:txBody>
          <a:bodyPr wrap="square" rtlCol="0">
            <a:spAutoFit/>
          </a:bodyPr>
          <a:lstStyle/>
          <a:p>
            <a:r>
              <a:rPr lang="en-US" sz="1050" dirty="0">
                <a:solidFill>
                  <a:schemeClr val="accent6"/>
                </a:solidFill>
              </a:rPr>
              <a:t>&gt;&gt;&gt; del </a:t>
            </a:r>
            <a:r>
              <a:rPr lang="en-US" sz="1050" dirty="0" err="1" smtClean="0">
                <a:solidFill>
                  <a:schemeClr val="accent6"/>
                </a:solidFill>
              </a:rPr>
              <a:t>v_list</a:t>
            </a:r>
            <a:r>
              <a:rPr lang="en-US" sz="1050" dirty="0" smtClean="0">
                <a:solidFill>
                  <a:schemeClr val="accent6"/>
                </a:solidFill>
              </a:rPr>
              <a:t>[0];</a:t>
            </a:r>
            <a:endParaRPr lang="en-US" sz="1050" dirty="0">
              <a:solidFill>
                <a:schemeClr val="accent6"/>
              </a:solidFill>
            </a:endParaRPr>
          </a:p>
          <a:p>
            <a:r>
              <a:rPr lang="en-US" sz="1050" dirty="0">
                <a:solidFill>
                  <a:schemeClr val="accent6"/>
                </a:solidFill>
              </a:rPr>
              <a:t>&gt;&gt;&gt;print </a:t>
            </a:r>
            <a:r>
              <a:rPr lang="en-US" sz="1050" dirty="0" err="1">
                <a:solidFill>
                  <a:schemeClr val="accent6"/>
                </a:solidFill>
              </a:rPr>
              <a:t>v_list</a:t>
            </a:r>
            <a:endParaRPr lang="en-US" sz="1050" dirty="0">
              <a:solidFill>
                <a:schemeClr val="accent6"/>
              </a:solidFill>
            </a:endParaRPr>
          </a:p>
          <a:p>
            <a:endParaRPr lang="en-US" sz="1050" dirty="0">
              <a:solidFill>
                <a:schemeClr val="accent6"/>
              </a:solidFill>
            </a:endParaRPr>
          </a:p>
          <a:p>
            <a:r>
              <a:rPr lang="en-US" sz="1050" dirty="0">
                <a:solidFill>
                  <a:schemeClr val="accent6"/>
                </a:solidFill>
              </a:rPr>
              <a:t>202,'Python','Java',10.00021</a:t>
            </a:r>
            <a:endParaRPr lang="fr-FR" sz="1050" dirty="0" smtClean="0">
              <a:solidFill>
                <a:schemeClr val="accent6"/>
              </a:solidFill>
            </a:endParaRPr>
          </a:p>
          <a:p>
            <a:endParaRPr lang="en-US" sz="1050" dirty="0">
              <a:solidFill>
                <a:schemeClr val="accent6"/>
              </a:solidFill>
            </a:endParaRPr>
          </a:p>
        </p:txBody>
      </p:sp>
      <p:sp>
        <p:nvSpPr>
          <p:cNvPr id="17" name="TextBox 16"/>
          <p:cNvSpPr txBox="1"/>
          <p:nvPr/>
        </p:nvSpPr>
        <p:spPr>
          <a:xfrm>
            <a:off x="3651056" y="2599262"/>
            <a:ext cx="5268827" cy="294632"/>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Basic List Operations</a:t>
            </a:r>
          </a:p>
        </p:txBody>
      </p:sp>
      <p:sp>
        <p:nvSpPr>
          <p:cNvPr id="21" name="TextBox 20"/>
          <p:cNvSpPr txBox="1"/>
          <p:nvPr/>
        </p:nvSpPr>
        <p:spPr>
          <a:xfrm>
            <a:off x="332401" y="2054481"/>
            <a:ext cx="8587481" cy="294632"/>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Accessing Values in Lists</a:t>
            </a:r>
          </a:p>
        </p:txBody>
      </p:sp>
      <p:graphicFrame>
        <p:nvGraphicFramePr>
          <p:cNvPr id="8" name="Table 7"/>
          <p:cNvGraphicFramePr>
            <a:graphicFrameLocks noGrp="1"/>
          </p:cNvGraphicFramePr>
          <p:nvPr>
            <p:extLst>
              <p:ext uri="{D42A27DB-BD31-4B8C-83A1-F6EECF244321}">
                <p14:modId xmlns="" xmlns:p14="http://schemas.microsoft.com/office/powerpoint/2010/main" val="1011124420"/>
              </p:ext>
            </p:extLst>
          </p:nvPr>
        </p:nvGraphicFramePr>
        <p:xfrm>
          <a:off x="3750067" y="2914717"/>
          <a:ext cx="5291190" cy="1817280"/>
        </p:xfrm>
        <a:graphic>
          <a:graphicData uri="http://schemas.openxmlformats.org/drawingml/2006/table">
            <a:tbl>
              <a:tblPr firstRow="1" bandRow="1">
                <a:tableStyleId>{17292A2E-F333-43FB-9621-5CBBE7FDCDCB}</a:tableStyleId>
              </a:tblPr>
              <a:tblGrid>
                <a:gridCol w="1654140">
                  <a:extLst>
                    <a:ext uri="{9D8B030D-6E8A-4147-A177-3AD203B41FA5}">
                      <a16:colId xmlns="" xmlns:a16="http://schemas.microsoft.com/office/drawing/2014/main" val="20000"/>
                    </a:ext>
                  </a:extLst>
                </a:gridCol>
                <a:gridCol w="2439879">
                  <a:extLst>
                    <a:ext uri="{9D8B030D-6E8A-4147-A177-3AD203B41FA5}">
                      <a16:colId xmlns="" xmlns:a16="http://schemas.microsoft.com/office/drawing/2014/main" val="20001"/>
                    </a:ext>
                  </a:extLst>
                </a:gridCol>
                <a:gridCol w="1197171">
                  <a:extLst>
                    <a:ext uri="{9D8B030D-6E8A-4147-A177-3AD203B41FA5}">
                      <a16:colId xmlns="" xmlns:a16="http://schemas.microsoft.com/office/drawing/2014/main" val="20002"/>
                    </a:ext>
                  </a:extLst>
                </a:gridCol>
              </a:tblGrid>
              <a:tr h="278112">
                <a:tc>
                  <a:txBody>
                    <a:bodyPr/>
                    <a:lstStyle/>
                    <a:p>
                      <a:r>
                        <a:rPr lang="en-US" sz="1000" dirty="0" smtClean="0"/>
                        <a:t>Python Expression</a:t>
                      </a:r>
                      <a:endParaRPr lang="en-US" sz="1000"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r>
                        <a:rPr lang="en-US" sz="1100" dirty="0" smtClean="0"/>
                        <a:t>Results </a:t>
                      </a:r>
                      <a:endParaRPr lang="en-US" sz="1100"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t>Description</a:t>
                      </a:r>
                      <a:endParaRPr lang="en-US" sz="1100" dirty="0"/>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 xmlns:a16="http://schemas.microsoft.com/office/drawing/2014/main" val="10000"/>
                  </a:ext>
                </a:extLst>
              </a:tr>
              <a:tr h="278112">
                <a:tc>
                  <a:txBody>
                    <a:bodyPr/>
                    <a:lstStyle/>
                    <a:p>
                      <a:r>
                        <a:rPr lang="en-US" sz="1100" dirty="0" smtClean="0">
                          <a:solidFill>
                            <a:schemeClr val="tx2"/>
                          </a:solidFill>
                        </a:rPr>
                        <a:t>Len(</a:t>
                      </a:r>
                      <a:r>
                        <a:rPr lang="en-US" sz="1100" dirty="0" err="1" smtClean="0">
                          <a:solidFill>
                            <a:schemeClr val="tx2"/>
                          </a:solidFill>
                        </a:rPr>
                        <a:t>v_list</a:t>
                      </a:r>
                      <a:r>
                        <a:rPr lang="en-US" sz="1100" dirty="0" smtClean="0">
                          <a:solidFill>
                            <a:schemeClr val="tx2"/>
                          </a:solidFill>
                        </a:rPr>
                        <a:t>)</a:t>
                      </a:r>
                      <a:endParaRPr lang="en-US" sz="1100" dirty="0">
                        <a:solidFill>
                          <a:schemeClr val="tx2"/>
                        </a:solidFill>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r>
                        <a:rPr lang="en-US" sz="1100" dirty="0" smtClean="0">
                          <a:solidFill>
                            <a:schemeClr val="tx2"/>
                          </a:solidFill>
                        </a:rPr>
                        <a:t>4</a:t>
                      </a:r>
                      <a:endParaRPr lang="en-US" sz="1100" dirty="0">
                        <a:solidFill>
                          <a:schemeClr val="tx2"/>
                        </a:solidFill>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r>
                        <a:rPr lang="en-US" sz="1100" dirty="0" smtClean="0">
                          <a:solidFill>
                            <a:schemeClr val="tx2"/>
                          </a:solidFill>
                        </a:rPr>
                        <a:t>Length</a:t>
                      </a:r>
                      <a:endParaRPr lang="en-US" sz="1100" dirty="0">
                        <a:solidFill>
                          <a:schemeClr val="tx2"/>
                        </a:solidFill>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 xmlns:a16="http://schemas.microsoft.com/office/drawing/2014/main" val="10001"/>
                  </a:ext>
                </a:extLst>
              </a:tr>
              <a:tr h="278112">
                <a:tc>
                  <a:txBody>
                    <a:bodyPr/>
                    <a:lstStyle/>
                    <a:p>
                      <a:r>
                        <a:rPr lang="en-US" sz="1000" dirty="0" err="1" smtClean="0">
                          <a:solidFill>
                            <a:schemeClr val="tx2"/>
                          </a:solidFill>
                        </a:rPr>
                        <a:t>v_list</a:t>
                      </a:r>
                      <a:r>
                        <a:rPr lang="en-US" sz="1000" dirty="0" smtClean="0">
                          <a:solidFill>
                            <a:schemeClr val="tx2"/>
                          </a:solidFill>
                        </a:rPr>
                        <a:t>+ [‘</a:t>
                      </a:r>
                      <a:r>
                        <a:rPr lang="en-US" sz="1000" dirty="0" err="1" smtClean="0">
                          <a:solidFill>
                            <a:schemeClr val="tx2"/>
                          </a:solidFill>
                        </a:rPr>
                        <a:t>Im</a:t>
                      </a:r>
                      <a:r>
                        <a:rPr lang="en-US" sz="1000" dirty="0" smtClean="0">
                          <a:solidFill>
                            <a:schemeClr val="tx2"/>
                          </a:solidFill>
                        </a:rPr>
                        <a:t> in’]</a:t>
                      </a:r>
                      <a:endParaRPr lang="en-US" sz="1000" dirty="0">
                        <a:solidFill>
                          <a:schemeClr val="tx2"/>
                        </a:solidFill>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r>
                        <a:rPr lang="en-US" sz="1100" dirty="0" smtClean="0">
                          <a:solidFill>
                            <a:schemeClr val="tx2"/>
                          </a:solidFill>
                        </a:rPr>
                        <a:t>[202,'Python','Java',10.00021,'Im in']</a:t>
                      </a:r>
                      <a:endParaRPr lang="en-US" sz="1100" dirty="0">
                        <a:solidFill>
                          <a:schemeClr val="tx2"/>
                        </a:solidFill>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r>
                        <a:rPr lang="en-US" sz="1100" dirty="0" smtClean="0">
                          <a:solidFill>
                            <a:schemeClr val="tx2"/>
                          </a:solidFill>
                        </a:rPr>
                        <a:t>Concatenation </a:t>
                      </a:r>
                      <a:endParaRPr lang="en-US" sz="1100" dirty="0">
                        <a:solidFill>
                          <a:schemeClr val="tx2"/>
                        </a:solidFill>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 xmlns:a16="http://schemas.microsoft.com/office/drawing/2014/main" val="10002"/>
                  </a:ext>
                </a:extLst>
              </a:tr>
              <a:tr h="278112">
                <a:tc>
                  <a:txBody>
                    <a:bodyPr/>
                    <a:lstStyle/>
                    <a:p>
                      <a:r>
                        <a:rPr lang="en-US" sz="1100" dirty="0" smtClean="0">
                          <a:solidFill>
                            <a:schemeClr val="tx2"/>
                          </a:solidFill>
                        </a:rPr>
                        <a:t>['Hi!'] * 4</a:t>
                      </a:r>
                      <a:endParaRPr lang="en-US" sz="1100" dirty="0">
                        <a:solidFill>
                          <a:schemeClr val="tx2"/>
                        </a:solidFill>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r>
                        <a:rPr lang="en-US" sz="1100" dirty="0" smtClean="0">
                          <a:solidFill>
                            <a:schemeClr val="tx2"/>
                          </a:solidFill>
                        </a:rPr>
                        <a:t>['Hi!', 'Hi!', 'Hi!', 'Hi!']</a:t>
                      </a:r>
                      <a:endParaRPr lang="en-US" sz="1100" dirty="0">
                        <a:solidFill>
                          <a:schemeClr val="tx2"/>
                        </a:solidFill>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smtClean="0">
                          <a:solidFill>
                            <a:schemeClr val="tx2"/>
                          </a:solidFill>
                        </a:rPr>
                        <a:t>Repetition </a:t>
                      </a:r>
                      <a:endParaRPr lang="en-US" sz="1100" dirty="0">
                        <a:solidFill>
                          <a:schemeClr val="tx2"/>
                        </a:solidFill>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 xmlns:a16="http://schemas.microsoft.com/office/drawing/2014/main" val="10003"/>
                  </a:ext>
                </a:extLst>
              </a:tr>
              <a:tr h="278112">
                <a:tc>
                  <a:txBody>
                    <a:bodyPr/>
                    <a:lstStyle/>
                    <a:p>
                      <a:r>
                        <a:rPr lang="en-US" sz="1100" dirty="0" smtClean="0">
                          <a:solidFill>
                            <a:schemeClr val="tx2"/>
                          </a:solidFill>
                        </a:rPr>
                        <a:t>101 in </a:t>
                      </a:r>
                      <a:r>
                        <a:rPr lang="en-US" sz="1100" dirty="0" err="1" smtClean="0">
                          <a:solidFill>
                            <a:schemeClr val="tx2"/>
                          </a:solidFill>
                        </a:rPr>
                        <a:t>v_list</a:t>
                      </a:r>
                      <a:endParaRPr lang="en-US" sz="1100" dirty="0">
                        <a:solidFill>
                          <a:schemeClr val="tx2"/>
                        </a:solidFill>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r>
                        <a:rPr lang="en-US" sz="1100" dirty="0" smtClean="0">
                          <a:solidFill>
                            <a:schemeClr val="tx2"/>
                          </a:solidFill>
                        </a:rPr>
                        <a:t>False</a:t>
                      </a:r>
                      <a:endParaRPr lang="en-US" sz="1100" dirty="0">
                        <a:solidFill>
                          <a:schemeClr val="tx2"/>
                        </a:solidFill>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r>
                        <a:rPr lang="en-US" sz="1100" dirty="0" smtClean="0">
                          <a:solidFill>
                            <a:schemeClr val="tx2"/>
                          </a:solidFill>
                        </a:rPr>
                        <a:t>Membership </a:t>
                      </a:r>
                      <a:endParaRPr lang="en-US" sz="1100" dirty="0">
                        <a:solidFill>
                          <a:schemeClr val="tx2"/>
                        </a:solidFill>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 xmlns:a16="http://schemas.microsoft.com/office/drawing/2014/main" val="10004"/>
                  </a:ext>
                </a:extLst>
              </a:tr>
              <a:tr h="278112">
                <a:tc>
                  <a:txBody>
                    <a:bodyPr/>
                    <a:lstStyle/>
                    <a:p>
                      <a:r>
                        <a:rPr lang="en-US" sz="1100" dirty="0" smtClean="0">
                          <a:solidFill>
                            <a:schemeClr val="tx2"/>
                          </a:solidFill>
                        </a:rPr>
                        <a:t>for x in </a:t>
                      </a:r>
                      <a:r>
                        <a:rPr lang="en-US" sz="1100" dirty="0" err="1" smtClean="0">
                          <a:solidFill>
                            <a:schemeClr val="tx2"/>
                          </a:solidFill>
                        </a:rPr>
                        <a:t>v_list</a:t>
                      </a:r>
                      <a:r>
                        <a:rPr lang="en-US" sz="1100" dirty="0" smtClean="0">
                          <a:solidFill>
                            <a:schemeClr val="tx2"/>
                          </a:solidFill>
                        </a:rPr>
                        <a:t>: print x</a:t>
                      </a:r>
                      <a:endParaRPr lang="en-US" sz="1100" dirty="0">
                        <a:solidFill>
                          <a:schemeClr val="tx2"/>
                        </a:solidFill>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r>
                        <a:rPr lang="en-US" sz="1100" dirty="0" smtClean="0">
                          <a:solidFill>
                            <a:schemeClr val="tx2"/>
                          </a:solidFill>
                        </a:rPr>
                        <a:t>202  Python   Java   10.00021</a:t>
                      </a:r>
                      <a:endParaRPr lang="en-US" sz="1100" dirty="0">
                        <a:solidFill>
                          <a:schemeClr val="tx2"/>
                        </a:solidFill>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r>
                        <a:rPr lang="en-US" sz="1100" dirty="0" smtClean="0">
                          <a:solidFill>
                            <a:schemeClr val="tx2"/>
                          </a:solidFill>
                        </a:rPr>
                        <a:t>Iteration </a:t>
                      </a:r>
                      <a:endParaRPr lang="en-US" sz="1100" dirty="0">
                        <a:solidFill>
                          <a:schemeClr val="tx2"/>
                        </a:solidFill>
                      </a:endParaRP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spTree>
    <p:extLst>
      <p:ext uri="{BB962C8B-B14F-4D97-AF65-F5344CB8AC3E}">
        <p14:creationId xmlns="" xmlns:p14="http://schemas.microsoft.com/office/powerpoint/2010/main" val="29863056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27</a:t>
            </a:fld>
            <a:endParaRPr lang="en-US"/>
          </a:p>
        </p:txBody>
      </p:sp>
      <p:sp>
        <p:nvSpPr>
          <p:cNvPr id="5" name="Title 4"/>
          <p:cNvSpPr>
            <a:spLocks noGrp="1"/>
          </p:cNvSpPr>
          <p:nvPr>
            <p:ph type="title"/>
          </p:nvPr>
        </p:nvSpPr>
        <p:spPr/>
        <p:txBody>
          <a:bodyPr>
            <a:normAutofit fontScale="90000"/>
          </a:bodyPr>
          <a:lstStyle/>
          <a:p>
            <a:r>
              <a:rPr lang="en-US" dirty="0" smtClean="0"/>
              <a:t>Object Types (</a:t>
            </a:r>
            <a:r>
              <a:rPr lang="en-US" dirty="0" err="1" smtClean="0"/>
              <a:t>Cntd</a:t>
            </a:r>
            <a:r>
              <a:rPr lang="en-US" dirty="0" smtClean="0"/>
              <a:t>..)</a:t>
            </a:r>
            <a:endParaRPr lang="en-US" dirty="0"/>
          </a:p>
        </p:txBody>
      </p:sp>
      <p:graphicFrame>
        <p:nvGraphicFramePr>
          <p:cNvPr id="14" name="Table 13"/>
          <p:cNvGraphicFramePr>
            <a:graphicFrameLocks noGrp="1"/>
          </p:cNvGraphicFramePr>
          <p:nvPr>
            <p:extLst>
              <p:ext uri="{D42A27DB-BD31-4B8C-83A1-F6EECF244321}">
                <p14:modId xmlns="" xmlns:p14="http://schemas.microsoft.com/office/powerpoint/2010/main" val="3992486310"/>
              </p:ext>
            </p:extLst>
          </p:nvPr>
        </p:nvGraphicFramePr>
        <p:xfrm>
          <a:off x="924791" y="633846"/>
          <a:ext cx="6961909" cy="3928098"/>
        </p:xfrm>
        <a:graphic>
          <a:graphicData uri="http://schemas.openxmlformats.org/drawingml/2006/table">
            <a:tbl>
              <a:tblPr/>
              <a:tblGrid>
                <a:gridCol w="1579418">
                  <a:extLst>
                    <a:ext uri="{9D8B030D-6E8A-4147-A177-3AD203B41FA5}">
                      <a16:colId xmlns="" xmlns:a16="http://schemas.microsoft.com/office/drawing/2014/main" val="20000"/>
                    </a:ext>
                  </a:extLst>
                </a:gridCol>
                <a:gridCol w="5382491">
                  <a:extLst>
                    <a:ext uri="{9D8B030D-6E8A-4147-A177-3AD203B41FA5}">
                      <a16:colId xmlns="" xmlns:a16="http://schemas.microsoft.com/office/drawing/2014/main" val="20001"/>
                    </a:ext>
                  </a:extLst>
                </a:gridCol>
              </a:tblGrid>
              <a:tr h="142620">
                <a:tc>
                  <a:txBody>
                    <a:bodyPr/>
                    <a:lstStyle/>
                    <a:p>
                      <a:pPr algn="ctr" fontAlgn="ctr"/>
                      <a:r>
                        <a:rPr lang="en-US" sz="1100" b="1" i="0" u="none" strike="noStrike" dirty="0" err="1">
                          <a:solidFill>
                            <a:srgbClr val="000000"/>
                          </a:solidFill>
                          <a:latin typeface="Calibri"/>
                        </a:rPr>
                        <a:t>Sl</a:t>
                      </a:r>
                      <a:r>
                        <a:rPr lang="en-US" sz="1100" b="1" i="0" u="none" strike="noStrike" dirty="0">
                          <a:solidFill>
                            <a:srgbClr val="000000"/>
                          </a:solidFill>
                          <a:latin typeface="Calibri"/>
                        </a:rPr>
                        <a:t> No</a:t>
                      </a:r>
                    </a:p>
                  </a:txBody>
                  <a:tcPr marL="8499" marR="8499" marT="84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latin typeface="Calibri"/>
                        </a:rPr>
                        <a:t>Function &amp; Description</a:t>
                      </a:r>
                    </a:p>
                  </a:txBody>
                  <a:tcPr marL="8499" marR="8499" marT="84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142620">
                <a:tc rowSpan="2">
                  <a:txBody>
                    <a:bodyPr/>
                    <a:lstStyle/>
                    <a:p>
                      <a:pPr algn="ctr" fontAlgn="ctr"/>
                      <a:r>
                        <a:rPr lang="en-US" sz="1100" b="0" i="0" u="none" strike="noStrike">
                          <a:solidFill>
                            <a:srgbClr val="313131"/>
                          </a:solidFill>
                          <a:latin typeface="Verdana"/>
                        </a:rPr>
                        <a:t>1</a:t>
                      </a:r>
                    </a:p>
                  </a:txBody>
                  <a:tcPr marL="8499" marR="8499" marT="84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sng" strike="noStrike" dirty="0" err="1">
                          <a:solidFill>
                            <a:srgbClr val="0000FF"/>
                          </a:solidFill>
                          <a:latin typeface="Calibri"/>
                          <a:hlinkClick r:id="rId2"/>
                        </a:rPr>
                        <a:t>list.append</a:t>
                      </a:r>
                      <a:r>
                        <a:rPr lang="en-US" sz="1100" b="0" i="0" u="sng" strike="noStrike" dirty="0">
                          <a:solidFill>
                            <a:srgbClr val="0000FF"/>
                          </a:solidFill>
                          <a:latin typeface="Calibri"/>
                          <a:hlinkClick r:id="rId2"/>
                        </a:rPr>
                        <a:t>(</a:t>
                      </a:r>
                      <a:r>
                        <a:rPr lang="en-US" sz="1100" b="0" i="0" u="sng" strike="noStrike" dirty="0" err="1">
                          <a:solidFill>
                            <a:srgbClr val="0000FF"/>
                          </a:solidFill>
                          <a:latin typeface="Calibri"/>
                          <a:hlinkClick r:id="rId2"/>
                        </a:rPr>
                        <a:t>obj</a:t>
                      </a:r>
                      <a:r>
                        <a:rPr lang="en-US" sz="1100" b="0" i="0" u="sng" strike="noStrike" dirty="0">
                          <a:solidFill>
                            <a:srgbClr val="0000FF"/>
                          </a:solidFill>
                          <a:latin typeface="Calibri"/>
                          <a:hlinkClick r:id="rId2"/>
                        </a:rPr>
                        <a:t>)</a:t>
                      </a:r>
                      <a:endParaRPr lang="en-US" sz="1100" b="0" i="0" u="sng" strike="noStrike" dirty="0">
                        <a:solidFill>
                          <a:srgbClr val="0000FF"/>
                        </a:solidFill>
                        <a:latin typeface="Calibri"/>
                      </a:endParaRPr>
                    </a:p>
                  </a:txBody>
                  <a:tcPr marL="8499" marR="8499" marT="84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252764">
                <a:tc vMerge="1">
                  <a:txBody>
                    <a:bodyPr/>
                    <a:lstStyle/>
                    <a:p>
                      <a:endParaRPr lang="en-US"/>
                    </a:p>
                  </a:txBody>
                  <a:tcPr/>
                </a:tc>
                <a:tc>
                  <a:txBody>
                    <a:bodyPr/>
                    <a:lstStyle/>
                    <a:p>
                      <a:pPr algn="just" fontAlgn="b"/>
                      <a:r>
                        <a:rPr lang="en-IN" sz="1100" b="0" i="0" u="none" strike="noStrike">
                          <a:solidFill>
                            <a:srgbClr val="000000"/>
                          </a:solidFill>
                          <a:latin typeface="Verdana"/>
                        </a:rPr>
                        <a:t>Appends object obj to list</a:t>
                      </a:r>
                    </a:p>
                  </a:txBody>
                  <a:tcPr marL="8499" marR="8499" marT="849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142620">
                <a:tc rowSpan="2">
                  <a:txBody>
                    <a:bodyPr/>
                    <a:lstStyle/>
                    <a:p>
                      <a:pPr algn="ctr" fontAlgn="ctr"/>
                      <a:r>
                        <a:rPr lang="en-US" sz="1100" b="0" i="0" u="none" strike="noStrike">
                          <a:solidFill>
                            <a:srgbClr val="313131"/>
                          </a:solidFill>
                          <a:latin typeface="Verdana"/>
                        </a:rPr>
                        <a:t>2</a:t>
                      </a:r>
                    </a:p>
                  </a:txBody>
                  <a:tcPr marL="8499" marR="8499" marT="84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sng" strike="noStrike" dirty="0" err="1">
                          <a:solidFill>
                            <a:srgbClr val="0000FF"/>
                          </a:solidFill>
                          <a:latin typeface="Calibri"/>
                          <a:hlinkClick r:id="rId3"/>
                        </a:rPr>
                        <a:t>list.count</a:t>
                      </a:r>
                      <a:r>
                        <a:rPr lang="en-US" sz="1100" b="0" i="0" u="sng" strike="noStrike" dirty="0">
                          <a:solidFill>
                            <a:srgbClr val="0000FF"/>
                          </a:solidFill>
                          <a:latin typeface="Calibri"/>
                          <a:hlinkClick r:id="rId3"/>
                        </a:rPr>
                        <a:t>(</a:t>
                      </a:r>
                      <a:r>
                        <a:rPr lang="en-US" sz="1100" b="0" i="0" u="sng" strike="noStrike" dirty="0" err="1">
                          <a:solidFill>
                            <a:srgbClr val="0000FF"/>
                          </a:solidFill>
                          <a:latin typeface="Calibri"/>
                          <a:hlinkClick r:id="rId3"/>
                        </a:rPr>
                        <a:t>obj</a:t>
                      </a:r>
                      <a:r>
                        <a:rPr lang="en-US" sz="1100" b="0" i="0" u="sng" strike="noStrike" dirty="0">
                          <a:solidFill>
                            <a:srgbClr val="0000FF"/>
                          </a:solidFill>
                          <a:latin typeface="Calibri"/>
                          <a:hlinkClick r:id="rId3"/>
                        </a:rPr>
                        <a:t>)</a:t>
                      </a:r>
                      <a:endParaRPr lang="en-US" sz="1100" b="0" i="0" u="sng" strike="noStrike" dirty="0">
                        <a:solidFill>
                          <a:srgbClr val="0000FF"/>
                        </a:solidFill>
                        <a:latin typeface="Calibri"/>
                      </a:endParaRPr>
                    </a:p>
                  </a:txBody>
                  <a:tcPr marL="8499" marR="8499" marT="849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375717">
                <a:tc vMerge="1">
                  <a:txBody>
                    <a:bodyPr/>
                    <a:lstStyle/>
                    <a:p>
                      <a:endParaRPr lang="en-US"/>
                    </a:p>
                  </a:txBody>
                  <a:tcPr/>
                </a:tc>
                <a:tc>
                  <a:txBody>
                    <a:bodyPr/>
                    <a:lstStyle/>
                    <a:p>
                      <a:pPr algn="just" fontAlgn="t"/>
                      <a:r>
                        <a:rPr lang="en-IN" sz="1100" b="0" i="0" u="none" strike="noStrike">
                          <a:solidFill>
                            <a:srgbClr val="000000"/>
                          </a:solidFill>
                          <a:latin typeface="Verdana"/>
                        </a:rPr>
                        <a:t>Returns count of how many times obj occurs in list</a:t>
                      </a:r>
                    </a:p>
                  </a:txBody>
                  <a:tcPr marL="8499" marR="8499" marT="849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142620">
                <a:tc rowSpan="2">
                  <a:txBody>
                    <a:bodyPr/>
                    <a:lstStyle/>
                    <a:p>
                      <a:pPr algn="ctr" fontAlgn="ctr"/>
                      <a:r>
                        <a:rPr lang="en-US" sz="1100" b="0" i="0" u="none" strike="noStrike">
                          <a:solidFill>
                            <a:srgbClr val="313131"/>
                          </a:solidFill>
                          <a:latin typeface="Verdana"/>
                        </a:rPr>
                        <a:t>3</a:t>
                      </a:r>
                    </a:p>
                  </a:txBody>
                  <a:tcPr marL="8499" marR="8499" marT="84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sng" strike="noStrike">
                          <a:solidFill>
                            <a:srgbClr val="0000FF"/>
                          </a:solidFill>
                          <a:latin typeface="Calibri"/>
                          <a:hlinkClick r:id="rId4"/>
                        </a:rPr>
                        <a:t>list.index(obj)</a:t>
                      </a:r>
                      <a:endParaRPr lang="en-US" sz="1100" b="0" i="0" u="sng" strike="noStrike">
                        <a:solidFill>
                          <a:srgbClr val="0000FF"/>
                        </a:solidFill>
                        <a:latin typeface="Calibri"/>
                      </a:endParaRPr>
                    </a:p>
                  </a:txBody>
                  <a:tcPr marL="8499" marR="8499" marT="849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277707">
                <a:tc vMerge="1">
                  <a:txBody>
                    <a:bodyPr/>
                    <a:lstStyle/>
                    <a:p>
                      <a:endParaRPr lang="en-US"/>
                    </a:p>
                  </a:txBody>
                  <a:tcPr/>
                </a:tc>
                <a:tc>
                  <a:txBody>
                    <a:bodyPr/>
                    <a:lstStyle/>
                    <a:p>
                      <a:pPr algn="just" fontAlgn="t"/>
                      <a:r>
                        <a:rPr lang="en-IN" sz="1100" b="0" i="0" u="none" strike="noStrike">
                          <a:solidFill>
                            <a:srgbClr val="000000"/>
                          </a:solidFill>
                          <a:latin typeface="Verdana"/>
                        </a:rPr>
                        <a:t>Returns the lowest index in list that obj appears</a:t>
                      </a:r>
                    </a:p>
                  </a:txBody>
                  <a:tcPr marL="8499" marR="8499" marT="849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142620">
                <a:tc rowSpan="2">
                  <a:txBody>
                    <a:bodyPr/>
                    <a:lstStyle/>
                    <a:p>
                      <a:pPr algn="ctr" fontAlgn="ctr"/>
                      <a:r>
                        <a:rPr lang="en-US" sz="1100" b="0" i="0" u="none" strike="noStrike">
                          <a:solidFill>
                            <a:srgbClr val="313131"/>
                          </a:solidFill>
                          <a:latin typeface="Verdana"/>
                        </a:rPr>
                        <a:t>4</a:t>
                      </a:r>
                    </a:p>
                  </a:txBody>
                  <a:tcPr marL="8499" marR="8499" marT="84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sng" strike="noStrike">
                          <a:solidFill>
                            <a:srgbClr val="0000FF"/>
                          </a:solidFill>
                          <a:latin typeface="Calibri"/>
                          <a:hlinkClick r:id="rId5"/>
                        </a:rPr>
                        <a:t>list.insert(index, obj)</a:t>
                      </a:r>
                      <a:endParaRPr lang="en-US" sz="1100" b="0" i="0" u="sng" strike="noStrike">
                        <a:solidFill>
                          <a:srgbClr val="0000FF"/>
                        </a:solidFill>
                        <a:latin typeface="Calibri"/>
                      </a:endParaRPr>
                    </a:p>
                  </a:txBody>
                  <a:tcPr marL="8499" marR="8499" marT="849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277707">
                <a:tc vMerge="1">
                  <a:txBody>
                    <a:bodyPr/>
                    <a:lstStyle/>
                    <a:p>
                      <a:endParaRPr lang="en-US"/>
                    </a:p>
                  </a:txBody>
                  <a:tcPr/>
                </a:tc>
                <a:tc>
                  <a:txBody>
                    <a:bodyPr/>
                    <a:lstStyle/>
                    <a:p>
                      <a:pPr algn="just" fontAlgn="t"/>
                      <a:r>
                        <a:rPr lang="en-IN" sz="1100" b="0" i="0" u="none" strike="noStrike">
                          <a:solidFill>
                            <a:srgbClr val="000000"/>
                          </a:solidFill>
                          <a:latin typeface="Verdana"/>
                        </a:rPr>
                        <a:t>Inserts object obj into list at offset index</a:t>
                      </a:r>
                    </a:p>
                  </a:txBody>
                  <a:tcPr marL="8499" marR="8499" marT="849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
                  </a:ext>
                </a:extLst>
              </a:tr>
              <a:tr h="142620">
                <a:tc rowSpan="2">
                  <a:txBody>
                    <a:bodyPr/>
                    <a:lstStyle/>
                    <a:p>
                      <a:pPr algn="ctr" fontAlgn="ctr"/>
                      <a:r>
                        <a:rPr lang="en-US" sz="1100" b="0" i="0" u="none" strike="noStrike">
                          <a:solidFill>
                            <a:srgbClr val="313131"/>
                          </a:solidFill>
                          <a:latin typeface="Verdana"/>
                        </a:rPr>
                        <a:t>5</a:t>
                      </a:r>
                    </a:p>
                  </a:txBody>
                  <a:tcPr marL="8499" marR="8499" marT="84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sng" strike="noStrike" dirty="0" err="1" smtClean="0">
                          <a:solidFill>
                            <a:srgbClr val="0000FF"/>
                          </a:solidFill>
                          <a:latin typeface="Calibri"/>
                          <a:hlinkClick r:id="rId6"/>
                        </a:rPr>
                        <a:t>list.pop</a:t>
                      </a:r>
                      <a:r>
                        <a:rPr lang="en-US" sz="1100" b="0" i="0" u="sng" strike="noStrike" dirty="0" smtClean="0">
                          <a:solidFill>
                            <a:srgbClr val="0000FF"/>
                          </a:solidFill>
                          <a:latin typeface="Calibri"/>
                          <a:hlinkClick r:id="rId6"/>
                        </a:rPr>
                        <a:t>( </a:t>
                      </a:r>
                      <a:r>
                        <a:rPr lang="en-US" sz="1100" b="0" i="0" u="sng" strike="noStrike" dirty="0">
                          <a:solidFill>
                            <a:srgbClr val="0000FF"/>
                          </a:solidFill>
                          <a:latin typeface="Calibri"/>
                          <a:hlinkClick r:id="rId6"/>
                        </a:rPr>
                        <a:t>list[-1])</a:t>
                      </a:r>
                      <a:endParaRPr lang="en-US" sz="1100" b="0" i="0" u="sng" strike="noStrike" dirty="0">
                        <a:solidFill>
                          <a:srgbClr val="0000FF"/>
                        </a:solidFill>
                        <a:latin typeface="Calibri"/>
                      </a:endParaRPr>
                    </a:p>
                  </a:txBody>
                  <a:tcPr marL="8499" marR="8499" marT="849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9"/>
                  </a:ext>
                </a:extLst>
              </a:tr>
              <a:tr h="375717">
                <a:tc vMerge="1">
                  <a:txBody>
                    <a:bodyPr/>
                    <a:lstStyle/>
                    <a:p>
                      <a:endParaRPr lang="en-US"/>
                    </a:p>
                  </a:txBody>
                  <a:tcPr/>
                </a:tc>
                <a:tc>
                  <a:txBody>
                    <a:bodyPr/>
                    <a:lstStyle/>
                    <a:p>
                      <a:pPr algn="just" fontAlgn="t"/>
                      <a:r>
                        <a:rPr lang="en-IN" sz="1100" b="0" i="0" u="none" strike="noStrike" dirty="0">
                          <a:solidFill>
                            <a:srgbClr val="000000"/>
                          </a:solidFill>
                          <a:latin typeface="Verdana"/>
                        </a:rPr>
                        <a:t>Removes and returns </a:t>
                      </a:r>
                      <a:r>
                        <a:rPr lang="en-IN" sz="1100" b="0" i="0" u="none" strike="noStrike" dirty="0" smtClean="0">
                          <a:solidFill>
                            <a:srgbClr val="000000"/>
                          </a:solidFill>
                          <a:latin typeface="Verdana"/>
                        </a:rPr>
                        <a:t>second object </a:t>
                      </a:r>
                      <a:r>
                        <a:rPr lang="en-IN" sz="1100" b="0" i="0" u="none" strike="noStrike" dirty="0">
                          <a:solidFill>
                            <a:srgbClr val="000000"/>
                          </a:solidFill>
                          <a:latin typeface="Verdana"/>
                        </a:rPr>
                        <a:t>or </a:t>
                      </a:r>
                      <a:r>
                        <a:rPr lang="en-IN" sz="1100" b="0" i="0" u="none" strike="noStrike" dirty="0" err="1">
                          <a:solidFill>
                            <a:srgbClr val="000000"/>
                          </a:solidFill>
                          <a:latin typeface="Verdana"/>
                        </a:rPr>
                        <a:t>obj</a:t>
                      </a:r>
                      <a:r>
                        <a:rPr lang="en-IN" sz="1100" b="0" i="0" u="none" strike="noStrike" dirty="0">
                          <a:solidFill>
                            <a:srgbClr val="000000"/>
                          </a:solidFill>
                          <a:latin typeface="Verdana"/>
                        </a:rPr>
                        <a:t> from list</a:t>
                      </a:r>
                    </a:p>
                  </a:txBody>
                  <a:tcPr marL="8499" marR="8499" marT="849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0"/>
                  </a:ext>
                </a:extLst>
              </a:tr>
              <a:tr h="142620">
                <a:tc rowSpan="2">
                  <a:txBody>
                    <a:bodyPr/>
                    <a:lstStyle/>
                    <a:p>
                      <a:pPr algn="ctr" fontAlgn="ctr"/>
                      <a:r>
                        <a:rPr lang="en-US" sz="1100" b="0" i="0" u="none" strike="noStrike">
                          <a:solidFill>
                            <a:srgbClr val="313131"/>
                          </a:solidFill>
                          <a:latin typeface="Verdana"/>
                        </a:rPr>
                        <a:t>6</a:t>
                      </a:r>
                    </a:p>
                  </a:txBody>
                  <a:tcPr marL="8499" marR="8499" marT="84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sng" strike="noStrike">
                          <a:solidFill>
                            <a:srgbClr val="0000FF"/>
                          </a:solidFill>
                          <a:latin typeface="Calibri"/>
                          <a:hlinkClick r:id="rId7"/>
                        </a:rPr>
                        <a:t>list.remove(obj)</a:t>
                      </a:r>
                      <a:endParaRPr lang="en-US" sz="1100" b="0" i="0" u="sng" strike="noStrike">
                        <a:solidFill>
                          <a:srgbClr val="0000FF"/>
                        </a:solidFill>
                        <a:latin typeface="Calibri"/>
                      </a:endParaRPr>
                    </a:p>
                  </a:txBody>
                  <a:tcPr marL="8499" marR="8499" marT="849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1"/>
                  </a:ext>
                </a:extLst>
              </a:tr>
              <a:tr h="252764">
                <a:tc vMerge="1">
                  <a:txBody>
                    <a:bodyPr/>
                    <a:lstStyle/>
                    <a:p>
                      <a:endParaRPr lang="en-US"/>
                    </a:p>
                  </a:txBody>
                  <a:tcPr/>
                </a:tc>
                <a:tc>
                  <a:txBody>
                    <a:bodyPr/>
                    <a:lstStyle/>
                    <a:p>
                      <a:pPr algn="just" fontAlgn="t"/>
                      <a:r>
                        <a:rPr lang="en-IN" sz="1100" b="0" i="0" u="none" strike="noStrike">
                          <a:solidFill>
                            <a:srgbClr val="000000"/>
                          </a:solidFill>
                          <a:latin typeface="Verdana"/>
                        </a:rPr>
                        <a:t>Removes object obj from list</a:t>
                      </a:r>
                    </a:p>
                  </a:txBody>
                  <a:tcPr marL="8499" marR="8499" marT="849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2"/>
                  </a:ext>
                </a:extLst>
              </a:tr>
              <a:tr h="142620">
                <a:tc rowSpan="2">
                  <a:txBody>
                    <a:bodyPr/>
                    <a:lstStyle/>
                    <a:p>
                      <a:pPr algn="ctr" fontAlgn="ctr"/>
                      <a:r>
                        <a:rPr lang="en-US" sz="1100" b="0" i="0" u="none" strike="noStrike">
                          <a:solidFill>
                            <a:srgbClr val="313131"/>
                          </a:solidFill>
                          <a:latin typeface="Verdana"/>
                        </a:rPr>
                        <a:t>7</a:t>
                      </a:r>
                    </a:p>
                  </a:txBody>
                  <a:tcPr marL="8499" marR="8499" marT="84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sng" strike="noStrike">
                          <a:solidFill>
                            <a:srgbClr val="0000FF"/>
                          </a:solidFill>
                          <a:latin typeface="Calibri"/>
                          <a:hlinkClick r:id="rId8"/>
                        </a:rPr>
                        <a:t>list.reverse()</a:t>
                      </a:r>
                      <a:endParaRPr lang="en-US" sz="1100" b="0" i="0" u="sng" strike="noStrike">
                        <a:solidFill>
                          <a:srgbClr val="0000FF"/>
                        </a:solidFill>
                        <a:latin typeface="Calibri"/>
                      </a:endParaRPr>
                    </a:p>
                  </a:txBody>
                  <a:tcPr marL="8499" marR="8499" marT="849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3"/>
                  </a:ext>
                </a:extLst>
              </a:tr>
              <a:tr h="252764">
                <a:tc vMerge="1">
                  <a:txBody>
                    <a:bodyPr/>
                    <a:lstStyle/>
                    <a:p>
                      <a:endParaRPr lang="en-US"/>
                    </a:p>
                  </a:txBody>
                  <a:tcPr/>
                </a:tc>
                <a:tc>
                  <a:txBody>
                    <a:bodyPr/>
                    <a:lstStyle/>
                    <a:p>
                      <a:pPr algn="just" fontAlgn="t"/>
                      <a:r>
                        <a:rPr lang="en-IN" sz="1100" b="0" i="0" u="none" strike="noStrike">
                          <a:solidFill>
                            <a:srgbClr val="000000"/>
                          </a:solidFill>
                          <a:latin typeface="Verdana"/>
                        </a:rPr>
                        <a:t>Reverses objects of list in place</a:t>
                      </a:r>
                    </a:p>
                  </a:txBody>
                  <a:tcPr marL="8499" marR="8499" marT="849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4"/>
                  </a:ext>
                </a:extLst>
              </a:tr>
              <a:tr h="142620">
                <a:tc rowSpan="2">
                  <a:txBody>
                    <a:bodyPr/>
                    <a:lstStyle/>
                    <a:p>
                      <a:pPr algn="ctr" fontAlgn="ctr"/>
                      <a:r>
                        <a:rPr lang="en-US" sz="1100" b="0" i="0" u="none" strike="noStrike">
                          <a:solidFill>
                            <a:srgbClr val="313131"/>
                          </a:solidFill>
                          <a:latin typeface="Verdana"/>
                        </a:rPr>
                        <a:t>8</a:t>
                      </a:r>
                    </a:p>
                  </a:txBody>
                  <a:tcPr marL="8499" marR="8499" marT="849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sng" strike="noStrike">
                          <a:solidFill>
                            <a:srgbClr val="0000FF"/>
                          </a:solidFill>
                          <a:latin typeface="Calibri"/>
                          <a:hlinkClick r:id="rId9"/>
                        </a:rPr>
                        <a:t>list.sort([func])</a:t>
                      </a:r>
                      <a:endParaRPr lang="en-US" sz="1100" b="0" i="0" u="sng" strike="noStrike">
                        <a:solidFill>
                          <a:srgbClr val="0000FF"/>
                        </a:solidFill>
                        <a:latin typeface="Calibri"/>
                      </a:endParaRPr>
                    </a:p>
                  </a:txBody>
                  <a:tcPr marL="8499" marR="8499" marT="849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5"/>
                  </a:ext>
                </a:extLst>
              </a:tr>
              <a:tr h="277707">
                <a:tc vMerge="1">
                  <a:txBody>
                    <a:bodyPr/>
                    <a:lstStyle/>
                    <a:p>
                      <a:endParaRPr lang="en-US"/>
                    </a:p>
                  </a:txBody>
                  <a:tcPr/>
                </a:tc>
                <a:tc>
                  <a:txBody>
                    <a:bodyPr/>
                    <a:lstStyle/>
                    <a:p>
                      <a:pPr algn="just" fontAlgn="t"/>
                      <a:r>
                        <a:rPr lang="en-IN" sz="1100" b="0" i="0" u="none" strike="noStrike" dirty="0">
                          <a:solidFill>
                            <a:srgbClr val="000000"/>
                          </a:solidFill>
                          <a:latin typeface="Verdana"/>
                        </a:rPr>
                        <a:t>Sorts objects of list, use compare </a:t>
                      </a:r>
                      <a:r>
                        <a:rPr lang="en-IN" sz="1100" b="0" i="0" u="none" strike="noStrike" dirty="0" err="1">
                          <a:solidFill>
                            <a:srgbClr val="000000"/>
                          </a:solidFill>
                          <a:latin typeface="Verdana"/>
                        </a:rPr>
                        <a:t>func</a:t>
                      </a:r>
                      <a:r>
                        <a:rPr lang="en-IN" sz="1100" b="0" i="0" u="none" strike="noStrike" dirty="0">
                          <a:solidFill>
                            <a:srgbClr val="000000"/>
                          </a:solidFill>
                          <a:latin typeface="Verdana"/>
                        </a:rPr>
                        <a:t> if given</a:t>
                      </a:r>
                    </a:p>
                  </a:txBody>
                  <a:tcPr marL="8499" marR="8499" marT="849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6"/>
                  </a:ext>
                </a:extLst>
              </a:tr>
            </a:tbl>
          </a:graphicData>
        </a:graphic>
      </p:graphicFrame>
    </p:spTree>
    <p:extLst>
      <p:ext uri="{BB962C8B-B14F-4D97-AF65-F5344CB8AC3E}">
        <p14:creationId xmlns="" xmlns:p14="http://schemas.microsoft.com/office/powerpoint/2010/main" val="29863056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28</a:t>
            </a:fld>
            <a:endParaRPr lang="en-US"/>
          </a:p>
        </p:txBody>
      </p:sp>
      <p:sp>
        <p:nvSpPr>
          <p:cNvPr id="5" name="Title 4"/>
          <p:cNvSpPr>
            <a:spLocks noGrp="1"/>
          </p:cNvSpPr>
          <p:nvPr>
            <p:ph type="title"/>
          </p:nvPr>
        </p:nvSpPr>
        <p:spPr/>
        <p:txBody>
          <a:bodyPr>
            <a:normAutofit fontScale="90000"/>
          </a:bodyPr>
          <a:lstStyle/>
          <a:p>
            <a:r>
              <a:rPr lang="en-US" dirty="0" smtClean="0"/>
              <a:t>Object Types (</a:t>
            </a:r>
            <a:r>
              <a:rPr lang="en-US" dirty="0" err="1" smtClean="0"/>
              <a:t>Cntd</a:t>
            </a:r>
            <a:r>
              <a:rPr lang="en-US" dirty="0" smtClean="0"/>
              <a:t>..)</a:t>
            </a:r>
            <a:endParaRPr lang="en-US" dirty="0"/>
          </a:p>
        </p:txBody>
      </p:sp>
      <p:sp>
        <p:nvSpPr>
          <p:cNvPr id="16" name="TextBox 15"/>
          <p:cNvSpPr txBox="1"/>
          <p:nvPr/>
        </p:nvSpPr>
        <p:spPr>
          <a:xfrm>
            <a:off x="406830" y="1553896"/>
            <a:ext cx="4917692" cy="2031325"/>
          </a:xfrm>
          <a:prstGeom prst="rect">
            <a:avLst/>
          </a:prstGeom>
          <a:noFill/>
        </p:spPr>
        <p:txBody>
          <a:bodyPr wrap="square" rtlCol="0">
            <a:spAutoFit/>
          </a:bodyPr>
          <a:lstStyle/>
          <a:p>
            <a:r>
              <a:rPr lang="fr-FR" sz="1050" dirty="0">
                <a:solidFill>
                  <a:schemeClr val="accent6"/>
                </a:solidFill>
              </a:rPr>
              <a:t>&gt;&gt;&gt; </a:t>
            </a:r>
            <a:r>
              <a:rPr lang="fr-FR" sz="1050" dirty="0" err="1">
                <a:solidFill>
                  <a:schemeClr val="accent6"/>
                </a:solidFill>
              </a:rPr>
              <a:t>v_dict</a:t>
            </a:r>
            <a:r>
              <a:rPr lang="fr-FR" sz="1050" dirty="0">
                <a:solidFill>
                  <a:schemeClr val="accent6"/>
                </a:solidFill>
              </a:rPr>
              <a:t> = {'</a:t>
            </a:r>
            <a:r>
              <a:rPr lang="fr-FR" sz="1050" dirty="0" err="1">
                <a:solidFill>
                  <a:schemeClr val="accent6"/>
                </a:solidFill>
              </a:rPr>
              <a:t>Emp_Id</a:t>
            </a:r>
            <a:r>
              <a:rPr lang="fr-FR" sz="1050" dirty="0">
                <a:solidFill>
                  <a:schemeClr val="accent6"/>
                </a:solidFill>
              </a:rPr>
              <a:t>': 595195, '</a:t>
            </a:r>
            <a:r>
              <a:rPr lang="fr-FR" sz="1050" dirty="0" err="1">
                <a:solidFill>
                  <a:schemeClr val="accent6"/>
                </a:solidFill>
              </a:rPr>
              <a:t>Emp_Name</a:t>
            </a:r>
            <a:r>
              <a:rPr lang="fr-FR" sz="1050" dirty="0">
                <a:solidFill>
                  <a:schemeClr val="accent6"/>
                </a:solidFill>
              </a:rPr>
              <a:t>': 'Ayan', </a:t>
            </a:r>
            <a:r>
              <a:rPr lang="fr-FR" sz="1050" dirty="0" smtClean="0">
                <a:solidFill>
                  <a:schemeClr val="accent6"/>
                </a:solidFill>
              </a:rPr>
              <a:t>'</a:t>
            </a:r>
            <a:r>
              <a:rPr lang="fr-FR" sz="1050" dirty="0" err="1" smtClean="0">
                <a:solidFill>
                  <a:schemeClr val="accent6"/>
                </a:solidFill>
              </a:rPr>
              <a:t>Manager_id</a:t>
            </a:r>
            <a:r>
              <a:rPr lang="fr-FR" sz="1050" dirty="0" smtClean="0">
                <a:solidFill>
                  <a:schemeClr val="accent6"/>
                </a:solidFill>
              </a:rPr>
              <a:t>': </a:t>
            </a:r>
            <a:r>
              <a:rPr lang="fr-FR" sz="1050" dirty="0">
                <a:solidFill>
                  <a:schemeClr val="accent6"/>
                </a:solidFill>
              </a:rPr>
              <a:t>226617}</a:t>
            </a:r>
            <a:endParaRPr lang="fr-FR" sz="1050" dirty="0" smtClean="0">
              <a:solidFill>
                <a:schemeClr val="accent6"/>
              </a:solidFill>
            </a:endParaRPr>
          </a:p>
          <a:p>
            <a:endParaRPr lang="fr-FR" sz="1050" dirty="0">
              <a:solidFill>
                <a:schemeClr val="accent6"/>
              </a:solidFill>
            </a:endParaRPr>
          </a:p>
          <a:p>
            <a:endParaRPr lang="fr-FR" sz="1050" dirty="0" smtClean="0">
              <a:solidFill>
                <a:schemeClr val="accent6"/>
              </a:solidFill>
            </a:endParaRPr>
          </a:p>
          <a:p>
            <a:endParaRPr lang="fr-FR" sz="1050" dirty="0">
              <a:solidFill>
                <a:schemeClr val="accent6"/>
              </a:solidFill>
            </a:endParaRPr>
          </a:p>
          <a:p>
            <a:r>
              <a:rPr lang="fr-FR" sz="1050" dirty="0" smtClean="0">
                <a:solidFill>
                  <a:schemeClr val="accent6"/>
                </a:solidFill>
              </a:rPr>
              <a:t>&gt;&gt;&gt; </a:t>
            </a:r>
            <a:r>
              <a:rPr lang="fr-FR" sz="1050" dirty="0" err="1" smtClean="0">
                <a:solidFill>
                  <a:schemeClr val="accent6"/>
                </a:solidFill>
              </a:rPr>
              <a:t>print</a:t>
            </a:r>
            <a:r>
              <a:rPr lang="fr-FR" sz="1050" dirty="0" smtClean="0">
                <a:solidFill>
                  <a:schemeClr val="accent6"/>
                </a:solidFill>
              </a:rPr>
              <a:t> </a:t>
            </a:r>
            <a:r>
              <a:rPr lang="fr-FR" sz="1050" dirty="0" err="1" smtClean="0">
                <a:solidFill>
                  <a:schemeClr val="accent6"/>
                </a:solidFill>
              </a:rPr>
              <a:t>v_dict</a:t>
            </a:r>
            <a:r>
              <a:rPr lang="fr-FR" sz="1050" dirty="0" smtClean="0">
                <a:solidFill>
                  <a:schemeClr val="accent6"/>
                </a:solidFill>
              </a:rPr>
              <a:t>[‘</a:t>
            </a:r>
            <a:r>
              <a:rPr lang="fr-FR" sz="1050" dirty="0" err="1" smtClean="0">
                <a:solidFill>
                  <a:schemeClr val="accent6"/>
                </a:solidFill>
              </a:rPr>
              <a:t>Manager_Id</a:t>
            </a:r>
            <a:r>
              <a:rPr lang="fr-FR" sz="1050" dirty="0" smtClean="0">
                <a:solidFill>
                  <a:schemeClr val="accent6"/>
                </a:solidFill>
              </a:rPr>
              <a:t>’]</a:t>
            </a:r>
          </a:p>
          <a:p>
            <a:r>
              <a:rPr lang="fr-FR" sz="1050" dirty="0">
                <a:solidFill>
                  <a:schemeClr val="accent6"/>
                </a:solidFill>
              </a:rPr>
              <a:t>226617</a:t>
            </a:r>
          </a:p>
          <a:p>
            <a:endParaRPr lang="fr-FR" sz="1050" dirty="0" smtClean="0">
              <a:solidFill>
                <a:schemeClr val="accent6"/>
              </a:solidFill>
            </a:endParaRPr>
          </a:p>
          <a:p>
            <a:endParaRPr lang="fr-FR" sz="1050" dirty="0" smtClean="0">
              <a:solidFill>
                <a:schemeClr val="accent6"/>
              </a:solidFill>
            </a:endParaRPr>
          </a:p>
          <a:p>
            <a:r>
              <a:rPr lang="fr-FR" sz="1050" dirty="0" smtClean="0">
                <a:solidFill>
                  <a:schemeClr val="accent6"/>
                </a:solidFill>
              </a:rPr>
              <a:t>&gt;&gt;&gt; </a:t>
            </a:r>
            <a:r>
              <a:rPr lang="fr-FR" sz="1050" dirty="0" err="1" smtClean="0">
                <a:solidFill>
                  <a:schemeClr val="accent6"/>
                </a:solidFill>
              </a:rPr>
              <a:t>v_dict</a:t>
            </a:r>
            <a:r>
              <a:rPr lang="fr-FR" sz="1050" dirty="0" smtClean="0">
                <a:solidFill>
                  <a:schemeClr val="accent6"/>
                </a:solidFill>
              </a:rPr>
              <a:t> [‘</a:t>
            </a:r>
            <a:r>
              <a:rPr lang="fr-FR" sz="1050" dirty="0" err="1" smtClean="0">
                <a:solidFill>
                  <a:schemeClr val="accent6"/>
                </a:solidFill>
              </a:rPr>
              <a:t>Emp_Name</a:t>
            </a:r>
            <a:r>
              <a:rPr lang="fr-FR" sz="1050" dirty="0" smtClean="0">
                <a:solidFill>
                  <a:schemeClr val="accent6"/>
                </a:solidFill>
              </a:rPr>
              <a:t>’] = ‘Ayan Chakraborty’</a:t>
            </a:r>
          </a:p>
          <a:p>
            <a:r>
              <a:rPr lang="fr-FR" sz="1050" dirty="0" smtClean="0">
                <a:solidFill>
                  <a:schemeClr val="accent6"/>
                </a:solidFill>
              </a:rPr>
              <a:t>&gt;&gt;&gt; </a:t>
            </a:r>
            <a:r>
              <a:rPr lang="fr-FR" sz="1050" dirty="0" err="1" smtClean="0">
                <a:solidFill>
                  <a:schemeClr val="accent6"/>
                </a:solidFill>
              </a:rPr>
              <a:t>print</a:t>
            </a:r>
            <a:r>
              <a:rPr lang="fr-FR" sz="1050" dirty="0">
                <a:solidFill>
                  <a:schemeClr val="accent6"/>
                </a:solidFill>
              </a:rPr>
              <a:t> </a:t>
            </a:r>
            <a:r>
              <a:rPr lang="fr-FR" sz="1050" dirty="0" err="1">
                <a:solidFill>
                  <a:schemeClr val="accent6"/>
                </a:solidFill>
              </a:rPr>
              <a:t>v_dict</a:t>
            </a:r>
            <a:r>
              <a:rPr lang="fr-FR" sz="1050" dirty="0">
                <a:solidFill>
                  <a:schemeClr val="accent6"/>
                </a:solidFill>
              </a:rPr>
              <a:t> [‘</a:t>
            </a:r>
            <a:r>
              <a:rPr lang="fr-FR" sz="1050" dirty="0" err="1">
                <a:solidFill>
                  <a:schemeClr val="accent6"/>
                </a:solidFill>
              </a:rPr>
              <a:t>Emp_Name</a:t>
            </a:r>
            <a:r>
              <a:rPr lang="fr-FR" sz="1050" dirty="0">
                <a:solidFill>
                  <a:schemeClr val="accent6"/>
                </a:solidFill>
              </a:rPr>
              <a:t>’] </a:t>
            </a:r>
            <a:endParaRPr lang="fr-FR" sz="1050" dirty="0" smtClean="0">
              <a:solidFill>
                <a:schemeClr val="accent6"/>
              </a:solidFill>
            </a:endParaRPr>
          </a:p>
          <a:p>
            <a:r>
              <a:rPr lang="fr-FR" sz="1050" dirty="0" smtClean="0">
                <a:solidFill>
                  <a:schemeClr val="accent6"/>
                </a:solidFill>
              </a:rPr>
              <a:t>Ayan Chakraborty</a:t>
            </a:r>
          </a:p>
          <a:p>
            <a:endParaRPr lang="en-US" sz="1050" dirty="0">
              <a:solidFill>
                <a:schemeClr val="accent6"/>
              </a:solidFill>
            </a:endParaRPr>
          </a:p>
        </p:txBody>
      </p:sp>
      <p:sp>
        <p:nvSpPr>
          <p:cNvPr id="19" name="Oval 18"/>
          <p:cNvSpPr/>
          <p:nvPr/>
        </p:nvSpPr>
        <p:spPr>
          <a:xfrm>
            <a:off x="679087" y="3949793"/>
            <a:ext cx="883920" cy="601963"/>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50" dirty="0" err="1" smtClean="0"/>
              <a:t>Dict</a:t>
            </a:r>
            <a:endParaRPr lang="en-US" sz="1200" dirty="0"/>
          </a:p>
        </p:txBody>
      </p:sp>
      <p:sp>
        <p:nvSpPr>
          <p:cNvPr id="20" name="Rounded Rectangle 19"/>
          <p:cNvSpPr/>
          <p:nvPr/>
        </p:nvSpPr>
        <p:spPr>
          <a:xfrm>
            <a:off x="3651056" y="804130"/>
            <a:ext cx="1148426" cy="55314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smtClean="0">
                <a:solidFill>
                  <a:schemeClr val="tx2"/>
                </a:solidFill>
              </a:rPr>
              <a:t>Mutable</a:t>
            </a:r>
            <a:endParaRPr lang="en-US" sz="1400" dirty="0">
              <a:solidFill>
                <a:schemeClr val="tx2"/>
              </a:solidFill>
            </a:endParaRPr>
          </a:p>
          <a:p>
            <a:pPr algn="ctr"/>
            <a:r>
              <a:rPr lang="en-US" sz="1400" dirty="0">
                <a:solidFill>
                  <a:schemeClr val="tx2"/>
                </a:solidFill>
              </a:rPr>
              <a:t>Objects</a:t>
            </a:r>
          </a:p>
        </p:txBody>
      </p:sp>
      <p:sp>
        <p:nvSpPr>
          <p:cNvPr id="9" name="TextBox 8"/>
          <p:cNvSpPr txBox="1"/>
          <p:nvPr/>
        </p:nvSpPr>
        <p:spPr>
          <a:xfrm>
            <a:off x="406830" y="1200436"/>
            <a:ext cx="8587481" cy="323165"/>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smtClean="0">
                <a:solidFill>
                  <a:schemeClr val="tx2">
                    <a:lumMod val="75000"/>
                    <a:lumOff val="25000"/>
                  </a:schemeClr>
                </a:solidFill>
                <a:cs typeface="Times New Roman" panose="02020603050405020304" pitchFamily="18" charset="0"/>
              </a:rPr>
              <a:t>Defining a </a:t>
            </a:r>
            <a:r>
              <a:rPr lang="en-US" sz="1000" dirty="0" err="1" smtClean="0">
                <a:solidFill>
                  <a:schemeClr val="tx2">
                    <a:lumMod val="75000"/>
                    <a:lumOff val="25000"/>
                  </a:schemeClr>
                </a:solidFill>
                <a:cs typeface="Times New Roman" panose="02020603050405020304" pitchFamily="18" charset="0"/>
              </a:rPr>
              <a:t>Dict</a:t>
            </a:r>
            <a:endParaRPr lang="en-US" sz="1000" dirty="0">
              <a:solidFill>
                <a:schemeClr val="tx2">
                  <a:lumMod val="75000"/>
                  <a:lumOff val="25000"/>
                </a:schemeClr>
              </a:solidFill>
              <a:cs typeface="Times New Roman" panose="02020603050405020304" pitchFamily="18" charset="0"/>
            </a:endParaRPr>
          </a:p>
        </p:txBody>
      </p:sp>
      <p:sp>
        <p:nvSpPr>
          <p:cNvPr id="12" name="TextBox 11"/>
          <p:cNvSpPr txBox="1"/>
          <p:nvPr/>
        </p:nvSpPr>
        <p:spPr>
          <a:xfrm>
            <a:off x="406830" y="2531073"/>
            <a:ext cx="8587481" cy="294632"/>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Updating Lists</a:t>
            </a:r>
          </a:p>
        </p:txBody>
      </p:sp>
      <p:sp>
        <p:nvSpPr>
          <p:cNvPr id="13" name="TextBox 12"/>
          <p:cNvSpPr txBox="1"/>
          <p:nvPr/>
        </p:nvSpPr>
        <p:spPr>
          <a:xfrm>
            <a:off x="5163867" y="1230731"/>
            <a:ext cx="5014479" cy="323165"/>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smtClean="0">
                <a:solidFill>
                  <a:schemeClr val="tx2">
                    <a:lumMod val="75000"/>
                    <a:lumOff val="25000"/>
                  </a:schemeClr>
                </a:solidFill>
                <a:cs typeface="Times New Roman" panose="02020603050405020304" pitchFamily="18" charset="0"/>
              </a:rPr>
              <a:t>Deleting from a List</a:t>
            </a:r>
            <a:endParaRPr lang="en-US" sz="1000" dirty="0">
              <a:solidFill>
                <a:schemeClr val="tx2">
                  <a:lumMod val="75000"/>
                  <a:lumOff val="25000"/>
                </a:schemeClr>
              </a:solidFill>
              <a:cs typeface="Times New Roman" panose="02020603050405020304" pitchFamily="18" charset="0"/>
            </a:endParaRPr>
          </a:p>
        </p:txBody>
      </p:sp>
      <p:sp>
        <p:nvSpPr>
          <p:cNvPr id="15" name="TextBox 14"/>
          <p:cNvSpPr txBox="1"/>
          <p:nvPr/>
        </p:nvSpPr>
        <p:spPr>
          <a:xfrm>
            <a:off x="5163867" y="1570582"/>
            <a:ext cx="3946701" cy="1223412"/>
          </a:xfrm>
          <a:prstGeom prst="rect">
            <a:avLst/>
          </a:prstGeom>
          <a:noFill/>
        </p:spPr>
        <p:txBody>
          <a:bodyPr wrap="square" rtlCol="0">
            <a:spAutoFit/>
          </a:bodyPr>
          <a:lstStyle/>
          <a:p>
            <a:r>
              <a:rPr lang="en-US" sz="1050" dirty="0" smtClean="0">
                <a:solidFill>
                  <a:schemeClr val="accent6"/>
                </a:solidFill>
              </a:rPr>
              <a:t>&gt;&gt;&gt; del [‘</a:t>
            </a:r>
            <a:r>
              <a:rPr lang="en-US" sz="1050" dirty="0" err="1" smtClean="0">
                <a:solidFill>
                  <a:schemeClr val="accent6"/>
                </a:solidFill>
              </a:rPr>
              <a:t>Emp_Name</a:t>
            </a:r>
            <a:endParaRPr lang="en-US" sz="1050" dirty="0" smtClean="0">
              <a:solidFill>
                <a:schemeClr val="accent6"/>
              </a:solidFill>
            </a:endParaRPr>
          </a:p>
          <a:p>
            <a:r>
              <a:rPr lang="en-US" sz="1050" dirty="0" smtClean="0">
                <a:solidFill>
                  <a:schemeClr val="accent6"/>
                </a:solidFill>
              </a:rPr>
              <a:t>&gt;&gt;&gt; print </a:t>
            </a:r>
            <a:r>
              <a:rPr lang="en-US" sz="1050" dirty="0" err="1" smtClean="0">
                <a:solidFill>
                  <a:schemeClr val="accent6"/>
                </a:solidFill>
              </a:rPr>
              <a:t>v_dict</a:t>
            </a:r>
            <a:endParaRPr lang="en-US" sz="1050" dirty="0" smtClean="0">
              <a:solidFill>
                <a:schemeClr val="accent6"/>
              </a:solidFill>
            </a:endParaRPr>
          </a:p>
          <a:p>
            <a:endParaRPr lang="en-US" sz="1050" dirty="0">
              <a:solidFill>
                <a:schemeClr val="accent6"/>
              </a:solidFill>
            </a:endParaRPr>
          </a:p>
          <a:p>
            <a:r>
              <a:rPr lang="fr-FR" sz="1050" dirty="0">
                <a:solidFill>
                  <a:schemeClr val="accent6"/>
                </a:solidFill>
              </a:rPr>
              <a:t>'</a:t>
            </a:r>
            <a:r>
              <a:rPr lang="fr-FR" sz="1050" dirty="0" err="1">
                <a:solidFill>
                  <a:schemeClr val="accent6"/>
                </a:solidFill>
              </a:rPr>
              <a:t>Emp_Id</a:t>
            </a:r>
            <a:r>
              <a:rPr lang="fr-FR" sz="1050" dirty="0">
                <a:solidFill>
                  <a:schemeClr val="accent6"/>
                </a:solidFill>
              </a:rPr>
              <a:t>': 595195, </a:t>
            </a:r>
            <a:r>
              <a:rPr lang="fr-FR" sz="1050" dirty="0" smtClean="0">
                <a:solidFill>
                  <a:schemeClr val="accent6"/>
                </a:solidFill>
              </a:rPr>
              <a:t> </a:t>
            </a:r>
            <a:r>
              <a:rPr lang="fr-FR" sz="1050" dirty="0">
                <a:solidFill>
                  <a:schemeClr val="accent6"/>
                </a:solidFill>
              </a:rPr>
              <a:t>'</a:t>
            </a:r>
            <a:r>
              <a:rPr lang="fr-FR" sz="1050" dirty="0" err="1">
                <a:solidFill>
                  <a:schemeClr val="accent6"/>
                </a:solidFill>
              </a:rPr>
              <a:t>Manager_id</a:t>
            </a:r>
            <a:r>
              <a:rPr lang="fr-FR" sz="1050" dirty="0">
                <a:solidFill>
                  <a:schemeClr val="accent6"/>
                </a:solidFill>
              </a:rPr>
              <a:t>': </a:t>
            </a:r>
            <a:r>
              <a:rPr lang="fr-FR" sz="1050" dirty="0" smtClean="0">
                <a:solidFill>
                  <a:schemeClr val="accent6"/>
                </a:solidFill>
              </a:rPr>
              <a:t>226617</a:t>
            </a:r>
          </a:p>
          <a:p>
            <a:endParaRPr lang="en-US" sz="1050" dirty="0">
              <a:solidFill>
                <a:schemeClr val="accent6"/>
              </a:solidFill>
            </a:endParaRPr>
          </a:p>
          <a:p>
            <a:r>
              <a:rPr lang="en-US" sz="1050" dirty="0" smtClean="0">
                <a:solidFill>
                  <a:schemeClr val="accent6"/>
                </a:solidFill>
              </a:rPr>
              <a:t>&gt;&gt;&gt; print </a:t>
            </a:r>
            <a:r>
              <a:rPr lang="en-US" sz="1050" dirty="0" err="1" smtClean="0">
                <a:solidFill>
                  <a:schemeClr val="accent6"/>
                </a:solidFill>
              </a:rPr>
              <a:t>v_dict.clear</a:t>
            </a:r>
            <a:r>
              <a:rPr lang="en-US" sz="1050" dirty="0" smtClean="0">
                <a:solidFill>
                  <a:schemeClr val="accent6"/>
                </a:solidFill>
              </a:rPr>
              <a:t>();</a:t>
            </a:r>
          </a:p>
          <a:p>
            <a:r>
              <a:rPr lang="en-US" sz="1050" dirty="0" smtClean="0">
                <a:solidFill>
                  <a:schemeClr val="accent6"/>
                </a:solidFill>
              </a:rPr>
              <a:t>&gt;&gt;&gt;del </a:t>
            </a:r>
            <a:r>
              <a:rPr lang="en-US" sz="1050" dirty="0" err="1" smtClean="0">
                <a:solidFill>
                  <a:schemeClr val="accent6"/>
                </a:solidFill>
              </a:rPr>
              <a:t>v_dict</a:t>
            </a:r>
            <a:r>
              <a:rPr lang="en-US" sz="1050" dirty="0" smtClean="0">
                <a:solidFill>
                  <a:schemeClr val="accent6"/>
                </a:solidFill>
              </a:rPr>
              <a:t>;</a:t>
            </a:r>
            <a:endParaRPr lang="en-US" sz="1050" dirty="0">
              <a:solidFill>
                <a:schemeClr val="accent6"/>
              </a:solidFill>
            </a:endParaRPr>
          </a:p>
        </p:txBody>
      </p:sp>
      <p:sp>
        <p:nvSpPr>
          <p:cNvPr id="21" name="TextBox 20"/>
          <p:cNvSpPr txBox="1"/>
          <p:nvPr/>
        </p:nvSpPr>
        <p:spPr>
          <a:xfrm>
            <a:off x="406829" y="1866224"/>
            <a:ext cx="8587481" cy="294632"/>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Accessing Values in Lists</a:t>
            </a:r>
          </a:p>
        </p:txBody>
      </p:sp>
    </p:spTree>
    <p:extLst>
      <p:ext uri="{BB962C8B-B14F-4D97-AF65-F5344CB8AC3E}">
        <p14:creationId xmlns="" xmlns:p14="http://schemas.microsoft.com/office/powerpoint/2010/main" val="14980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29</a:t>
            </a:fld>
            <a:endParaRPr lang="en-US"/>
          </a:p>
        </p:txBody>
      </p:sp>
      <p:sp>
        <p:nvSpPr>
          <p:cNvPr id="5" name="Title 4"/>
          <p:cNvSpPr>
            <a:spLocks noGrp="1"/>
          </p:cNvSpPr>
          <p:nvPr>
            <p:ph type="title"/>
          </p:nvPr>
        </p:nvSpPr>
        <p:spPr/>
        <p:txBody>
          <a:bodyPr>
            <a:normAutofit fontScale="90000"/>
          </a:bodyPr>
          <a:lstStyle/>
          <a:p>
            <a:r>
              <a:rPr lang="en-US" dirty="0" smtClean="0"/>
              <a:t>Object Types (</a:t>
            </a:r>
            <a:r>
              <a:rPr lang="en-US" dirty="0" err="1" smtClean="0"/>
              <a:t>Cntd</a:t>
            </a:r>
            <a:r>
              <a:rPr lang="en-US" dirty="0" smtClean="0"/>
              <a:t>..)</a:t>
            </a:r>
            <a:endParaRPr lang="en-US" dirty="0"/>
          </a:p>
        </p:txBody>
      </p:sp>
      <p:graphicFrame>
        <p:nvGraphicFramePr>
          <p:cNvPr id="18" name="Table 17"/>
          <p:cNvGraphicFramePr>
            <a:graphicFrameLocks noGrp="1"/>
          </p:cNvGraphicFramePr>
          <p:nvPr/>
        </p:nvGraphicFramePr>
        <p:xfrm>
          <a:off x="301337" y="665017"/>
          <a:ext cx="8312728" cy="4062839"/>
        </p:xfrm>
        <a:graphic>
          <a:graphicData uri="http://schemas.openxmlformats.org/drawingml/2006/table">
            <a:tbl>
              <a:tblPr/>
              <a:tblGrid>
                <a:gridCol w="1558636">
                  <a:extLst>
                    <a:ext uri="{9D8B030D-6E8A-4147-A177-3AD203B41FA5}">
                      <a16:colId xmlns="" xmlns:a16="http://schemas.microsoft.com/office/drawing/2014/main" val="20000"/>
                    </a:ext>
                  </a:extLst>
                </a:gridCol>
                <a:gridCol w="6754092">
                  <a:extLst>
                    <a:ext uri="{9D8B030D-6E8A-4147-A177-3AD203B41FA5}">
                      <a16:colId xmlns="" xmlns:a16="http://schemas.microsoft.com/office/drawing/2014/main" val="20001"/>
                    </a:ext>
                  </a:extLst>
                </a:gridCol>
              </a:tblGrid>
              <a:tr h="146610">
                <a:tc>
                  <a:txBody>
                    <a:bodyPr/>
                    <a:lstStyle/>
                    <a:p>
                      <a:pPr algn="ctr" fontAlgn="ctr"/>
                      <a:r>
                        <a:rPr lang="en-US" sz="1100" b="1" i="0" u="none" strike="noStrike" dirty="0" err="1">
                          <a:solidFill>
                            <a:srgbClr val="313131"/>
                          </a:solidFill>
                          <a:latin typeface="Verdana"/>
                        </a:rPr>
                        <a:t>S.No</a:t>
                      </a:r>
                      <a:r>
                        <a:rPr lang="en-US" sz="1100" b="1" i="0" u="none" strike="noStrike" dirty="0">
                          <a:solidFill>
                            <a:srgbClr val="313131"/>
                          </a:solidFill>
                          <a:latin typeface="Verdana"/>
                        </a:rPr>
                        <a:t>.</a:t>
                      </a:r>
                    </a:p>
                  </a:txBody>
                  <a:tcPr marL="7833" marR="7833" marT="7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tc>
                  <a:txBody>
                    <a:bodyPr/>
                    <a:lstStyle/>
                    <a:p>
                      <a:pPr algn="ctr" fontAlgn="ctr"/>
                      <a:r>
                        <a:rPr lang="en-US" sz="1100" b="1" i="0" u="none" strike="noStrike">
                          <a:solidFill>
                            <a:srgbClr val="313131"/>
                          </a:solidFill>
                          <a:latin typeface="Verdana"/>
                        </a:rPr>
                        <a:t>Method &amp; Description</a:t>
                      </a:r>
                    </a:p>
                  </a:txBody>
                  <a:tcPr marL="7833" marR="7833" marT="7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EEEEE"/>
                    </a:solidFill>
                  </a:tcPr>
                </a:tc>
                <a:extLst>
                  <a:ext uri="{0D108BD9-81ED-4DB2-BD59-A6C34878D82A}">
                    <a16:rowId xmlns="" xmlns:a16="http://schemas.microsoft.com/office/drawing/2014/main" val="10000"/>
                  </a:ext>
                </a:extLst>
              </a:tr>
              <a:tr h="146610">
                <a:tc rowSpan="2">
                  <a:txBody>
                    <a:bodyPr/>
                    <a:lstStyle/>
                    <a:p>
                      <a:pPr algn="ctr" fontAlgn="ctr"/>
                      <a:r>
                        <a:rPr lang="en-US" sz="1100" b="0" i="0" u="none" strike="noStrike">
                          <a:solidFill>
                            <a:srgbClr val="313131"/>
                          </a:solidFill>
                          <a:latin typeface="Verdana"/>
                        </a:rPr>
                        <a:t>1</a:t>
                      </a:r>
                    </a:p>
                  </a:txBody>
                  <a:tcPr marL="7833" marR="7833" marT="7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sng" strike="noStrike">
                          <a:solidFill>
                            <a:srgbClr val="0000FF"/>
                          </a:solidFill>
                          <a:latin typeface="Calibri"/>
                          <a:hlinkClick r:id="rId2"/>
                        </a:rPr>
                        <a:t>dict.clear()</a:t>
                      </a:r>
                      <a:endParaRPr lang="en-US" sz="1100" b="0" i="0" u="sng" strike="noStrike">
                        <a:solidFill>
                          <a:srgbClr val="0000FF"/>
                        </a:solidFill>
                        <a:latin typeface="Calibri"/>
                      </a:endParaRPr>
                    </a:p>
                  </a:txBody>
                  <a:tcPr marL="7833" marR="7833" marT="7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278560">
                <a:tc vMerge="1">
                  <a:txBody>
                    <a:bodyPr/>
                    <a:lstStyle/>
                    <a:p>
                      <a:endParaRPr lang="en-US"/>
                    </a:p>
                  </a:txBody>
                  <a:tcPr/>
                </a:tc>
                <a:tc>
                  <a:txBody>
                    <a:bodyPr/>
                    <a:lstStyle/>
                    <a:p>
                      <a:pPr algn="just" fontAlgn="t"/>
                      <a:r>
                        <a:rPr lang="en-IN" sz="1100" b="0" i="0" u="none" strike="noStrike" dirty="0">
                          <a:solidFill>
                            <a:srgbClr val="000000"/>
                          </a:solidFill>
                          <a:latin typeface="Verdana"/>
                        </a:rPr>
                        <a:t>Removes all elements of dictionary </a:t>
                      </a:r>
                      <a:r>
                        <a:rPr lang="en-IN" sz="1100" b="0" i="1" u="none" strike="noStrike" dirty="0" err="1">
                          <a:solidFill>
                            <a:srgbClr val="000000"/>
                          </a:solidFill>
                          <a:latin typeface="Verdana"/>
                        </a:rPr>
                        <a:t>dict</a:t>
                      </a:r>
                      <a:endParaRPr lang="en-IN" sz="1100" b="0" i="0" u="none" strike="noStrike" dirty="0">
                        <a:solidFill>
                          <a:srgbClr val="000000"/>
                        </a:solidFill>
                        <a:latin typeface="Verdana"/>
                      </a:endParaRPr>
                    </a:p>
                  </a:txBody>
                  <a:tcPr marL="7833" marR="7833" marT="7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146610">
                <a:tc rowSpan="2">
                  <a:txBody>
                    <a:bodyPr/>
                    <a:lstStyle/>
                    <a:p>
                      <a:pPr algn="ctr" fontAlgn="ctr"/>
                      <a:r>
                        <a:rPr lang="en-US" sz="1100" b="0" i="0" u="none" strike="noStrike">
                          <a:solidFill>
                            <a:srgbClr val="313131"/>
                          </a:solidFill>
                          <a:latin typeface="Verdana"/>
                        </a:rPr>
                        <a:t>2</a:t>
                      </a:r>
                    </a:p>
                  </a:txBody>
                  <a:tcPr marL="7833" marR="7833" marT="7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sng" strike="noStrike">
                          <a:solidFill>
                            <a:srgbClr val="0000FF"/>
                          </a:solidFill>
                          <a:latin typeface="Calibri"/>
                          <a:hlinkClick r:id="rId3"/>
                        </a:rPr>
                        <a:t>dict.copy()</a:t>
                      </a:r>
                      <a:endParaRPr lang="en-US" sz="1100" b="0" i="0" u="sng" strike="noStrike">
                        <a:solidFill>
                          <a:srgbClr val="0000FF"/>
                        </a:solidFill>
                        <a:latin typeface="Calibri"/>
                      </a:endParaRPr>
                    </a:p>
                  </a:txBody>
                  <a:tcPr marL="7833" marR="7833" marT="7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278560">
                <a:tc vMerge="1">
                  <a:txBody>
                    <a:bodyPr/>
                    <a:lstStyle/>
                    <a:p>
                      <a:endParaRPr lang="en-US"/>
                    </a:p>
                  </a:txBody>
                  <a:tcPr/>
                </a:tc>
                <a:tc>
                  <a:txBody>
                    <a:bodyPr/>
                    <a:lstStyle/>
                    <a:p>
                      <a:pPr algn="just" fontAlgn="t"/>
                      <a:r>
                        <a:rPr lang="en-IN" sz="1100" b="0" i="0" u="none" strike="noStrike">
                          <a:solidFill>
                            <a:srgbClr val="000000"/>
                          </a:solidFill>
                          <a:latin typeface="Verdana"/>
                        </a:rPr>
                        <a:t>Returns a shallow copy of dictionary </a:t>
                      </a:r>
                      <a:r>
                        <a:rPr lang="en-IN" sz="1100" b="0" i="1" u="none" strike="noStrike">
                          <a:solidFill>
                            <a:srgbClr val="000000"/>
                          </a:solidFill>
                          <a:latin typeface="Verdana"/>
                        </a:rPr>
                        <a:t>dict</a:t>
                      </a:r>
                      <a:endParaRPr lang="en-IN" sz="1100" b="0" i="0" u="none" strike="noStrike">
                        <a:solidFill>
                          <a:srgbClr val="000000"/>
                        </a:solidFill>
                        <a:latin typeface="Verdana"/>
                      </a:endParaRPr>
                    </a:p>
                  </a:txBody>
                  <a:tcPr marL="7833" marR="7833" marT="7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146610">
                <a:tc rowSpan="2">
                  <a:txBody>
                    <a:bodyPr/>
                    <a:lstStyle/>
                    <a:p>
                      <a:pPr algn="ctr" fontAlgn="ctr"/>
                      <a:r>
                        <a:rPr lang="en-US" sz="1100" b="0" i="0" u="none" strike="noStrike">
                          <a:solidFill>
                            <a:srgbClr val="313131"/>
                          </a:solidFill>
                          <a:latin typeface="Verdana"/>
                        </a:rPr>
                        <a:t>3</a:t>
                      </a:r>
                    </a:p>
                  </a:txBody>
                  <a:tcPr marL="7833" marR="7833" marT="7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sng" strike="noStrike">
                          <a:solidFill>
                            <a:srgbClr val="0000FF"/>
                          </a:solidFill>
                          <a:latin typeface="Calibri"/>
                          <a:hlinkClick r:id="rId4"/>
                        </a:rPr>
                        <a:t>dict.fromkeys()</a:t>
                      </a:r>
                      <a:endParaRPr lang="en-US" sz="1100" b="0" i="0" u="sng" strike="noStrike">
                        <a:solidFill>
                          <a:srgbClr val="0000FF"/>
                        </a:solidFill>
                        <a:latin typeface="Calibri"/>
                      </a:endParaRPr>
                    </a:p>
                  </a:txBody>
                  <a:tcPr marL="7833" marR="7833" marT="7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417840">
                <a:tc vMerge="1">
                  <a:txBody>
                    <a:bodyPr/>
                    <a:lstStyle/>
                    <a:p>
                      <a:endParaRPr lang="en-US"/>
                    </a:p>
                  </a:txBody>
                  <a:tcPr/>
                </a:tc>
                <a:tc>
                  <a:txBody>
                    <a:bodyPr/>
                    <a:lstStyle/>
                    <a:p>
                      <a:pPr algn="just" fontAlgn="t"/>
                      <a:r>
                        <a:rPr lang="en-IN" sz="1100" b="0" i="0" u="none" strike="noStrike">
                          <a:solidFill>
                            <a:srgbClr val="000000"/>
                          </a:solidFill>
                          <a:latin typeface="Verdana"/>
                        </a:rPr>
                        <a:t>Create a new dictionary with keys from seq and values </a:t>
                      </a:r>
                      <a:r>
                        <a:rPr lang="en-IN" sz="1100" b="0" i="1" u="none" strike="noStrike">
                          <a:solidFill>
                            <a:srgbClr val="000000"/>
                          </a:solidFill>
                          <a:latin typeface="Verdana"/>
                        </a:rPr>
                        <a:t>set</a:t>
                      </a:r>
                      <a:r>
                        <a:rPr lang="en-IN" sz="1100" b="0" i="0" u="none" strike="noStrike">
                          <a:solidFill>
                            <a:srgbClr val="000000"/>
                          </a:solidFill>
                          <a:latin typeface="Verdana"/>
                        </a:rPr>
                        <a:t> to </a:t>
                      </a:r>
                      <a:r>
                        <a:rPr lang="en-IN" sz="1100" b="0" i="1" u="none" strike="noStrike">
                          <a:solidFill>
                            <a:srgbClr val="000000"/>
                          </a:solidFill>
                          <a:latin typeface="Verdana"/>
                        </a:rPr>
                        <a:t>value</a:t>
                      </a:r>
                      <a:r>
                        <a:rPr lang="en-IN" sz="1100" b="0" i="0" u="none" strike="noStrike">
                          <a:solidFill>
                            <a:srgbClr val="000000"/>
                          </a:solidFill>
                          <a:latin typeface="Verdana"/>
                        </a:rPr>
                        <a:t>.</a:t>
                      </a:r>
                    </a:p>
                  </a:txBody>
                  <a:tcPr marL="7833" marR="7833" marT="7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146610">
                <a:tc rowSpan="2">
                  <a:txBody>
                    <a:bodyPr/>
                    <a:lstStyle/>
                    <a:p>
                      <a:pPr algn="ctr" fontAlgn="ctr"/>
                      <a:r>
                        <a:rPr lang="en-US" sz="1100" b="0" i="0" u="none" strike="noStrike">
                          <a:solidFill>
                            <a:srgbClr val="313131"/>
                          </a:solidFill>
                          <a:latin typeface="Verdana"/>
                        </a:rPr>
                        <a:t>4</a:t>
                      </a:r>
                    </a:p>
                  </a:txBody>
                  <a:tcPr marL="7833" marR="7833" marT="7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sng" strike="noStrike">
                          <a:solidFill>
                            <a:srgbClr val="0000FF"/>
                          </a:solidFill>
                          <a:latin typeface="Calibri"/>
                          <a:hlinkClick r:id="rId5"/>
                        </a:rPr>
                        <a:t>dict.get(key, default=None)</a:t>
                      </a:r>
                      <a:endParaRPr lang="en-US" sz="1100" b="0" i="0" u="sng" strike="noStrike">
                        <a:solidFill>
                          <a:srgbClr val="0000FF"/>
                        </a:solidFill>
                        <a:latin typeface="Calibri"/>
                      </a:endParaRPr>
                    </a:p>
                  </a:txBody>
                  <a:tcPr marL="7833" marR="7833" marT="7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394382">
                <a:tc vMerge="1">
                  <a:txBody>
                    <a:bodyPr/>
                    <a:lstStyle/>
                    <a:p>
                      <a:endParaRPr lang="en-US"/>
                    </a:p>
                  </a:txBody>
                  <a:tcPr/>
                </a:tc>
                <a:tc>
                  <a:txBody>
                    <a:bodyPr/>
                    <a:lstStyle/>
                    <a:p>
                      <a:pPr algn="just" fontAlgn="t"/>
                      <a:r>
                        <a:rPr lang="en-IN" sz="1100" b="0" i="0" u="none" strike="noStrike">
                          <a:solidFill>
                            <a:srgbClr val="000000"/>
                          </a:solidFill>
                          <a:latin typeface="Verdana"/>
                        </a:rPr>
                        <a:t>For </a:t>
                      </a:r>
                      <a:r>
                        <a:rPr lang="en-IN" sz="1100" b="0" i="1" u="none" strike="noStrike">
                          <a:solidFill>
                            <a:srgbClr val="000000"/>
                          </a:solidFill>
                          <a:latin typeface="Verdana"/>
                        </a:rPr>
                        <a:t>key</a:t>
                      </a:r>
                      <a:r>
                        <a:rPr lang="en-IN" sz="1100" b="0" i="0" u="none" strike="noStrike">
                          <a:solidFill>
                            <a:srgbClr val="000000"/>
                          </a:solidFill>
                          <a:latin typeface="Verdana"/>
                        </a:rPr>
                        <a:t> key, returns value or default if key not in dictionary</a:t>
                      </a:r>
                    </a:p>
                  </a:txBody>
                  <a:tcPr marL="7833" marR="7833" marT="7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
                  </a:ext>
                </a:extLst>
              </a:tr>
              <a:tr h="146610">
                <a:tc rowSpan="2">
                  <a:txBody>
                    <a:bodyPr/>
                    <a:lstStyle/>
                    <a:p>
                      <a:pPr algn="ctr" fontAlgn="ctr"/>
                      <a:r>
                        <a:rPr lang="en-US" sz="1100" b="0" i="0" u="none" strike="noStrike">
                          <a:solidFill>
                            <a:srgbClr val="313131"/>
                          </a:solidFill>
                          <a:latin typeface="Verdana"/>
                        </a:rPr>
                        <a:t>5</a:t>
                      </a:r>
                    </a:p>
                  </a:txBody>
                  <a:tcPr marL="7833" marR="7833" marT="7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sng" strike="noStrike">
                          <a:solidFill>
                            <a:srgbClr val="0000FF"/>
                          </a:solidFill>
                          <a:latin typeface="Calibri"/>
                          <a:hlinkClick r:id="rId6"/>
                        </a:rPr>
                        <a:t>dict.items()</a:t>
                      </a:r>
                      <a:endParaRPr lang="en-US" sz="1100" b="0" i="0" u="sng" strike="noStrike">
                        <a:solidFill>
                          <a:srgbClr val="0000FF"/>
                        </a:solidFill>
                        <a:latin typeface="Calibri"/>
                      </a:endParaRPr>
                    </a:p>
                  </a:txBody>
                  <a:tcPr marL="7833" marR="7833" marT="7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9"/>
                  </a:ext>
                </a:extLst>
              </a:tr>
              <a:tr h="278560">
                <a:tc vMerge="1">
                  <a:txBody>
                    <a:bodyPr/>
                    <a:lstStyle/>
                    <a:p>
                      <a:endParaRPr lang="en-US"/>
                    </a:p>
                  </a:txBody>
                  <a:tcPr/>
                </a:tc>
                <a:tc>
                  <a:txBody>
                    <a:bodyPr/>
                    <a:lstStyle/>
                    <a:p>
                      <a:pPr algn="just" fontAlgn="t"/>
                      <a:r>
                        <a:rPr lang="en-IN" sz="1100" b="0" i="0" u="none" strike="noStrike">
                          <a:solidFill>
                            <a:srgbClr val="000000"/>
                          </a:solidFill>
                          <a:latin typeface="Verdana"/>
                        </a:rPr>
                        <a:t>Returns a list of </a:t>
                      </a:r>
                      <a:r>
                        <a:rPr lang="en-IN" sz="1100" b="0" i="1" u="none" strike="noStrike">
                          <a:solidFill>
                            <a:srgbClr val="000000"/>
                          </a:solidFill>
                          <a:latin typeface="Verdana"/>
                        </a:rPr>
                        <a:t>dict</a:t>
                      </a:r>
                      <a:r>
                        <a:rPr lang="en-IN" sz="1100" b="0" i="0" u="none" strike="noStrike">
                          <a:solidFill>
                            <a:srgbClr val="000000"/>
                          </a:solidFill>
                          <a:latin typeface="Verdana"/>
                        </a:rPr>
                        <a:t>'s (key, value) tuple pairs</a:t>
                      </a:r>
                    </a:p>
                  </a:txBody>
                  <a:tcPr marL="7833" marR="7833" marT="7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0"/>
                  </a:ext>
                </a:extLst>
              </a:tr>
              <a:tr h="146610">
                <a:tc rowSpan="2">
                  <a:txBody>
                    <a:bodyPr/>
                    <a:lstStyle/>
                    <a:p>
                      <a:pPr algn="ctr" fontAlgn="ctr"/>
                      <a:r>
                        <a:rPr lang="en-US" sz="1100" b="0" i="0" u="none" strike="noStrike">
                          <a:solidFill>
                            <a:srgbClr val="313131"/>
                          </a:solidFill>
                          <a:latin typeface="Verdana"/>
                        </a:rPr>
                        <a:t>6</a:t>
                      </a:r>
                    </a:p>
                  </a:txBody>
                  <a:tcPr marL="7833" marR="7833" marT="7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sng" strike="noStrike" dirty="0" err="1">
                          <a:solidFill>
                            <a:srgbClr val="0000FF"/>
                          </a:solidFill>
                          <a:latin typeface="Calibri"/>
                          <a:hlinkClick r:id="rId7"/>
                        </a:rPr>
                        <a:t>dict.keys</a:t>
                      </a:r>
                      <a:r>
                        <a:rPr lang="en-US" sz="1100" b="0" i="0" u="sng" strike="noStrike" dirty="0">
                          <a:solidFill>
                            <a:srgbClr val="0000FF"/>
                          </a:solidFill>
                          <a:latin typeface="Calibri"/>
                          <a:hlinkClick r:id="rId7"/>
                        </a:rPr>
                        <a:t>()</a:t>
                      </a:r>
                      <a:endParaRPr lang="en-US" sz="1100" b="0" i="0" u="sng" strike="noStrike" dirty="0">
                        <a:solidFill>
                          <a:srgbClr val="0000FF"/>
                        </a:solidFill>
                        <a:latin typeface="Calibri"/>
                      </a:endParaRPr>
                    </a:p>
                  </a:txBody>
                  <a:tcPr marL="7833" marR="7833" marT="7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1"/>
                  </a:ext>
                </a:extLst>
              </a:tr>
              <a:tr h="278560">
                <a:tc vMerge="1">
                  <a:txBody>
                    <a:bodyPr/>
                    <a:lstStyle/>
                    <a:p>
                      <a:endParaRPr lang="en-US"/>
                    </a:p>
                  </a:txBody>
                  <a:tcPr/>
                </a:tc>
                <a:tc>
                  <a:txBody>
                    <a:bodyPr/>
                    <a:lstStyle/>
                    <a:p>
                      <a:pPr algn="just" fontAlgn="t"/>
                      <a:r>
                        <a:rPr lang="en-IN" sz="1100" b="0" i="0" u="none" strike="noStrike">
                          <a:solidFill>
                            <a:srgbClr val="000000"/>
                          </a:solidFill>
                          <a:latin typeface="Verdana"/>
                        </a:rPr>
                        <a:t>Returns list of dictionary dict's keys</a:t>
                      </a:r>
                    </a:p>
                  </a:txBody>
                  <a:tcPr marL="7833" marR="7833" marT="7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2"/>
                  </a:ext>
                </a:extLst>
              </a:tr>
              <a:tr h="146610">
                <a:tc rowSpan="2">
                  <a:txBody>
                    <a:bodyPr/>
                    <a:lstStyle/>
                    <a:p>
                      <a:pPr algn="ctr" fontAlgn="ctr"/>
                      <a:r>
                        <a:rPr lang="en-US" sz="1100" b="0" i="0" u="none" strike="noStrike">
                          <a:solidFill>
                            <a:srgbClr val="313131"/>
                          </a:solidFill>
                          <a:latin typeface="Verdana"/>
                        </a:rPr>
                        <a:t>7</a:t>
                      </a:r>
                    </a:p>
                  </a:txBody>
                  <a:tcPr marL="7833" marR="7833" marT="7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sng" strike="noStrike">
                          <a:solidFill>
                            <a:srgbClr val="0000FF"/>
                          </a:solidFill>
                          <a:latin typeface="Calibri"/>
                          <a:hlinkClick r:id="rId8"/>
                        </a:rPr>
                        <a:t>dict.update(dict2)</a:t>
                      </a:r>
                      <a:endParaRPr lang="en-US" sz="1100" b="0" i="0" u="sng" strike="noStrike">
                        <a:solidFill>
                          <a:srgbClr val="0000FF"/>
                        </a:solidFill>
                        <a:latin typeface="Calibri"/>
                      </a:endParaRPr>
                    </a:p>
                  </a:txBody>
                  <a:tcPr marL="7833" marR="7833" marT="7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3"/>
                  </a:ext>
                </a:extLst>
              </a:tr>
              <a:tr h="278560">
                <a:tc vMerge="1">
                  <a:txBody>
                    <a:bodyPr/>
                    <a:lstStyle/>
                    <a:p>
                      <a:endParaRPr lang="en-US"/>
                    </a:p>
                  </a:txBody>
                  <a:tcPr/>
                </a:tc>
                <a:tc>
                  <a:txBody>
                    <a:bodyPr/>
                    <a:lstStyle/>
                    <a:p>
                      <a:pPr algn="just" fontAlgn="t"/>
                      <a:r>
                        <a:rPr lang="en-IN" sz="1100" b="0" i="0" u="none" strike="noStrike">
                          <a:solidFill>
                            <a:srgbClr val="000000"/>
                          </a:solidFill>
                          <a:latin typeface="Verdana"/>
                        </a:rPr>
                        <a:t>Adds dictionary </a:t>
                      </a:r>
                      <a:r>
                        <a:rPr lang="en-IN" sz="1100" b="0" i="1" u="none" strike="noStrike">
                          <a:solidFill>
                            <a:srgbClr val="000000"/>
                          </a:solidFill>
                          <a:latin typeface="Verdana"/>
                        </a:rPr>
                        <a:t>dict2</a:t>
                      </a:r>
                      <a:r>
                        <a:rPr lang="en-IN" sz="1100" b="0" i="0" u="none" strike="noStrike">
                          <a:solidFill>
                            <a:srgbClr val="000000"/>
                          </a:solidFill>
                          <a:latin typeface="Verdana"/>
                        </a:rPr>
                        <a:t>'s key-values pairs to </a:t>
                      </a:r>
                      <a:r>
                        <a:rPr lang="en-IN" sz="1100" b="0" i="1" u="none" strike="noStrike">
                          <a:solidFill>
                            <a:srgbClr val="000000"/>
                          </a:solidFill>
                          <a:latin typeface="Verdana"/>
                        </a:rPr>
                        <a:t>dict</a:t>
                      </a:r>
                      <a:endParaRPr lang="en-IN" sz="1100" b="0" i="0" u="none" strike="noStrike">
                        <a:solidFill>
                          <a:srgbClr val="000000"/>
                        </a:solidFill>
                        <a:latin typeface="Verdana"/>
                      </a:endParaRPr>
                    </a:p>
                  </a:txBody>
                  <a:tcPr marL="7833" marR="7833" marT="7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4"/>
                  </a:ext>
                </a:extLst>
              </a:tr>
              <a:tr h="146610">
                <a:tc rowSpan="2">
                  <a:txBody>
                    <a:bodyPr/>
                    <a:lstStyle/>
                    <a:p>
                      <a:pPr algn="ctr" fontAlgn="ctr"/>
                      <a:r>
                        <a:rPr lang="en-US" sz="1100" b="0" i="0" u="none" strike="noStrike">
                          <a:solidFill>
                            <a:srgbClr val="313131"/>
                          </a:solidFill>
                          <a:latin typeface="Verdana"/>
                        </a:rPr>
                        <a:t>8</a:t>
                      </a:r>
                    </a:p>
                  </a:txBody>
                  <a:tcPr marL="7833" marR="7833" marT="78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sng" strike="noStrike" dirty="0" err="1">
                          <a:solidFill>
                            <a:srgbClr val="0000FF"/>
                          </a:solidFill>
                          <a:latin typeface="Calibri"/>
                          <a:hlinkClick r:id="rId9"/>
                        </a:rPr>
                        <a:t>dict.values</a:t>
                      </a:r>
                      <a:r>
                        <a:rPr lang="en-US" sz="1100" b="0" i="0" u="sng" strike="noStrike" dirty="0">
                          <a:solidFill>
                            <a:srgbClr val="0000FF"/>
                          </a:solidFill>
                          <a:latin typeface="Calibri"/>
                          <a:hlinkClick r:id="rId9"/>
                        </a:rPr>
                        <a:t>()</a:t>
                      </a:r>
                      <a:endParaRPr lang="en-US" sz="1100" b="0" i="0" u="sng" strike="noStrike" dirty="0">
                        <a:solidFill>
                          <a:srgbClr val="0000FF"/>
                        </a:solidFill>
                        <a:latin typeface="Calibri"/>
                      </a:endParaRPr>
                    </a:p>
                  </a:txBody>
                  <a:tcPr marL="7833" marR="7833" marT="7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5"/>
                  </a:ext>
                </a:extLst>
              </a:tr>
              <a:tr h="278560">
                <a:tc vMerge="1">
                  <a:txBody>
                    <a:bodyPr/>
                    <a:lstStyle/>
                    <a:p>
                      <a:endParaRPr lang="en-US"/>
                    </a:p>
                  </a:txBody>
                  <a:tcPr/>
                </a:tc>
                <a:tc>
                  <a:txBody>
                    <a:bodyPr/>
                    <a:lstStyle/>
                    <a:p>
                      <a:pPr algn="just" fontAlgn="t"/>
                      <a:r>
                        <a:rPr lang="en-IN" sz="1100" b="0" i="0" u="none" strike="noStrike" dirty="0">
                          <a:solidFill>
                            <a:srgbClr val="000000"/>
                          </a:solidFill>
                          <a:latin typeface="Verdana"/>
                        </a:rPr>
                        <a:t>Returns list of dictionary </a:t>
                      </a:r>
                      <a:r>
                        <a:rPr lang="en-IN" sz="1100" b="0" i="1" u="none" strike="noStrike" dirty="0" err="1">
                          <a:solidFill>
                            <a:srgbClr val="000000"/>
                          </a:solidFill>
                          <a:latin typeface="Verdana"/>
                        </a:rPr>
                        <a:t>dict</a:t>
                      </a:r>
                      <a:r>
                        <a:rPr lang="en-IN" sz="1100" b="0" i="0" u="none" strike="noStrike" dirty="0" err="1">
                          <a:solidFill>
                            <a:srgbClr val="000000"/>
                          </a:solidFill>
                          <a:latin typeface="Verdana"/>
                        </a:rPr>
                        <a:t>'s</a:t>
                      </a:r>
                      <a:r>
                        <a:rPr lang="en-IN" sz="1100" b="0" i="0" u="none" strike="noStrike" dirty="0">
                          <a:solidFill>
                            <a:srgbClr val="000000"/>
                          </a:solidFill>
                          <a:latin typeface="Verdana"/>
                        </a:rPr>
                        <a:t> values</a:t>
                      </a:r>
                    </a:p>
                  </a:txBody>
                  <a:tcPr marL="7833" marR="7833" marT="783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6"/>
                  </a:ext>
                </a:extLst>
              </a:tr>
            </a:tbl>
          </a:graphicData>
        </a:graphic>
      </p:graphicFrame>
    </p:spTree>
    <p:extLst>
      <p:ext uri="{BB962C8B-B14F-4D97-AF65-F5344CB8AC3E}">
        <p14:creationId xmlns="" xmlns:p14="http://schemas.microsoft.com/office/powerpoint/2010/main" val="14980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3</a:t>
            </a:fld>
            <a:endParaRPr lang="en-US"/>
          </a:p>
        </p:txBody>
      </p:sp>
      <p:sp>
        <p:nvSpPr>
          <p:cNvPr id="5" name="Title 4"/>
          <p:cNvSpPr>
            <a:spLocks noGrp="1"/>
          </p:cNvSpPr>
          <p:nvPr>
            <p:ph type="title"/>
          </p:nvPr>
        </p:nvSpPr>
        <p:spPr/>
        <p:txBody>
          <a:bodyPr>
            <a:normAutofit fontScale="90000"/>
          </a:bodyPr>
          <a:lstStyle/>
          <a:p>
            <a:r>
              <a:rPr lang="en-US" dirty="0" smtClean="0"/>
              <a:t>Overview</a:t>
            </a:r>
            <a:endParaRPr lang="en-US" dirty="0"/>
          </a:p>
        </p:txBody>
      </p:sp>
      <p:sp>
        <p:nvSpPr>
          <p:cNvPr id="6" name="TextBox 5"/>
          <p:cNvSpPr txBox="1"/>
          <p:nvPr/>
        </p:nvSpPr>
        <p:spPr>
          <a:xfrm>
            <a:off x="309093" y="901522"/>
            <a:ext cx="8587481" cy="553998"/>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Python is a high-level</a:t>
            </a:r>
            <a:r>
              <a:rPr lang="en-US" sz="1000" b="1" dirty="0">
                <a:solidFill>
                  <a:schemeClr val="tx2">
                    <a:lumMod val="75000"/>
                    <a:lumOff val="25000"/>
                  </a:schemeClr>
                </a:solidFill>
                <a:cs typeface="Times New Roman" panose="02020603050405020304" pitchFamily="18" charset="0"/>
              </a:rPr>
              <a:t>, </a:t>
            </a:r>
            <a:r>
              <a:rPr lang="en-US" sz="1000" b="1" dirty="0">
                <a:solidFill>
                  <a:schemeClr val="tx2"/>
                </a:solidFill>
                <a:cs typeface="Times New Roman" panose="02020603050405020304" pitchFamily="18" charset="0"/>
              </a:rPr>
              <a:t>Interpreted</a:t>
            </a:r>
            <a:r>
              <a:rPr lang="en-US" sz="1000" b="1" dirty="0">
                <a:solidFill>
                  <a:schemeClr val="tx2">
                    <a:lumMod val="75000"/>
                    <a:lumOff val="25000"/>
                  </a:schemeClr>
                </a:solidFill>
                <a:cs typeface="Times New Roman" panose="02020603050405020304" pitchFamily="18" charset="0"/>
              </a:rPr>
              <a:t>, </a:t>
            </a:r>
            <a:r>
              <a:rPr lang="en-US" sz="1000" b="1" dirty="0">
                <a:solidFill>
                  <a:schemeClr val="tx2"/>
                </a:solidFill>
                <a:cs typeface="Times New Roman" panose="02020603050405020304" pitchFamily="18" charset="0"/>
              </a:rPr>
              <a:t>Interactive, Object-oriented</a:t>
            </a:r>
            <a:r>
              <a:rPr lang="en-US" sz="1000" b="1" dirty="0">
                <a:solidFill>
                  <a:schemeClr val="tx2">
                    <a:lumMod val="75000"/>
                    <a:lumOff val="25000"/>
                  </a:schemeClr>
                </a:solidFill>
                <a:cs typeface="Times New Roman" panose="02020603050405020304" pitchFamily="18" charset="0"/>
              </a:rPr>
              <a:t> </a:t>
            </a:r>
            <a:r>
              <a:rPr lang="en-US" sz="1000" dirty="0">
                <a:solidFill>
                  <a:schemeClr val="tx2">
                    <a:lumMod val="75000"/>
                    <a:lumOff val="25000"/>
                  </a:schemeClr>
                </a:solidFill>
                <a:cs typeface="Times New Roman" panose="02020603050405020304" pitchFamily="18" charset="0"/>
              </a:rPr>
              <a:t>scripting language which highly </a:t>
            </a:r>
            <a:r>
              <a:rPr lang="en-US" sz="1000" b="1" dirty="0">
                <a:solidFill>
                  <a:schemeClr val="tx2"/>
                </a:solidFill>
                <a:cs typeface="Times New Roman" panose="02020603050405020304" pitchFamily="18" charset="0"/>
              </a:rPr>
              <a:t>Readable</a:t>
            </a:r>
            <a:r>
              <a:rPr lang="en-US" sz="1000" dirty="0">
                <a:solidFill>
                  <a:schemeClr val="tx2">
                    <a:lumMod val="75000"/>
                    <a:lumOff val="25000"/>
                  </a:schemeClr>
                </a:solidFill>
                <a:cs typeface="Times New Roman" panose="02020603050405020304" pitchFamily="18" charset="0"/>
              </a:rPr>
              <a:t>.</a:t>
            </a:r>
          </a:p>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Python's features include :</a:t>
            </a:r>
          </a:p>
        </p:txBody>
      </p:sp>
      <p:sp>
        <p:nvSpPr>
          <p:cNvPr id="7" name="Explosion 1 6"/>
          <p:cNvSpPr/>
          <p:nvPr/>
        </p:nvSpPr>
        <p:spPr>
          <a:xfrm>
            <a:off x="234554" y="1648064"/>
            <a:ext cx="1459659" cy="1042328"/>
          </a:xfrm>
          <a:prstGeom prst="irregularSeal1">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2"/>
                </a:solidFill>
              </a:rPr>
              <a:t>Portable</a:t>
            </a:r>
          </a:p>
        </p:txBody>
      </p:sp>
      <p:sp>
        <p:nvSpPr>
          <p:cNvPr id="8" name="Explosion 1 7"/>
          <p:cNvSpPr/>
          <p:nvPr/>
        </p:nvSpPr>
        <p:spPr>
          <a:xfrm>
            <a:off x="1876666" y="1572725"/>
            <a:ext cx="1768205" cy="1281427"/>
          </a:xfrm>
          <a:prstGeom prst="irregularSeal1">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2"/>
                </a:solidFill>
              </a:rPr>
              <a:t>Interactive Mode</a:t>
            </a:r>
          </a:p>
        </p:txBody>
      </p:sp>
      <p:sp>
        <p:nvSpPr>
          <p:cNvPr id="9" name="Explosion 1 8"/>
          <p:cNvSpPr/>
          <p:nvPr/>
        </p:nvSpPr>
        <p:spPr>
          <a:xfrm>
            <a:off x="3827324" y="1522923"/>
            <a:ext cx="1806730" cy="1292609"/>
          </a:xfrm>
          <a:prstGeom prst="irregularSeal1">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2"/>
                </a:solidFill>
              </a:rPr>
              <a:t>Extendable</a:t>
            </a:r>
          </a:p>
        </p:txBody>
      </p:sp>
      <p:sp>
        <p:nvSpPr>
          <p:cNvPr id="10" name="Explosion 1 9"/>
          <p:cNvSpPr/>
          <p:nvPr/>
        </p:nvSpPr>
        <p:spPr>
          <a:xfrm>
            <a:off x="3346199" y="2976433"/>
            <a:ext cx="1701965" cy="1257681"/>
          </a:xfrm>
          <a:prstGeom prst="irregularSeal1">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2"/>
                </a:solidFill>
              </a:rPr>
              <a:t>DB Interface</a:t>
            </a:r>
          </a:p>
        </p:txBody>
      </p:sp>
      <p:sp>
        <p:nvSpPr>
          <p:cNvPr id="11" name="Explosion 1 10"/>
          <p:cNvSpPr/>
          <p:nvPr/>
        </p:nvSpPr>
        <p:spPr>
          <a:xfrm>
            <a:off x="961993" y="2968518"/>
            <a:ext cx="2114421" cy="1333595"/>
          </a:xfrm>
          <a:prstGeom prst="irregularSeal1">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2"/>
                </a:solidFill>
              </a:rPr>
              <a:t>GUI Programming</a:t>
            </a:r>
          </a:p>
        </p:txBody>
      </p:sp>
      <p:sp>
        <p:nvSpPr>
          <p:cNvPr id="13" name="Rectangle 12"/>
          <p:cNvSpPr/>
          <p:nvPr/>
        </p:nvSpPr>
        <p:spPr>
          <a:xfrm>
            <a:off x="5751772" y="1539774"/>
            <a:ext cx="3209159" cy="2956921"/>
          </a:xfrm>
          <a:prstGeom prst="rect">
            <a:avLst/>
          </a:prstGeom>
          <a:solidFill>
            <a:schemeClr val="bg1">
              <a:lumMod val="9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5816507" y="1539774"/>
            <a:ext cx="3209159" cy="2546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defTabSz="708261"/>
            <a:r>
              <a:rPr lang="en-US" sz="1400" dirty="0" smtClean="0">
                <a:solidFill>
                  <a:schemeClr val="tx2"/>
                </a:solidFill>
                <a:latin typeface="Arial Narrow" panose="020B0606020202030204" pitchFamily="34" charset="0"/>
              </a:rPr>
              <a:t>History</a:t>
            </a:r>
            <a:endParaRPr lang="en-US" sz="1400" dirty="0">
              <a:solidFill>
                <a:schemeClr val="tx2"/>
              </a:solidFill>
              <a:latin typeface="Arial Narrow" panose="020B0606020202030204" pitchFamily="34" charset="0"/>
            </a:endParaRPr>
          </a:p>
        </p:txBody>
      </p:sp>
      <p:sp>
        <p:nvSpPr>
          <p:cNvPr id="4" name="Rounded Rectangle 3"/>
          <p:cNvSpPr/>
          <p:nvPr/>
        </p:nvSpPr>
        <p:spPr>
          <a:xfrm>
            <a:off x="5938032" y="2072532"/>
            <a:ext cx="580913" cy="35869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 name="Rounded Rectangle 15"/>
          <p:cNvSpPr/>
          <p:nvPr/>
        </p:nvSpPr>
        <p:spPr>
          <a:xfrm>
            <a:off x="6682742" y="2083168"/>
            <a:ext cx="580913" cy="35869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TextBox 11"/>
          <p:cNvSpPr txBox="1"/>
          <p:nvPr/>
        </p:nvSpPr>
        <p:spPr>
          <a:xfrm>
            <a:off x="6038233" y="2072532"/>
            <a:ext cx="620926" cy="369332"/>
          </a:xfrm>
          <a:prstGeom prst="rect">
            <a:avLst/>
          </a:prstGeom>
          <a:noFill/>
        </p:spPr>
        <p:txBody>
          <a:bodyPr wrap="square" rtlCol="0">
            <a:spAutoFit/>
          </a:bodyPr>
          <a:lstStyle/>
          <a:p>
            <a:r>
              <a:rPr lang="en-US" dirty="0" smtClean="0"/>
              <a:t>C</a:t>
            </a:r>
            <a:endParaRPr lang="en-US" dirty="0"/>
          </a:p>
        </p:txBody>
      </p:sp>
      <p:sp>
        <p:nvSpPr>
          <p:cNvPr id="18" name="TextBox 17"/>
          <p:cNvSpPr txBox="1"/>
          <p:nvPr/>
        </p:nvSpPr>
        <p:spPr>
          <a:xfrm>
            <a:off x="6682742" y="2056456"/>
            <a:ext cx="620926" cy="369332"/>
          </a:xfrm>
          <a:prstGeom prst="rect">
            <a:avLst/>
          </a:prstGeom>
          <a:noFill/>
        </p:spPr>
        <p:txBody>
          <a:bodyPr wrap="square" rtlCol="0">
            <a:spAutoFit/>
          </a:bodyPr>
          <a:lstStyle/>
          <a:p>
            <a:r>
              <a:rPr lang="en-US" dirty="0" smtClean="0"/>
              <a:t>Lips</a:t>
            </a:r>
            <a:endParaRPr lang="en-US" dirty="0"/>
          </a:p>
        </p:txBody>
      </p:sp>
      <p:sp>
        <p:nvSpPr>
          <p:cNvPr id="15" name="Rounded Rectangle 14"/>
          <p:cNvSpPr/>
          <p:nvPr/>
        </p:nvSpPr>
        <p:spPr>
          <a:xfrm>
            <a:off x="5938031" y="2976433"/>
            <a:ext cx="1325623" cy="602428"/>
          </a:xfrm>
          <a:prstGeom prst="round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7" name="TextBox 16"/>
          <p:cNvSpPr txBox="1"/>
          <p:nvPr/>
        </p:nvSpPr>
        <p:spPr>
          <a:xfrm>
            <a:off x="6153745" y="3083871"/>
            <a:ext cx="1153115" cy="369332"/>
          </a:xfrm>
          <a:prstGeom prst="rect">
            <a:avLst/>
          </a:prstGeom>
          <a:noFill/>
        </p:spPr>
        <p:txBody>
          <a:bodyPr wrap="square" rtlCol="0">
            <a:spAutoFit/>
          </a:bodyPr>
          <a:lstStyle/>
          <a:p>
            <a:r>
              <a:rPr lang="en-US" dirty="0" smtClean="0">
                <a:solidFill>
                  <a:schemeClr val="tx2">
                    <a:lumMod val="50000"/>
                    <a:lumOff val="50000"/>
                  </a:schemeClr>
                </a:solidFill>
              </a:rPr>
              <a:t>Python</a:t>
            </a:r>
            <a:endParaRPr lang="en-US" dirty="0">
              <a:solidFill>
                <a:schemeClr val="tx2">
                  <a:lumMod val="50000"/>
                  <a:lumOff val="50000"/>
                </a:schemeClr>
              </a:solidFill>
            </a:endParaRPr>
          </a:p>
        </p:txBody>
      </p:sp>
      <p:pic>
        <p:nvPicPr>
          <p:cNvPr id="19" name="Picture 18"/>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347743" y="1871411"/>
            <a:ext cx="1529097" cy="2293645"/>
          </a:xfrm>
          <a:prstGeom prst="rect">
            <a:avLst/>
          </a:prstGeom>
        </p:spPr>
      </p:pic>
      <p:sp>
        <p:nvSpPr>
          <p:cNvPr id="20" name="TextBox 19"/>
          <p:cNvSpPr txBox="1"/>
          <p:nvPr/>
        </p:nvSpPr>
        <p:spPr>
          <a:xfrm>
            <a:off x="7542660" y="4207765"/>
            <a:ext cx="1334180" cy="246221"/>
          </a:xfrm>
          <a:prstGeom prst="rect">
            <a:avLst/>
          </a:prstGeom>
          <a:noFill/>
        </p:spPr>
        <p:txBody>
          <a:bodyPr wrap="square" rtlCol="0">
            <a:spAutoFit/>
          </a:bodyPr>
          <a:lstStyle/>
          <a:p>
            <a:r>
              <a:rPr lang="en-US" sz="1000" dirty="0">
                <a:solidFill>
                  <a:schemeClr val="tx2"/>
                </a:solidFill>
              </a:rPr>
              <a:t>Guido van Rossum</a:t>
            </a:r>
          </a:p>
        </p:txBody>
      </p:sp>
      <p:cxnSp>
        <p:nvCxnSpPr>
          <p:cNvPr id="22" name="Straight Arrow Connector 21"/>
          <p:cNvCxnSpPr>
            <a:endCxn id="15" idx="0"/>
          </p:cNvCxnSpPr>
          <p:nvPr/>
        </p:nvCxnSpPr>
        <p:spPr>
          <a:xfrm>
            <a:off x="6228488" y="2425788"/>
            <a:ext cx="372355" cy="550645"/>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6" idx="2"/>
            <a:endCxn id="15" idx="0"/>
          </p:cNvCxnSpPr>
          <p:nvPr/>
        </p:nvCxnSpPr>
        <p:spPr>
          <a:xfrm flipH="1">
            <a:off x="6600843" y="2441864"/>
            <a:ext cx="372356" cy="534569"/>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37424432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30</a:t>
            </a:fld>
            <a:endParaRPr lang="en-US"/>
          </a:p>
        </p:txBody>
      </p:sp>
      <p:sp>
        <p:nvSpPr>
          <p:cNvPr id="5" name="Title 4"/>
          <p:cNvSpPr>
            <a:spLocks noGrp="1"/>
          </p:cNvSpPr>
          <p:nvPr>
            <p:ph type="title"/>
          </p:nvPr>
        </p:nvSpPr>
        <p:spPr/>
        <p:txBody>
          <a:bodyPr>
            <a:normAutofit fontScale="90000"/>
          </a:bodyPr>
          <a:lstStyle/>
          <a:p>
            <a:r>
              <a:rPr lang="en-US" dirty="0"/>
              <a:t>Making Decisions</a:t>
            </a:r>
          </a:p>
        </p:txBody>
      </p:sp>
      <p:sp>
        <p:nvSpPr>
          <p:cNvPr id="19" name="TextBox 18"/>
          <p:cNvSpPr txBox="1"/>
          <p:nvPr/>
        </p:nvSpPr>
        <p:spPr>
          <a:xfrm>
            <a:off x="304362" y="1153846"/>
            <a:ext cx="4917692" cy="1061829"/>
          </a:xfrm>
          <a:prstGeom prst="rect">
            <a:avLst/>
          </a:prstGeom>
          <a:noFill/>
        </p:spPr>
        <p:txBody>
          <a:bodyPr wrap="square" rtlCol="0">
            <a:spAutoFit/>
          </a:bodyPr>
          <a:lstStyle/>
          <a:p>
            <a:r>
              <a:rPr lang="en-US" sz="1050" dirty="0" err="1" smtClean="0">
                <a:solidFill>
                  <a:schemeClr val="accent6"/>
                </a:solidFill>
              </a:rPr>
              <a:t>v_var</a:t>
            </a:r>
            <a:r>
              <a:rPr lang="en-US" sz="1050" dirty="0" smtClean="0">
                <a:solidFill>
                  <a:schemeClr val="accent6"/>
                </a:solidFill>
              </a:rPr>
              <a:t> = 100</a:t>
            </a:r>
          </a:p>
          <a:p>
            <a:endParaRPr lang="en-US" sz="1050" dirty="0" smtClean="0">
              <a:solidFill>
                <a:schemeClr val="accent6"/>
              </a:solidFill>
            </a:endParaRPr>
          </a:p>
          <a:p>
            <a:r>
              <a:rPr lang="en-US" sz="1050" dirty="0" smtClean="0">
                <a:solidFill>
                  <a:schemeClr val="accent6"/>
                </a:solidFill>
              </a:rPr>
              <a:t>if </a:t>
            </a:r>
            <a:r>
              <a:rPr lang="en-US" sz="1050" dirty="0" err="1" smtClean="0">
                <a:solidFill>
                  <a:schemeClr val="accent6"/>
                </a:solidFill>
              </a:rPr>
              <a:t>v_var</a:t>
            </a:r>
            <a:r>
              <a:rPr lang="en-US" sz="1050" dirty="0" smtClean="0">
                <a:solidFill>
                  <a:schemeClr val="accent6"/>
                </a:solidFill>
              </a:rPr>
              <a:t> == 100:</a:t>
            </a:r>
          </a:p>
          <a:p>
            <a:r>
              <a:rPr lang="en-US" sz="1050" dirty="0">
                <a:solidFill>
                  <a:schemeClr val="accent6"/>
                </a:solidFill>
              </a:rPr>
              <a:t>	</a:t>
            </a:r>
            <a:r>
              <a:rPr lang="en-US" sz="1050" dirty="0" smtClean="0">
                <a:solidFill>
                  <a:schemeClr val="accent6"/>
                </a:solidFill>
              </a:rPr>
              <a:t>print “Variable value is :” ,</a:t>
            </a:r>
            <a:r>
              <a:rPr lang="en-US" sz="1050" dirty="0" err="1" smtClean="0">
                <a:solidFill>
                  <a:schemeClr val="accent6"/>
                </a:solidFill>
              </a:rPr>
              <a:t>v_var</a:t>
            </a:r>
            <a:endParaRPr lang="en-US" sz="1050" dirty="0" smtClean="0">
              <a:solidFill>
                <a:schemeClr val="accent6"/>
              </a:solidFill>
            </a:endParaRPr>
          </a:p>
          <a:p>
            <a:endParaRPr lang="en-US" sz="1050" dirty="0">
              <a:solidFill>
                <a:schemeClr val="accent6"/>
              </a:solidFill>
            </a:endParaRPr>
          </a:p>
          <a:p>
            <a:r>
              <a:rPr lang="en-US" sz="1050" dirty="0" smtClean="0">
                <a:solidFill>
                  <a:schemeClr val="accent6"/>
                </a:solidFill>
              </a:rPr>
              <a:t>Variable </a:t>
            </a:r>
            <a:r>
              <a:rPr lang="en-US" sz="1050" dirty="0">
                <a:solidFill>
                  <a:schemeClr val="accent6"/>
                </a:solidFill>
              </a:rPr>
              <a:t>value </a:t>
            </a:r>
            <a:r>
              <a:rPr lang="en-US" sz="1050" dirty="0" smtClean="0">
                <a:solidFill>
                  <a:schemeClr val="accent6"/>
                </a:solidFill>
              </a:rPr>
              <a:t>is : 100</a:t>
            </a:r>
            <a:endParaRPr lang="en-US" sz="1050" dirty="0">
              <a:solidFill>
                <a:schemeClr val="accent6"/>
              </a:solidFill>
            </a:endParaRPr>
          </a:p>
        </p:txBody>
      </p:sp>
      <p:sp>
        <p:nvSpPr>
          <p:cNvPr id="20" name="TextBox 19"/>
          <p:cNvSpPr txBox="1"/>
          <p:nvPr/>
        </p:nvSpPr>
        <p:spPr>
          <a:xfrm>
            <a:off x="304362" y="800386"/>
            <a:ext cx="8587481" cy="323165"/>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An </a:t>
            </a:r>
            <a:r>
              <a:rPr lang="en-US" sz="1000" b="1" u="sng" dirty="0">
                <a:solidFill>
                  <a:schemeClr val="tx2">
                    <a:lumMod val="75000"/>
                    <a:lumOff val="25000"/>
                  </a:schemeClr>
                </a:solidFill>
                <a:cs typeface="Times New Roman" panose="02020603050405020304" pitchFamily="18" charset="0"/>
              </a:rPr>
              <a:t>if statement </a:t>
            </a:r>
            <a:r>
              <a:rPr lang="en-US" sz="1000" dirty="0">
                <a:solidFill>
                  <a:schemeClr val="tx2">
                    <a:lumMod val="75000"/>
                    <a:lumOff val="25000"/>
                  </a:schemeClr>
                </a:solidFill>
                <a:cs typeface="Times New Roman" panose="02020603050405020304" pitchFamily="18" charset="0"/>
              </a:rPr>
              <a:t>consists of a </a:t>
            </a:r>
            <a:r>
              <a:rPr lang="en-US" sz="1000" dirty="0" err="1">
                <a:solidFill>
                  <a:schemeClr val="tx2">
                    <a:lumMod val="75000"/>
                    <a:lumOff val="25000"/>
                  </a:schemeClr>
                </a:solidFill>
                <a:cs typeface="Times New Roman" panose="02020603050405020304" pitchFamily="18" charset="0"/>
              </a:rPr>
              <a:t>boolean</a:t>
            </a:r>
            <a:r>
              <a:rPr lang="en-US" sz="1000" dirty="0">
                <a:solidFill>
                  <a:schemeClr val="tx2">
                    <a:lumMod val="75000"/>
                    <a:lumOff val="25000"/>
                  </a:schemeClr>
                </a:solidFill>
                <a:cs typeface="Times New Roman" panose="02020603050405020304" pitchFamily="18" charset="0"/>
              </a:rPr>
              <a:t> expression followed by one or more statements.</a:t>
            </a:r>
          </a:p>
        </p:txBody>
      </p:sp>
      <p:sp>
        <p:nvSpPr>
          <p:cNvPr id="22" name="TextBox 21"/>
          <p:cNvSpPr txBox="1"/>
          <p:nvPr/>
        </p:nvSpPr>
        <p:spPr>
          <a:xfrm>
            <a:off x="304362" y="2533055"/>
            <a:ext cx="4917692" cy="1546577"/>
          </a:xfrm>
          <a:prstGeom prst="rect">
            <a:avLst/>
          </a:prstGeom>
          <a:noFill/>
        </p:spPr>
        <p:txBody>
          <a:bodyPr wrap="square" rtlCol="0">
            <a:spAutoFit/>
          </a:bodyPr>
          <a:lstStyle/>
          <a:p>
            <a:r>
              <a:rPr lang="en-US" sz="1050" dirty="0" err="1" smtClean="0">
                <a:solidFill>
                  <a:schemeClr val="accent6"/>
                </a:solidFill>
              </a:rPr>
              <a:t>v_var</a:t>
            </a:r>
            <a:r>
              <a:rPr lang="en-US" sz="1050" dirty="0" smtClean="0">
                <a:solidFill>
                  <a:schemeClr val="accent6"/>
                </a:solidFill>
              </a:rPr>
              <a:t> = 100</a:t>
            </a:r>
          </a:p>
          <a:p>
            <a:endParaRPr lang="en-US" sz="1050" dirty="0" smtClean="0">
              <a:solidFill>
                <a:schemeClr val="accent6"/>
              </a:solidFill>
            </a:endParaRPr>
          </a:p>
          <a:p>
            <a:r>
              <a:rPr lang="en-US" sz="1050" dirty="0" smtClean="0">
                <a:solidFill>
                  <a:schemeClr val="accent6"/>
                </a:solidFill>
              </a:rPr>
              <a:t>if </a:t>
            </a:r>
            <a:r>
              <a:rPr lang="en-US" sz="1050" dirty="0" err="1" smtClean="0">
                <a:solidFill>
                  <a:schemeClr val="accent6"/>
                </a:solidFill>
              </a:rPr>
              <a:t>v_var</a:t>
            </a:r>
            <a:r>
              <a:rPr lang="en-US" sz="1050" dirty="0" smtClean="0">
                <a:solidFill>
                  <a:schemeClr val="accent6"/>
                </a:solidFill>
              </a:rPr>
              <a:t> == 200:</a:t>
            </a:r>
          </a:p>
          <a:p>
            <a:r>
              <a:rPr lang="en-US" sz="1050" dirty="0" smtClean="0">
                <a:solidFill>
                  <a:schemeClr val="accent6"/>
                </a:solidFill>
              </a:rPr>
              <a:t>	print “ Getting expected value!! ”</a:t>
            </a:r>
          </a:p>
          <a:p>
            <a:r>
              <a:rPr lang="en-US" sz="1050" dirty="0" smtClean="0">
                <a:solidFill>
                  <a:schemeClr val="accent6"/>
                </a:solidFill>
              </a:rPr>
              <a:t>else:</a:t>
            </a:r>
          </a:p>
          <a:p>
            <a:r>
              <a:rPr lang="en-US" sz="1050" dirty="0" smtClean="0">
                <a:solidFill>
                  <a:schemeClr val="accent6"/>
                </a:solidFill>
              </a:rPr>
              <a:t>	print “Expecting 200 but getting ”, </a:t>
            </a:r>
            <a:r>
              <a:rPr lang="en-US" sz="1050" dirty="0" err="1" smtClean="0">
                <a:solidFill>
                  <a:schemeClr val="accent6"/>
                </a:solidFill>
              </a:rPr>
              <a:t>v_var</a:t>
            </a:r>
            <a:endParaRPr lang="en-US" sz="1050" dirty="0" smtClean="0">
              <a:solidFill>
                <a:schemeClr val="accent6"/>
              </a:solidFill>
            </a:endParaRPr>
          </a:p>
          <a:p>
            <a:endParaRPr lang="en-US" sz="1050" dirty="0">
              <a:solidFill>
                <a:schemeClr val="accent6"/>
              </a:solidFill>
            </a:endParaRPr>
          </a:p>
          <a:p>
            <a:endParaRPr lang="en-US" sz="1050" dirty="0" smtClean="0">
              <a:solidFill>
                <a:schemeClr val="accent6"/>
              </a:solidFill>
            </a:endParaRPr>
          </a:p>
          <a:p>
            <a:r>
              <a:rPr lang="en-US" sz="1050" dirty="0" smtClean="0">
                <a:solidFill>
                  <a:schemeClr val="accent6"/>
                </a:solidFill>
              </a:rPr>
              <a:t>Expecting </a:t>
            </a:r>
            <a:r>
              <a:rPr lang="en-US" sz="1050" dirty="0">
                <a:solidFill>
                  <a:schemeClr val="accent6"/>
                </a:solidFill>
              </a:rPr>
              <a:t>200 but </a:t>
            </a:r>
            <a:r>
              <a:rPr lang="en-US" sz="1050" dirty="0" smtClean="0">
                <a:solidFill>
                  <a:schemeClr val="accent6"/>
                </a:solidFill>
              </a:rPr>
              <a:t>getting 100</a:t>
            </a:r>
            <a:endParaRPr lang="en-US" sz="1050" dirty="0">
              <a:solidFill>
                <a:schemeClr val="accent6"/>
              </a:solidFill>
            </a:endParaRPr>
          </a:p>
        </p:txBody>
      </p:sp>
      <p:sp>
        <p:nvSpPr>
          <p:cNvPr id="23" name="TextBox 22"/>
          <p:cNvSpPr txBox="1"/>
          <p:nvPr/>
        </p:nvSpPr>
        <p:spPr>
          <a:xfrm>
            <a:off x="304362" y="2179595"/>
            <a:ext cx="8587481" cy="294632"/>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An </a:t>
            </a:r>
            <a:r>
              <a:rPr lang="en-US" sz="1000" b="1" u="sng" dirty="0">
                <a:solidFill>
                  <a:schemeClr val="tx2">
                    <a:lumMod val="75000"/>
                    <a:lumOff val="25000"/>
                  </a:schemeClr>
                </a:solidFill>
                <a:cs typeface="Times New Roman" panose="02020603050405020304" pitchFamily="18" charset="0"/>
              </a:rPr>
              <a:t>if statement </a:t>
            </a:r>
            <a:r>
              <a:rPr lang="en-US" sz="1000" dirty="0">
                <a:solidFill>
                  <a:schemeClr val="tx2">
                    <a:lumMod val="75000"/>
                    <a:lumOff val="25000"/>
                  </a:schemeClr>
                </a:solidFill>
                <a:cs typeface="Times New Roman" panose="02020603050405020304" pitchFamily="18" charset="0"/>
              </a:rPr>
              <a:t>can be followed by an optional </a:t>
            </a:r>
            <a:r>
              <a:rPr lang="en-US" sz="1000" b="1" u="sng" dirty="0">
                <a:solidFill>
                  <a:schemeClr val="tx2">
                    <a:lumMod val="75000"/>
                    <a:lumOff val="25000"/>
                  </a:schemeClr>
                </a:solidFill>
                <a:cs typeface="Times New Roman" panose="02020603050405020304" pitchFamily="18" charset="0"/>
              </a:rPr>
              <a:t>else statement</a:t>
            </a:r>
            <a:r>
              <a:rPr lang="en-US" sz="1000" dirty="0">
                <a:solidFill>
                  <a:schemeClr val="tx2">
                    <a:lumMod val="75000"/>
                    <a:lumOff val="25000"/>
                  </a:schemeClr>
                </a:solidFill>
                <a:cs typeface="Times New Roman" panose="02020603050405020304" pitchFamily="18" charset="0"/>
              </a:rPr>
              <a:t>, which executes when the </a:t>
            </a:r>
            <a:r>
              <a:rPr lang="en-US" sz="1000" dirty="0" err="1">
                <a:solidFill>
                  <a:schemeClr val="tx2">
                    <a:lumMod val="75000"/>
                    <a:lumOff val="25000"/>
                  </a:schemeClr>
                </a:solidFill>
                <a:cs typeface="Times New Roman" panose="02020603050405020304" pitchFamily="18" charset="0"/>
              </a:rPr>
              <a:t>boolean</a:t>
            </a:r>
            <a:r>
              <a:rPr lang="en-US" sz="1000" dirty="0">
                <a:solidFill>
                  <a:schemeClr val="tx2">
                    <a:lumMod val="75000"/>
                    <a:lumOff val="25000"/>
                  </a:schemeClr>
                </a:solidFill>
                <a:cs typeface="Times New Roman" panose="02020603050405020304" pitchFamily="18" charset="0"/>
              </a:rPr>
              <a:t> expression is FALSE.</a:t>
            </a:r>
          </a:p>
        </p:txBody>
      </p:sp>
    </p:spTree>
    <p:extLst>
      <p:ext uri="{BB962C8B-B14F-4D97-AF65-F5344CB8AC3E}">
        <p14:creationId xmlns="" xmlns:p14="http://schemas.microsoft.com/office/powerpoint/2010/main" val="28987095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31</a:t>
            </a:fld>
            <a:endParaRPr lang="en-US"/>
          </a:p>
        </p:txBody>
      </p:sp>
      <p:sp>
        <p:nvSpPr>
          <p:cNvPr id="5" name="Title 4"/>
          <p:cNvSpPr>
            <a:spLocks noGrp="1"/>
          </p:cNvSpPr>
          <p:nvPr>
            <p:ph type="title"/>
          </p:nvPr>
        </p:nvSpPr>
        <p:spPr/>
        <p:txBody>
          <a:bodyPr>
            <a:normAutofit fontScale="90000"/>
          </a:bodyPr>
          <a:lstStyle/>
          <a:p>
            <a:r>
              <a:rPr lang="en-US" dirty="0"/>
              <a:t>Making </a:t>
            </a:r>
            <a:r>
              <a:rPr lang="en-US" dirty="0" smtClean="0"/>
              <a:t>Decisions </a:t>
            </a:r>
            <a:r>
              <a:rPr lang="en-US" dirty="0"/>
              <a:t>(</a:t>
            </a:r>
            <a:r>
              <a:rPr lang="en-US" dirty="0" err="1"/>
              <a:t>Cntd</a:t>
            </a:r>
            <a:r>
              <a:rPr lang="en-US" dirty="0"/>
              <a:t>..)</a:t>
            </a:r>
          </a:p>
        </p:txBody>
      </p:sp>
      <p:sp>
        <p:nvSpPr>
          <p:cNvPr id="19" name="TextBox 18"/>
          <p:cNvSpPr txBox="1"/>
          <p:nvPr/>
        </p:nvSpPr>
        <p:spPr>
          <a:xfrm>
            <a:off x="304362" y="1153846"/>
            <a:ext cx="4917692" cy="2839239"/>
          </a:xfrm>
          <a:prstGeom prst="rect">
            <a:avLst/>
          </a:prstGeom>
          <a:noFill/>
        </p:spPr>
        <p:txBody>
          <a:bodyPr wrap="square" rtlCol="0">
            <a:spAutoFit/>
          </a:bodyPr>
          <a:lstStyle/>
          <a:p>
            <a:r>
              <a:rPr lang="en-US" sz="1050" dirty="0" err="1" smtClean="0">
                <a:solidFill>
                  <a:schemeClr val="accent6"/>
                </a:solidFill>
              </a:rPr>
              <a:t>v_var</a:t>
            </a:r>
            <a:r>
              <a:rPr lang="en-US" sz="1050" dirty="0" smtClean="0">
                <a:solidFill>
                  <a:schemeClr val="accent6"/>
                </a:solidFill>
              </a:rPr>
              <a:t> = 100</a:t>
            </a:r>
          </a:p>
          <a:p>
            <a:endParaRPr lang="en-US" sz="1050" dirty="0">
              <a:solidFill>
                <a:schemeClr val="accent6"/>
              </a:solidFill>
            </a:endParaRPr>
          </a:p>
          <a:p>
            <a:r>
              <a:rPr lang="en-US" sz="1050" dirty="0" smtClean="0">
                <a:solidFill>
                  <a:schemeClr val="accent6"/>
                </a:solidFill>
              </a:rPr>
              <a:t>if </a:t>
            </a:r>
            <a:r>
              <a:rPr lang="en-US" sz="1050" dirty="0" err="1">
                <a:solidFill>
                  <a:schemeClr val="accent6"/>
                </a:solidFill>
              </a:rPr>
              <a:t>v_var</a:t>
            </a:r>
            <a:r>
              <a:rPr lang="en-US" sz="1050" dirty="0">
                <a:solidFill>
                  <a:schemeClr val="accent6"/>
                </a:solidFill>
              </a:rPr>
              <a:t> &lt; 100:</a:t>
            </a:r>
          </a:p>
          <a:p>
            <a:endParaRPr lang="en-US" sz="1050" dirty="0">
              <a:solidFill>
                <a:schemeClr val="accent6"/>
              </a:solidFill>
            </a:endParaRPr>
          </a:p>
          <a:p>
            <a:r>
              <a:rPr lang="en-US" sz="1050" dirty="0">
                <a:solidFill>
                  <a:schemeClr val="accent6"/>
                </a:solidFill>
              </a:rPr>
              <a:t>	print "Expression value is less than 100"</a:t>
            </a:r>
          </a:p>
          <a:p>
            <a:endParaRPr lang="en-US" sz="1050" dirty="0">
              <a:solidFill>
                <a:schemeClr val="accent6"/>
              </a:solidFill>
            </a:endParaRPr>
          </a:p>
          <a:p>
            <a:r>
              <a:rPr lang="en-US" sz="1050" dirty="0" err="1">
                <a:solidFill>
                  <a:schemeClr val="accent6"/>
                </a:solidFill>
              </a:rPr>
              <a:t>elif</a:t>
            </a:r>
            <a:r>
              <a:rPr lang="en-US" sz="1050" dirty="0">
                <a:solidFill>
                  <a:schemeClr val="accent6"/>
                </a:solidFill>
              </a:rPr>
              <a:t> </a:t>
            </a:r>
            <a:r>
              <a:rPr lang="en-US" sz="1050" dirty="0" err="1">
                <a:solidFill>
                  <a:schemeClr val="accent6"/>
                </a:solidFill>
              </a:rPr>
              <a:t>v_var</a:t>
            </a:r>
            <a:r>
              <a:rPr lang="en-US" sz="1050" dirty="0">
                <a:solidFill>
                  <a:schemeClr val="accent6"/>
                </a:solidFill>
              </a:rPr>
              <a:t> &gt; 100:</a:t>
            </a:r>
          </a:p>
          <a:p>
            <a:endParaRPr lang="en-US" sz="1050" dirty="0">
              <a:solidFill>
                <a:schemeClr val="accent6"/>
              </a:solidFill>
            </a:endParaRPr>
          </a:p>
          <a:p>
            <a:r>
              <a:rPr lang="en-US" sz="1050" dirty="0">
                <a:solidFill>
                  <a:schemeClr val="accent6"/>
                </a:solidFill>
              </a:rPr>
              <a:t>	print "Expression value is greater than 100"</a:t>
            </a:r>
          </a:p>
          <a:p>
            <a:r>
              <a:rPr lang="en-US" sz="1050" dirty="0">
                <a:solidFill>
                  <a:schemeClr val="accent6"/>
                </a:solidFill>
              </a:rPr>
              <a:t>else:</a:t>
            </a:r>
          </a:p>
          <a:p>
            <a:endParaRPr lang="en-US" sz="1050" dirty="0">
              <a:solidFill>
                <a:schemeClr val="accent6"/>
              </a:solidFill>
            </a:endParaRPr>
          </a:p>
          <a:p>
            <a:r>
              <a:rPr lang="en-US" sz="1050" dirty="0">
                <a:solidFill>
                  <a:schemeClr val="accent6"/>
                </a:solidFill>
              </a:rPr>
              <a:t>	print "Expression value is </a:t>
            </a:r>
            <a:r>
              <a:rPr lang="en-US" sz="1050" dirty="0" smtClean="0">
                <a:solidFill>
                  <a:schemeClr val="accent6"/>
                </a:solidFill>
              </a:rPr>
              <a:t>100“</a:t>
            </a:r>
          </a:p>
          <a:p>
            <a:endParaRPr lang="en-US" sz="1050" dirty="0">
              <a:solidFill>
                <a:schemeClr val="accent6"/>
              </a:solidFill>
            </a:endParaRPr>
          </a:p>
          <a:p>
            <a:endParaRPr lang="en-US" sz="1050" dirty="0" smtClean="0">
              <a:solidFill>
                <a:schemeClr val="accent6"/>
              </a:solidFill>
            </a:endParaRPr>
          </a:p>
          <a:p>
            <a:endParaRPr lang="en-US" sz="1050" dirty="0">
              <a:solidFill>
                <a:schemeClr val="accent6"/>
              </a:solidFill>
            </a:endParaRPr>
          </a:p>
          <a:p>
            <a:r>
              <a:rPr lang="en-US" sz="1050" dirty="0" smtClean="0">
                <a:solidFill>
                  <a:schemeClr val="accent6"/>
                </a:solidFill>
              </a:rPr>
              <a:t>Expression </a:t>
            </a:r>
            <a:r>
              <a:rPr lang="en-US" sz="1050" dirty="0">
                <a:solidFill>
                  <a:schemeClr val="accent6"/>
                </a:solidFill>
              </a:rPr>
              <a:t>value is </a:t>
            </a:r>
            <a:r>
              <a:rPr lang="en-US" sz="1050" dirty="0" smtClean="0">
                <a:solidFill>
                  <a:schemeClr val="accent6"/>
                </a:solidFill>
              </a:rPr>
              <a:t>100</a:t>
            </a:r>
            <a:endParaRPr lang="en-US" sz="1050" dirty="0">
              <a:solidFill>
                <a:schemeClr val="accent6"/>
              </a:solidFill>
            </a:endParaRPr>
          </a:p>
          <a:p>
            <a:endParaRPr lang="en-US" sz="1050" dirty="0">
              <a:solidFill>
                <a:schemeClr val="accent6"/>
              </a:solidFill>
            </a:endParaRPr>
          </a:p>
        </p:txBody>
      </p:sp>
      <p:sp>
        <p:nvSpPr>
          <p:cNvPr id="20" name="TextBox 19"/>
          <p:cNvSpPr txBox="1"/>
          <p:nvPr/>
        </p:nvSpPr>
        <p:spPr>
          <a:xfrm>
            <a:off x="304362" y="800386"/>
            <a:ext cx="8587481" cy="294632"/>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smtClean="0">
                <a:solidFill>
                  <a:schemeClr val="tx2">
                    <a:lumMod val="75000"/>
                    <a:lumOff val="25000"/>
                  </a:schemeClr>
                </a:solidFill>
                <a:cs typeface="Times New Roman" panose="02020603050405020304" pitchFamily="18" charset="0"/>
              </a:rPr>
              <a:t>One </a:t>
            </a:r>
            <a:r>
              <a:rPr lang="en-US" sz="1000" b="1" u="sng" dirty="0">
                <a:solidFill>
                  <a:schemeClr val="tx2">
                    <a:lumMod val="75000"/>
                    <a:lumOff val="25000"/>
                  </a:schemeClr>
                </a:solidFill>
                <a:cs typeface="Times New Roman" panose="02020603050405020304" pitchFamily="18" charset="0"/>
              </a:rPr>
              <a:t>if or else if statement </a:t>
            </a:r>
            <a:r>
              <a:rPr lang="en-US" sz="1000" dirty="0">
                <a:solidFill>
                  <a:schemeClr val="tx2">
                    <a:lumMod val="75000"/>
                    <a:lumOff val="25000"/>
                  </a:schemeClr>
                </a:solidFill>
                <a:cs typeface="Times New Roman" panose="02020603050405020304" pitchFamily="18" charset="0"/>
              </a:rPr>
              <a:t>inside another if or else if statement(s).</a:t>
            </a:r>
          </a:p>
        </p:txBody>
      </p:sp>
    </p:spTree>
    <p:extLst>
      <p:ext uri="{BB962C8B-B14F-4D97-AF65-F5344CB8AC3E}">
        <p14:creationId xmlns="" xmlns:p14="http://schemas.microsoft.com/office/powerpoint/2010/main" val="2469559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32</a:t>
            </a:fld>
            <a:endParaRPr lang="en-US"/>
          </a:p>
        </p:txBody>
      </p:sp>
      <p:sp>
        <p:nvSpPr>
          <p:cNvPr id="5" name="Title 4"/>
          <p:cNvSpPr>
            <a:spLocks noGrp="1"/>
          </p:cNvSpPr>
          <p:nvPr>
            <p:ph type="title"/>
          </p:nvPr>
        </p:nvSpPr>
        <p:spPr/>
        <p:txBody>
          <a:bodyPr>
            <a:normAutofit fontScale="90000"/>
          </a:bodyPr>
          <a:lstStyle/>
          <a:p>
            <a:r>
              <a:rPr lang="en-US" dirty="0"/>
              <a:t>Loops &amp; </a:t>
            </a:r>
            <a:r>
              <a:rPr lang="en-US" dirty="0" smtClean="0"/>
              <a:t>Functions</a:t>
            </a:r>
            <a:endParaRPr lang="en-US" dirty="0"/>
          </a:p>
        </p:txBody>
      </p:sp>
      <p:sp>
        <p:nvSpPr>
          <p:cNvPr id="20" name="TextBox 19"/>
          <p:cNvSpPr txBox="1"/>
          <p:nvPr/>
        </p:nvSpPr>
        <p:spPr>
          <a:xfrm>
            <a:off x="304362" y="800386"/>
            <a:ext cx="8587481" cy="553998"/>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smtClean="0">
                <a:solidFill>
                  <a:schemeClr val="tx2">
                    <a:lumMod val="75000"/>
                    <a:lumOff val="25000"/>
                  </a:schemeClr>
                </a:solidFill>
                <a:cs typeface="Times New Roman" panose="02020603050405020304" pitchFamily="18" charset="0"/>
              </a:rPr>
              <a:t>WHILE LOOP : Repeats </a:t>
            </a:r>
            <a:r>
              <a:rPr lang="en-US" sz="1000" dirty="0">
                <a:solidFill>
                  <a:schemeClr val="tx2">
                    <a:lumMod val="75000"/>
                    <a:lumOff val="25000"/>
                  </a:schemeClr>
                </a:solidFill>
                <a:cs typeface="Times New Roman" panose="02020603050405020304" pitchFamily="18" charset="0"/>
              </a:rPr>
              <a:t>a statement or group of statements while a given condition is TRUE. It tests the condition before executing the loop body.</a:t>
            </a:r>
          </a:p>
        </p:txBody>
      </p:sp>
      <p:sp>
        <p:nvSpPr>
          <p:cNvPr id="8" name="TextBox 7"/>
          <p:cNvSpPr txBox="1"/>
          <p:nvPr/>
        </p:nvSpPr>
        <p:spPr>
          <a:xfrm>
            <a:off x="304362" y="1330999"/>
            <a:ext cx="4917692" cy="3323987"/>
          </a:xfrm>
          <a:prstGeom prst="rect">
            <a:avLst/>
          </a:prstGeom>
          <a:noFill/>
        </p:spPr>
        <p:txBody>
          <a:bodyPr wrap="square" rtlCol="0">
            <a:spAutoFit/>
          </a:bodyPr>
          <a:lstStyle/>
          <a:p>
            <a:r>
              <a:rPr lang="en-US" sz="1050" dirty="0" err="1">
                <a:solidFill>
                  <a:schemeClr val="accent6"/>
                </a:solidFill>
              </a:rPr>
              <a:t>v_seq</a:t>
            </a:r>
            <a:r>
              <a:rPr lang="en-US" sz="1050" dirty="0">
                <a:solidFill>
                  <a:schemeClr val="accent6"/>
                </a:solidFill>
              </a:rPr>
              <a:t> =1</a:t>
            </a:r>
          </a:p>
          <a:p>
            <a:endParaRPr lang="en-US" sz="1050" dirty="0">
              <a:solidFill>
                <a:schemeClr val="accent6"/>
              </a:solidFill>
            </a:endParaRPr>
          </a:p>
          <a:p>
            <a:r>
              <a:rPr lang="en-US" sz="1050" dirty="0">
                <a:solidFill>
                  <a:schemeClr val="accent6"/>
                </a:solidFill>
              </a:rPr>
              <a:t>while (</a:t>
            </a:r>
            <a:r>
              <a:rPr lang="en-US" sz="1050" dirty="0" err="1">
                <a:solidFill>
                  <a:schemeClr val="accent6"/>
                </a:solidFill>
              </a:rPr>
              <a:t>v_seq</a:t>
            </a:r>
            <a:r>
              <a:rPr lang="en-US" sz="1050" dirty="0">
                <a:solidFill>
                  <a:schemeClr val="accent6"/>
                </a:solidFill>
              </a:rPr>
              <a:t> &lt; </a:t>
            </a:r>
            <a:r>
              <a:rPr lang="en-US" sz="1050" dirty="0" smtClean="0">
                <a:solidFill>
                  <a:schemeClr val="accent6"/>
                </a:solidFill>
              </a:rPr>
              <a:t>11):</a:t>
            </a:r>
            <a:endParaRPr lang="en-US" sz="1050" dirty="0">
              <a:solidFill>
                <a:schemeClr val="accent6"/>
              </a:solidFill>
            </a:endParaRPr>
          </a:p>
          <a:p>
            <a:endParaRPr lang="en-US" sz="1050" dirty="0">
              <a:solidFill>
                <a:schemeClr val="accent6"/>
              </a:solidFill>
            </a:endParaRPr>
          </a:p>
          <a:p>
            <a:r>
              <a:rPr lang="en-US" sz="1050" dirty="0">
                <a:solidFill>
                  <a:schemeClr val="accent6"/>
                </a:solidFill>
              </a:rPr>
              <a:t>	Print "The sequence is : ",</a:t>
            </a:r>
            <a:r>
              <a:rPr lang="en-US" sz="1050" dirty="0" err="1">
                <a:solidFill>
                  <a:schemeClr val="accent6"/>
                </a:solidFill>
              </a:rPr>
              <a:t>v_seq</a:t>
            </a:r>
            <a:endParaRPr lang="en-US" sz="1050" dirty="0">
              <a:solidFill>
                <a:schemeClr val="accent6"/>
              </a:solidFill>
            </a:endParaRPr>
          </a:p>
          <a:p>
            <a:r>
              <a:rPr lang="en-US" sz="1050" dirty="0">
                <a:solidFill>
                  <a:schemeClr val="accent6"/>
                </a:solidFill>
              </a:rPr>
              <a:t>	</a:t>
            </a:r>
            <a:r>
              <a:rPr lang="en-US" sz="1050" dirty="0" err="1">
                <a:solidFill>
                  <a:schemeClr val="accent6"/>
                </a:solidFill>
              </a:rPr>
              <a:t>v_seq</a:t>
            </a:r>
            <a:r>
              <a:rPr lang="en-US" sz="1050" dirty="0">
                <a:solidFill>
                  <a:schemeClr val="accent6"/>
                </a:solidFill>
              </a:rPr>
              <a:t> + = 1</a:t>
            </a:r>
          </a:p>
          <a:p>
            <a:endParaRPr lang="en-US" sz="1050" dirty="0">
              <a:solidFill>
                <a:schemeClr val="accent6"/>
              </a:solidFill>
            </a:endParaRPr>
          </a:p>
          <a:p>
            <a:r>
              <a:rPr lang="en-US" sz="1050" dirty="0">
                <a:solidFill>
                  <a:schemeClr val="accent6"/>
                </a:solidFill>
              </a:rPr>
              <a:t>print "EOL</a:t>
            </a:r>
            <a:r>
              <a:rPr lang="en-US" sz="1050" dirty="0" smtClean="0">
                <a:solidFill>
                  <a:schemeClr val="accent6"/>
                </a:solidFill>
              </a:rPr>
              <a:t>!“</a:t>
            </a:r>
          </a:p>
          <a:p>
            <a:endParaRPr lang="en-US" sz="1050" dirty="0">
              <a:solidFill>
                <a:schemeClr val="accent6"/>
              </a:solidFill>
            </a:endParaRPr>
          </a:p>
          <a:p>
            <a:r>
              <a:rPr lang="en-US" sz="1050" dirty="0">
                <a:solidFill>
                  <a:schemeClr val="accent6"/>
                </a:solidFill>
              </a:rPr>
              <a:t>The sequence is </a:t>
            </a:r>
            <a:r>
              <a:rPr lang="en-US" sz="1050" dirty="0" smtClean="0">
                <a:solidFill>
                  <a:schemeClr val="accent6"/>
                </a:solidFill>
              </a:rPr>
              <a:t>: 1</a:t>
            </a:r>
          </a:p>
          <a:p>
            <a:r>
              <a:rPr lang="en-US" sz="1050" dirty="0">
                <a:solidFill>
                  <a:schemeClr val="accent6"/>
                </a:solidFill>
              </a:rPr>
              <a:t>The sequence is </a:t>
            </a:r>
            <a:r>
              <a:rPr lang="en-US" sz="1050" dirty="0" smtClean="0">
                <a:solidFill>
                  <a:schemeClr val="accent6"/>
                </a:solidFill>
              </a:rPr>
              <a:t>:2</a:t>
            </a:r>
          </a:p>
          <a:p>
            <a:r>
              <a:rPr lang="en-US" sz="1050" dirty="0">
                <a:solidFill>
                  <a:schemeClr val="accent6"/>
                </a:solidFill>
              </a:rPr>
              <a:t>The sequence is </a:t>
            </a:r>
            <a:r>
              <a:rPr lang="en-US" sz="1050" dirty="0" smtClean="0">
                <a:solidFill>
                  <a:schemeClr val="accent6"/>
                </a:solidFill>
              </a:rPr>
              <a:t>:3</a:t>
            </a:r>
          </a:p>
          <a:p>
            <a:r>
              <a:rPr lang="en-US" sz="1050" dirty="0">
                <a:solidFill>
                  <a:schemeClr val="accent6"/>
                </a:solidFill>
              </a:rPr>
              <a:t>The sequence is </a:t>
            </a:r>
            <a:r>
              <a:rPr lang="en-US" sz="1050" dirty="0" smtClean="0">
                <a:solidFill>
                  <a:schemeClr val="accent6"/>
                </a:solidFill>
              </a:rPr>
              <a:t>:4</a:t>
            </a:r>
          </a:p>
          <a:p>
            <a:r>
              <a:rPr lang="en-US" sz="1050" dirty="0">
                <a:solidFill>
                  <a:schemeClr val="accent6"/>
                </a:solidFill>
              </a:rPr>
              <a:t>The sequence is </a:t>
            </a:r>
            <a:r>
              <a:rPr lang="en-US" sz="1050" dirty="0" smtClean="0">
                <a:solidFill>
                  <a:schemeClr val="accent6"/>
                </a:solidFill>
              </a:rPr>
              <a:t>:5</a:t>
            </a:r>
          </a:p>
          <a:p>
            <a:r>
              <a:rPr lang="en-US" sz="1050" dirty="0">
                <a:solidFill>
                  <a:schemeClr val="accent6"/>
                </a:solidFill>
              </a:rPr>
              <a:t>The sequence is </a:t>
            </a:r>
            <a:r>
              <a:rPr lang="en-US" sz="1050" dirty="0" smtClean="0">
                <a:solidFill>
                  <a:schemeClr val="accent6"/>
                </a:solidFill>
              </a:rPr>
              <a:t>:6</a:t>
            </a:r>
          </a:p>
          <a:p>
            <a:r>
              <a:rPr lang="en-US" sz="1050" dirty="0">
                <a:solidFill>
                  <a:schemeClr val="accent6"/>
                </a:solidFill>
              </a:rPr>
              <a:t>The sequence is </a:t>
            </a:r>
            <a:r>
              <a:rPr lang="en-US" sz="1050" dirty="0" smtClean="0">
                <a:solidFill>
                  <a:schemeClr val="accent6"/>
                </a:solidFill>
              </a:rPr>
              <a:t>:7</a:t>
            </a:r>
          </a:p>
          <a:p>
            <a:r>
              <a:rPr lang="en-US" sz="1050" dirty="0">
                <a:solidFill>
                  <a:schemeClr val="accent6"/>
                </a:solidFill>
              </a:rPr>
              <a:t>The sequence is </a:t>
            </a:r>
            <a:r>
              <a:rPr lang="en-US" sz="1050" dirty="0" smtClean="0">
                <a:solidFill>
                  <a:schemeClr val="accent6"/>
                </a:solidFill>
              </a:rPr>
              <a:t>:8</a:t>
            </a:r>
          </a:p>
          <a:p>
            <a:r>
              <a:rPr lang="en-US" sz="1050" dirty="0">
                <a:solidFill>
                  <a:schemeClr val="accent6"/>
                </a:solidFill>
              </a:rPr>
              <a:t>The sequence is </a:t>
            </a:r>
            <a:r>
              <a:rPr lang="en-US" sz="1050" dirty="0" smtClean="0">
                <a:solidFill>
                  <a:schemeClr val="accent6"/>
                </a:solidFill>
              </a:rPr>
              <a:t>:9</a:t>
            </a:r>
          </a:p>
          <a:p>
            <a:r>
              <a:rPr lang="en-US" sz="1050" dirty="0">
                <a:solidFill>
                  <a:schemeClr val="accent6"/>
                </a:solidFill>
              </a:rPr>
              <a:t>The sequence is </a:t>
            </a:r>
            <a:r>
              <a:rPr lang="en-US" sz="1050" dirty="0" smtClean="0">
                <a:solidFill>
                  <a:schemeClr val="accent6"/>
                </a:solidFill>
              </a:rPr>
              <a:t>:10</a:t>
            </a:r>
          </a:p>
          <a:p>
            <a:r>
              <a:rPr lang="en-US" sz="1050" dirty="0">
                <a:solidFill>
                  <a:schemeClr val="accent6"/>
                </a:solidFill>
              </a:rPr>
              <a:t>EOL</a:t>
            </a:r>
          </a:p>
        </p:txBody>
      </p:sp>
    </p:spTree>
    <p:extLst>
      <p:ext uri="{BB962C8B-B14F-4D97-AF65-F5344CB8AC3E}">
        <p14:creationId xmlns="" xmlns:p14="http://schemas.microsoft.com/office/powerpoint/2010/main" val="12079590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33</a:t>
            </a:fld>
            <a:endParaRPr lang="en-US"/>
          </a:p>
        </p:txBody>
      </p:sp>
      <p:sp>
        <p:nvSpPr>
          <p:cNvPr id="5" name="Title 4"/>
          <p:cNvSpPr>
            <a:spLocks noGrp="1"/>
          </p:cNvSpPr>
          <p:nvPr>
            <p:ph type="title"/>
          </p:nvPr>
        </p:nvSpPr>
        <p:spPr/>
        <p:txBody>
          <a:bodyPr>
            <a:normAutofit fontScale="90000"/>
          </a:bodyPr>
          <a:lstStyle/>
          <a:p>
            <a:r>
              <a:rPr lang="en-US" dirty="0"/>
              <a:t>Loops &amp; </a:t>
            </a:r>
            <a:r>
              <a:rPr lang="en-US" dirty="0" smtClean="0"/>
              <a:t>Functions (</a:t>
            </a:r>
            <a:r>
              <a:rPr lang="en-US" dirty="0" err="1"/>
              <a:t>Cntd</a:t>
            </a:r>
            <a:r>
              <a:rPr lang="en-US" dirty="0"/>
              <a:t>..)</a:t>
            </a:r>
          </a:p>
        </p:txBody>
      </p:sp>
      <p:sp>
        <p:nvSpPr>
          <p:cNvPr id="20" name="TextBox 19"/>
          <p:cNvSpPr txBox="1"/>
          <p:nvPr/>
        </p:nvSpPr>
        <p:spPr>
          <a:xfrm>
            <a:off x="304362" y="800386"/>
            <a:ext cx="8587481" cy="323165"/>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smtClean="0">
                <a:solidFill>
                  <a:schemeClr val="tx2">
                    <a:lumMod val="75000"/>
                    <a:lumOff val="25000"/>
                  </a:schemeClr>
                </a:solidFill>
                <a:cs typeface="Times New Roman" panose="02020603050405020304" pitchFamily="18" charset="0"/>
              </a:rPr>
              <a:t>FOR LOOP </a:t>
            </a:r>
            <a:r>
              <a:rPr lang="en-US" sz="1000" dirty="0">
                <a:solidFill>
                  <a:schemeClr val="tx2">
                    <a:lumMod val="75000"/>
                    <a:lumOff val="25000"/>
                  </a:schemeClr>
                </a:solidFill>
                <a:cs typeface="Times New Roman" panose="02020603050405020304" pitchFamily="18" charset="0"/>
              </a:rPr>
              <a:t>: Executes a sequence of statements multiple times and abbreviates the code that manages the loop variable.</a:t>
            </a:r>
          </a:p>
        </p:txBody>
      </p:sp>
      <p:sp>
        <p:nvSpPr>
          <p:cNvPr id="8" name="TextBox 7"/>
          <p:cNvSpPr txBox="1"/>
          <p:nvPr/>
        </p:nvSpPr>
        <p:spPr>
          <a:xfrm>
            <a:off x="304362" y="1330999"/>
            <a:ext cx="4917692" cy="3000821"/>
          </a:xfrm>
          <a:prstGeom prst="rect">
            <a:avLst/>
          </a:prstGeom>
          <a:noFill/>
        </p:spPr>
        <p:txBody>
          <a:bodyPr wrap="square" rtlCol="0">
            <a:spAutoFit/>
          </a:bodyPr>
          <a:lstStyle/>
          <a:p>
            <a:r>
              <a:rPr lang="en-US" sz="1050" dirty="0">
                <a:solidFill>
                  <a:schemeClr val="accent6"/>
                </a:solidFill>
              </a:rPr>
              <a:t>for </a:t>
            </a:r>
            <a:r>
              <a:rPr lang="en-US" sz="1050" dirty="0" err="1">
                <a:solidFill>
                  <a:schemeClr val="accent6"/>
                </a:solidFill>
              </a:rPr>
              <a:t>v_seq</a:t>
            </a:r>
            <a:r>
              <a:rPr lang="en-US" sz="1050" dirty="0">
                <a:solidFill>
                  <a:schemeClr val="accent6"/>
                </a:solidFill>
              </a:rPr>
              <a:t> in range(1,11):</a:t>
            </a:r>
          </a:p>
          <a:p>
            <a:endParaRPr lang="en-US" sz="1050" dirty="0">
              <a:solidFill>
                <a:schemeClr val="accent6"/>
              </a:solidFill>
            </a:endParaRPr>
          </a:p>
          <a:p>
            <a:r>
              <a:rPr lang="en-US" sz="1050" dirty="0">
                <a:solidFill>
                  <a:schemeClr val="accent6"/>
                </a:solidFill>
              </a:rPr>
              <a:t>	Print "The sequence is : ",</a:t>
            </a:r>
            <a:r>
              <a:rPr lang="en-US" sz="1050" dirty="0" err="1">
                <a:solidFill>
                  <a:schemeClr val="accent6"/>
                </a:solidFill>
              </a:rPr>
              <a:t>v_seq</a:t>
            </a:r>
            <a:endParaRPr lang="en-US" sz="1050" dirty="0">
              <a:solidFill>
                <a:schemeClr val="accent6"/>
              </a:solidFill>
            </a:endParaRPr>
          </a:p>
          <a:p>
            <a:endParaRPr lang="en-US" sz="1050" dirty="0">
              <a:solidFill>
                <a:schemeClr val="accent6"/>
              </a:solidFill>
            </a:endParaRPr>
          </a:p>
          <a:p>
            <a:endParaRPr lang="en-US" sz="1050" dirty="0">
              <a:solidFill>
                <a:schemeClr val="accent6"/>
              </a:solidFill>
            </a:endParaRPr>
          </a:p>
          <a:p>
            <a:r>
              <a:rPr lang="en-US" sz="1050" dirty="0">
                <a:solidFill>
                  <a:schemeClr val="accent6"/>
                </a:solidFill>
              </a:rPr>
              <a:t>print "EOL</a:t>
            </a:r>
            <a:r>
              <a:rPr lang="en-US" sz="1050" dirty="0" smtClean="0">
                <a:solidFill>
                  <a:schemeClr val="accent6"/>
                </a:solidFill>
              </a:rPr>
              <a:t>!“</a:t>
            </a:r>
          </a:p>
          <a:p>
            <a:endParaRPr lang="en-US" sz="1050" dirty="0">
              <a:solidFill>
                <a:schemeClr val="accent6"/>
              </a:solidFill>
            </a:endParaRPr>
          </a:p>
          <a:p>
            <a:r>
              <a:rPr lang="en-US" sz="1050" dirty="0">
                <a:solidFill>
                  <a:schemeClr val="accent6"/>
                </a:solidFill>
              </a:rPr>
              <a:t>The sequence is </a:t>
            </a:r>
            <a:r>
              <a:rPr lang="en-US" sz="1050" dirty="0" smtClean="0">
                <a:solidFill>
                  <a:schemeClr val="accent6"/>
                </a:solidFill>
              </a:rPr>
              <a:t>: 1</a:t>
            </a:r>
          </a:p>
          <a:p>
            <a:r>
              <a:rPr lang="en-US" sz="1050" dirty="0">
                <a:solidFill>
                  <a:schemeClr val="accent6"/>
                </a:solidFill>
              </a:rPr>
              <a:t>The sequence is </a:t>
            </a:r>
            <a:r>
              <a:rPr lang="en-US" sz="1050" dirty="0" smtClean="0">
                <a:solidFill>
                  <a:schemeClr val="accent6"/>
                </a:solidFill>
              </a:rPr>
              <a:t>:2</a:t>
            </a:r>
          </a:p>
          <a:p>
            <a:r>
              <a:rPr lang="en-US" sz="1050" dirty="0">
                <a:solidFill>
                  <a:schemeClr val="accent6"/>
                </a:solidFill>
              </a:rPr>
              <a:t>The sequence is </a:t>
            </a:r>
            <a:r>
              <a:rPr lang="en-US" sz="1050" dirty="0" smtClean="0">
                <a:solidFill>
                  <a:schemeClr val="accent6"/>
                </a:solidFill>
              </a:rPr>
              <a:t>:3</a:t>
            </a:r>
          </a:p>
          <a:p>
            <a:r>
              <a:rPr lang="en-US" sz="1050" dirty="0">
                <a:solidFill>
                  <a:schemeClr val="accent6"/>
                </a:solidFill>
              </a:rPr>
              <a:t>The sequence is </a:t>
            </a:r>
            <a:r>
              <a:rPr lang="en-US" sz="1050" dirty="0" smtClean="0">
                <a:solidFill>
                  <a:schemeClr val="accent6"/>
                </a:solidFill>
              </a:rPr>
              <a:t>:4</a:t>
            </a:r>
          </a:p>
          <a:p>
            <a:r>
              <a:rPr lang="en-US" sz="1050" dirty="0">
                <a:solidFill>
                  <a:schemeClr val="accent6"/>
                </a:solidFill>
              </a:rPr>
              <a:t>The sequence is </a:t>
            </a:r>
            <a:r>
              <a:rPr lang="en-US" sz="1050" dirty="0" smtClean="0">
                <a:solidFill>
                  <a:schemeClr val="accent6"/>
                </a:solidFill>
              </a:rPr>
              <a:t>:5</a:t>
            </a:r>
          </a:p>
          <a:p>
            <a:r>
              <a:rPr lang="en-US" sz="1050" dirty="0">
                <a:solidFill>
                  <a:schemeClr val="accent6"/>
                </a:solidFill>
              </a:rPr>
              <a:t>The sequence is </a:t>
            </a:r>
            <a:r>
              <a:rPr lang="en-US" sz="1050" dirty="0" smtClean="0">
                <a:solidFill>
                  <a:schemeClr val="accent6"/>
                </a:solidFill>
              </a:rPr>
              <a:t>:6</a:t>
            </a:r>
          </a:p>
          <a:p>
            <a:r>
              <a:rPr lang="en-US" sz="1050" dirty="0">
                <a:solidFill>
                  <a:schemeClr val="accent6"/>
                </a:solidFill>
              </a:rPr>
              <a:t>The sequence is </a:t>
            </a:r>
            <a:r>
              <a:rPr lang="en-US" sz="1050" dirty="0" smtClean="0">
                <a:solidFill>
                  <a:schemeClr val="accent6"/>
                </a:solidFill>
              </a:rPr>
              <a:t>:7</a:t>
            </a:r>
          </a:p>
          <a:p>
            <a:r>
              <a:rPr lang="en-US" sz="1050" dirty="0">
                <a:solidFill>
                  <a:schemeClr val="accent6"/>
                </a:solidFill>
              </a:rPr>
              <a:t>The sequence is </a:t>
            </a:r>
            <a:r>
              <a:rPr lang="en-US" sz="1050" dirty="0" smtClean="0">
                <a:solidFill>
                  <a:schemeClr val="accent6"/>
                </a:solidFill>
              </a:rPr>
              <a:t>:8</a:t>
            </a:r>
          </a:p>
          <a:p>
            <a:r>
              <a:rPr lang="en-US" sz="1050" dirty="0">
                <a:solidFill>
                  <a:schemeClr val="accent6"/>
                </a:solidFill>
              </a:rPr>
              <a:t>The sequence is </a:t>
            </a:r>
            <a:r>
              <a:rPr lang="en-US" sz="1050" dirty="0" smtClean="0">
                <a:solidFill>
                  <a:schemeClr val="accent6"/>
                </a:solidFill>
              </a:rPr>
              <a:t>:9</a:t>
            </a:r>
          </a:p>
          <a:p>
            <a:r>
              <a:rPr lang="en-US" sz="1050" dirty="0">
                <a:solidFill>
                  <a:schemeClr val="accent6"/>
                </a:solidFill>
              </a:rPr>
              <a:t>The sequence is </a:t>
            </a:r>
            <a:r>
              <a:rPr lang="en-US" sz="1050" dirty="0" smtClean="0">
                <a:solidFill>
                  <a:schemeClr val="accent6"/>
                </a:solidFill>
              </a:rPr>
              <a:t>:10</a:t>
            </a:r>
          </a:p>
          <a:p>
            <a:r>
              <a:rPr lang="en-US" sz="1050" dirty="0">
                <a:solidFill>
                  <a:schemeClr val="accent6"/>
                </a:solidFill>
              </a:rPr>
              <a:t>EOL</a:t>
            </a:r>
          </a:p>
        </p:txBody>
      </p:sp>
    </p:spTree>
    <p:extLst>
      <p:ext uri="{BB962C8B-B14F-4D97-AF65-F5344CB8AC3E}">
        <p14:creationId xmlns="" xmlns:p14="http://schemas.microsoft.com/office/powerpoint/2010/main" val="35258015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34</a:t>
            </a:fld>
            <a:endParaRPr lang="en-US"/>
          </a:p>
        </p:txBody>
      </p:sp>
      <p:sp>
        <p:nvSpPr>
          <p:cNvPr id="5" name="Title 4"/>
          <p:cNvSpPr>
            <a:spLocks noGrp="1"/>
          </p:cNvSpPr>
          <p:nvPr>
            <p:ph type="title"/>
          </p:nvPr>
        </p:nvSpPr>
        <p:spPr/>
        <p:txBody>
          <a:bodyPr>
            <a:normAutofit fontScale="90000"/>
          </a:bodyPr>
          <a:lstStyle/>
          <a:p>
            <a:r>
              <a:rPr lang="en-US" dirty="0"/>
              <a:t>Loops &amp; </a:t>
            </a:r>
            <a:r>
              <a:rPr lang="en-US" dirty="0" smtClean="0"/>
              <a:t>Functions (</a:t>
            </a:r>
            <a:r>
              <a:rPr lang="en-US" dirty="0" err="1"/>
              <a:t>Cntd</a:t>
            </a:r>
            <a:r>
              <a:rPr lang="en-US" dirty="0"/>
              <a:t>..)</a:t>
            </a:r>
          </a:p>
        </p:txBody>
      </p:sp>
      <p:sp>
        <p:nvSpPr>
          <p:cNvPr id="20" name="TextBox 19"/>
          <p:cNvSpPr txBox="1"/>
          <p:nvPr/>
        </p:nvSpPr>
        <p:spPr>
          <a:xfrm>
            <a:off x="304362" y="800386"/>
            <a:ext cx="8587481" cy="323165"/>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smtClean="0">
                <a:solidFill>
                  <a:schemeClr val="tx2">
                    <a:lumMod val="75000"/>
                    <a:lumOff val="25000"/>
                  </a:schemeClr>
                </a:solidFill>
                <a:cs typeface="Times New Roman" panose="02020603050405020304" pitchFamily="18" charset="0"/>
              </a:rPr>
              <a:t>BREAK STATEMENT </a:t>
            </a:r>
            <a:r>
              <a:rPr lang="en-US" sz="1000" dirty="0">
                <a:solidFill>
                  <a:schemeClr val="tx2">
                    <a:lumMod val="75000"/>
                    <a:lumOff val="25000"/>
                  </a:schemeClr>
                </a:solidFill>
                <a:cs typeface="Times New Roman" panose="02020603050405020304" pitchFamily="18" charset="0"/>
              </a:rPr>
              <a:t>: Terminates the loop statement and transfers execution to the statement immediately following the loop.</a:t>
            </a:r>
          </a:p>
        </p:txBody>
      </p:sp>
      <p:sp>
        <p:nvSpPr>
          <p:cNvPr id="8" name="TextBox 7"/>
          <p:cNvSpPr txBox="1"/>
          <p:nvPr/>
        </p:nvSpPr>
        <p:spPr>
          <a:xfrm>
            <a:off x="304362" y="1220797"/>
            <a:ext cx="4917692" cy="3000821"/>
          </a:xfrm>
          <a:prstGeom prst="rect">
            <a:avLst/>
          </a:prstGeom>
          <a:noFill/>
        </p:spPr>
        <p:txBody>
          <a:bodyPr wrap="square" rtlCol="0">
            <a:spAutoFit/>
          </a:bodyPr>
          <a:lstStyle/>
          <a:p>
            <a:r>
              <a:rPr lang="en-US" sz="1050" dirty="0" err="1" smtClean="0">
                <a:solidFill>
                  <a:schemeClr val="accent6"/>
                </a:solidFill>
              </a:rPr>
              <a:t>v_seq</a:t>
            </a:r>
            <a:r>
              <a:rPr lang="en-US" sz="1050" dirty="0" smtClean="0">
                <a:solidFill>
                  <a:schemeClr val="accent6"/>
                </a:solidFill>
              </a:rPr>
              <a:t> </a:t>
            </a:r>
            <a:r>
              <a:rPr lang="en-US" sz="1050" dirty="0">
                <a:solidFill>
                  <a:schemeClr val="accent6"/>
                </a:solidFill>
              </a:rPr>
              <a:t>=1</a:t>
            </a:r>
          </a:p>
          <a:p>
            <a:endParaRPr lang="en-US" sz="1050" dirty="0">
              <a:solidFill>
                <a:schemeClr val="accent6"/>
              </a:solidFill>
            </a:endParaRPr>
          </a:p>
          <a:p>
            <a:r>
              <a:rPr lang="en-US" sz="1050" dirty="0">
                <a:solidFill>
                  <a:schemeClr val="accent6"/>
                </a:solidFill>
              </a:rPr>
              <a:t>while (1):</a:t>
            </a:r>
          </a:p>
          <a:p>
            <a:endParaRPr lang="en-US" sz="1050" dirty="0">
              <a:solidFill>
                <a:schemeClr val="accent6"/>
              </a:solidFill>
            </a:endParaRPr>
          </a:p>
          <a:p>
            <a:r>
              <a:rPr lang="en-US" sz="1050" dirty="0">
                <a:solidFill>
                  <a:schemeClr val="accent6"/>
                </a:solidFill>
              </a:rPr>
              <a:t>	Print "The sequence is : ",</a:t>
            </a:r>
            <a:r>
              <a:rPr lang="en-US" sz="1050" dirty="0" err="1">
                <a:solidFill>
                  <a:schemeClr val="accent6"/>
                </a:solidFill>
              </a:rPr>
              <a:t>v_seq</a:t>
            </a:r>
            <a:endParaRPr lang="en-US" sz="1050" dirty="0">
              <a:solidFill>
                <a:schemeClr val="accent6"/>
              </a:solidFill>
            </a:endParaRPr>
          </a:p>
          <a:p>
            <a:r>
              <a:rPr lang="en-US" sz="1050" dirty="0">
                <a:solidFill>
                  <a:schemeClr val="accent6"/>
                </a:solidFill>
              </a:rPr>
              <a:t>	</a:t>
            </a:r>
            <a:r>
              <a:rPr lang="en-US" sz="1050" dirty="0" err="1">
                <a:solidFill>
                  <a:schemeClr val="accent6"/>
                </a:solidFill>
              </a:rPr>
              <a:t>v_seq</a:t>
            </a:r>
            <a:r>
              <a:rPr lang="en-US" sz="1050" dirty="0">
                <a:solidFill>
                  <a:schemeClr val="accent6"/>
                </a:solidFill>
              </a:rPr>
              <a:t> + = 1</a:t>
            </a:r>
          </a:p>
          <a:p>
            <a:endParaRPr lang="en-US" sz="1050" dirty="0">
              <a:solidFill>
                <a:schemeClr val="accent6"/>
              </a:solidFill>
            </a:endParaRPr>
          </a:p>
          <a:p>
            <a:r>
              <a:rPr lang="en-US" sz="1050" dirty="0">
                <a:solidFill>
                  <a:schemeClr val="accent6"/>
                </a:solidFill>
              </a:rPr>
              <a:t>	if </a:t>
            </a:r>
            <a:r>
              <a:rPr lang="en-US" sz="1050" dirty="0" err="1">
                <a:solidFill>
                  <a:schemeClr val="accent6"/>
                </a:solidFill>
              </a:rPr>
              <a:t>v_seq</a:t>
            </a:r>
            <a:r>
              <a:rPr lang="en-US" sz="1050" dirty="0">
                <a:solidFill>
                  <a:schemeClr val="accent6"/>
                </a:solidFill>
              </a:rPr>
              <a:t> == </a:t>
            </a:r>
            <a:r>
              <a:rPr lang="en-US" sz="1050" dirty="0" smtClean="0">
                <a:solidFill>
                  <a:schemeClr val="accent6"/>
                </a:solidFill>
              </a:rPr>
              <a:t>6:</a:t>
            </a:r>
            <a:endParaRPr lang="en-US" sz="1050" dirty="0">
              <a:solidFill>
                <a:schemeClr val="accent6"/>
              </a:solidFill>
            </a:endParaRPr>
          </a:p>
          <a:p>
            <a:r>
              <a:rPr lang="en-US" sz="1050" dirty="0">
                <a:solidFill>
                  <a:schemeClr val="accent6"/>
                </a:solidFill>
              </a:rPr>
              <a:t>		break;</a:t>
            </a:r>
          </a:p>
          <a:p>
            <a:r>
              <a:rPr lang="en-US" sz="1050" dirty="0">
                <a:solidFill>
                  <a:schemeClr val="accent6"/>
                </a:solidFill>
              </a:rPr>
              <a:t> </a:t>
            </a:r>
          </a:p>
          <a:p>
            <a:r>
              <a:rPr lang="en-US" sz="1050" dirty="0">
                <a:solidFill>
                  <a:schemeClr val="accent6"/>
                </a:solidFill>
              </a:rPr>
              <a:t>print "EOL</a:t>
            </a:r>
            <a:r>
              <a:rPr lang="en-US" sz="1050" dirty="0" smtClean="0">
                <a:solidFill>
                  <a:schemeClr val="accent6"/>
                </a:solidFill>
              </a:rPr>
              <a:t>!“</a:t>
            </a:r>
          </a:p>
          <a:p>
            <a:endParaRPr lang="en-US" sz="1050" dirty="0">
              <a:solidFill>
                <a:schemeClr val="accent6"/>
              </a:solidFill>
            </a:endParaRPr>
          </a:p>
          <a:p>
            <a:r>
              <a:rPr lang="en-US" sz="1050" dirty="0">
                <a:solidFill>
                  <a:schemeClr val="accent6"/>
                </a:solidFill>
              </a:rPr>
              <a:t>The sequence is </a:t>
            </a:r>
            <a:r>
              <a:rPr lang="en-US" sz="1050" dirty="0" smtClean="0">
                <a:solidFill>
                  <a:schemeClr val="accent6"/>
                </a:solidFill>
              </a:rPr>
              <a:t>:1</a:t>
            </a:r>
          </a:p>
          <a:p>
            <a:r>
              <a:rPr lang="en-US" sz="1050" dirty="0">
                <a:solidFill>
                  <a:schemeClr val="accent6"/>
                </a:solidFill>
              </a:rPr>
              <a:t>The sequence is </a:t>
            </a:r>
            <a:r>
              <a:rPr lang="en-US" sz="1050" dirty="0" smtClean="0">
                <a:solidFill>
                  <a:schemeClr val="accent6"/>
                </a:solidFill>
              </a:rPr>
              <a:t>:2</a:t>
            </a:r>
          </a:p>
          <a:p>
            <a:r>
              <a:rPr lang="en-US" sz="1050" dirty="0">
                <a:solidFill>
                  <a:schemeClr val="accent6"/>
                </a:solidFill>
              </a:rPr>
              <a:t>The sequence is </a:t>
            </a:r>
            <a:r>
              <a:rPr lang="en-US" sz="1050" dirty="0" smtClean="0">
                <a:solidFill>
                  <a:schemeClr val="accent6"/>
                </a:solidFill>
              </a:rPr>
              <a:t>:3</a:t>
            </a:r>
          </a:p>
          <a:p>
            <a:r>
              <a:rPr lang="en-US" sz="1050" dirty="0">
                <a:solidFill>
                  <a:schemeClr val="accent6"/>
                </a:solidFill>
              </a:rPr>
              <a:t>The sequence is </a:t>
            </a:r>
            <a:r>
              <a:rPr lang="en-US" sz="1050" dirty="0" smtClean="0">
                <a:solidFill>
                  <a:schemeClr val="accent6"/>
                </a:solidFill>
              </a:rPr>
              <a:t>:4</a:t>
            </a:r>
          </a:p>
          <a:p>
            <a:r>
              <a:rPr lang="en-US" sz="1050" dirty="0">
                <a:solidFill>
                  <a:schemeClr val="accent6"/>
                </a:solidFill>
              </a:rPr>
              <a:t>The sequence is </a:t>
            </a:r>
            <a:r>
              <a:rPr lang="en-US" sz="1050" dirty="0" smtClean="0">
                <a:solidFill>
                  <a:schemeClr val="accent6"/>
                </a:solidFill>
              </a:rPr>
              <a:t>:5</a:t>
            </a:r>
          </a:p>
          <a:p>
            <a:r>
              <a:rPr lang="en-US" sz="1050" dirty="0" smtClean="0">
                <a:solidFill>
                  <a:schemeClr val="accent6"/>
                </a:solidFill>
              </a:rPr>
              <a:t>EOL</a:t>
            </a:r>
            <a:endParaRPr lang="en-US" sz="1050" dirty="0">
              <a:solidFill>
                <a:schemeClr val="accent6"/>
              </a:solidFill>
            </a:endParaRPr>
          </a:p>
        </p:txBody>
      </p:sp>
    </p:spTree>
    <p:extLst>
      <p:ext uri="{BB962C8B-B14F-4D97-AF65-F5344CB8AC3E}">
        <p14:creationId xmlns="" xmlns:p14="http://schemas.microsoft.com/office/powerpoint/2010/main" val="16781879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35</a:t>
            </a:fld>
            <a:endParaRPr lang="en-US"/>
          </a:p>
        </p:txBody>
      </p:sp>
      <p:sp>
        <p:nvSpPr>
          <p:cNvPr id="5" name="Title 4"/>
          <p:cNvSpPr>
            <a:spLocks noGrp="1"/>
          </p:cNvSpPr>
          <p:nvPr>
            <p:ph type="title"/>
          </p:nvPr>
        </p:nvSpPr>
        <p:spPr/>
        <p:txBody>
          <a:bodyPr>
            <a:normAutofit fontScale="90000"/>
          </a:bodyPr>
          <a:lstStyle/>
          <a:p>
            <a:r>
              <a:rPr lang="en-US" dirty="0"/>
              <a:t>Loops &amp; </a:t>
            </a:r>
            <a:r>
              <a:rPr lang="en-US" dirty="0" smtClean="0"/>
              <a:t>Functions (</a:t>
            </a:r>
            <a:r>
              <a:rPr lang="en-US" dirty="0" err="1"/>
              <a:t>Cntd</a:t>
            </a:r>
            <a:r>
              <a:rPr lang="en-US" dirty="0"/>
              <a:t>..)</a:t>
            </a:r>
          </a:p>
        </p:txBody>
      </p:sp>
      <p:sp>
        <p:nvSpPr>
          <p:cNvPr id="20" name="TextBox 19"/>
          <p:cNvSpPr txBox="1"/>
          <p:nvPr/>
        </p:nvSpPr>
        <p:spPr>
          <a:xfrm>
            <a:off x="304362" y="800386"/>
            <a:ext cx="8587481" cy="323165"/>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smtClean="0">
                <a:solidFill>
                  <a:schemeClr val="tx2">
                    <a:lumMod val="75000"/>
                    <a:lumOff val="25000"/>
                  </a:schemeClr>
                </a:solidFill>
                <a:cs typeface="Times New Roman" panose="02020603050405020304" pitchFamily="18" charset="0"/>
              </a:rPr>
              <a:t>CONTINUE STATEMENT </a:t>
            </a:r>
            <a:r>
              <a:rPr lang="en-US" sz="1000" dirty="0">
                <a:solidFill>
                  <a:schemeClr val="tx2">
                    <a:lumMod val="75000"/>
                    <a:lumOff val="25000"/>
                  </a:schemeClr>
                </a:solidFill>
                <a:cs typeface="Times New Roman" panose="02020603050405020304" pitchFamily="18" charset="0"/>
              </a:rPr>
              <a:t>: Terminates the loop statement and transfers execution to the statement immediately following the loop.</a:t>
            </a:r>
          </a:p>
        </p:txBody>
      </p:sp>
      <p:sp>
        <p:nvSpPr>
          <p:cNvPr id="8" name="TextBox 7"/>
          <p:cNvSpPr txBox="1"/>
          <p:nvPr/>
        </p:nvSpPr>
        <p:spPr>
          <a:xfrm>
            <a:off x="304362" y="1220797"/>
            <a:ext cx="4917692" cy="3323987"/>
          </a:xfrm>
          <a:prstGeom prst="rect">
            <a:avLst/>
          </a:prstGeom>
          <a:noFill/>
        </p:spPr>
        <p:txBody>
          <a:bodyPr wrap="square" rtlCol="0">
            <a:spAutoFit/>
          </a:bodyPr>
          <a:lstStyle/>
          <a:p>
            <a:r>
              <a:rPr lang="en-US" sz="1050" dirty="0">
                <a:solidFill>
                  <a:schemeClr val="accent6"/>
                </a:solidFill>
              </a:rPr>
              <a:t>for </a:t>
            </a:r>
            <a:r>
              <a:rPr lang="en-US" sz="1050" dirty="0" err="1">
                <a:solidFill>
                  <a:schemeClr val="accent6"/>
                </a:solidFill>
              </a:rPr>
              <a:t>v_seq</a:t>
            </a:r>
            <a:r>
              <a:rPr lang="en-US" sz="1050" dirty="0">
                <a:solidFill>
                  <a:schemeClr val="accent6"/>
                </a:solidFill>
              </a:rPr>
              <a:t> in range(1,11):</a:t>
            </a:r>
          </a:p>
          <a:p>
            <a:endParaRPr lang="en-US" sz="1050" dirty="0">
              <a:solidFill>
                <a:schemeClr val="accent6"/>
              </a:solidFill>
            </a:endParaRPr>
          </a:p>
          <a:p>
            <a:r>
              <a:rPr lang="en-US" sz="1050" dirty="0">
                <a:solidFill>
                  <a:schemeClr val="accent6"/>
                </a:solidFill>
              </a:rPr>
              <a:t>	if </a:t>
            </a:r>
            <a:r>
              <a:rPr lang="en-US" sz="1050" dirty="0" err="1">
                <a:solidFill>
                  <a:schemeClr val="accent6"/>
                </a:solidFill>
              </a:rPr>
              <a:t>v_seq</a:t>
            </a:r>
            <a:r>
              <a:rPr lang="en-US" sz="1050" dirty="0">
                <a:solidFill>
                  <a:schemeClr val="accent6"/>
                </a:solidFill>
              </a:rPr>
              <a:t> == 5:</a:t>
            </a:r>
          </a:p>
          <a:p>
            <a:r>
              <a:rPr lang="en-US" sz="1050" dirty="0">
                <a:solidFill>
                  <a:schemeClr val="accent6"/>
                </a:solidFill>
              </a:rPr>
              <a:t>		continue</a:t>
            </a:r>
          </a:p>
          <a:p>
            <a:endParaRPr lang="en-US" sz="1050" dirty="0">
              <a:solidFill>
                <a:schemeClr val="accent6"/>
              </a:solidFill>
            </a:endParaRPr>
          </a:p>
          <a:p>
            <a:r>
              <a:rPr lang="en-US" sz="1050" dirty="0">
                <a:solidFill>
                  <a:schemeClr val="accent6"/>
                </a:solidFill>
              </a:rPr>
              <a:t>	Print "The sequence is : ",</a:t>
            </a:r>
            <a:r>
              <a:rPr lang="en-US" sz="1050" dirty="0" err="1">
                <a:solidFill>
                  <a:schemeClr val="accent6"/>
                </a:solidFill>
              </a:rPr>
              <a:t>v_seq</a:t>
            </a:r>
            <a:endParaRPr lang="en-US" sz="1050" dirty="0">
              <a:solidFill>
                <a:schemeClr val="accent6"/>
              </a:solidFill>
            </a:endParaRPr>
          </a:p>
          <a:p>
            <a:r>
              <a:rPr lang="en-US" sz="1050" dirty="0">
                <a:solidFill>
                  <a:schemeClr val="accent6"/>
                </a:solidFill>
              </a:rPr>
              <a:t> </a:t>
            </a:r>
          </a:p>
          <a:p>
            <a:r>
              <a:rPr lang="en-US" sz="1050" dirty="0">
                <a:solidFill>
                  <a:schemeClr val="accent6"/>
                </a:solidFill>
              </a:rPr>
              <a:t>print "EOL!" </a:t>
            </a:r>
            <a:endParaRPr lang="en-US" sz="1050" dirty="0" smtClean="0">
              <a:solidFill>
                <a:schemeClr val="accent6"/>
              </a:solidFill>
            </a:endParaRPr>
          </a:p>
          <a:p>
            <a:endParaRPr lang="en-US" sz="1050" dirty="0">
              <a:solidFill>
                <a:schemeClr val="accent6"/>
              </a:solidFill>
            </a:endParaRPr>
          </a:p>
          <a:p>
            <a:r>
              <a:rPr lang="en-US" sz="1050" dirty="0">
                <a:solidFill>
                  <a:schemeClr val="accent6"/>
                </a:solidFill>
              </a:rPr>
              <a:t>The sequence is </a:t>
            </a:r>
            <a:r>
              <a:rPr lang="en-US" sz="1050" dirty="0" smtClean="0">
                <a:solidFill>
                  <a:schemeClr val="accent6"/>
                </a:solidFill>
              </a:rPr>
              <a:t>:1</a:t>
            </a:r>
          </a:p>
          <a:p>
            <a:r>
              <a:rPr lang="en-US" sz="1050" dirty="0">
                <a:solidFill>
                  <a:schemeClr val="accent6"/>
                </a:solidFill>
              </a:rPr>
              <a:t>The sequence is </a:t>
            </a:r>
            <a:r>
              <a:rPr lang="en-US" sz="1050" dirty="0" smtClean="0">
                <a:solidFill>
                  <a:schemeClr val="accent6"/>
                </a:solidFill>
              </a:rPr>
              <a:t>:2</a:t>
            </a:r>
          </a:p>
          <a:p>
            <a:r>
              <a:rPr lang="en-US" sz="1050" dirty="0">
                <a:solidFill>
                  <a:schemeClr val="accent6"/>
                </a:solidFill>
              </a:rPr>
              <a:t>The sequence is </a:t>
            </a:r>
            <a:r>
              <a:rPr lang="en-US" sz="1050" dirty="0" smtClean="0">
                <a:solidFill>
                  <a:schemeClr val="accent6"/>
                </a:solidFill>
              </a:rPr>
              <a:t>:3</a:t>
            </a:r>
          </a:p>
          <a:p>
            <a:r>
              <a:rPr lang="en-US" sz="1050" dirty="0">
                <a:solidFill>
                  <a:schemeClr val="accent6"/>
                </a:solidFill>
              </a:rPr>
              <a:t>The sequence is </a:t>
            </a:r>
            <a:r>
              <a:rPr lang="en-US" sz="1050" dirty="0" smtClean="0">
                <a:solidFill>
                  <a:schemeClr val="accent6"/>
                </a:solidFill>
              </a:rPr>
              <a:t>:4</a:t>
            </a:r>
          </a:p>
          <a:p>
            <a:r>
              <a:rPr lang="en-US" sz="1050" dirty="0">
                <a:solidFill>
                  <a:schemeClr val="accent6"/>
                </a:solidFill>
              </a:rPr>
              <a:t>The sequence is </a:t>
            </a:r>
            <a:r>
              <a:rPr lang="en-US" sz="1050" dirty="0" smtClean="0">
                <a:solidFill>
                  <a:schemeClr val="accent6"/>
                </a:solidFill>
              </a:rPr>
              <a:t>:6</a:t>
            </a:r>
          </a:p>
          <a:p>
            <a:r>
              <a:rPr lang="en-US" sz="1050" dirty="0">
                <a:solidFill>
                  <a:schemeClr val="accent6"/>
                </a:solidFill>
              </a:rPr>
              <a:t>The sequence is </a:t>
            </a:r>
            <a:r>
              <a:rPr lang="en-US" sz="1050" dirty="0" smtClean="0">
                <a:solidFill>
                  <a:schemeClr val="accent6"/>
                </a:solidFill>
              </a:rPr>
              <a:t>:7</a:t>
            </a:r>
          </a:p>
          <a:p>
            <a:r>
              <a:rPr lang="en-US" sz="1050" dirty="0">
                <a:solidFill>
                  <a:schemeClr val="accent6"/>
                </a:solidFill>
              </a:rPr>
              <a:t>The sequence is </a:t>
            </a:r>
            <a:r>
              <a:rPr lang="en-US" sz="1050" dirty="0" smtClean="0">
                <a:solidFill>
                  <a:schemeClr val="accent6"/>
                </a:solidFill>
              </a:rPr>
              <a:t>:8</a:t>
            </a:r>
            <a:endParaRPr lang="en-US" sz="1050" dirty="0">
              <a:solidFill>
                <a:schemeClr val="accent6"/>
              </a:solidFill>
            </a:endParaRPr>
          </a:p>
          <a:p>
            <a:r>
              <a:rPr lang="en-US" sz="1050" dirty="0" smtClean="0">
                <a:solidFill>
                  <a:schemeClr val="accent6"/>
                </a:solidFill>
              </a:rPr>
              <a:t>The </a:t>
            </a:r>
            <a:r>
              <a:rPr lang="en-US" sz="1050" dirty="0">
                <a:solidFill>
                  <a:schemeClr val="accent6"/>
                </a:solidFill>
              </a:rPr>
              <a:t>sequence is </a:t>
            </a:r>
            <a:r>
              <a:rPr lang="en-US" sz="1050" dirty="0" smtClean="0">
                <a:solidFill>
                  <a:schemeClr val="accent6"/>
                </a:solidFill>
              </a:rPr>
              <a:t>:9</a:t>
            </a:r>
            <a:endParaRPr lang="en-US" sz="1050" dirty="0">
              <a:solidFill>
                <a:schemeClr val="accent6"/>
              </a:solidFill>
            </a:endParaRPr>
          </a:p>
          <a:p>
            <a:r>
              <a:rPr lang="en-US" sz="1050" dirty="0">
                <a:solidFill>
                  <a:schemeClr val="accent6"/>
                </a:solidFill>
              </a:rPr>
              <a:t>The sequence is </a:t>
            </a:r>
            <a:r>
              <a:rPr lang="en-US" sz="1050" dirty="0" smtClean="0">
                <a:solidFill>
                  <a:schemeClr val="accent6"/>
                </a:solidFill>
              </a:rPr>
              <a:t>:10</a:t>
            </a:r>
            <a:endParaRPr lang="en-US" sz="1050" dirty="0">
              <a:solidFill>
                <a:schemeClr val="accent6"/>
              </a:solidFill>
            </a:endParaRPr>
          </a:p>
          <a:p>
            <a:endParaRPr lang="en-US" sz="1050" dirty="0" smtClean="0">
              <a:solidFill>
                <a:schemeClr val="accent6"/>
              </a:solidFill>
            </a:endParaRPr>
          </a:p>
          <a:p>
            <a:r>
              <a:rPr lang="en-US" sz="1050" dirty="0" smtClean="0">
                <a:solidFill>
                  <a:schemeClr val="accent6"/>
                </a:solidFill>
              </a:rPr>
              <a:t>EOL</a:t>
            </a:r>
            <a:endParaRPr lang="en-US" sz="1050" dirty="0">
              <a:solidFill>
                <a:schemeClr val="accent6"/>
              </a:solidFill>
            </a:endParaRPr>
          </a:p>
        </p:txBody>
      </p:sp>
    </p:spTree>
    <p:extLst>
      <p:ext uri="{BB962C8B-B14F-4D97-AF65-F5344CB8AC3E}">
        <p14:creationId xmlns="" xmlns:p14="http://schemas.microsoft.com/office/powerpoint/2010/main" val="23906690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36</a:t>
            </a:fld>
            <a:endParaRPr lang="en-US"/>
          </a:p>
        </p:txBody>
      </p:sp>
      <p:sp>
        <p:nvSpPr>
          <p:cNvPr id="5" name="Title 4"/>
          <p:cNvSpPr>
            <a:spLocks noGrp="1"/>
          </p:cNvSpPr>
          <p:nvPr>
            <p:ph type="title"/>
          </p:nvPr>
        </p:nvSpPr>
        <p:spPr/>
        <p:txBody>
          <a:bodyPr>
            <a:normAutofit fontScale="90000"/>
          </a:bodyPr>
          <a:lstStyle/>
          <a:p>
            <a:r>
              <a:rPr lang="en-US" dirty="0"/>
              <a:t>Loops &amp; </a:t>
            </a:r>
            <a:r>
              <a:rPr lang="en-US" dirty="0" smtClean="0"/>
              <a:t>Functions (</a:t>
            </a:r>
            <a:r>
              <a:rPr lang="en-US" dirty="0" err="1"/>
              <a:t>Cntd</a:t>
            </a:r>
            <a:r>
              <a:rPr lang="en-US" dirty="0"/>
              <a:t>..)</a:t>
            </a:r>
          </a:p>
        </p:txBody>
      </p:sp>
      <p:sp>
        <p:nvSpPr>
          <p:cNvPr id="20" name="TextBox 19"/>
          <p:cNvSpPr txBox="1"/>
          <p:nvPr/>
        </p:nvSpPr>
        <p:spPr>
          <a:xfrm>
            <a:off x="304362" y="800386"/>
            <a:ext cx="8587481" cy="553998"/>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smtClean="0">
                <a:solidFill>
                  <a:schemeClr val="tx2">
                    <a:lumMod val="75000"/>
                    <a:lumOff val="25000"/>
                  </a:schemeClr>
                </a:solidFill>
                <a:cs typeface="Times New Roman" panose="02020603050405020304" pitchFamily="18" charset="0"/>
              </a:rPr>
              <a:t>PASS STATEMENT </a:t>
            </a:r>
            <a:r>
              <a:rPr lang="en-US" sz="1000" dirty="0">
                <a:solidFill>
                  <a:schemeClr val="tx2">
                    <a:lumMod val="75000"/>
                    <a:lumOff val="25000"/>
                  </a:schemeClr>
                </a:solidFill>
                <a:cs typeface="Times New Roman" panose="02020603050405020304" pitchFamily="18" charset="0"/>
              </a:rPr>
              <a:t>: The pass statement in Python is used when a statement is required syntactically but you do not want any command or code to execute. </a:t>
            </a:r>
          </a:p>
        </p:txBody>
      </p:sp>
      <p:sp>
        <p:nvSpPr>
          <p:cNvPr id="8" name="TextBox 7"/>
          <p:cNvSpPr txBox="1"/>
          <p:nvPr/>
        </p:nvSpPr>
        <p:spPr>
          <a:xfrm>
            <a:off x="304362" y="1354384"/>
            <a:ext cx="4917692" cy="3323987"/>
          </a:xfrm>
          <a:prstGeom prst="rect">
            <a:avLst/>
          </a:prstGeom>
          <a:noFill/>
        </p:spPr>
        <p:txBody>
          <a:bodyPr wrap="square" rtlCol="0">
            <a:spAutoFit/>
          </a:bodyPr>
          <a:lstStyle/>
          <a:p>
            <a:r>
              <a:rPr lang="en-US" sz="1050" dirty="0" err="1" smtClean="0">
                <a:solidFill>
                  <a:schemeClr val="accent6"/>
                </a:solidFill>
              </a:rPr>
              <a:t>v_seq</a:t>
            </a:r>
            <a:r>
              <a:rPr lang="en-US" sz="1050" dirty="0" smtClean="0">
                <a:solidFill>
                  <a:schemeClr val="accent6"/>
                </a:solidFill>
              </a:rPr>
              <a:t> </a:t>
            </a:r>
            <a:r>
              <a:rPr lang="en-US" sz="1050" dirty="0">
                <a:solidFill>
                  <a:schemeClr val="accent6"/>
                </a:solidFill>
              </a:rPr>
              <a:t>=1</a:t>
            </a:r>
          </a:p>
          <a:p>
            <a:endParaRPr lang="en-US" sz="1050" dirty="0">
              <a:solidFill>
                <a:schemeClr val="accent6"/>
              </a:solidFill>
            </a:endParaRPr>
          </a:p>
          <a:p>
            <a:r>
              <a:rPr lang="en-US" sz="1050" dirty="0">
                <a:solidFill>
                  <a:schemeClr val="accent6"/>
                </a:solidFill>
              </a:rPr>
              <a:t>for </a:t>
            </a:r>
            <a:r>
              <a:rPr lang="en-US" sz="1050" dirty="0" err="1">
                <a:solidFill>
                  <a:schemeClr val="accent6"/>
                </a:solidFill>
              </a:rPr>
              <a:t>v_seq</a:t>
            </a:r>
            <a:r>
              <a:rPr lang="en-US" sz="1050" dirty="0">
                <a:solidFill>
                  <a:schemeClr val="accent6"/>
                </a:solidFill>
              </a:rPr>
              <a:t> in </a:t>
            </a:r>
            <a:r>
              <a:rPr lang="en-US" sz="1050" dirty="0" smtClean="0">
                <a:solidFill>
                  <a:schemeClr val="accent6"/>
                </a:solidFill>
              </a:rPr>
              <a:t>range(1,8):</a:t>
            </a:r>
            <a:endParaRPr lang="en-US" sz="1050" dirty="0">
              <a:solidFill>
                <a:schemeClr val="accent6"/>
              </a:solidFill>
            </a:endParaRPr>
          </a:p>
          <a:p>
            <a:endParaRPr lang="en-US" sz="1050" dirty="0">
              <a:solidFill>
                <a:schemeClr val="accent6"/>
              </a:solidFill>
            </a:endParaRPr>
          </a:p>
          <a:p>
            <a:r>
              <a:rPr lang="en-US" sz="1050" dirty="0">
                <a:solidFill>
                  <a:schemeClr val="accent6"/>
                </a:solidFill>
              </a:rPr>
              <a:t>	if </a:t>
            </a:r>
            <a:r>
              <a:rPr lang="en-US" sz="1050" dirty="0" err="1">
                <a:solidFill>
                  <a:schemeClr val="accent6"/>
                </a:solidFill>
              </a:rPr>
              <a:t>v_seq</a:t>
            </a:r>
            <a:r>
              <a:rPr lang="en-US" sz="1050" dirty="0">
                <a:solidFill>
                  <a:schemeClr val="accent6"/>
                </a:solidFill>
              </a:rPr>
              <a:t> == 5:</a:t>
            </a:r>
          </a:p>
          <a:p>
            <a:r>
              <a:rPr lang="en-US" sz="1050" dirty="0">
                <a:solidFill>
                  <a:schemeClr val="accent6"/>
                </a:solidFill>
              </a:rPr>
              <a:t>		</a:t>
            </a:r>
            <a:r>
              <a:rPr lang="en-US" sz="1050" dirty="0" smtClean="0">
                <a:solidFill>
                  <a:schemeClr val="accent6"/>
                </a:solidFill>
              </a:rPr>
              <a:t>pass</a:t>
            </a:r>
          </a:p>
          <a:p>
            <a:endParaRPr lang="en-US" sz="1050" dirty="0">
              <a:solidFill>
                <a:schemeClr val="accent6"/>
              </a:solidFill>
            </a:endParaRPr>
          </a:p>
          <a:p>
            <a:r>
              <a:rPr lang="en-US" sz="1050" dirty="0">
                <a:solidFill>
                  <a:schemeClr val="accent6"/>
                </a:solidFill>
              </a:rPr>
              <a:t>	Print "The sequence is : ",</a:t>
            </a:r>
            <a:r>
              <a:rPr lang="en-US" sz="1050" dirty="0" err="1">
                <a:solidFill>
                  <a:schemeClr val="accent6"/>
                </a:solidFill>
              </a:rPr>
              <a:t>v_seq</a:t>
            </a:r>
            <a:endParaRPr lang="en-US" sz="1050" dirty="0">
              <a:solidFill>
                <a:schemeClr val="accent6"/>
              </a:solidFill>
            </a:endParaRPr>
          </a:p>
          <a:p>
            <a:r>
              <a:rPr lang="en-US" sz="1050" dirty="0">
                <a:solidFill>
                  <a:schemeClr val="accent6"/>
                </a:solidFill>
              </a:rPr>
              <a:t> </a:t>
            </a:r>
          </a:p>
          <a:p>
            <a:r>
              <a:rPr lang="en-US" sz="1050" dirty="0">
                <a:solidFill>
                  <a:schemeClr val="accent6"/>
                </a:solidFill>
              </a:rPr>
              <a:t>print "EOL!" </a:t>
            </a:r>
          </a:p>
          <a:p>
            <a:endParaRPr lang="en-US" sz="1050" dirty="0">
              <a:solidFill>
                <a:schemeClr val="accent6"/>
              </a:solidFill>
            </a:endParaRPr>
          </a:p>
          <a:p>
            <a:r>
              <a:rPr lang="en-US" sz="1050" dirty="0">
                <a:solidFill>
                  <a:schemeClr val="accent6"/>
                </a:solidFill>
              </a:rPr>
              <a:t>The sequence is :1</a:t>
            </a:r>
          </a:p>
          <a:p>
            <a:r>
              <a:rPr lang="en-US" sz="1050" dirty="0">
                <a:solidFill>
                  <a:schemeClr val="accent6"/>
                </a:solidFill>
              </a:rPr>
              <a:t>The sequence is :2</a:t>
            </a:r>
          </a:p>
          <a:p>
            <a:r>
              <a:rPr lang="en-US" sz="1050" dirty="0">
                <a:solidFill>
                  <a:schemeClr val="accent6"/>
                </a:solidFill>
              </a:rPr>
              <a:t>The sequence is :3</a:t>
            </a:r>
          </a:p>
          <a:p>
            <a:r>
              <a:rPr lang="en-US" sz="1050" dirty="0">
                <a:solidFill>
                  <a:schemeClr val="accent6"/>
                </a:solidFill>
              </a:rPr>
              <a:t>The sequence is :</a:t>
            </a:r>
            <a:r>
              <a:rPr lang="en-US" sz="1050" dirty="0" smtClean="0">
                <a:solidFill>
                  <a:schemeClr val="accent6"/>
                </a:solidFill>
              </a:rPr>
              <a:t>4</a:t>
            </a:r>
          </a:p>
          <a:p>
            <a:r>
              <a:rPr lang="en-US" sz="1050" dirty="0">
                <a:solidFill>
                  <a:schemeClr val="accent6"/>
                </a:solidFill>
              </a:rPr>
              <a:t>The sequence is </a:t>
            </a:r>
            <a:r>
              <a:rPr lang="en-US" sz="1050" dirty="0" smtClean="0">
                <a:solidFill>
                  <a:schemeClr val="accent6"/>
                </a:solidFill>
              </a:rPr>
              <a:t>:</a:t>
            </a:r>
            <a:r>
              <a:rPr lang="en-US" sz="1050" dirty="0">
                <a:solidFill>
                  <a:schemeClr val="accent6"/>
                </a:solidFill>
              </a:rPr>
              <a:t>5</a:t>
            </a:r>
          </a:p>
          <a:p>
            <a:r>
              <a:rPr lang="en-US" sz="1050" dirty="0">
                <a:solidFill>
                  <a:schemeClr val="accent6"/>
                </a:solidFill>
              </a:rPr>
              <a:t>The sequence is :6</a:t>
            </a:r>
          </a:p>
          <a:p>
            <a:r>
              <a:rPr lang="en-US" sz="1050" dirty="0">
                <a:solidFill>
                  <a:schemeClr val="accent6"/>
                </a:solidFill>
              </a:rPr>
              <a:t>The sequence is :7</a:t>
            </a:r>
          </a:p>
          <a:p>
            <a:endParaRPr lang="en-US" sz="1050" dirty="0">
              <a:solidFill>
                <a:schemeClr val="accent6"/>
              </a:solidFill>
            </a:endParaRPr>
          </a:p>
          <a:p>
            <a:r>
              <a:rPr lang="en-US" sz="1050" dirty="0">
                <a:solidFill>
                  <a:schemeClr val="accent6"/>
                </a:solidFill>
              </a:rPr>
              <a:t>EOL</a:t>
            </a:r>
          </a:p>
        </p:txBody>
      </p:sp>
    </p:spTree>
    <p:extLst>
      <p:ext uri="{BB962C8B-B14F-4D97-AF65-F5344CB8AC3E}">
        <p14:creationId xmlns="" xmlns:p14="http://schemas.microsoft.com/office/powerpoint/2010/main" val="5897578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37</a:t>
            </a:fld>
            <a:endParaRPr lang="en-US"/>
          </a:p>
        </p:txBody>
      </p:sp>
      <p:sp>
        <p:nvSpPr>
          <p:cNvPr id="5" name="Title 4"/>
          <p:cNvSpPr>
            <a:spLocks noGrp="1"/>
          </p:cNvSpPr>
          <p:nvPr>
            <p:ph type="title"/>
          </p:nvPr>
        </p:nvSpPr>
        <p:spPr/>
        <p:txBody>
          <a:bodyPr>
            <a:normAutofit fontScale="90000"/>
          </a:bodyPr>
          <a:lstStyle/>
          <a:p>
            <a:r>
              <a:rPr lang="en-US" dirty="0"/>
              <a:t>Loops &amp; </a:t>
            </a:r>
            <a:r>
              <a:rPr lang="en-US" dirty="0" smtClean="0"/>
              <a:t>Functions (</a:t>
            </a:r>
            <a:r>
              <a:rPr lang="en-US" dirty="0" err="1"/>
              <a:t>Cntd</a:t>
            </a:r>
            <a:r>
              <a:rPr lang="en-US" dirty="0"/>
              <a:t>..)</a:t>
            </a:r>
          </a:p>
        </p:txBody>
      </p:sp>
      <p:sp>
        <p:nvSpPr>
          <p:cNvPr id="20" name="TextBox 19"/>
          <p:cNvSpPr txBox="1"/>
          <p:nvPr/>
        </p:nvSpPr>
        <p:spPr>
          <a:xfrm>
            <a:off x="304362" y="800386"/>
            <a:ext cx="8587481" cy="553998"/>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smtClean="0">
                <a:solidFill>
                  <a:schemeClr val="tx2">
                    <a:lumMod val="75000"/>
                    <a:lumOff val="25000"/>
                  </a:schemeClr>
                </a:solidFill>
                <a:cs typeface="Times New Roman" panose="02020603050405020304" pitchFamily="18" charset="0"/>
              </a:rPr>
              <a:t>FUNCTION </a:t>
            </a:r>
            <a:r>
              <a:rPr lang="en-US" sz="1000" dirty="0">
                <a:solidFill>
                  <a:schemeClr val="tx2">
                    <a:lumMod val="75000"/>
                    <a:lumOff val="25000"/>
                  </a:schemeClr>
                </a:solidFill>
                <a:cs typeface="Times New Roman" panose="02020603050405020304" pitchFamily="18" charset="0"/>
              </a:rPr>
              <a:t>: Function is nothing but a block of re-usable </a:t>
            </a:r>
            <a:r>
              <a:rPr lang="en-US" sz="1000" dirty="0" smtClean="0">
                <a:solidFill>
                  <a:schemeClr val="tx2">
                    <a:lumMod val="75000"/>
                    <a:lumOff val="25000"/>
                  </a:schemeClr>
                </a:solidFill>
                <a:cs typeface="Times New Roman" panose="02020603050405020304" pitchFamily="18" charset="0"/>
              </a:rPr>
              <a:t>codes.</a:t>
            </a:r>
          </a:p>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Function blocks begin with the keyword </a:t>
            </a:r>
            <a:r>
              <a:rPr lang="en-US" sz="1000" b="1" dirty="0" err="1">
                <a:solidFill>
                  <a:schemeClr val="tx2"/>
                </a:solidFill>
                <a:cs typeface="Times New Roman" panose="02020603050405020304" pitchFamily="18" charset="0"/>
              </a:rPr>
              <a:t>def</a:t>
            </a:r>
            <a:r>
              <a:rPr lang="en-US" sz="1000" dirty="0">
                <a:solidFill>
                  <a:schemeClr val="tx2"/>
                </a:solidFill>
                <a:cs typeface="Times New Roman" panose="02020603050405020304" pitchFamily="18" charset="0"/>
              </a:rPr>
              <a:t> </a:t>
            </a:r>
            <a:r>
              <a:rPr lang="en-US" sz="1000" dirty="0">
                <a:solidFill>
                  <a:schemeClr val="tx2">
                    <a:lumMod val="75000"/>
                    <a:lumOff val="25000"/>
                  </a:schemeClr>
                </a:solidFill>
                <a:cs typeface="Times New Roman" panose="02020603050405020304" pitchFamily="18" charset="0"/>
              </a:rPr>
              <a:t>followed by the function name and parentheses ( ( ) ).</a:t>
            </a:r>
          </a:p>
        </p:txBody>
      </p:sp>
      <p:sp>
        <p:nvSpPr>
          <p:cNvPr id="8" name="TextBox 7"/>
          <p:cNvSpPr txBox="1"/>
          <p:nvPr/>
        </p:nvSpPr>
        <p:spPr>
          <a:xfrm>
            <a:off x="304362" y="1354384"/>
            <a:ext cx="4917692" cy="738664"/>
          </a:xfrm>
          <a:prstGeom prst="rect">
            <a:avLst/>
          </a:prstGeom>
          <a:noFill/>
        </p:spPr>
        <p:txBody>
          <a:bodyPr wrap="square" rtlCol="0">
            <a:spAutoFit/>
          </a:bodyPr>
          <a:lstStyle/>
          <a:p>
            <a:r>
              <a:rPr lang="en-US" sz="1050" dirty="0" err="1">
                <a:solidFill>
                  <a:schemeClr val="accent6"/>
                </a:solidFill>
              </a:rPr>
              <a:t>def</a:t>
            </a:r>
            <a:r>
              <a:rPr lang="en-US" sz="1050" dirty="0">
                <a:solidFill>
                  <a:schemeClr val="accent6"/>
                </a:solidFill>
              </a:rPr>
              <a:t> </a:t>
            </a:r>
            <a:r>
              <a:rPr lang="en-US" sz="1050" dirty="0" smtClean="0">
                <a:solidFill>
                  <a:schemeClr val="accent6"/>
                </a:solidFill>
              </a:rPr>
              <a:t>Display(</a:t>
            </a:r>
            <a:r>
              <a:rPr lang="en-US" sz="1050" dirty="0" err="1" smtClean="0">
                <a:solidFill>
                  <a:schemeClr val="accent6"/>
                </a:solidFill>
              </a:rPr>
              <a:t>p_owner_name</a:t>
            </a:r>
            <a:r>
              <a:rPr lang="en-US" sz="1050" dirty="0">
                <a:solidFill>
                  <a:schemeClr val="accent6"/>
                </a:solidFill>
              </a:rPr>
              <a:t>):</a:t>
            </a:r>
          </a:p>
          <a:p>
            <a:endParaRPr lang="en-US" sz="1050" dirty="0">
              <a:solidFill>
                <a:schemeClr val="accent6"/>
              </a:solidFill>
            </a:endParaRPr>
          </a:p>
          <a:p>
            <a:r>
              <a:rPr lang="en-US" sz="1050" dirty="0">
                <a:solidFill>
                  <a:schemeClr val="accent6"/>
                </a:solidFill>
              </a:rPr>
              <a:t>	print </a:t>
            </a:r>
            <a:r>
              <a:rPr lang="en-US" sz="1050" dirty="0" err="1" smtClean="0">
                <a:solidFill>
                  <a:schemeClr val="accent6"/>
                </a:solidFill>
              </a:rPr>
              <a:t>p_owner_name</a:t>
            </a:r>
            <a:endParaRPr lang="en-US" sz="1050" dirty="0">
              <a:solidFill>
                <a:schemeClr val="accent6"/>
              </a:solidFill>
            </a:endParaRPr>
          </a:p>
          <a:p>
            <a:r>
              <a:rPr lang="en-US" sz="1050" dirty="0">
                <a:solidFill>
                  <a:schemeClr val="accent6"/>
                </a:solidFill>
              </a:rPr>
              <a:t>	return;</a:t>
            </a:r>
          </a:p>
        </p:txBody>
      </p:sp>
      <p:sp>
        <p:nvSpPr>
          <p:cNvPr id="6" name="TextBox 5"/>
          <p:cNvSpPr txBox="1"/>
          <p:nvPr/>
        </p:nvSpPr>
        <p:spPr>
          <a:xfrm>
            <a:off x="304362" y="2093048"/>
            <a:ext cx="8587481" cy="323165"/>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PASS BY REFERENCE </a:t>
            </a:r>
            <a:r>
              <a:rPr lang="en-US" sz="1000" dirty="0" smtClean="0">
                <a:solidFill>
                  <a:schemeClr val="tx2">
                    <a:lumMod val="75000"/>
                    <a:lumOff val="25000"/>
                  </a:schemeClr>
                </a:solidFill>
                <a:cs typeface="Times New Roman" panose="02020603050405020304" pitchFamily="18" charset="0"/>
              </a:rPr>
              <a:t>						PASS BY </a:t>
            </a:r>
            <a:r>
              <a:rPr lang="en-US" sz="1000" dirty="0">
                <a:solidFill>
                  <a:schemeClr val="tx2">
                    <a:lumMod val="75000"/>
                    <a:lumOff val="25000"/>
                  </a:schemeClr>
                </a:solidFill>
                <a:cs typeface="Times New Roman" panose="02020603050405020304" pitchFamily="18" charset="0"/>
              </a:rPr>
              <a:t>V</a:t>
            </a:r>
            <a:r>
              <a:rPr lang="en-US" sz="1000" dirty="0" smtClean="0">
                <a:solidFill>
                  <a:schemeClr val="tx2">
                    <a:lumMod val="75000"/>
                    <a:lumOff val="25000"/>
                  </a:schemeClr>
                </a:solidFill>
                <a:cs typeface="Times New Roman" panose="02020603050405020304" pitchFamily="18" charset="0"/>
              </a:rPr>
              <a:t>ALUE: </a:t>
            </a:r>
          </a:p>
        </p:txBody>
      </p:sp>
      <p:sp>
        <p:nvSpPr>
          <p:cNvPr id="9" name="TextBox 8"/>
          <p:cNvSpPr txBox="1"/>
          <p:nvPr/>
        </p:nvSpPr>
        <p:spPr>
          <a:xfrm>
            <a:off x="578841" y="2584092"/>
            <a:ext cx="4917692" cy="1708160"/>
          </a:xfrm>
          <a:prstGeom prst="rect">
            <a:avLst/>
          </a:prstGeom>
          <a:noFill/>
        </p:spPr>
        <p:txBody>
          <a:bodyPr wrap="square" rtlCol="0">
            <a:spAutoFit/>
          </a:bodyPr>
          <a:lstStyle/>
          <a:p>
            <a:r>
              <a:rPr lang="en-US" sz="1050" dirty="0" err="1">
                <a:solidFill>
                  <a:schemeClr val="accent6"/>
                </a:solidFill>
              </a:rPr>
              <a:t>def</a:t>
            </a:r>
            <a:r>
              <a:rPr lang="en-US" sz="1050" dirty="0">
                <a:solidFill>
                  <a:schemeClr val="accent6"/>
                </a:solidFill>
              </a:rPr>
              <a:t> </a:t>
            </a:r>
            <a:r>
              <a:rPr lang="en-US" sz="1050" dirty="0" err="1" smtClean="0">
                <a:solidFill>
                  <a:schemeClr val="accent6"/>
                </a:solidFill>
              </a:rPr>
              <a:t>programin_language</a:t>
            </a:r>
            <a:r>
              <a:rPr lang="en-US" sz="1050" dirty="0" smtClean="0">
                <a:solidFill>
                  <a:schemeClr val="accent6"/>
                </a:solidFill>
              </a:rPr>
              <a:t>(</a:t>
            </a:r>
            <a:r>
              <a:rPr lang="en-US" sz="1050" dirty="0" err="1" smtClean="0">
                <a:solidFill>
                  <a:schemeClr val="accent6"/>
                </a:solidFill>
              </a:rPr>
              <a:t>p_lang</a:t>
            </a:r>
            <a:r>
              <a:rPr lang="en-US" sz="1050" dirty="0">
                <a:solidFill>
                  <a:schemeClr val="accent6"/>
                </a:solidFill>
              </a:rPr>
              <a:t>):</a:t>
            </a:r>
          </a:p>
          <a:p>
            <a:r>
              <a:rPr lang="en-US" sz="1050" dirty="0">
                <a:solidFill>
                  <a:schemeClr val="accent6"/>
                </a:solidFill>
              </a:rPr>
              <a:t>	</a:t>
            </a:r>
            <a:r>
              <a:rPr lang="en-US" sz="1050" dirty="0" err="1">
                <a:solidFill>
                  <a:schemeClr val="accent6"/>
                </a:solidFill>
              </a:rPr>
              <a:t>p_lang.append</a:t>
            </a:r>
            <a:r>
              <a:rPr lang="en-US" sz="1050" dirty="0">
                <a:solidFill>
                  <a:schemeClr val="accent6"/>
                </a:solidFill>
              </a:rPr>
              <a:t>('c++');</a:t>
            </a:r>
          </a:p>
          <a:p>
            <a:endParaRPr lang="en-US" sz="1050" dirty="0">
              <a:solidFill>
                <a:schemeClr val="accent6"/>
              </a:solidFill>
            </a:endParaRPr>
          </a:p>
          <a:p>
            <a:r>
              <a:rPr lang="en-US" sz="1050" dirty="0" err="1">
                <a:solidFill>
                  <a:schemeClr val="accent6"/>
                </a:solidFill>
              </a:rPr>
              <a:t>lang_list</a:t>
            </a:r>
            <a:r>
              <a:rPr lang="en-US" sz="1050" dirty="0">
                <a:solidFill>
                  <a:schemeClr val="accent6"/>
                </a:solidFill>
              </a:rPr>
              <a:t>=['Python'];</a:t>
            </a:r>
          </a:p>
          <a:p>
            <a:r>
              <a:rPr lang="en-US" sz="1050" dirty="0" err="1">
                <a:solidFill>
                  <a:schemeClr val="accent6"/>
                </a:solidFill>
              </a:rPr>
              <a:t>programin_language</a:t>
            </a:r>
            <a:r>
              <a:rPr lang="en-US" sz="1050" dirty="0">
                <a:solidFill>
                  <a:schemeClr val="accent6"/>
                </a:solidFill>
              </a:rPr>
              <a:t> (</a:t>
            </a:r>
            <a:r>
              <a:rPr lang="en-US" sz="1050" dirty="0" err="1">
                <a:solidFill>
                  <a:schemeClr val="accent6"/>
                </a:solidFill>
              </a:rPr>
              <a:t>lang_list</a:t>
            </a:r>
            <a:r>
              <a:rPr lang="en-US" sz="1050" dirty="0">
                <a:solidFill>
                  <a:schemeClr val="accent6"/>
                </a:solidFill>
              </a:rPr>
              <a:t>)</a:t>
            </a:r>
          </a:p>
          <a:p>
            <a:r>
              <a:rPr lang="en-US" sz="1050" dirty="0">
                <a:solidFill>
                  <a:schemeClr val="accent6"/>
                </a:solidFill>
              </a:rPr>
              <a:t>print (</a:t>
            </a:r>
            <a:r>
              <a:rPr lang="en-US" sz="1050" dirty="0" err="1">
                <a:solidFill>
                  <a:schemeClr val="accent6"/>
                </a:solidFill>
              </a:rPr>
              <a:t>lang_list</a:t>
            </a:r>
            <a:r>
              <a:rPr lang="en-US" sz="1050" dirty="0" smtClean="0">
                <a:solidFill>
                  <a:schemeClr val="accent6"/>
                </a:solidFill>
              </a:rPr>
              <a:t>);</a:t>
            </a:r>
          </a:p>
          <a:p>
            <a:endParaRPr lang="en-US" sz="1050" dirty="0">
              <a:solidFill>
                <a:schemeClr val="accent6"/>
              </a:solidFill>
            </a:endParaRPr>
          </a:p>
          <a:p>
            <a:endParaRPr lang="en-US" sz="1050" dirty="0" smtClean="0">
              <a:solidFill>
                <a:schemeClr val="accent6"/>
              </a:solidFill>
            </a:endParaRPr>
          </a:p>
          <a:p>
            <a:endParaRPr lang="en-US" sz="1050" dirty="0">
              <a:solidFill>
                <a:schemeClr val="accent6"/>
              </a:solidFill>
            </a:endParaRPr>
          </a:p>
          <a:p>
            <a:r>
              <a:rPr lang="en-US" sz="1050" dirty="0" smtClean="0">
                <a:solidFill>
                  <a:schemeClr val="accent6"/>
                </a:solidFill>
              </a:rPr>
              <a:t>[‘C++’,’Python’]</a:t>
            </a:r>
            <a:endParaRPr lang="en-US" sz="1050" dirty="0">
              <a:solidFill>
                <a:schemeClr val="accent6"/>
              </a:solidFill>
            </a:endParaRPr>
          </a:p>
        </p:txBody>
      </p:sp>
      <p:sp>
        <p:nvSpPr>
          <p:cNvPr id="10" name="TextBox 9"/>
          <p:cNvSpPr txBox="1"/>
          <p:nvPr/>
        </p:nvSpPr>
        <p:spPr>
          <a:xfrm>
            <a:off x="4915746" y="2584092"/>
            <a:ext cx="4917692" cy="1708160"/>
          </a:xfrm>
          <a:prstGeom prst="rect">
            <a:avLst/>
          </a:prstGeom>
          <a:noFill/>
        </p:spPr>
        <p:txBody>
          <a:bodyPr wrap="square" rtlCol="0">
            <a:spAutoFit/>
          </a:bodyPr>
          <a:lstStyle/>
          <a:p>
            <a:r>
              <a:rPr lang="en-US" sz="1050" dirty="0" err="1">
                <a:solidFill>
                  <a:schemeClr val="accent6"/>
                </a:solidFill>
              </a:rPr>
              <a:t>def</a:t>
            </a:r>
            <a:r>
              <a:rPr lang="en-US" sz="1050" dirty="0">
                <a:solidFill>
                  <a:schemeClr val="accent6"/>
                </a:solidFill>
              </a:rPr>
              <a:t> </a:t>
            </a:r>
            <a:r>
              <a:rPr lang="en-US" sz="1050" dirty="0" err="1">
                <a:solidFill>
                  <a:schemeClr val="accent6"/>
                </a:solidFill>
              </a:rPr>
              <a:t>programin_language</a:t>
            </a:r>
            <a:r>
              <a:rPr lang="en-US" sz="1050" dirty="0">
                <a:solidFill>
                  <a:schemeClr val="accent6"/>
                </a:solidFill>
              </a:rPr>
              <a:t>(</a:t>
            </a:r>
            <a:r>
              <a:rPr lang="en-US" sz="1050" dirty="0" err="1">
                <a:solidFill>
                  <a:schemeClr val="accent6"/>
                </a:solidFill>
              </a:rPr>
              <a:t>p_lang</a:t>
            </a:r>
            <a:r>
              <a:rPr lang="en-US" sz="1050" dirty="0">
                <a:solidFill>
                  <a:schemeClr val="accent6"/>
                </a:solidFill>
              </a:rPr>
              <a:t>):</a:t>
            </a:r>
          </a:p>
          <a:p>
            <a:r>
              <a:rPr lang="en-US" sz="1050" dirty="0">
                <a:solidFill>
                  <a:schemeClr val="accent6"/>
                </a:solidFill>
              </a:rPr>
              <a:t>	</a:t>
            </a:r>
            <a:r>
              <a:rPr lang="en-US" sz="1050" dirty="0" err="1">
                <a:solidFill>
                  <a:schemeClr val="accent6"/>
                </a:solidFill>
              </a:rPr>
              <a:t>p_lang</a:t>
            </a:r>
            <a:r>
              <a:rPr lang="en-US" sz="1050" dirty="0">
                <a:solidFill>
                  <a:schemeClr val="accent6"/>
                </a:solidFill>
              </a:rPr>
              <a:t>= 'C++';</a:t>
            </a:r>
          </a:p>
          <a:p>
            <a:endParaRPr lang="en-US" sz="1050" dirty="0">
              <a:solidFill>
                <a:schemeClr val="accent6"/>
              </a:solidFill>
            </a:endParaRPr>
          </a:p>
          <a:p>
            <a:r>
              <a:rPr lang="en-US" sz="1050" dirty="0" err="1">
                <a:solidFill>
                  <a:schemeClr val="accent6"/>
                </a:solidFill>
              </a:rPr>
              <a:t>lang_list</a:t>
            </a:r>
            <a:r>
              <a:rPr lang="en-US" sz="1050" dirty="0">
                <a:solidFill>
                  <a:schemeClr val="accent6"/>
                </a:solidFill>
              </a:rPr>
              <a:t>=['Python'];</a:t>
            </a:r>
          </a:p>
          <a:p>
            <a:r>
              <a:rPr lang="en-US" sz="1050" dirty="0" err="1">
                <a:solidFill>
                  <a:schemeClr val="accent6"/>
                </a:solidFill>
              </a:rPr>
              <a:t>programin_language</a:t>
            </a:r>
            <a:r>
              <a:rPr lang="en-US" sz="1050" dirty="0">
                <a:solidFill>
                  <a:schemeClr val="accent6"/>
                </a:solidFill>
              </a:rPr>
              <a:t> (</a:t>
            </a:r>
            <a:r>
              <a:rPr lang="en-US" sz="1050" dirty="0" err="1">
                <a:solidFill>
                  <a:schemeClr val="accent6"/>
                </a:solidFill>
              </a:rPr>
              <a:t>lang_list</a:t>
            </a:r>
            <a:r>
              <a:rPr lang="en-US" sz="1050" dirty="0">
                <a:solidFill>
                  <a:schemeClr val="accent6"/>
                </a:solidFill>
              </a:rPr>
              <a:t>[0])</a:t>
            </a:r>
          </a:p>
          <a:p>
            <a:r>
              <a:rPr lang="en-US" sz="1050" dirty="0">
                <a:solidFill>
                  <a:schemeClr val="accent6"/>
                </a:solidFill>
              </a:rPr>
              <a:t>print (</a:t>
            </a:r>
            <a:r>
              <a:rPr lang="en-US" sz="1050" dirty="0" err="1">
                <a:solidFill>
                  <a:schemeClr val="accent6"/>
                </a:solidFill>
              </a:rPr>
              <a:t>lang_list</a:t>
            </a:r>
            <a:r>
              <a:rPr lang="en-US" sz="1050" dirty="0" smtClean="0">
                <a:solidFill>
                  <a:schemeClr val="accent6"/>
                </a:solidFill>
              </a:rPr>
              <a:t>);</a:t>
            </a:r>
          </a:p>
          <a:p>
            <a:endParaRPr lang="en-US" sz="1050" dirty="0">
              <a:solidFill>
                <a:schemeClr val="accent6"/>
              </a:solidFill>
            </a:endParaRPr>
          </a:p>
          <a:p>
            <a:endParaRPr lang="en-US" sz="1050" dirty="0" smtClean="0">
              <a:solidFill>
                <a:schemeClr val="accent6"/>
              </a:solidFill>
            </a:endParaRPr>
          </a:p>
          <a:p>
            <a:endParaRPr lang="en-US" sz="1050" dirty="0" smtClean="0">
              <a:solidFill>
                <a:schemeClr val="accent6"/>
              </a:solidFill>
            </a:endParaRPr>
          </a:p>
          <a:p>
            <a:r>
              <a:rPr lang="en-US" sz="1050" dirty="0" smtClean="0">
                <a:solidFill>
                  <a:schemeClr val="accent6"/>
                </a:solidFill>
              </a:rPr>
              <a:t>[‘Python’]</a:t>
            </a:r>
            <a:endParaRPr lang="en-US" sz="1050" dirty="0">
              <a:solidFill>
                <a:schemeClr val="accent6"/>
              </a:solidFill>
            </a:endParaRPr>
          </a:p>
        </p:txBody>
      </p:sp>
      <p:sp>
        <p:nvSpPr>
          <p:cNvPr id="11" name="TextBox 10"/>
          <p:cNvSpPr txBox="1"/>
          <p:nvPr/>
        </p:nvSpPr>
        <p:spPr>
          <a:xfrm>
            <a:off x="3428622" y="2757216"/>
            <a:ext cx="1108233" cy="646331"/>
          </a:xfrm>
          <a:prstGeom prst="rect">
            <a:avLst/>
          </a:prstGeom>
          <a:noFill/>
        </p:spPr>
        <p:txBody>
          <a:bodyPr wrap="square" rtlCol="0">
            <a:spAutoFit/>
          </a:bodyPr>
          <a:lstStyle/>
          <a:p>
            <a:r>
              <a:rPr lang="en-US" sz="3600" dirty="0" smtClean="0">
                <a:solidFill>
                  <a:schemeClr val="tx2"/>
                </a:solidFill>
              </a:rPr>
              <a:t>VS</a:t>
            </a:r>
            <a:endParaRPr lang="en-US" sz="3600" dirty="0">
              <a:solidFill>
                <a:schemeClr val="tx2"/>
              </a:solidFill>
            </a:endParaRPr>
          </a:p>
        </p:txBody>
      </p:sp>
    </p:spTree>
    <p:extLst>
      <p:ext uri="{BB962C8B-B14F-4D97-AF65-F5344CB8AC3E}">
        <p14:creationId xmlns="" xmlns:p14="http://schemas.microsoft.com/office/powerpoint/2010/main" val="3834275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38</a:t>
            </a:fld>
            <a:endParaRPr lang="en-US"/>
          </a:p>
        </p:txBody>
      </p:sp>
      <p:sp>
        <p:nvSpPr>
          <p:cNvPr id="5" name="Title 4"/>
          <p:cNvSpPr>
            <a:spLocks noGrp="1"/>
          </p:cNvSpPr>
          <p:nvPr>
            <p:ph type="title"/>
          </p:nvPr>
        </p:nvSpPr>
        <p:spPr/>
        <p:txBody>
          <a:bodyPr>
            <a:normAutofit fontScale="90000"/>
          </a:bodyPr>
          <a:lstStyle/>
          <a:p>
            <a:r>
              <a:rPr lang="en-US" dirty="0"/>
              <a:t>Loops &amp; </a:t>
            </a:r>
            <a:r>
              <a:rPr lang="en-US" dirty="0" smtClean="0"/>
              <a:t>Functions (</a:t>
            </a:r>
            <a:r>
              <a:rPr lang="en-US" dirty="0" err="1"/>
              <a:t>Cntd</a:t>
            </a:r>
            <a:r>
              <a:rPr lang="en-US" dirty="0"/>
              <a:t>..)</a:t>
            </a:r>
          </a:p>
        </p:txBody>
      </p:sp>
      <p:sp>
        <p:nvSpPr>
          <p:cNvPr id="20" name="TextBox 19"/>
          <p:cNvSpPr txBox="1"/>
          <p:nvPr/>
        </p:nvSpPr>
        <p:spPr>
          <a:xfrm>
            <a:off x="304362" y="800386"/>
            <a:ext cx="8587481" cy="1477328"/>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ANONYMOUS </a:t>
            </a:r>
            <a:r>
              <a:rPr lang="en-US" sz="1000" dirty="0" smtClean="0">
                <a:solidFill>
                  <a:schemeClr val="tx2">
                    <a:lumMod val="75000"/>
                    <a:lumOff val="25000"/>
                  </a:schemeClr>
                </a:solidFill>
                <a:cs typeface="Times New Roman" panose="02020603050405020304" pitchFamily="18" charset="0"/>
              </a:rPr>
              <a:t>FUNCTION </a:t>
            </a:r>
            <a:r>
              <a:rPr lang="en-US" sz="1000" dirty="0">
                <a:solidFill>
                  <a:schemeClr val="tx2">
                    <a:lumMod val="75000"/>
                    <a:lumOff val="25000"/>
                  </a:schemeClr>
                </a:solidFill>
                <a:cs typeface="Times New Roman" panose="02020603050405020304" pitchFamily="18" charset="0"/>
              </a:rPr>
              <a:t>: Anonymous Function is a function definition that is not bound to an identifier. </a:t>
            </a:r>
            <a:r>
              <a:rPr lang="en-US" sz="1000" dirty="0" smtClean="0">
                <a:solidFill>
                  <a:schemeClr val="tx2">
                    <a:lumMod val="75000"/>
                    <a:lumOff val="25000"/>
                  </a:schemeClr>
                </a:solidFill>
                <a:cs typeface="Times New Roman" panose="02020603050405020304" pitchFamily="18" charset="0"/>
              </a:rPr>
              <a:t>Anonymous </a:t>
            </a:r>
            <a:r>
              <a:rPr lang="en-US" sz="1000" dirty="0">
                <a:solidFill>
                  <a:schemeClr val="tx2">
                    <a:lumMod val="75000"/>
                    <a:lumOff val="25000"/>
                  </a:schemeClr>
                </a:solidFill>
                <a:cs typeface="Times New Roman" panose="02020603050405020304" pitchFamily="18" charset="0"/>
              </a:rPr>
              <a:t>functions are often</a:t>
            </a:r>
            <a:r>
              <a:rPr lang="en-US" sz="1000" dirty="0" smtClean="0">
                <a:solidFill>
                  <a:schemeClr val="tx2">
                    <a:lumMod val="75000"/>
                    <a:lumOff val="25000"/>
                  </a:schemeClr>
                </a:solidFill>
                <a:cs typeface="Times New Roman" panose="02020603050405020304" pitchFamily="18" charset="0"/>
              </a:rPr>
              <a:t>:</a:t>
            </a:r>
            <a:endParaRPr lang="en-US" sz="1000" dirty="0">
              <a:solidFill>
                <a:schemeClr val="tx2">
                  <a:lumMod val="75000"/>
                  <a:lumOff val="25000"/>
                </a:schemeClr>
              </a:solidFill>
              <a:cs typeface="Times New Roman" panose="02020603050405020304" pitchFamily="18" charset="0"/>
            </a:endParaRPr>
          </a:p>
          <a:p>
            <a:pPr marL="914400" lvl="1" indent="-457200">
              <a:lnSpc>
                <a:spcPct val="150000"/>
              </a:lnSpc>
              <a:buFont typeface="+mj-lt"/>
              <a:buAutoNum type="arabicPeriod"/>
            </a:pPr>
            <a:r>
              <a:rPr lang="en-US" sz="1000" dirty="0">
                <a:solidFill>
                  <a:schemeClr val="tx2">
                    <a:lumMod val="75000"/>
                    <a:lumOff val="25000"/>
                  </a:schemeClr>
                </a:solidFill>
                <a:cs typeface="Times New Roman" panose="02020603050405020304" pitchFamily="18" charset="0"/>
              </a:rPr>
              <a:t>A</a:t>
            </a:r>
            <a:r>
              <a:rPr lang="en-US" sz="1000" dirty="0" smtClean="0">
                <a:solidFill>
                  <a:schemeClr val="tx2">
                    <a:lumMod val="75000"/>
                    <a:lumOff val="25000"/>
                  </a:schemeClr>
                </a:solidFill>
                <a:cs typeface="Times New Roman" panose="02020603050405020304" pitchFamily="18" charset="0"/>
              </a:rPr>
              <a:t>rguments </a:t>
            </a:r>
            <a:r>
              <a:rPr lang="en-US" sz="1000" dirty="0">
                <a:solidFill>
                  <a:schemeClr val="tx2">
                    <a:lumMod val="75000"/>
                    <a:lumOff val="25000"/>
                  </a:schemeClr>
                </a:solidFill>
                <a:cs typeface="Times New Roman" panose="02020603050405020304" pitchFamily="18" charset="0"/>
              </a:rPr>
              <a:t>being passed to higher-order functions</a:t>
            </a:r>
          </a:p>
          <a:p>
            <a:pPr lvl="3">
              <a:lnSpc>
                <a:spcPct val="150000"/>
              </a:lnSpc>
            </a:pPr>
            <a:r>
              <a:rPr lang="en-US" sz="1000" dirty="0" smtClean="0">
                <a:solidFill>
                  <a:schemeClr val="tx2">
                    <a:lumMod val="75000"/>
                    <a:lumOff val="25000"/>
                  </a:schemeClr>
                </a:solidFill>
                <a:cs typeface="Times New Roman" panose="02020603050405020304" pitchFamily="18" charset="0"/>
              </a:rPr>
              <a:t>	or</a:t>
            </a:r>
            <a:endParaRPr lang="en-US" sz="1000" dirty="0">
              <a:solidFill>
                <a:schemeClr val="tx2">
                  <a:lumMod val="75000"/>
                  <a:lumOff val="25000"/>
                </a:schemeClr>
              </a:solidFill>
              <a:cs typeface="Times New Roman" panose="02020603050405020304" pitchFamily="18" charset="0"/>
            </a:endParaRPr>
          </a:p>
          <a:p>
            <a:pPr marL="914400" lvl="1" indent="-457200">
              <a:lnSpc>
                <a:spcPct val="150000"/>
              </a:lnSpc>
              <a:buFont typeface="+mj-lt"/>
              <a:buAutoNum type="arabicPeriod"/>
            </a:pPr>
            <a:r>
              <a:rPr lang="en-US" sz="1000" dirty="0" smtClean="0">
                <a:solidFill>
                  <a:schemeClr val="tx2">
                    <a:lumMod val="75000"/>
                    <a:lumOff val="25000"/>
                  </a:schemeClr>
                </a:solidFill>
                <a:cs typeface="Times New Roman" panose="02020603050405020304" pitchFamily="18" charset="0"/>
              </a:rPr>
              <a:t>Used </a:t>
            </a:r>
            <a:r>
              <a:rPr lang="en-US" sz="1000" dirty="0">
                <a:solidFill>
                  <a:schemeClr val="tx2">
                    <a:lumMod val="75000"/>
                    <a:lumOff val="25000"/>
                  </a:schemeClr>
                </a:solidFill>
                <a:cs typeface="Times New Roman" panose="02020603050405020304" pitchFamily="18" charset="0"/>
              </a:rPr>
              <a:t>for constructing the result of a higher-order function that needs to return a function.</a:t>
            </a:r>
          </a:p>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Anonymous Function can be defined with the keyword "" </a:t>
            </a:r>
            <a:r>
              <a:rPr lang="en-US" sz="1000" dirty="0">
                <a:solidFill>
                  <a:schemeClr val="accent6"/>
                </a:solidFill>
                <a:cs typeface="Times New Roman" panose="02020603050405020304" pitchFamily="18" charset="0"/>
              </a:rPr>
              <a:t>lambda </a:t>
            </a:r>
            <a:r>
              <a:rPr lang="en-US" sz="1000" dirty="0" smtClean="0">
                <a:solidFill>
                  <a:schemeClr val="tx2">
                    <a:lumMod val="75000"/>
                    <a:lumOff val="25000"/>
                  </a:schemeClr>
                </a:solidFill>
                <a:cs typeface="Times New Roman" panose="02020603050405020304" pitchFamily="18" charset="0"/>
              </a:rPr>
              <a:t>"“</a:t>
            </a:r>
          </a:p>
          <a:p>
            <a:pPr marL="457200" indent="-457200">
              <a:lnSpc>
                <a:spcPct val="150000"/>
              </a:lnSpc>
              <a:buFont typeface="Wingdings" panose="05000000000000000000" pitchFamily="2" charset="2"/>
              <a:buChar char="§"/>
            </a:pPr>
            <a:r>
              <a:rPr lang="en-US" sz="1000" b="1" dirty="0" smtClean="0">
                <a:solidFill>
                  <a:schemeClr val="tx2">
                    <a:lumMod val="75000"/>
                    <a:lumOff val="25000"/>
                  </a:schemeClr>
                </a:solidFill>
                <a:cs typeface="Times New Roman" panose="02020603050405020304" pitchFamily="18" charset="0"/>
              </a:rPr>
              <a:t>lambda arguments: expression</a:t>
            </a:r>
            <a:endParaRPr lang="en-US" sz="1000" b="1" dirty="0">
              <a:solidFill>
                <a:schemeClr val="tx2">
                  <a:lumMod val="75000"/>
                  <a:lumOff val="25000"/>
                </a:schemeClr>
              </a:solidFill>
              <a:cs typeface="Times New Roman" panose="02020603050405020304" pitchFamily="18" charset="0"/>
            </a:endParaRPr>
          </a:p>
        </p:txBody>
      </p:sp>
      <p:sp>
        <p:nvSpPr>
          <p:cNvPr id="12" name="TextBox 11"/>
          <p:cNvSpPr txBox="1"/>
          <p:nvPr/>
        </p:nvSpPr>
        <p:spPr>
          <a:xfrm>
            <a:off x="285312" y="2267952"/>
            <a:ext cx="4917692" cy="577081"/>
          </a:xfrm>
          <a:prstGeom prst="rect">
            <a:avLst/>
          </a:prstGeom>
          <a:noFill/>
        </p:spPr>
        <p:txBody>
          <a:bodyPr wrap="square" rtlCol="0">
            <a:spAutoFit/>
          </a:bodyPr>
          <a:lstStyle/>
          <a:p>
            <a:r>
              <a:rPr lang="en-US" sz="1050" dirty="0" smtClean="0">
                <a:solidFill>
                  <a:schemeClr val="accent6"/>
                </a:solidFill>
              </a:rPr>
              <a:t>sum = lambda p_arg_1, p_arg_2: p_arg_1 + p_arg_2;</a:t>
            </a:r>
          </a:p>
          <a:p>
            <a:endParaRPr lang="en-US" sz="1050" dirty="0" smtClean="0">
              <a:solidFill>
                <a:schemeClr val="accent6"/>
              </a:solidFill>
            </a:endParaRPr>
          </a:p>
          <a:p>
            <a:r>
              <a:rPr lang="en-US" sz="1050" dirty="0" smtClean="0">
                <a:solidFill>
                  <a:schemeClr val="accent6"/>
                </a:solidFill>
              </a:rPr>
              <a:t>print </a:t>
            </a:r>
            <a:r>
              <a:rPr lang="en-US" sz="1050" dirty="0">
                <a:solidFill>
                  <a:schemeClr val="accent6"/>
                </a:solidFill>
              </a:rPr>
              <a:t>sum(4,5)</a:t>
            </a:r>
          </a:p>
        </p:txBody>
      </p:sp>
      <p:sp>
        <p:nvSpPr>
          <p:cNvPr id="13" name="TextBox 12"/>
          <p:cNvSpPr txBox="1"/>
          <p:nvPr/>
        </p:nvSpPr>
        <p:spPr>
          <a:xfrm>
            <a:off x="390087" y="2909999"/>
            <a:ext cx="3190564" cy="338554"/>
          </a:xfrm>
          <a:prstGeom prst="rect">
            <a:avLst/>
          </a:prstGeom>
          <a:noFill/>
        </p:spPr>
        <p:txBody>
          <a:bodyPr wrap="square" rtlCol="0">
            <a:spAutoFit/>
          </a:bodyPr>
          <a:lstStyle/>
          <a:p>
            <a:r>
              <a:rPr lang="en-US" sz="1600" dirty="0" smtClean="0">
                <a:solidFill>
                  <a:schemeClr val="tx2"/>
                </a:solidFill>
              </a:rPr>
              <a:t>9</a:t>
            </a:r>
            <a:endParaRPr lang="en-US" sz="1600" dirty="0">
              <a:solidFill>
                <a:schemeClr val="tx2"/>
              </a:solidFill>
            </a:endParaRPr>
          </a:p>
        </p:txBody>
      </p:sp>
      <p:sp>
        <p:nvSpPr>
          <p:cNvPr id="7" name="TextBox 6"/>
          <p:cNvSpPr txBox="1"/>
          <p:nvPr/>
        </p:nvSpPr>
        <p:spPr>
          <a:xfrm>
            <a:off x="323412" y="3277602"/>
            <a:ext cx="4917692" cy="415498"/>
          </a:xfrm>
          <a:prstGeom prst="rect">
            <a:avLst/>
          </a:prstGeom>
          <a:noFill/>
        </p:spPr>
        <p:txBody>
          <a:bodyPr wrap="square" rtlCol="0">
            <a:spAutoFit/>
          </a:bodyPr>
          <a:lstStyle/>
          <a:p>
            <a:r>
              <a:rPr lang="en-IN" sz="1050" dirty="0" smtClean="0">
                <a:solidFill>
                  <a:schemeClr val="accent6"/>
                </a:solidFill>
              </a:rPr>
              <a:t>def </a:t>
            </a:r>
            <a:r>
              <a:rPr lang="en-US" sz="1050" dirty="0" smtClean="0">
                <a:solidFill>
                  <a:schemeClr val="accent6"/>
                </a:solidFill>
              </a:rPr>
              <a:t>sum </a:t>
            </a:r>
            <a:r>
              <a:rPr lang="en-IN" sz="1050" dirty="0" smtClean="0">
                <a:solidFill>
                  <a:schemeClr val="accent6"/>
                </a:solidFill>
              </a:rPr>
              <a:t>(</a:t>
            </a:r>
            <a:r>
              <a:rPr lang="en-US" sz="1050" dirty="0" smtClean="0">
                <a:solidFill>
                  <a:schemeClr val="accent6"/>
                </a:solidFill>
              </a:rPr>
              <a:t>p_arg_1, p_arg_2</a:t>
            </a:r>
            <a:r>
              <a:rPr lang="en-IN" sz="1050" dirty="0" smtClean="0">
                <a:solidFill>
                  <a:schemeClr val="accent6"/>
                </a:solidFill>
              </a:rPr>
              <a:t>): </a:t>
            </a:r>
          </a:p>
          <a:p>
            <a:r>
              <a:rPr lang="en-IN" sz="1050" dirty="0" smtClean="0">
                <a:solidFill>
                  <a:schemeClr val="accent6"/>
                </a:solidFill>
              </a:rPr>
              <a:t>	return </a:t>
            </a:r>
            <a:r>
              <a:rPr lang="en-US" sz="1050" dirty="0" smtClean="0">
                <a:solidFill>
                  <a:schemeClr val="accent6"/>
                </a:solidFill>
              </a:rPr>
              <a:t>p_arg_1 + p_arg_2</a:t>
            </a:r>
            <a:endParaRPr lang="en-US" sz="1050" dirty="0">
              <a:solidFill>
                <a:schemeClr val="accent6"/>
              </a:solidFill>
            </a:endParaRPr>
          </a:p>
        </p:txBody>
      </p:sp>
    </p:spTree>
    <p:extLst>
      <p:ext uri="{BB962C8B-B14F-4D97-AF65-F5344CB8AC3E}">
        <p14:creationId xmlns="" xmlns:p14="http://schemas.microsoft.com/office/powerpoint/2010/main" val="5747154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39</a:t>
            </a:fld>
            <a:endParaRPr lang="en-US"/>
          </a:p>
        </p:txBody>
      </p:sp>
      <p:sp>
        <p:nvSpPr>
          <p:cNvPr id="5" name="Title 4"/>
          <p:cNvSpPr>
            <a:spLocks noGrp="1"/>
          </p:cNvSpPr>
          <p:nvPr>
            <p:ph type="title"/>
          </p:nvPr>
        </p:nvSpPr>
        <p:spPr/>
        <p:txBody>
          <a:bodyPr>
            <a:normAutofit fontScale="90000"/>
          </a:bodyPr>
          <a:lstStyle/>
          <a:p>
            <a:r>
              <a:rPr lang="en-IN" dirty="0" smtClean="0"/>
              <a:t>Use of Lambda Function </a:t>
            </a:r>
          </a:p>
        </p:txBody>
      </p:sp>
      <p:sp>
        <p:nvSpPr>
          <p:cNvPr id="20" name="TextBox 19"/>
          <p:cNvSpPr txBox="1"/>
          <p:nvPr/>
        </p:nvSpPr>
        <p:spPr>
          <a:xfrm>
            <a:off x="304362" y="800386"/>
            <a:ext cx="8587481" cy="1015663"/>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IN" sz="1000" dirty="0" smtClean="0">
                <a:solidFill>
                  <a:schemeClr val="tx2">
                    <a:lumMod val="75000"/>
                    <a:lumOff val="25000"/>
                  </a:schemeClr>
                </a:solidFill>
                <a:cs typeface="Times New Roman" panose="02020603050405020304" pitchFamily="18" charset="0"/>
              </a:rPr>
              <a:t>Lambda functions are used along with built-in functions like </a:t>
            </a:r>
            <a:r>
              <a:rPr lang="en-IN" sz="1000" b="1" dirty="0" smtClean="0">
                <a:solidFill>
                  <a:schemeClr val="tx2">
                    <a:lumMod val="75000"/>
                    <a:lumOff val="25000"/>
                  </a:schemeClr>
                </a:solidFill>
                <a:cs typeface="Times New Roman" panose="02020603050405020304" pitchFamily="18" charset="0"/>
              </a:rPr>
              <a:t>filter</a:t>
            </a:r>
            <a:r>
              <a:rPr lang="en-IN" sz="1000" dirty="0" smtClean="0">
                <a:solidFill>
                  <a:schemeClr val="tx2">
                    <a:lumMod val="75000"/>
                    <a:lumOff val="25000"/>
                  </a:schemeClr>
                </a:solidFill>
                <a:cs typeface="Times New Roman" panose="02020603050405020304" pitchFamily="18" charset="0"/>
              </a:rPr>
              <a:t>(), </a:t>
            </a:r>
            <a:r>
              <a:rPr lang="en-IN" sz="1000" b="1" dirty="0" smtClean="0">
                <a:solidFill>
                  <a:schemeClr val="tx2">
                    <a:lumMod val="75000"/>
                    <a:lumOff val="25000"/>
                  </a:schemeClr>
                </a:solidFill>
                <a:cs typeface="Times New Roman" panose="02020603050405020304" pitchFamily="18" charset="0"/>
              </a:rPr>
              <a:t>map</a:t>
            </a:r>
            <a:r>
              <a:rPr lang="en-IN" sz="1000" dirty="0" smtClean="0">
                <a:solidFill>
                  <a:schemeClr val="tx2">
                    <a:lumMod val="75000"/>
                    <a:lumOff val="25000"/>
                  </a:schemeClr>
                </a:solidFill>
                <a:cs typeface="Times New Roman" panose="02020603050405020304" pitchFamily="18" charset="0"/>
              </a:rPr>
              <a:t>() and </a:t>
            </a:r>
            <a:r>
              <a:rPr lang="en-IN" sz="1000" dirty="0" err="1" smtClean="0">
                <a:solidFill>
                  <a:schemeClr val="tx2">
                    <a:lumMod val="75000"/>
                    <a:lumOff val="25000"/>
                  </a:schemeClr>
                </a:solidFill>
                <a:cs typeface="Times New Roman" panose="02020603050405020304" pitchFamily="18" charset="0"/>
              </a:rPr>
              <a:t>and</a:t>
            </a:r>
            <a:r>
              <a:rPr lang="en-IN" sz="1000" dirty="0" smtClean="0">
                <a:solidFill>
                  <a:schemeClr val="tx2">
                    <a:lumMod val="75000"/>
                    <a:lumOff val="25000"/>
                  </a:schemeClr>
                </a:solidFill>
                <a:cs typeface="Times New Roman" panose="02020603050405020304" pitchFamily="18" charset="0"/>
              </a:rPr>
              <a:t> reduce()</a:t>
            </a:r>
          </a:p>
          <a:p>
            <a:pPr marL="457200" indent="-457200">
              <a:lnSpc>
                <a:spcPct val="150000"/>
              </a:lnSpc>
              <a:buFont typeface="Wingdings" panose="05000000000000000000" pitchFamily="2" charset="2"/>
              <a:buChar char="§"/>
            </a:pPr>
            <a:r>
              <a:rPr lang="en-IN" sz="1000" dirty="0" smtClean="0">
                <a:solidFill>
                  <a:schemeClr val="tx2">
                    <a:lumMod val="75000"/>
                    <a:lumOff val="25000"/>
                  </a:schemeClr>
                </a:solidFill>
                <a:cs typeface="Times New Roman" panose="02020603050405020304" pitchFamily="18" charset="0"/>
              </a:rPr>
              <a:t>The lambda feature was added to Python due to the demand from Lisp programmers</a:t>
            </a:r>
          </a:p>
          <a:p>
            <a:pPr marL="457200" indent="-457200">
              <a:lnSpc>
                <a:spcPct val="150000"/>
              </a:lnSpc>
              <a:buFont typeface="Wingdings" panose="05000000000000000000" pitchFamily="2" charset="2"/>
              <a:buChar char="§"/>
            </a:pPr>
            <a:r>
              <a:rPr lang="en-US" sz="1000" b="1" dirty="0" smtClean="0">
                <a:solidFill>
                  <a:schemeClr val="tx2">
                    <a:lumMod val="75000"/>
                    <a:lumOff val="25000"/>
                  </a:schemeClr>
                </a:solidFill>
                <a:cs typeface="Times New Roman" panose="02020603050405020304" pitchFamily="18" charset="0"/>
              </a:rPr>
              <a:t>The map() Function</a:t>
            </a:r>
          </a:p>
          <a:p>
            <a:pPr marL="457200" indent="-457200">
              <a:lnSpc>
                <a:spcPct val="150000"/>
              </a:lnSpc>
              <a:buFont typeface="Wingdings" panose="05000000000000000000" pitchFamily="2" charset="2"/>
              <a:buChar char="§"/>
            </a:pPr>
            <a:endParaRPr lang="en-US" sz="1000" dirty="0">
              <a:solidFill>
                <a:schemeClr val="tx2">
                  <a:lumMod val="75000"/>
                  <a:lumOff val="25000"/>
                </a:schemeClr>
              </a:solidFill>
              <a:cs typeface="Times New Roman" panose="02020603050405020304" pitchFamily="18" charset="0"/>
            </a:endParaRPr>
          </a:p>
        </p:txBody>
      </p:sp>
      <p:sp>
        <p:nvSpPr>
          <p:cNvPr id="8" name="TextBox 7"/>
          <p:cNvSpPr txBox="1"/>
          <p:nvPr/>
        </p:nvSpPr>
        <p:spPr>
          <a:xfrm>
            <a:off x="285312" y="1782177"/>
            <a:ext cx="2305488" cy="1384995"/>
          </a:xfrm>
          <a:prstGeom prst="rect">
            <a:avLst/>
          </a:prstGeom>
          <a:noFill/>
        </p:spPr>
        <p:txBody>
          <a:bodyPr wrap="square" rtlCol="0">
            <a:spAutoFit/>
          </a:bodyPr>
          <a:lstStyle/>
          <a:p>
            <a:r>
              <a:rPr lang="en-US" sz="1050" dirty="0" smtClean="0">
                <a:solidFill>
                  <a:schemeClr val="accent6"/>
                </a:solidFill>
              </a:rPr>
              <a:t>def </a:t>
            </a:r>
            <a:r>
              <a:rPr lang="en-US" sz="1050" dirty="0" err="1" smtClean="0">
                <a:solidFill>
                  <a:schemeClr val="accent6"/>
                </a:solidFill>
              </a:rPr>
              <a:t>fahrenheit</a:t>
            </a:r>
            <a:r>
              <a:rPr lang="en-US" sz="1050" dirty="0" smtClean="0">
                <a:solidFill>
                  <a:schemeClr val="accent6"/>
                </a:solidFill>
              </a:rPr>
              <a:t>(T):</a:t>
            </a:r>
          </a:p>
          <a:p>
            <a:r>
              <a:rPr lang="en-US" sz="1050" dirty="0" smtClean="0">
                <a:solidFill>
                  <a:schemeClr val="accent6"/>
                </a:solidFill>
              </a:rPr>
              <a:t>    return ((float(9)/5)*T + 32)</a:t>
            </a:r>
          </a:p>
          <a:p>
            <a:r>
              <a:rPr lang="en-US" sz="1050" dirty="0" smtClean="0">
                <a:solidFill>
                  <a:schemeClr val="accent6"/>
                </a:solidFill>
              </a:rPr>
              <a:t>def </a:t>
            </a:r>
            <a:r>
              <a:rPr lang="en-US" sz="1050" dirty="0" err="1" smtClean="0">
                <a:solidFill>
                  <a:schemeClr val="accent6"/>
                </a:solidFill>
              </a:rPr>
              <a:t>celsius</a:t>
            </a:r>
            <a:r>
              <a:rPr lang="en-US" sz="1050" dirty="0" smtClean="0">
                <a:solidFill>
                  <a:schemeClr val="accent6"/>
                </a:solidFill>
              </a:rPr>
              <a:t>(T):</a:t>
            </a:r>
          </a:p>
          <a:p>
            <a:r>
              <a:rPr lang="en-US" sz="1050" dirty="0" smtClean="0">
                <a:solidFill>
                  <a:schemeClr val="accent6"/>
                </a:solidFill>
              </a:rPr>
              <a:t>    return (float(5)/9)*(T-32)</a:t>
            </a:r>
          </a:p>
          <a:p>
            <a:r>
              <a:rPr lang="en-US" sz="1050" b="1" dirty="0" smtClean="0">
                <a:solidFill>
                  <a:schemeClr val="accent6"/>
                </a:solidFill>
              </a:rPr>
              <a:t>temp = (36.5, 37, 37.5,39)</a:t>
            </a:r>
          </a:p>
          <a:p>
            <a:endParaRPr lang="en-US" sz="1050" dirty="0" smtClean="0">
              <a:solidFill>
                <a:schemeClr val="accent6"/>
              </a:solidFill>
            </a:endParaRPr>
          </a:p>
          <a:p>
            <a:r>
              <a:rPr lang="en-US" sz="1050" dirty="0" smtClean="0">
                <a:solidFill>
                  <a:schemeClr val="accent6"/>
                </a:solidFill>
              </a:rPr>
              <a:t>F = map(</a:t>
            </a:r>
            <a:r>
              <a:rPr lang="en-US" sz="1050" dirty="0" err="1" smtClean="0">
                <a:solidFill>
                  <a:schemeClr val="accent6"/>
                </a:solidFill>
              </a:rPr>
              <a:t>fahrenheit</a:t>
            </a:r>
            <a:r>
              <a:rPr lang="en-US" sz="1050" dirty="0" smtClean="0">
                <a:solidFill>
                  <a:schemeClr val="accent6"/>
                </a:solidFill>
              </a:rPr>
              <a:t>, temp)</a:t>
            </a:r>
          </a:p>
          <a:p>
            <a:r>
              <a:rPr lang="en-US" sz="1050" dirty="0" smtClean="0">
                <a:solidFill>
                  <a:schemeClr val="accent6"/>
                </a:solidFill>
              </a:rPr>
              <a:t>C = map(</a:t>
            </a:r>
            <a:r>
              <a:rPr lang="en-US" sz="1050" dirty="0" err="1" smtClean="0">
                <a:solidFill>
                  <a:schemeClr val="accent6"/>
                </a:solidFill>
              </a:rPr>
              <a:t>celsius</a:t>
            </a:r>
            <a:r>
              <a:rPr lang="en-US" sz="1050" dirty="0" smtClean="0">
                <a:solidFill>
                  <a:schemeClr val="accent6"/>
                </a:solidFill>
              </a:rPr>
              <a:t>, F)</a:t>
            </a:r>
            <a:endParaRPr lang="en-US" sz="1050" dirty="0">
              <a:solidFill>
                <a:schemeClr val="accent6"/>
              </a:solidFill>
            </a:endParaRPr>
          </a:p>
        </p:txBody>
      </p:sp>
      <p:sp>
        <p:nvSpPr>
          <p:cNvPr id="9" name="TextBox 8"/>
          <p:cNvSpPr txBox="1"/>
          <p:nvPr/>
        </p:nvSpPr>
        <p:spPr>
          <a:xfrm>
            <a:off x="2762250" y="1753602"/>
            <a:ext cx="5924550" cy="1223412"/>
          </a:xfrm>
          <a:prstGeom prst="rect">
            <a:avLst/>
          </a:prstGeom>
          <a:noFill/>
        </p:spPr>
        <p:txBody>
          <a:bodyPr wrap="square" rtlCol="0">
            <a:spAutoFit/>
          </a:bodyPr>
          <a:lstStyle/>
          <a:p>
            <a:r>
              <a:rPr lang="en-US" sz="1050" dirty="0" smtClean="0">
                <a:solidFill>
                  <a:schemeClr val="accent6"/>
                </a:solidFill>
              </a:rPr>
              <a:t>&gt;&gt;&gt; Celsius = [39.2, 36.5, 37.3, 37.8]</a:t>
            </a:r>
          </a:p>
          <a:p>
            <a:r>
              <a:rPr lang="en-US" sz="1050" dirty="0" smtClean="0">
                <a:solidFill>
                  <a:schemeClr val="accent6"/>
                </a:solidFill>
              </a:rPr>
              <a:t>&gt;&gt;&gt; Fahrenheit = map(lambda x: (float(9)/5)*x + 32, Celsius)</a:t>
            </a:r>
          </a:p>
          <a:p>
            <a:r>
              <a:rPr lang="en-US" sz="1050" dirty="0" smtClean="0">
                <a:solidFill>
                  <a:schemeClr val="accent6"/>
                </a:solidFill>
              </a:rPr>
              <a:t>&gt;&gt;&gt; print (list(Fahrenheit))</a:t>
            </a:r>
          </a:p>
          <a:p>
            <a:r>
              <a:rPr lang="en-US" sz="1050" dirty="0" smtClean="0">
                <a:solidFill>
                  <a:schemeClr val="accent6"/>
                </a:solidFill>
              </a:rPr>
              <a:t>[102.56, 97.700000000000003, 99.140000000000001, 100.03999999999999]</a:t>
            </a:r>
          </a:p>
          <a:p>
            <a:r>
              <a:rPr lang="en-US" sz="1050" dirty="0" smtClean="0">
                <a:solidFill>
                  <a:schemeClr val="accent6"/>
                </a:solidFill>
              </a:rPr>
              <a:t>&gt;&gt;&gt; C = map(lambda x: (float(5)/9)*(x-32), Fahrenheit)</a:t>
            </a:r>
          </a:p>
          <a:p>
            <a:r>
              <a:rPr lang="en-US" sz="1050" dirty="0" smtClean="0">
                <a:solidFill>
                  <a:schemeClr val="accent6"/>
                </a:solidFill>
              </a:rPr>
              <a:t>&gt;&gt;&gt; print (list(C))</a:t>
            </a:r>
          </a:p>
          <a:p>
            <a:r>
              <a:rPr lang="en-US" sz="1050" dirty="0" smtClean="0">
                <a:solidFill>
                  <a:schemeClr val="accent6"/>
                </a:solidFill>
              </a:rPr>
              <a:t>[39.200000000000003, 36.5, 37.300000000000004, 37.799999999999997]</a:t>
            </a:r>
            <a:endParaRPr lang="en-US" sz="1050" dirty="0">
              <a:solidFill>
                <a:schemeClr val="accent6"/>
              </a:solidFill>
            </a:endParaRPr>
          </a:p>
        </p:txBody>
      </p:sp>
    </p:spTree>
    <p:extLst>
      <p:ext uri="{BB962C8B-B14F-4D97-AF65-F5344CB8AC3E}">
        <p14:creationId xmlns="" xmlns:p14="http://schemas.microsoft.com/office/powerpoint/2010/main" val="5747154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4</a:t>
            </a:fld>
            <a:endParaRPr lang="en-US"/>
          </a:p>
        </p:txBody>
      </p:sp>
      <p:sp>
        <p:nvSpPr>
          <p:cNvPr id="5" name="Title 4"/>
          <p:cNvSpPr>
            <a:spLocks noGrp="1"/>
          </p:cNvSpPr>
          <p:nvPr>
            <p:ph type="title"/>
          </p:nvPr>
        </p:nvSpPr>
        <p:spPr/>
        <p:txBody>
          <a:bodyPr>
            <a:normAutofit fontScale="90000"/>
          </a:bodyPr>
          <a:lstStyle/>
          <a:p>
            <a:r>
              <a:rPr lang="en-US" dirty="0" smtClean="0"/>
              <a:t>Overview (</a:t>
            </a:r>
            <a:r>
              <a:rPr lang="en-US" dirty="0" err="1" smtClean="0"/>
              <a:t>Cntd</a:t>
            </a:r>
            <a:r>
              <a:rPr lang="en-US" dirty="0" smtClean="0"/>
              <a:t>..)</a:t>
            </a:r>
            <a:endParaRPr lang="en-US" dirty="0"/>
          </a:p>
        </p:txBody>
      </p:sp>
      <p:sp>
        <p:nvSpPr>
          <p:cNvPr id="6" name="TextBox 5"/>
          <p:cNvSpPr txBox="1"/>
          <p:nvPr/>
        </p:nvSpPr>
        <p:spPr>
          <a:xfrm>
            <a:off x="309093" y="901522"/>
            <a:ext cx="8587481" cy="2631490"/>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Cross-compilers to other </a:t>
            </a:r>
            <a:r>
              <a:rPr lang="en-US" sz="1000" dirty="0" smtClean="0">
                <a:solidFill>
                  <a:schemeClr val="tx2">
                    <a:lumMod val="75000"/>
                    <a:lumOff val="25000"/>
                  </a:schemeClr>
                </a:solidFill>
                <a:cs typeface="Times New Roman" panose="02020603050405020304" pitchFamily="18" charset="0"/>
              </a:rPr>
              <a:t>languages:</a:t>
            </a:r>
          </a:p>
          <a:p>
            <a:pPr marL="914400" lvl="1" indent="-457200">
              <a:lnSpc>
                <a:spcPct val="150000"/>
              </a:lnSpc>
              <a:buFont typeface="Wingdings" panose="05000000000000000000" pitchFamily="2" charset="2"/>
              <a:buChar char="§"/>
            </a:pPr>
            <a:r>
              <a:rPr lang="en-US" sz="1000" b="1" dirty="0" err="1">
                <a:solidFill>
                  <a:schemeClr val="tx2">
                    <a:lumMod val="75000"/>
                    <a:lumOff val="25000"/>
                  </a:schemeClr>
                </a:solidFill>
                <a:cs typeface="Times New Roman" panose="02020603050405020304" pitchFamily="18" charset="0"/>
              </a:rPr>
              <a:t>Jython</a:t>
            </a:r>
            <a:r>
              <a:rPr lang="en-US" sz="1000" dirty="0">
                <a:solidFill>
                  <a:schemeClr val="tx2">
                    <a:lumMod val="75000"/>
                    <a:lumOff val="25000"/>
                  </a:schemeClr>
                </a:solidFill>
                <a:cs typeface="Times New Roman" panose="02020603050405020304" pitchFamily="18" charset="0"/>
              </a:rPr>
              <a:t> compiles into Java byte code, which can then be executed by every Java virtual machine implementation. This also enables the use of Java class library functions from the Python program.</a:t>
            </a:r>
          </a:p>
          <a:p>
            <a:pPr marL="914400" lvl="1" indent="-457200">
              <a:lnSpc>
                <a:spcPct val="150000"/>
              </a:lnSpc>
              <a:buFont typeface="Wingdings" panose="05000000000000000000" pitchFamily="2" charset="2"/>
              <a:buChar char="§"/>
            </a:pPr>
            <a:r>
              <a:rPr lang="en-US" sz="1000" b="1" dirty="0" err="1">
                <a:solidFill>
                  <a:schemeClr val="tx2">
                    <a:lumMod val="75000"/>
                    <a:lumOff val="25000"/>
                  </a:schemeClr>
                </a:solidFill>
                <a:cs typeface="Times New Roman" panose="02020603050405020304" pitchFamily="18" charset="0"/>
              </a:rPr>
              <a:t>IronPython</a:t>
            </a:r>
            <a:r>
              <a:rPr lang="en-US" sz="1000" dirty="0">
                <a:solidFill>
                  <a:schemeClr val="tx2">
                    <a:lumMod val="75000"/>
                    <a:lumOff val="25000"/>
                  </a:schemeClr>
                </a:solidFill>
                <a:cs typeface="Times New Roman" panose="02020603050405020304" pitchFamily="18" charset="0"/>
              </a:rPr>
              <a:t> follows a similar approach in order to run Python programs on the .NET Common Language Runtime.</a:t>
            </a:r>
          </a:p>
          <a:p>
            <a:pPr marL="914400" lvl="1"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The </a:t>
            </a:r>
            <a:r>
              <a:rPr lang="en-US" sz="1000" dirty="0" err="1">
                <a:solidFill>
                  <a:schemeClr val="tx2">
                    <a:lumMod val="75000"/>
                    <a:lumOff val="25000"/>
                  </a:schemeClr>
                </a:solidFill>
                <a:cs typeface="Times New Roman" panose="02020603050405020304" pitchFamily="18" charset="0"/>
              </a:rPr>
              <a:t>RPython</a:t>
            </a:r>
            <a:r>
              <a:rPr lang="en-US" sz="1000" dirty="0">
                <a:solidFill>
                  <a:schemeClr val="tx2">
                    <a:lumMod val="75000"/>
                    <a:lumOff val="25000"/>
                  </a:schemeClr>
                </a:solidFill>
                <a:cs typeface="Times New Roman" panose="02020603050405020304" pitchFamily="18" charset="0"/>
              </a:rPr>
              <a:t> language can be compiled to C, Java </a:t>
            </a:r>
            <a:r>
              <a:rPr lang="en-US" sz="1000" dirty="0" err="1">
                <a:solidFill>
                  <a:schemeClr val="tx2">
                    <a:lumMod val="75000"/>
                    <a:lumOff val="25000"/>
                  </a:schemeClr>
                </a:solidFill>
                <a:cs typeface="Times New Roman" panose="02020603050405020304" pitchFamily="18" charset="0"/>
              </a:rPr>
              <a:t>bytecode</a:t>
            </a:r>
            <a:r>
              <a:rPr lang="en-US" sz="1000" dirty="0">
                <a:solidFill>
                  <a:schemeClr val="tx2">
                    <a:lumMod val="75000"/>
                    <a:lumOff val="25000"/>
                  </a:schemeClr>
                </a:solidFill>
                <a:cs typeface="Times New Roman" panose="02020603050405020304" pitchFamily="18" charset="0"/>
              </a:rPr>
              <a:t>, or Common Intermediate Language, and is used to build the </a:t>
            </a:r>
            <a:r>
              <a:rPr lang="en-US" sz="1000" dirty="0" err="1">
                <a:solidFill>
                  <a:schemeClr val="tx2">
                    <a:lumMod val="75000"/>
                    <a:lumOff val="25000"/>
                  </a:schemeClr>
                </a:solidFill>
                <a:cs typeface="Times New Roman" panose="02020603050405020304" pitchFamily="18" charset="0"/>
              </a:rPr>
              <a:t>PyPy</a:t>
            </a:r>
            <a:r>
              <a:rPr lang="en-US" sz="1000" dirty="0">
                <a:solidFill>
                  <a:schemeClr val="tx2">
                    <a:lumMod val="75000"/>
                    <a:lumOff val="25000"/>
                  </a:schemeClr>
                </a:solidFill>
                <a:cs typeface="Times New Roman" panose="02020603050405020304" pitchFamily="18" charset="0"/>
              </a:rPr>
              <a:t> interpreter of Python.</a:t>
            </a:r>
          </a:p>
          <a:p>
            <a:pPr marL="914400" lvl="1" indent="-457200">
              <a:lnSpc>
                <a:spcPct val="150000"/>
              </a:lnSpc>
              <a:buFont typeface="Wingdings" panose="05000000000000000000" pitchFamily="2" charset="2"/>
              <a:buChar char="§"/>
            </a:pPr>
            <a:r>
              <a:rPr lang="en-US" sz="1000" b="1" dirty="0" err="1">
                <a:solidFill>
                  <a:schemeClr val="tx2">
                    <a:lumMod val="75000"/>
                    <a:lumOff val="25000"/>
                  </a:schemeClr>
                </a:solidFill>
                <a:cs typeface="Times New Roman" panose="02020603050405020304" pitchFamily="18" charset="0"/>
              </a:rPr>
              <a:t>Pyjamas</a:t>
            </a:r>
            <a:r>
              <a:rPr lang="en-US" sz="1000" dirty="0">
                <a:solidFill>
                  <a:schemeClr val="tx2">
                    <a:lumMod val="75000"/>
                    <a:lumOff val="25000"/>
                  </a:schemeClr>
                </a:solidFill>
                <a:cs typeface="Times New Roman" panose="02020603050405020304" pitchFamily="18" charset="0"/>
              </a:rPr>
              <a:t> compiles Python to JavaScript.</a:t>
            </a:r>
          </a:p>
          <a:p>
            <a:pPr marL="914400" lvl="1" indent="-457200">
              <a:lnSpc>
                <a:spcPct val="150000"/>
              </a:lnSpc>
              <a:buFont typeface="Wingdings" panose="05000000000000000000" pitchFamily="2" charset="2"/>
              <a:buChar char="§"/>
            </a:pPr>
            <a:r>
              <a:rPr lang="en-US" sz="1000" b="1" dirty="0" err="1">
                <a:solidFill>
                  <a:schemeClr val="tx2">
                    <a:lumMod val="75000"/>
                    <a:lumOff val="25000"/>
                  </a:schemeClr>
                </a:solidFill>
                <a:cs typeface="Times New Roman" panose="02020603050405020304" pitchFamily="18" charset="0"/>
              </a:rPr>
              <a:t>Cython</a:t>
            </a:r>
            <a:r>
              <a:rPr lang="en-US" sz="1000" dirty="0">
                <a:solidFill>
                  <a:schemeClr val="tx2">
                    <a:lumMod val="75000"/>
                    <a:lumOff val="25000"/>
                  </a:schemeClr>
                </a:solidFill>
                <a:cs typeface="Times New Roman" panose="02020603050405020304" pitchFamily="18" charset="0"/>
              </a:rPr>
              <a:t> compiles Python to C and C++.</a:t>
            </a:r>
          </a:p>
          <a:p>
            <a:pPr marL="914400" lvl="1" indent="-457200">
              <a:lnSpc>
                <a:spcPct val="150000"/>
              </a:lnSpc>
              <a:buFont typeface="Wingdings" panose="05000000000000000000" pitchFamily="2" charset="2"/>
              <a:buChar char="§"/>
            </a:pPr>
            <a:r>
              <a:rPr lang="en-US" sz="1000" b="1" dirty="0" err="1">
                <a:solidFill>
                  <a:schemeClr val="tx2">
                    <a:lumMod val="75000"/>
                    <a:lumOff val="25000"/>
                  </a:schemeClr>
                </a:solidFill>
                <a:cs typeface="Times New Roman" panose="02020603050405020304" pitchFamily="18" charset="0"/>
              </a:rPr>
              <a:t>Pythran</a:t>
            </a:r>
            <a:r>
              <a:rPr lang="en-US" sz="1000" dirty="0">
                <a:solidFill>
                  <a:schemeClr val="tx2">
                    <a:lumMod val="75000"/>
                    <a:lumOff val="25000"/>
                  </a:schemeClr>
                </a:solidFill>
                <a:cs typeface="Times New Roman" panose="02020603050405020304" pitchFamily="18" charset="0"/>
              </a:rPr>
              <a:t> compiles Python to C++.</a:t>
            </a:r>
          </a:p>
          <a:p>
            <a:pPr marL="914400" lvl="1"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Somewhat dated Pyrex (latest release in 2010) and Shed Skin (latest release in 2013) compile to C and C++ respectively.</a:t>
            </a:r>
          </a:p>
          <a:p>
            <a:pPr marL="914400" lvl="1"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Google's Grumpy compiles Python to Go</a:t>
            </a:r>
            <a:r>
              <a:rPr lang="en-US" sz="1000" dirty="0" smtClean="0">
                <a:solidFill>
                  <a:schemeClr val="tx2">
                    <a:lumMod val="75000"/>
                    <a:lumOff val="25000"/>
                  </a:schemeClr>
                </a:solidFill>
                <a:cs typeface="Times New Roman" panose="02020603050405020304" pitchFamily="18" charset="0"/>
              </a:rPr>
              <a:t>.</a:t>
            </a:r>
            <a:endParaRPr lang="en-US" sz="1000" dirty="0">
              <a:solidFill>
                <a:schemeClr val="tx2">
                  <a:lumMod val="75000"/>
                  <a:lumOff val="25000"/>
                </a:schemeClr>
              </a:solidFill>
              <a:cs typeface="Times New Roman" panose="02020603050405020304" pitchFamily="18" charset="0"/>
            </a:endParaRPr>
          </a:p>
        </p:txBody>
      </p:sp>
    </p:spTree>
    <p:extLst>
      <p:ext uri="{BB962C8B-B14F-4D97-AF65-F5344CB8AC3E}">
        <p14:creationId xmlns="" xmlns:p14="http://schemas.microsoft.com/office/powerpoint/2010/main" val="11374413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40</a:t>
            </a:fld>
            <a:endParaRPr lang="en-US"/>
          </a:p>
        </p:txBody>
      </p:sp>
      <p:sp>
        <p:nvSpPr>
          <p:cNvPr id="5" name="Title 4"/>
          <p:cNvSpPr>
            <a:spLocks noGrp="1"/>
          </p:cNvSpPr>
          <p:nvPr>
            <p:ph type="title"/>
          </p:nvPr>
        </p:nvSpPr>
        <p:spPr/>
        <p:txBody>
          <a:bodyPr>
            <a:normAutofit fontScale="90000"/>
          </a:bodyPr>
          <a:lstStyle/>
          <a:p>
            <a:r>
              <a:rPr lang="en-IN" dirty="0" smtClean="0"/>
              <a:t>Use of Lambda Function </a:t>
            </a:r>
            <a:r>
              <a:rPr lang="en-US" dirty="0" smtClean="0"/>
              <a:t>(</a:t>
            </a:r>
            <a:r>
              <a:rPr lang="en-US" dirty="0" err="1" smtClean="0"/>
              <a:t>Cntd</a:t>
            </a:r>
            <a:r>
              <a:rPr lang="en-US" dirty="0" smtClean="0"/>
              <a:t>..)</a:t>
            </a:r>
            <a:endParaRPr lang="en-IN" dirty="0" smtClean="0"/>
          </a:p>
        </p:txBody>
      </p:sp>
      <p:sp>
        <p:nvSpPr>
          <p:cNvPr id="20" name="TextBox 19"/>
          <p:cNvSpPr txBox="1"/>
          <p:nvPr/>
        </p:nvSpPr>
        <p:spPr>
          <a:xfrm>
            <a:off x="304362" y="800386"/>
            <a:ext cx="8587481" cy="525465"/>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IN" sz="1000" dirty="0" smtClean="0">
                <a:solidFill>
                  <a:schemeClr val="tx2">
                    <a:lumMod val="75000"/>
                    <a:lumOff val="25000"/>
                  </a:schemeClr>
                </a:solidFill>
                <a:cs typeface="Times New Roman" panose="02020603050405020304" pitchFamily="18" charset="0"/>
              </a:rPr>
              <a:t>map() can be applied to more than one list. The lists have to have the same length. map() will apply its lambda function to the elements of the argument lists, i.e. it first applies to the elements with the 0th index, then to the elements with the 1st index until the n-</a:t>
            </a:r>
            <a:r>
              <a:rPr lang="en-IN" sz="1000" dirty="0" err="1" smtClean="0">
                <a:solidFill>
                  <a:schemeClr val="tx2">
                    <a:lumMod val="75000"/>
                    <a:lumOff val="25000"/>
                  </a:schemeClr>
                </a:solidFill>
                <a:cs typeface="Times New Roman" panose="02020603050405020304" pitchFamily="18" charset="0"/>
              </a:rPr>
              <a:t>th</a:t>
            </a:r>
            <a:r>
              <a:rPr lang="en-IN" sz="1000" dirty="0" smtClean="0">
                <a:solidFill>
                  <a:schemeClr val="tx2">
                    <a:lumMod val="75000"/>
                    <a:lumOff val="25000"/>
                  </a:schemeClr>
                </a:solidFill>
                <a:cs typeface="Times New Roman" panose="02020603050405020304" pitchFamily="18" charset="0"/>
              </a:rPr>
              <a:t> index is reached:</a:t>
            </a:r>
            <a:endParaRPr lang="en-US" sz="1000" dirty="0">
              <a:solidFill>
                <a:schemeClr val="tx2">
                  <a:lumMod val="75000"/>
                  <a:lumOff val="25000"/>
                </a:schemeClr>
              </a:solidFill>
              <a:cs typeface="Times New Roman" panose="02020603050405020304" pitchFamily="18" charset="0"/>
            </a:endParaRPr>
          </a:p>
        </p:txBody>
      </p:sp>
      <p:sp>
        <p:nvSpPr>
          <p:cNvPr id="8" name="TextBox 7"/>
          <p:cNvSpPr txBox="1"/>
          <p:nvPr/>
        </p:nvSpPr>
        <p:spPr>
          <a:xfrm>
            <a:off x="285312" y="1782177"/>
            <a:ext cx="2305488" cy="1869743"/>
          </a:xfrm>
          <a:prstGeom prst="rect">
            <a:avLst/>
          </a:prstGeom>
          <a:noFill/>
        </p:spPr>
        <p:txBody>
          <a:bodyPr wrap="square" rtlCol="0">
            <a:spAutoFit/>
          </a:bodyPr>
          <a:lstStyle/>
          <a:p>
            <a:r>
              <a:rPr lang="es-ES" sz="1050" dirty="0" smtClean="0">
                <a:solidFill>
                  <a:schemeClr val="accent6"/>
                </a:solidFill>
              </a:rPr>
              <a:t>&gt;&gt;&gt; a = [1,2,3,4]</a:t>
            </a:r>
          </a:p>
          <a:p>
            <a:r>
              <a:rPr lang="es-ES" sz="1050" dirty="0" smtClean="0">
                <a:solidFill>
                  <a:schemeClr val="accent6"/>
                </a:solidFill>
              </a:rPr>
              <a:t>&gt;&gt;&gt; b = [17,12,11,10]</a:t>
            </a:r>
          </a:p>
          <a:p>
            <a:r>
              <a:rPr lang="es-ES" sz="1050" dirty="0" smtClean="0">
                <a:solidFill>
                  <a:schemeClr val="accent6"/>
                </a:solidFill>
              </a:rPr>
              <a:t>&gt;&gt;&gt; c = [-1,-4,5,9]</a:t>
            </a:r>
          </a:p>
          <a:p>
            <a:r>
              <a:rPr lang="es-ES" sz="1050" dirty="0" smtClean="0">
                <a:solidFill>
                  <a:schemeClr val="accent6"/>
                </a:solidFill>
              </a:rPr>
              <a:t>&gt;&gt;&gt; </a:t>
            </a:r>
            <a:r>
              <a:rPr lang="es-ES" sz="1050" dirty="0" err="1" smtClean="0">
                <a:solidFill>
                  <a:schemeClr val="accent6"/>
                </a:solidFill>
              </a:rPr>
              <a:t>list</a:t>
            </a:r>
            <a:r>
              <a:rPr lang="es-ES" sz="1050" dirty="0" smtClean="0">
                <a:solidFill>
                  <a:schemeClr val="accent6"/>
                </a:solidFill>
              </a:rPr>
              <a:t>(</a:t>
            </a:r>
            <a:r>
              <a:rPr lang="es-ES" sz="1050" dirty="0" err="1" smtClean="0">
                <a:solidFill>
                  <a:schemeClr val="accent6"/>
                </a:solidFill>
              </a:rPr>
              <a:t>map</a:t>
            </a:r>
            <a:r>
              <a:rPr lang="es-ES" sz="1050" dirty="0" smtClean="0">
                <a:solidFill>
                  <a:schemeClr val="accent6"/>
                </a:solidFill>
              </a:rPr>
              <a:t>(lambda </a:t>
            </a:r>
            <a:r>
              <a:rPr lang="es-ES" sz="1050" dirty="0" err="1" smtClean="0">
                <a:solidFill>
                  <a:schemeClr val="accent6"/>
                </a:solidFill>
              </a:rPr>
              <a:t>x,y:x+y</a:t>
            </a:r>
            <a:r>
              <a:rPr lang="es-ES" sz="1050" dirty="0" smtClean="0">
                <a:solidFill>
                  <a:schemeClr val="accent6"/>
                </a:solidFill>
              </a:rPr>
              <a:t>, </a:t>
            </a:r>
            <a:r>
              <a:rPr lang="es-ES" sz="1050" dirty="0" err="1" smtClean="0">
                <a:solidFill>
                  <a:schemeClr val="accent6"/>
                </a:solidFill>
              </a:rPr>
              <a:t>a,b</a:t>
            </a:r>
            <a:r>
              <a:rPr lang="es-ES" sz="1050" dirty="0" smtClean="0">
                <a:solidFill>
                  <a:schemeClr val="accent6"/>
                </a:solidFill>
              </a:rPr>
              <a:t>))</a:t>
            </a:r>
          </a:p>
          <a:p>
            <a:r>
              <a:rPr lang="es-ES" sz="1050" dirty="0" smtClean="0">
                <a:solidFill>
                  <a:schemeClr val="accent6"/>
                </a:solidFill>
              </a:rPr>
              <a:t>[18, 14, 14, 14]</a:t>
            </a:r>
          </a:p>
          <a:p>
            <a:r>
              <a:rPr lang="es-ES" sz="1050" dirty="0" smtClean="0">
                <a:solidFill>
                  <a:schemeClr val="accent6"/>
                </a:solidFill>
              </a:rPr>
              <a:t>&gt;&gt;&gt; </a:t>
            </a:r>
            <a:r>
              <a:rPr lang="es-ES" sz="1050" dirty="0" err="1" smtClean="0">
                <a:solidFill>
                  <a:schemeClr val="accent6"/>
                </a:solidFill>
              </a:rPr>
              <a:t>list</a:t>
            </a:r>
            <a:r>
              <a:rPr lang="es-ES" sz="1050" dirty="0" smtClean="0">
                <a:solidFill>
                  <a:schemeClr val="accent6"/>
                </a:solidFill>
              </a:rPr>
              <a:t>(</a:t>
            </a:r>
            <a:r>
              <a:rPr lang="es-ES" sz="1050" dirty="0" err="1" smtClean="0">
                <a:solidFill>
                  <a:schemeClr val="accent6"/>
                </a:solidFill>
              </a:rPr>
              <a:t>map</a:t>
            </a:r>
            <a:r>
              <a:rPr lang="es-ES" sz="1050" dirty="0" smtClean="0">
                <a:solidFill>
                  <a:schemeClr val="accent6"/>
                </a:solidFill>
              </a:rPr>
              <a:t>(lambda </a:t>
            </a:r>
            <a:r>
              <a:rPr lang="es-ES" sz="1050" dirty="0" err="1" smtClean="0">
                <a:solidFill>
                  <a:schemeClr val="accent6"/>
                </a:solidFill>
              </a:rPr>
              <a:t>x,y,z:x+y+z</a:t>
            </a:r>
            <a:r>
              <a:rPr lang="es-ES" sz="1050" dirty="0" smtClean="0">
                <a:solidFill>
                  <a:schemeClr val="accent6"/>
                </a:solidFill>
              </a:rPr>
              <a:t>, </a:t>
            </a:r>
            <a:r>
              <a:rPr lang="es-ES" sz="1050" dirty="0" err="1" smtClean="0">
                <a:solidFill>
                  <a:schemeClr val="accent6"/>
                </a:solidFill>
              </a:rPr>
              <a:t>a,b,c</a:t>
            </a:r>
            <a:r>
              <a:rPr lang="es-ES" sz="1050" dirty="0" smtClean="0">
                <a:solidFill>
                  <a:schemeClr val="accent6"/>
                </a:solidFill>
              </a:rPr>
              <a:t>))</a:t>
            </a:r>
          </a:p>
          <a:p>
            <a:r>
              <a:rPr lang="es-ES" sz="1050" dirty="0" smtClean="0">
                <a:solidFill>
                  <a:schemeClr val="accent6"/>
                </a:solidFill>
              </a:rPr>
              <a:t>[17, 10, 19, 23]</a:t>
            </a:r>
          </a:p>
          <a:p>
            <a:r>
              <a:rPr lang="es-ES" sz="1050" dirty="0" smtClean="0">
                <a:solidFill>
                  <a:schemeClr val="accent6"/>
                </a:solidFill>
              </a:rPr>
              <a:t>&gt;&gt;&gt; </a:t>
            </a:r>
            <a:r>
              <a:rPr lang="es-ES" sz="1050" dirty="0" err="1" smtClean="0">
                <a:solidFill>
                  <a:schemeClr val="accent6"/>
                </a:solidFill>
              </a:rPr>
              <a:t>list</a:t>
            </a:r>
            <a:r>
              <a:rPr lang="es-ES" sz="1050" dirty="0" smtClean="0">
                <a:solidFill>
                  <a:schemeClr val="accent6"/>
                </a:solidFill>
              </a:rPr>
              <a:t>(</a:t>
            </a:r>
            <a:r>
              <a:rPr lang="es-ES" sz="1050" dirty="0" err="1" smtClean="0">
                <a:solidFill>
                  <a:schemeClr val="accent6"/>
                </a:solidFill>
              </a:rPr>
              <a:t>map</a:t>
            </a:r>
            <a:r>
              <a:rPr lang="es-ES" sz="1050" dirty="0" smtClean="0">
                <a:solidFill>
                  <a:schemeClr val="accent6"/>
                </a:solidFill>
              </a:rPr>
              <a:t>(lambda </a:t>
            </a:r>
            <a:r>
              <a:rPr lang="es-ES" sz="1050" dirty="0" err="1" smtClean="0">
                <a:solidFill>
                  <a:schemeClr val="accent6"/>
                </a:solidFill>
              </a:rPr>
              <a:t>x,y,z:x+y-z</a:t>
            </a:r>
            <a:r>
              <a:rPr lang="es-ES" sz="1050" dirty="0" smtClean="0">
                <a:solidFill>
                  <a:schemeClr val="accent6"/>
                </a:solidFill>
              </a:rPr>
              <a:t>, </a:t>
            </a:r>
            <a:r>
              <a:rPr lang="es-ES" sz="1050" dirty="0" err="1" smtClean="0">
                <a:solidFill>
                  <a:schemeClr val="accent6"/>
                </a:solidFill>
              </a:rPr>
              <a:t>a,b,c</a:t>
            </a:r>
            <a:r>
              <a:rPr lang="es-ES" sz="1050" dirty="0" smtClean="0">
                <a:solidFill>
                  <a:schemeClr val="accent6"/>
                </a:solidFill>
              </a:rPr>
              <a:t>))</a:t>
            </a:r>
          </a:p>
          <a:p>
            <a:r>
              <a:rPr lang="es-ES" sz="1050" dirty="0" smtClean="0">
                <a:solidFill>
                  <a:schemeClr val="accent6"/>
                </a:solidFill>
              </a:rPr>
              <a:t>[19, 18, 9, 5]</a:t>
            </a:r>
            <a:endParaRPr lang="en-US" sz="1050" dirty="0">
              <a:solidFill>
                <a:schemeClr val="accent6"/>
              </a:solidFill>
            </a:endParaRPr>
          </a:p>
        </p:txBody>
      </p:sp>
    </p:spTree>
    <p:extLst>
      <p:ext uri="{BB962C8B-B14F-4D97-AF65-F5344CB8AC3E}">
        <p14:creationId xmlns="" xmlns:p14="http://schemas.microsoft.com/office/powerpoint/2010/main" val="5747154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41</a:t>
            </a:fld>
            <a:endParaRPr lang="en-US"/>
          </a:p>
        </p:txBody>
      </p:sp>
      <p:sp>
        <p:nvSpPr>
          <p:cNvPr id="5" name="Title 4"/>
          <p:cNvSpPr>
            <a:spLocks noGrp="1"/>
          </p:cNvSpPr>
          <p:nvPr>
            <p:ph type="title"/>
          </p:nvPr>
        </p:nvSpPr>
        <p:spPr/>
        <p:txBody>
          <a:bodyPr>
            <a:normAutofit fontScale="90000"/>
          </a:bodyPr>
          <a:lstStyle/>
          <a:p>
            <a:r>
              <a:rPr lang="en-IN" dirty="0" smtClean="0"/>
              <a:t>Use of Lambda Function </a:t>
            </a:r>
            <a:r>
              <a:rPr lang="en-US" dirty="0" smtClean="0"/>
              <a:t>(</a:t>
            </a:r>
            <a:r>
              <a:rPr lang="en-US" dirty="0" err="1" smtClean="0"/>
              <a:t>Cntd</a:t>
            </a:r>
            <a:r>
              <a:rPr lang="en-US" dirty="0" smtClean="0"/>
              <a:t>..)</a:t>
            </a:r>
            <a:endParaRPr lang="en-IN" dirty="0" smtClean="0"/>
          </a:p>
        </p:txBody>
      </p:sp>
      <p:sp>
        <p:nvSpPr>
          <p:cNvPr id="20" name="TextBox 19"/>
          <p:cNvSpPr txBox="1"/>
          <p:nvPr/>
        </p:nvSpPr>
        <p:spPr>
          <a:xfrm>
            <a:off x="304362" y="800386"/>
            <a:ext cx="8587481" cy="1217962"/>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IN" sz="1000" b="1" dirty="0" smtClean="0">
                <a:solidFill>
                  <a:schemeClr val="tx2">
                    <a:lumMod val="75000"/>
                    <a:lumOff val="25000"/>
                  </a:schemeClr>
                </a:solidFill>
                <a:cs typeface="Times New Roman" panose="02020603050405020304" pitchFamily="18" charset="0"/>
              </a:rPr>
              <a:t>Filtering</a:t>
            </a:r>
            <a:endParaRPr lang="en-IN" sz="1000" dirty="0" smtClean="0">
              <a:solidFill>
                <a:schemeClr val="tx2">
                  <a:lumMod val="75000"/>
                  <a:lumOff val="25000"/>
                </a:schemeClr>
              </a:solidFill>
              <a:cs typeface="Times New Roman" panose="02020603050405020304" pitchFamily="18" charset="0"/>
            </a:endParaRPr>
          </a:p>
          <a:p>
            <a:pPr marL="914400" lvl="1" indent="-457200">
              <a:lnSpc>
                <a:spcPct val="150000"/>
              </a:lnSpc>
              <a:buFont typeface="Wingdings" panose="05000000000000000000" pitchFamily="2" charset="2"/>
              <a:buChar char="§"/>
            </a:pPr>
            <a:r>
              <a:rPr lang="en-IN" sz="1000" dirty="0" smtClean="0">
                <a:solidFill>
                  <a:schemeClr val="tx2">
                    <a:lumMod val="75000"/>
                    <a:lumOff val="25000"/>
                  </a:schemeClr>
                </a:solidFill>
                <a:cs typeface="Times New Roman" panose="02020603050405020304" pitchFamily="18" charset="0"/>
              </a:rPr>
              <a:t>The function filter(function, list) offers an elegant way to filter out all the elements of a list, for which the function </a:t>
            </a:r>
            <a:r>
              <a:rPr lang="en-IN" sz="1000" dirty="0" err="1" smtClean="0">
                <a:solidFill>
                  <a:schemeClr val="tx2">
                    <a:lumMod val="75000"/>
                    <a:lumOff val="25000"/>
                  </a:schemeClr>
                </a:solidFill>
                <a:cs typeface="Times New Roman" panose="02020603050405020304" pitchFamily="18" charset="0"/>
              </a:rPr>
              <a:t>function</a:t>
            </a:r>
            <a:r>
              <a:rPr lang="en-IN" sz="1000" dirty="0" smtClean="0">
                <a:solidFill>
                  <a:schemeClr val="tx2">
                    <a:lumMod val="75000"/>
                    <a:lumOff val="25000"/>
                  </a:schemeClr>
                </a:solidFill>
                <a:cs typeface="Times New Roman" panose="02020603050405020304" pitchFamily="18" charset="0"/>
              </a:rPr>
              <a:t> returns True. </a:t>
            </a:r>
            <a:br>
              <a:rPr lang="en-IN" sz="1000" dirty="0" smtClean="0">
                <a:solidFill>
                  <a:schemeClr val="tx2">
                    <a:lumMod val="75000"/>
                    <a:lumOff val="25000"/>
                  </a:schemeClr>
                </a:solidFill>
                <a:cs typeface="Times New Roman" panose="02020603050405020304" pitchFamily="18" charset="0"/>
              </a:rPr>
            </a:br>
            <a:r>
              <a:rPr lang="en-IN" sz="1000" dirty="0" smtClean="0">
                <a:solidFill>
                  <a:schemeClr val="tx2">
                    <a:lumMod val="75000"/>
                    <a:lumOff val="25000"/>
                  </a:schemeClr>
                </a:solidFill>
                <a:cs typeface="Times New Roman" panose="02020603050405020304" pitchFamily="18" charset="0"/>
              </a:rPr>
              <a:t>The function filter(</a:t>
            </a:r>
            <a:r>
              <a:rPr lang="en-IN" sz="1000" dirty="0" err="1" smtClean="0">
                <a:solidFill>
                  <a:schemeClr val="tx2">
                    <a:lumMod val="75000"/>
                    <a:lumOff val="25000"/>
                  </a:schemeClr>
                </a:solidFill>
                <a:cs typeface="Times New Roman" panose="02020603050405020304" pitchFamily="18" charset="0"/>
              </a:rPr>
              <a:t>f,l</a:t>
            </a:r>
            <a:r>
              <a:rPr lang="en-IN" sz="1000" dirty="0" smtClean="0">
                <a:solidFill>
                  <a:schemeClr val="tx2">
                    <a:lumMod val="75000"/>
                    <a:lumOff val="25000"/>
                  </a:schemeClr>
                </a:solidFill>
                <a:cs typeface="Times New Roman" panose="02020603050405020304" pitchFamily="18" charset="0"/>
              </a:rPr>
              <a:t>) needs a function f as its first argument. f returns a Boolean value, i.e. either True or False. This function will be applied to every element of the list l. Only if f returns True will the element of the list be included in the result list.</a:t>
            </a:r>
          </a:p>
          <a:p>
            <a:pPr marL="914400" lvl="1" indent="-457200">
              <a:lnSpc>
                <a:spcPct val="150000"/>
              </a:lnSpc>
              <a:buFont typeface="Wingdings" panose="05000000000000000000" pitchFamily="2" charset="2"/>
              <a:buChar char="§"/>
            </a:pPr>
            <a:endParaRPr lang="en-IN" sz="1000" dirty="0" smtClean="0">
              <a:solidFill>
                <a:schemeClr val="tx2">
                  <a:lumMod val="75000"/>
                  <a:lumOff val="25000"/>
                </a:schemeClr>
              </a:solidFill>
              <a:cs typeface="Times New Roman" panose="02020603050405020304" pitchFamily="18" charset="0"/>
            </a:endParaRPr>
          </a:p>
        </p:txBody>
      </p:sp>
      <p:sp>
        <p:nvSpPr>
          <p:cNvPr id="8" name="TextBox 7"/>
          <p:cNvSpPr txBox="1"/>
          <p:nvPr/>
        </p:nvSpPr>
        <p:spPr>
          <a:xfrm>
            <a:off x="285311" y="1782177"/>
            <a:ext cx="4200963" cy="1223412"/>
          </a:xfrm>
          <a:prstGeom prst="rect">
            <a:avLst/>
          </a:prstGeom>
          <a:noFill/>
        </p:spPr>
        <p:txBody>
          <a:bodyPr wrap="square" rtlCol="0">
            <a:spAutoFit/>
          </a:bodyPr>
          <a:lstStyle/>
          <a:p>
            <a:r>
              <a:rPr lang="es-ES" sz="1050" dirty="0" smtClean="0">
                <a:solidFill>
                  <a:schemeClr val="accent6"/>
                </a:solidFill>
              </a:rPr>
              <a:t>&gt;&gt;&gt; </a:t>
            </a:r>
            <a:r>
              <a:rPr lang="es-ES" sz="1050" dirty="0" err="1" smtClean="0">
                <a:solidFill>
                  <a:schemeClr val="accent6"/>
                </a:solidFill>
              </a:rPr>
              <a:t>fib</a:t>
            </a:r>
            <a:r>
              <a:rPr lang="es-ES" sz="1050" dirty="0" smtClean="0">
                <a:solidFill>
                  <a:schemeClr val="accent6"/>
                </a:solidFill>
              </a:rPr>
              <a:t> = [0,1,1,2,3,5,8,13,21,34,55]</a:t>
            </a:r>
          </a:p>
          <a:p>
            <a:r>
              <a:rPr lang="es-ES" sz="1050" dirty="0" smtClean="0">
                <a:solidFill>
                  <a:schemeClr val="accent6"/>
                </a:solidFill>
              </a:rPr>
              <a:t>&gt;&gt;&gt; </a:t>
            </a:r>
            <a:r>
              <a:rPr lang="es-ES" sz="1050" dirty="0" err="1" smtClean="0">
                <a:solidFill>
                  <a:schemeClr val="accent6"/>
                </a:solidFill>
              </a:rPr>
              <a:t>result</a:t>
            </a:r>
            <a:r>
              <a:rPr lang="es-ES" sz="1050" dirty="0" smtClean="0">
                <a:solidFill>
                  <a:schemeClr val="accent6"/>
                </a:solidFill>
              </a:rPr>
              <a:t> = </a:t>
            </a:r>
            <a:r>
              <a:rPr lang="es-ES" sz="1050" dirty="0" err="1" smtClean="0">
                <a:solidFill>
                  <a:schemeClr val="accent6"/>
                </a:solidFill>
              </a:rPr>
              <a:t>filter</a:t>
            </a:r>
            <a:r>
              <a:rPr lang="es-ES" sz="1050" dirty="0" smtClean="0">
                <a:solidFill>
                  <a:schemeClr val="accent6"/>
                </a:solidFill>
              </a:rPr>
              <a:t>(lambda x: x % 2, </a:t>
            </a:r>
            <a:r>
              <a:rPr lang="es-ES" sz="1050" dirty="0" err="1" smtClean="0">
                <a:solidFill>
                  <a:schemeClr val="accent6"/>
                </a:solidFill>
              </a:rPr>
              <a:t>fib</a:t>
            </a:r>
            <a:r>
              <a:rPr lang="es-ES" sz="1050" dirty="0" smtClean="0">
                <a:solidFill>
                  <a:schemeClr val="accent6"/>
                </a:solidFill>
              </a:rPr>
              <a:t>)</a:t>
            </a:r>
          </a:p>
          <a:p>
            <a:r>
              <a:rPr lang="es-ES" sz="1050" dirty="0" smtClean="0">
                <a:solidFill>
                  <a:schemeClr val="accent6"/>
                </a:solidFill>
              </a:rPr>
              <a:t>&gt;&gt;&gt; </a:t>
            </a:r>
            <a:r>
              <a:rPr lang="es-ES" sz="1050" dirty="0" err="1" smtClean="0">
                <a:solidFill>
                  <a:schemeClr val="accent6"/>
                </a:solidFill>
              </a:rPr>
              <a:t>print</a:t>
            </a:r>
            <a:r>
              <a:rPr lang="es-ES" sz="1050" dirty="0" smtClean="0">
                <a:solidFill>
                  <a:schemeClr val="accent6"/>
                </a:solidFill>
              </a:rPr>
              <a:t> (</a:t>
            </a:r>
            <a:r>
              <a:rPr lang="es-ES" sz="1050" dirty="0" err="1" smtClean="0">
                <a:solidFill>
                  <a:schemeClr val="accent6"/>
                </a:solidFill>
              </a:rPr>
              <a:t>list</a:t>
            </a:r>
            <a:r>
              <a:rPr lang="es-ES" sz="1050" dirty="0" smtClean="0">
                <a:solidFill>
                  <a:schemeClr val="accent6"/>
                </a:solidFill>
              </a:rPr>
              <a:t>(</a:t>
            </a:r>
            <a:r>
              <a:rPr lang="es-ES" sz="1050" dirty="0" err="1" smtClean="0">
                <a:solidFill>
                  <a:schemeClr val="accent6"/>
                </a:solidFill>
              </a:rPr>
              <a:t>result</a:t>
            </a:r>
            <a:r>
              <a:rPr lang="es-ES" sz="1050" dirty="0" smtClean="0">
                <a:solidFill>
                  <a:schemeClr val="accent6"/>
                </a:solidFill>
              </a:rPr>
              <a:t>))</a:t>
            </a:r>
          </a:p>
          <a:p>
            <a:r>
              <a:rPr lang="es-ES" sz="1050" dirty="0" smtClean="0">
                <a:solidFill>
                  <a:schemeClr val="accent6"/>
                </a:solidFill>
              </a:rPr>
              <a:t>[1, 1, 3, 5, 13, 21, 55]</a:t>
            </a:r>
          </a:p>
          <a:p>
            <a:r>
              <a:rPr lang="es-ES" sz="1050" dirty="0" smtClean="0">
                <a:solidFill>
                  <a:schemeClr val="accent6"/>
                </a:solidFill>
              </a:rPr>
              <a:t>&gt;&gt;&gt; </a:t>
            </a:r>
            <a:r>
              <a:rPr lang="es-ES" sz="1050" dirty="0" err="1" smtClean="0">
                <a:solidFill>
                  <a:schemeClr val="accent6"/>
                </a:solidFill>
              </a:rPr>
              <a:t>result</a:t>
            </a:r>
            <a:r>
              <a:rPr lang="es-ES" sz="1050" dirty="0" smtClean="0">
                <a:solidFill>
                  <a:schemeClr val="accent6"/>
                </a:solidFill>
              </a:rPr>
              <a:t> = </a:t>
            </a:r>
            <a:r>
              <a:rPr lang="es-ES" sz="1050" dirty="0" err="1" smtClean="0">
                <a:solidFill>
                  <a:schemeClr val="accent6"/>
                </a:solidFill>
              </a:rPr>
              <a:t>filter</a:t>
            </a:r>
            <a:r>
              <a:rPr lang="es-ES" sz="1050" dirty="0" smtClean="0">
                <a:solidFill>
                  <a:schemeClr val="accent6"/>
                </a:solidFill>
              </a:rPr>
              <a:t>(lambda x: x % 2 == 0, </a:t>
            </a:r>
            <a:r>
              <a:rPr lang="es-ES" sz="1050" dirty="0" err="1" smtClean="0">
                <a:solidFill>
                  <a:schemeClr val="accent6"/>
                </a:solidFill>
              </a:rPr>
              <a:t>fib</a:t>
            </a:r>
            <a:r>
              <a:rPr lang="es-ES" sz="1050" dirty="0" smtClean="0">
                <a:solidFill>
                  <a:schemeClr val="accent6"/>
                </a:solidFill>
              </a:rPr>
              <a:t>)</a:t>
            </a:r>
          </a:p>
          <a:p>
            <a:r>
              <a:rPr lang="es-ES" sz="1050" dirty="0" smtClean="0">
                <a:solidFill>
                  <a:schemeClr val="accent6"/>
                </a:solidFill>
              </a:rPr>
              <a:t>&gt;&gt;&gt; </a:t>
            </a:r>
            <a:r>
              <a:rPr lang="es-ES" sz="1050" dirty="0" err="1" smtClean="0">
                <a:solidFill>
                  <a:schemeClr val="accent6"/>
                </a:solidFill>
              </a:rPr>
              <a:t>print</a:t>
            </a:r>
            <a:r>
              <a:rPr lang="es-ES" sz="1050" dirty="0" smtClean="0">
                <a:solidFill>
                  <a:schemeClr val="accent6"/>
                </a:solidFill>
              </a:rPr>
              <a:t> (</a:t>
            </a:r>
            <a:r>
              <a:rPr lang="es-ES" sz="1050" dirty="0" err="1" smtClean="0">
                <a:solidFill>
                  <a:schemeClr val="accent6"/>
                </a:solidFill>
              </a:rPr>
              <a:t>list</a:t>
            </a:r>
            <a:r>
              <a:rPr lang="es-ES" sz="1050" dirty="0" smtClean="0">
                <a:solidFill>
                  <a:schemeClr val="accent6"/>
                </a:solidFill>
              </a:rPr>
              <a:t>(</a:t>
            </a:r>
            <a:r>
              <a:rPr lang="es-ES" sz="1050" dirty="0" err="1" smtClean="0">
                <a:solidFill>
                  <a:schemeClr val="accent6"/>
                </a:solidFill>
              </a:rPr>
              <a:t>result</a:t>
            </a:r>
            <a:r>
              <a:rPr lang="es-ES" sz="1050" smtClean="0">
                <a:solidFill>
                  <a:schemeClr val="accent6"/>
                </a:solidFill>
              </a:rPr>
              <a:t>))</a:t>
            </a:r>
            <a:endParaRPr lang="es-ES" sz="1050" dirty="0" smtClean="0">
              <a:solidFill>
                <a:schemeClr val="accent6"/>
              </a:solidFill>
            </a:endParaRPr>
          </a:p>
          <a:p>
            <a:r>
              <a:rPr lang="es-ES" sz="1050" dirty="0" smtClean="0">
                <a:solidFill>
                  <a:schemeClr val="accent6"/>
                </a:solidFill>
              </a:rPr>
              <a:t>[0, 2, 8, 34]</a:t>
            </a:r>
            <a:endParaRPr lang="en-US" sz="1050" dirty="0">
              <a:solidFill>
                <a:schemeClr val="accent6"/>
              </a:solidFill>
            </a:endParaRPr>
          </a:p>
        </p:txBody>
      </p:sp>
    </p:spTree>
    <p:extLst>
      <p:ext uri="{BB962C8B-B14F-4D97-AF65-F5344CB8AC3E}">
        <p14:creationId xmlns="" xmlns:p14="http://schemas.microsoft.com/office/powerpoint/2010/main" val="5747154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42</a:t>
            </a:fld>
            <a:endParaRPr lang="en-US"/>
          </a:p>
        </p:txBody>
      </p:sp>
      <p:sp>
        <p:nvSpPr>
          <p:cNvPr id="5" name="Title 4"/>
          <p:cNvSpPr>
            <a:spLocks noGrp="1"/>
          </p:cNvSpPr>
          <p:nvPr>
            <p:ph type="title"/>
          </p:nvPr>
        </p:nvSpPr>
        <p:spPr/>
        <p:txBody>
          <a:bodyPr>
            <a:normAutofit fontScale="90000"/>
          </a:bodyPr>
          <a:lstStyle/>
          <a:p>
            <a:r>
              <a:rPr lang="en-IN" dirty="0" smtClean="0"/>
              <a:t>Use of Lambda Function </a:t>
            </a:r>
            <a:r>
              <a:rPr lang="en-US" dirty="0" smtClean="0"/>
              <a:t>(</a:t>
            </a:r>
            <a:r>
              <a:rPr lang="en-US" dirty="0" err="1" smtClean="0"/>
              <a:t>Cntd</a:t>
            </a:r>
            <a:r>
              <a:rPr lang="en-US" smtClean="0"/>
              <a:t>..)</a:t>
            </a:r>
            <a:endParaRPr lang="en-IN" dirty="0" smtClean="0"/>
          </a:p>
        </p:txBody>
      </p:sp>
      <p:sp>
        <p:nvSpPr>
          <p:cNvPr id="20" name="TextBox 19"/>
          <p:cNvSpPr txBox="1"/>
          <p:nvPr/>
        </p:nvSpPr>
        <p:spPr>
          <a:xfrm>
            <a:off x="304362" y="800386"/>
            <a:ext cx="8587481" cy="2400657"/>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IN" sz="1000" b="1" dirty="0" smtClean="0">
                <a:solidFill>
                  <a:schemeClr val="tx2">
                    <a:lumMod val="75000"/>
                    <a:lumOff val="25000"/>
                  </a:schemeClr>
                </a:solidFill>
                <a:cs typeface="Times New Roman" panose="02020603050405020304" pitchFamily="18" charset="0"/>
              </a:rPr>
              <a:t>reduce()</a:t>
            </a:r>
            <a:endParaRPr lang="en-IN" sz="1000" dirty="0" smtClean="0">
              <a:solidFill>
                <a:schemeClr val="tx2">
                  <a:lumMod val="75000"/>
                  <a:lumOff val="25000"/>
                </a:schemeClr>
              </a:solidFill>
              <a:cs typeface="Times New Roman" panose="02020603050405020304" pitchFamily="18" charset="0"/>
            </a:endParaRPr>
          </a:p>
          <a:p>
            <a:pPr marL="914400" lvl="1" indent="-457200">
              <a:lnSpc>
                <a:spcPct val="150000"/>
              </a:lnSpc>
              <a:buFont typeface="Wingdings" panose="05000000000000000000" pitchFamily="2" charset="2"/>
              <a:buChar char="§"/>
            </a:pPr>
            <a:r>
              <a:rPr lang="en-IN" sz="1000" dirty="0" smtClean="0">
                <a:solidFill>
                  <a:schemeClr val="tx2">
                    <a:lumMod val="75000"/>
                    <a:lumOff val="25000"/>
                  </a:schemeClr>
                </a:solidFill>
                <a:cs typeface="Times New Roman" panose="02020603050405020304" pitchFamily="18" charset="0"/>
              </a:rPr>
              <a:t>The function reduce(</a:t>
            </a:r>
            <a:r>
              <a:rPr lang="en-IN" sz="1000" dirty="0" err="1" smtClean="0">
                <a:solidFill>
                  <a:schemeClr val="tx2">
                    <a:lumMod val="75000"/>
                    <a:lumOff val="25000"/>
                  </a:schemeClr>
                </a:solidFill>
                <a:cs typeface="Times New Roman" panose="02020603050405020304" pitchFamily="18" charset="0"/>
              </a:rPr>
              <a:t>func</a:t>
            </a:r>
            <a:r>
              <a:rPr lang="en-IN" sz="1000" dirty="0" smtClean="0">
                <a:solidFill>
                  <a:schemeClr val="tx2">
                    <a:lumMod val="75000"/>
                    <a:lumOff val="25000"/>
                  </a:schemeClr>
                </a:solidFill>
                <a:cs typeface="Times New Roman" panose="02020603050405020304" pitchFamily="18" charset="0"/>
              </a:rPr>
              <a:t>, </a:t>
            </a:r>
            <a:r>
              <a:rPr lang="en-IN" sz="1000" dirty="0" err="1" smtClean="0">
                <a:solidFill>
                  <a:schemeClr val="tx2">
                    <a:lumMod val="75000"/>
                    <a:lumOff val="25000"/>
                  </a:schemeClr>
                </a:solidFill>
                <a:cs typeface="Times New Roman" panose="02020603050405020304" pitchFamily="18" charset="0"/>
              </a:rPr>
              <a:t>seq</a:t>
            </a:r>
            <a:r>
              <a:rPr lang="en-IN" sz="1000" dirty="0" smtClean="0">
                <a:solidFill>
                  <a:schemeClr val="tx2">
                    <a:lumMod val="75000"/>
                    <a:lumOff val="25000"/>
                  </a:schemeClr>
                </a:solidFill>
                <a:cs typeface="Times New Roman" panose="02020603050405020304" pitchFamily="18" charset="0"/>
              </a:rPr>
              <a:t>) continually applies the function </a:t>
            </a:r>
            <a:r>
              <a:rPr lang="en-IN" sz="1000" dirty="0" err="1" smtClean="0">
                <a:solidFill>
                  <a:schemeClr val="tx2">
                    <a:lumMod val="75000"/>
                    <a:lumOff val="25000"/>
                  </a:schemeClr>
                </a:solidFill>
                <a:cs typeface="Times New Roman" panose="02020603050405020304" pitchFamily="18" charset="0"/>
              </a:rPr>
              <a:t>func</a:t>
            </a:r>
            <a:r>
              <a:rPr lang="en-IN" sz="1000" dirty="0" smtClean="0">
                <a:solidFill>
                  <a:schemeClr val="tx2">
                    <a:lumMod val="75000"/>
                    <a:lumOff val="25000"/>
                  </a:schemeClr>
                </a:solidFill>
                <a:cs typeface="Times New Roman" panose="02020603050405020304" pitchFamily="18" charset="0"/>
              </a:rPr>
              <a:t>() to the sequence seq. It returns a single value. </a:t>
            </a:r>
            <a:br>
              <a:rPr lang="en-IN" sz="1000" dirty="0" smtClean="0">
                <a:solidFill>
                  <a:schemeClr val="tx2">
                    <a:lumMod val="75000"/>
                    <a:lumOff val="25000"/>
                  </a:schemeClr>
                </a:solidFill>
                <a:cs typeface="Times New Roman" panose="02020603050405020304" pitchFamily="18" charset="0"/>
              </a:rPr>
            </a:br>
            <a:r>
              <a:rPr lang="en-IN" sz="1000" dirty="0" smtClean="0">
                <a:solidFill>
                  <a:schemeClr val="tx2">
                    <a:lumMod val="75000"/>
                    <a:lumOff val="25000"/>
                  </a:schemeClr>
                </a:solidFill>
                <a:cs typeface="Times New Roman" panose="02020603050405020304" pitchFamily="18" charset="0"/>
              </a:rPr>
              <a:t/>
            </a:r>
            <a:br>
              <a:rPr lang="en-IN" sz="1000" dirty="0" smtClean="0">
                <a:solidFill>
                  <a:schemeClr val="tx2">
                    <a:lumMod val="75000"/>
                    <a:lumOff val="25000"/>
                  </a:schemeClr>
                </a:solidFill>
                <a:cs typeface="Times New Roman" panose="02020603050405020304" pitchFamily="18" charset="0"/>
              </a:rPr>
            </a:br>
            <a:r>
              <a:rPr lang="en-IN" sz="1000" dirty="0" smtClean="0">
                <a:solidFill>
                  <a:schemeClr val="tx2">
                    <a:lumMod val="75000"/>
                    <a:lumOff val="25000"/>
                  </a:schemeClr>
                </a:solidFill>
                <a:cs typeface="Times New Roman" panose="02020603050405020304" pitchFamily="18" charset="0"/>
              </a:rPr>
              <a:t>If </a:t>
            </a:r>
            <a:r>
              <a:rPr lang="en-IN" sz="1000" dirty="0" err="1" smtClean="0">
                <a:solidFill>
                  <a:schemeClr val="tx2">
                    <a:lumMod val="75000"/>
                    <a:lumOff val="25000"/>
                  </a:schemeClr>
                </a:solidFill>
                <a:cs typeface="Times New Roman" panose="02020603050405020304" pitchFamily="18" charset="0"/>
              </a:rPr>
              <a:t>seq</a:t>
            </a:r>
            <a:r>
              <a:rPr lang="en-IN" sz="1000" dirty="0" smtClean="0">
                <a:solidFill>
                  <a:schemeClr val="tx2">
                    <a:lumMod val="75000"/>
                    <a:lumOff val="25000"/>
                  </a:schemeClr>
                </a:solidFill>
                <a:cs typeface="Times New Roman" panose="02020603050405020304" pitchFamily="18" charset="0"/>
              </a:rPr>
              <a:t> = [ s1, s2, s3, ... , </a:t>
            </a:r>
            <a:r>
              <a:rPr lang="en-IN" sz="1000" dirty="0" err="1" smtClean="0">
                <a:solidFill>
                  <a:schemeClr val="tx2">
                    <a:lumMod val="75000"/>
                    <a:lumOff val="25000"/>
                  </a:schemeClr>
                </a:solidFill>
                <a:cs typeface="Times New Roman" panose="02020603050405020304" pitchFamily="18" charset="0"/>
              </a:rPr>
              <a:t>sn</a:t>
            </a:r>
            <a:r>
              <a:rPr lang="en-IN" sz="1000" dirty="0" smtClean="0">
                <a:solidFill>
                  <a:schemeClr val="tx2">
                    <a:lumMod val="75000"/>
                    <a:lumOff val="25000"/>
                  </a:schemeClr>
                </a:solidFill>
                <a:cs typeface="Times New Roman" panose="02020603050405020304" pitchFamily="18" charset="0"/>
              </a:rPr>
              <a:t> ], calling reduce(</a:t>
            </a:r>
            <a:r>
              <a:rPr lang="en-IN" sz="1000" dirty="0" err="1" smtClean="0">
                <a:solidFill>
                  <a:schemeClr val="tx2">
                    <a:lumMod val="75000"/>
                    <a:lumOff val="25000"/>
                  </a:schemeClr>
                </a:solidFill>
                <a:cs typeface="Times New Roman" panose="02020603050405020304" pitchFamily="18" charset="0"/>
              </a:rPr>
              <a:t>func</a:t>
            </a:r>
            <a:r>
              <a:rPr lang="en-IN" sz="1000" dirty="0" smtClean="0">
                <a:solidFill>
                  <a:schemeClr val="tx2">
                    <a:lumMod val="75000"/>
                    <a:lumOff val="25000"/>
                  </a:schemeClr>
                </a:solidFill>
                <a:cs typeface="Times New Roman" panose="02020603050405020304" pitchFamily="18" charset="0"/>
              </a:rPr>
              <a:t>, </a:t>
            </a:r>
            <a:r>
              <a:rPr lang="en-IN" sz="1000" dirty="0" err="1" smtClean="0">
                <a:solidFill>
                  <a:schemeClr val="tx2">
                    <a:lumMod val="75000"/>
                    <a:lumOff val="25000"/>
                  </a:schemeClr>
                </a:solidFill>
                <a:cs typeface="Times New Roman" panose="02020603050405020304" pitchFamily="18" charset="0"/>
              </a:rPr>
              <a:t>seq</a:t>
            </a:r>
            <a:r>
              <a:rPr lang="en-IN" sz="1000" dirty="0" smtClean="0">
                <a:solidFill>
                  <a:schemeClr val="tx2">
                    <a:lumMod val="75000"/>
                    <a:lumOff val="25000"/>
                  </a:schemeClr>
                </a:solidFill>
                <a:cs typeface="Times New Roman" panose="02020603050405020304" pitchFamily="18" charset="0"/>
              </a:rPr>
              <a:t>) works like this:</a:t>
            </a:r>
            <a:br>
              <a:rPr lang="en-IN" sz="1000" dirty="0" smtClean="0">
                <a:solidFill>
                  <a:schemeClr val="tx2">
                    <a:lumMod val="75000"/>
                    <a:lumOff val="25000"/>
                  </a:schemeClr>
                </a:solidFill>
                <a:cs typeface="Times New Roman" panose="02020603050405020304" pitchFamily="18" charset="0"/>
              </a:rPr>
            </a:br>
            <a:r>
              <a:rPr lang="en-IN" sz="1000" dirty="0" smtClean="0">
                <a:solidFill>
                  <a:schemeClr val="tx2">
                    <a:lumMod val="75000"/>
                    <a:lumOff val="25000"/>
                  </a:schemeClr>
                </a:solidFill>
                <a:cs typeface="Times New Roman" panose="02020603050405020304" pitchFamily="18" charset="0"/>
              </a:rPr>
              <a:t>At first the first two elements of </a:t>
            </a:r>
            <a:r>
              <a:rPr lang="en-IN" sz="1000" dirty="0" err="1" smtClean="0">
                <a:solidFill>
                  <a:schemeClr val="tx2">
                    <a:lumMod val="75000"/>
                    <a:lumOff val="25000"/>
                  </a:schemeClr>
                </a:solidFill>
                <a:cs typeface="Times New Roman" panose="02020603050405020304" pitchFamily="18" charset="0"/>
              </a:rPr>
              <a:t>seq</a:t>
            </a:r>
            <a:r>
              <a:rPr lang="en-IN" sz="1000" dirty="0" smtClean="0">
                <a:solidFill>
                  <a:schemeClr val="tx2">
                    <a:lumMod val="75000"/>
                    <a:lumOff val="25000"/>
                  </a:schemeClr>
                </a:solidFill>
                <a:cs typeface="Times New Roman" panose="02020603050405020304" pitchFamily="18" charset="0"/>
              </a:rPr>
              <a:t> will be applied to </a:t>
            </a:r>
            <a:r>
              <a:rPr lang="en-IN" sz="1000" dirty="0" err="1" smtClean="0">
                <a:solidFill>
                  <a:schemeClr val="tx2">
                    <a:lumMod val="75000"/>
                    <a:lumOff val="25000"/>
                  </a:schemeClr>
                </a:solidFill>
                <a:cs typeface="Times New Roman" panose="02020603050405020304" pitchFamily="18" charset="0"/>
              </a:rPr>
              <a:t>func</a:t>
            </a:r>
            <a:r>
              <a:rPr lang="en-IN" sz="1000" dirty="0" smtClean="0">
                <a:solidFill>
                  <a:schemeClr val="tx2">
                    <a:lumMod val="75000"/>
                    <a:lumOff val="25000"/>
                  </a:schemeClr>
                </a:solidFill>
                <a:cs typeface="Times New Roman" panose="02020603050405020304" pitchFamily="18" charset="0"/>
              </a:rPr>
              <a:t>, i.e. </a:t>
            </a:r>
            <a:r>
              <a:rPr lang="en-IN" sz="1000" dirty="0" err="1" smtClean="0">
                <a:solidFill>
                  <a:schemeClr val="tx2">
                    <a:lumMod val="75000"/>
                    <a:lumOff val="25000"/>
                  </a:schemeClr>
                </a:solidFill>
                <a:cs typeface="Times New Roman" panose="02020603050405020304" pitchFamily="18" charset="0"/>
              </a:rPr>
              <a:t>func</a:t>
            </a:r>
            <a:r>
              <a:rPr lang="en-IN" sz="1000" dirty="0" smtClean="0">
                <a:solidFill>
                  <a:schemeClr val="tx2">
                    <a:lumMod val="75000"/>
                    <a:lumOff val="25000"/>
                  </a:schemeClr>
                </a:solidFill>
                <a:cs typeface="Times New Roman" panose="02020603050405020304" pitchFamily="18" charset="0"/>
              </a:rPr>
              <a:t>(s1,s2) The list on which reduce() works looks now like this: [ </a:t>
            </a:r>
            <a:r>
              <a:rPr lang="en-IN" sz="1000" dirty="0" err="1" smtClean="0">
                <a:solidFill>
                  <a:schemeClr val="tx2">
                    <a:lumMod val="75000"/>
                    <a:lumOff val="25000"/>
                  </a:schemeClr>
                </a:solidFill>
                <a:cs typeface="Times New Roman" panose="02020603050405020304" pitchFamily="18" charset="0"/>
              </a:rPr>
              <a:t>func</a:t>
            </a:r>
            <a:r>
              <a:rPr lang="en-IN" sz="1000" dirty="0" smtClean="0">
                <a:solidFill>
                  <a:schemeClr val="tx2">
                    <a:lumMod val="75000"/>
                    <a:lumOff val="25000"/>
                  </a:schemeClr>
                </a:solidFill>
                <a:cs typeface="Times New Roman" panose="02020603050405020304" pitchFamily="18" charset="0"/>
              </a:rPr>
              <a:t>(s1, s2), s3, ... , </a:t>
            </a:r>
            <a:r>
              <a:rPr lang="en-IN" sz="1000" dirty="0" err="1" smtClean="0">
                <a:solidFill>
                  <a:schemeClr val="tx2">
                    <a:lumMod val="75000"/>
                    <a:lumOff val="25000"/>
                  </a:schemeClr>
                </a:solidFill>
                <a:cs typeface="Times New Roman" panose="02020603050405020304" pitchFamily="18" charset="0"/>
              </a:rPr>
              <a:t>sn</a:t>
            </a:r>
            <a:r>
              <a:rPr lang="en-IN" sz="1000" dirty="0" smtClean="0">
                <a:solidFill>
                  <a:schemeClr val="tx2">
                    <a:lumMod val="75000"/>
                    <a:lumOff val="25000"/>
                  </a:schemeClr>
                </a:solidFill>
                <a:cs typeface="Times New Roman" panose="02020603050405020304" pitchFamily="18" charset="0"/>
              </a:rPr>
              <a:t> ]</a:t>
            </a:r>
          </a:p>
          <a:p>
            <a:pPr marL="914400" lvl="1" indent="-457200">
              <a:lnSpc>
                <a:spcPct val="150000"/>
              </a:lnSpc>
              <a:buFont typeface="Wingdings" panose="05000000000000000000" pitchFamily="2" charset="2"/>
              <a:buChar char="§"/>
            </a:pPr>
            <a:r>
              <a:rPr lang="en-IN" sz="1000" dirty="0" smtClean="0">
                <a:solidFill>
                  <a:schemeClr val="tx2">
                    <a:lumMod val="75000"/>
                    <a:lumOff val="25000"/>
                  </a:schemeClr>
                </a:solidFill>
                <a:cs typeface="Times New Roman" panose="02020603050405020304" pitchFamily="18" charset="0"/>
              </a:rPr>
              <a:t>In the next step </a:t>
            </a:r>
            <a:r>
              <a:rPr lang="en-IN" sz="1000" dirty="0" err="1" smtClean="0">
                <a:solidFill>
                  <a:schemeClr val="tx2">
                    <a:lumMod val="75000"/>
                    <a:lumOff val="25000"/>
                  </a:schemeClr>
                </a:solidFill>
                <a:cs typeface="Times New Roman" panose="02020603050405020304" pitchFamily="18" charset="0"/>
              </a:rPr>
              <a:t>func</a:t>
            </a:r>
            <a:r>
              <a:rPr lang="en-IN" sz="1000" dirty="0" smtClean="0">
                <a:solidFill>
                  <a:schemeClr val="tx2">
                    <a:lumMod val="75000"/>
                    <a:lumOff val="25000"/>
                  </a:schemeClr>
                </a:solidFill>
                <a:cs typeface="Times New Roman" panose="02020603050405020304" pitchFamily="18" charset="0"/>
              </a:rPr>
              <a:t> will be applied on the previous result and the third element of the list, i.e. </a:t>
            </a:r>
            <a:r>
              <a:rPr lang="en-IN" sz="1000" dirty="0" err="1" smtClean="0">
                <a:solidFill>
                  <a:schemeClr val="tx2">
                    <a:lumMod val="75000"/>
                    <a:lumOff val="25000"/>
                  </a:schemeClr>
                </a:solidFill>
                <a:cs typeface="Times New Roman" panose="02020603050405020304" pitchFamily="18" charset="0"/>
              </a:rPr>
              <a:t>func</a:t>
            </a:r>
            <a:r>
              <a:rPr lang="en-IN" sz="1000" dirty="0" smtClean="0">
                <a:solidFill>
                  <a:schemeClr val="tx2">
                    <a:lumMod val="75000"/>
                    <a:lumOff val="25000"/>
                  </a:schemeClr>
                </a:solidFill>
                <a:cs typeface="Times New Roman" panose="02020603050405020304" pitchFamily="18" charset="0"/>
              </a:rPr>
              <a:t>(</a:t>
            </a:r>
            <a:r>
              <a:rPr lang="en-IN" sz="1000" dirty="0" err="1" smtClean="0">
                <a:solidFill>
                  <a:schemeClr val="tx2">
                    <a:lumMod val="75000"/>
                    <a:lumOff val="25000"/>
                  </a:schemeClr>
                </a:solidFill>
                <a:cs typeface="Times New Roman" panose="02020603050405020304" pitchFamily="18" charset="0"/>
              </a:rPr>
              <a:t>func</a:t>
            </a:r>
            <a:r>
              <a:rPr lang="en-IN" sz="1000" dirty="0" smtClean="0">
                <a:solidFill>
                  <a:schemeClr val="tx2">
                    <a:lumMod val="75000"/>
                    <a:lumOff val="25000"/>
                  </a:schemeClr>
                </a:solidFill>
                <a:cs typeface="Times New Roman" panose="02020603050405020304" pitchFamily="18" charset="0"/>
              </a:rPr>
              <a:t>(s1, s2),s3)</a:t>
            </a:r>
            <a:br>
              <a:rPr lang="en-IN" sz="1000" dirty="0" smtClean="0">
                <a:solidFill>
                  <a:schemeClr val="tx2">
                    <a:lumMod val="75000"/>
                    <a:lumOff val="25000"/>
                  </a:schemeClr>
                </a:solidFill>
                <a:cs typeface="Times New Roman" panose="02020603050405020304" pitchFamily="18" charset="0"/>
              </a:rPr>
            </a:br>
            <a:r>
              <a:rPr lang="en-IN" sz="1000" dirty="0" smtClean="0">
                <a:solidFill>
                  <a:schemeClr val="tx2">
                    <a:lumMod val="75000"/>
                    <a:lumOff val="25000"/>
                  </a:schemeClr>
                </a:solidFill>
                <a:cs typeface="Times New Roman" panose="02020603050405020304" pitchFamily="18" charset="0"/>
              </a:rPr>
              <a:t>The list looks like this now: [ </a:t>
            </a:r>
            <a:r>
              <a:rPr lang="en-IN" sz="1000" dirty="0" err="1" smtClean="0">
                <a:solidFill>
                  <a:schemeClr val="tx2">
                    <a:lumMod val="75000"/>
                    <a:lumOff val="25000"/>
                  </a:schemeClr>
                </a:solidFill>
                <a:cs typeface="Times New Roman" panose="02020603050405020304" pitchFamily="18" charset="0"/>
              </a:rPr>
              <a:t>func</a:t>
            </a:r>
            <a:r>
              <a:rPr lang="en-IN" sz="1000" dirty="0" smtClean="0">
                <a:solidFill>
                  <a:schemeClr val="tx2">
                    <a:lumMod val="75000"/>
                    <a:lumOff val="25000"/>
                  </a:schemeClr>
                </a:solidFill>
                <a:cs typeface="Times New Roman" panose="02020603050405020304" pitchFamily="18" charset="0"/>
              </a:rPr>
              <a:t>(</a:t>
            </a:r>
            <a:r>
              <a:rPr lang="en-IN" sz="1000" dirty="0" err="1" smtClean="0">
                <a:solidFill>
                  <a:schemeClr val="tx2">
                    <a:lumMod val="75000"/>
                    <a:lumOff val="25000"/>
                  </a:schemeClr>
                </a:solidFill>
                <a:cs typeface="Times New Roman" panose="02020603050405020304" pitchFamily="18" charset="0"/>
              </a:rPr>
              <a:t>func</a:t>
            </a:r>
            <a:r>
              <a:rPr lang="en-IN" sz="1000" dirty="0" smtClean="0">
                <a:solidFill>
                  <a:schemeClr val="tx2">
                    <a:lumMod val="75000"/>
                    <a:lumOff val="25000"/>
                  </a:schemeClr>
                </a:solidFill>
                <a:cs typeface="Times New Roman" panose="02020603050405020304" pitchFamily="18" charset="0"/>
              </a:rPr>
              <a:t>(s1, s2),s3), ... , </a:t>
            </a:r>
            <a:r>
              <a:rPr lang="en-IN" sz="1000" dirty="0" err="1" smtClean="0">
                <a:solidFill>
                  <a:schemeClr val="tx2">
                    <a:lumMod val="75000"/>
                    <a:lumOff val="25000"/>
                  </a:schemeClr>
                </a:solidFill>
                <a:cs typeface="Times New Roman" panose="02020603050405020304" pitchFamily="18" charset="0"/>
              </a:rPr>
              <a:t>sn</a:t>
            </a:r>
            <a:r>
              <a:rPr lang="en-IN" sz="1000" dirty="0" smtClean="0">
                <a:solidFill>
                  <a:schemeClr val="tx2">
                    <a:lumMod val="75000"/>
                    <a:lumOff val="25000"/>
                  </a:schemeClr>
                </a:solidFill>
                <a:cs typeface="Times New Roman" panose="02020603050405020304" pitchFamily="18" charset="0"/>
              </a:rPr>
              <a:t> ]</a:t>
            </a:r>
          </a:p>
          <a:p>
            <a:pPr marL="914400" lvl="1" indent="-457200">
              <a:lnSpc>
                <a:spcPct val="150000"/>
              </a:lnSpc>
              <a:buFont typeface="Wingdings" panose="05000000000000000000" pitchFamily="2" charset="2"/>
              <a:buChar char="§"/>
            </a:pPr>
            <a:r>
              <a:rPr lang="en-IN" sz="1000" dirty="0" smtClean="0">
                <a:solidFill>
                  <a:schemeClr val="tx2">
                    <a:lumMod val="75000"/>
                    <a:lumOff val="25000"/>
                  </a:schemeClr>
                </a:solidFill>
                <a:cs typeface="Times New Roman" panose="02020603050405020304" pitchFamily="18" charset="0"/>
              </a:rPr>
              <a:t>Continue like this until just one element is left and return this element as the result of reduce().</a:t>
            </a:r>
          </a:p>
          <a:p>
            <a:pPr marL="914400" lvl="1" indent="-457200">
              <a:lnSpc>
                <a:spcPct val="150000"/>
              </a:lnSpc>
              <a:buFont typeface="Wingdings" panose="05000000000000000000" pitchFamily="2" charset="2"/>
              <a:buChar char="§"/>
            </a:pPr>
            <a:endParaRPr lang="en-IN" sz="1000" dirty="0" smtClean="0">
              <a:solidFill>
                <a:schemeClr val="tx2">
                  <a:lumMod val="75000"/>
                  <a:lumOff val="25000"/>
                </a:schemeClr>
              </a:solidFill>
              <a:cs typeface="Times New Roman" panose="02020603050405020304" pitchFamily="18" charset="0"/>
            </a:endParaRPr>
          </a:p>
        </p:txBody>
      </p:sp>
      <p:sp>
        <p:nvSpPr>
          <p:cNvPr id="8" name="TextBox 7"/>
          <p:cNvSpPr txBox="1"/>
          <p:nvPr/>
        </p:nvSpPr>
        <p:spPr>
          <a:xfrm>
            <a:off x="552012" y="3039477"/>
            <a:ext cx="2791264" cy="415498"/>
          </a:xfrm>
          <a:prstGeom prst="rect">
            <a:avLst/>
          </a:prstGeom>
          <a:noFill/>
        </p:spPr>
        <p:txBody>
          <a:bodyPr wrap="square" rtlCol="0">
            <a:spAutoFit/>
          </a:bodyPr>
          <a:lstStyle/>
          <a:p>
            <a:r>
              <a:rPr lang="es-ES" sz="1050" dirty="0" smtClean="0">
                <a:solidFill>
                  <a:schemeClr val="accent6"/>
                </a:solidFill>
              </a:rPr>
              <a:t>&gt;&gt;&gt; reduce(lambda </a:t>
            </a:r>
            <a:r>
              <a:rPr lang="es-ES" sz="1050" dirty="0" err="1" smtClean="0">
                <a:solidFill>
                  <a:schemeClr val="accent6"/>
                </a:solidFill>
              </a:rPr>
              <a:t>x,y</a:t>
            </a:r>
            <a:r>
              <a:rPr lang="es-ES" sz="1050" dirty="0" smtClean="0">
                <a:solidFill>
                  <a:schemeClr val="accent6"/>
                </a:solidFill>
              </a:rPr>
              <a:t>: </a:t>
            </a:r>
            <a:r>
              <a:rPr lang="es-ES" sz="1050" dirty="0" err="1" smtClean="0">
                <a:solidFill>
                  <a:schemeClr val="accent6"/>
                </a:solidFill>
              </a:rPr>
              <a:t>x+y</a:t>
            </a:r>
            <a:r>
              <a:rPr lang="es-ES" sz="1050" dirty="0" smtClean="0">
                <a:solidFill>
                  <a:schemeClr val="accent6"/>
                </a:solidFill>
              </a:rPr>
              <a:t>, [47,11,42,13]) </a:t>
            </a:r>
          </a:p>
          <a:p>
            <a:r>
              <a:rPr lang="es-ES" sz="1050" dirty="0" smtClean="0">
                <a:solidFill>
                  <a:schemeClr val="accent6"/>
                </a:solidFill>
              </a:rPr>
              <a:t>113</a:t>
            </a:r>
            <a:endParaRPr lang="en-US" sz="1050" dirty="0">
              <a:solidFill>
                <a:schemeClr val="accent6"/>
              </a:solidFill>
            </a:endParaRPr>
          </a:p>
        </p:txBody>
      </p:sp>
      <p:pic>
        <p:nvPicPr>
          <p:cNvPr id="133122" name="Picture 2"/>
          <p:cNvPicPr>
            <a:picLocks noChangeAspect="1" noChangeArrowheads="1"/>
          </p:cNvPicPr>
          <p:nvPr/>
        </p:nvPicPr>
        <p:blipFill>
          <a:blip r:embed="rId2"/>
          <a:srcRect/>
          <a:stretch>
            <a:fillRect/>
          </a:stretch>
        </p:blipFill>
        <p:spPr bwMode="auto">
          <a:xfrm>
            <a:off x="4281488" y="2995613"/>
            <a:ext cx="4576762" cy="1404937"/>
          </a:xfrm>
          <a:prstGeom prst="rect">
            <a:avLst/>
          </a:prstGeom>
          <a:noFill/>
          <a:ln w="9525">
            <a:noFill/>
            <a:miter lim="800000"/>
            <a:headEnd/>
            <a:tailEnd/>
          </a:ln>
          <a:effectLst/>
        </p:spPr>
      </p:pic>
      <p:sp>
        <p:nvSpPr>
          <p:cNvPr id="7" name="TextBox 6"/>
          <p:cNvSpPr txBox="1"/>
          <p:nvPr/>
        </p:nvSpPr>
        <p:spPr>
          <a:xfrm>
            <a:off x="637737" y="3925302"/>
            <a:ext cx="2791264" cy="577081"/>
          </a:xfrm>
          <a:prstGeom prst="rect">
            <a:avLst/>
          </a:prstGeom>
          <a:noFill/>
        </p:spPr>
        <p:txBody>
          <a:bodyPr wrap="square" rtlCol="0">
            <a:spAutoFit/>
          </a:bodyPr>
          <a:lstStyle/>
          <a:p>
            <a:r>
              <a:rPr lang="en-IN" sz="1050" dirty="0" smtClean="0">
                <a:solidFill>
                  <a:schemeClr val="accent6"/>
                </a:solidFill>
              </a:rPr>
              <a:t>&gt;&gt;&gt; f = lambda </a:t>
            </a:r>
            <a:r>
              <a:rPr lang="en-IN" sz="1050" dirty="0" err="1" smtClean="0">
                <a:solidFill>
                  <a:schemeClr val="accent6"/>
                </a:solidFill>
              </a:rPr>
              <a:t>a,b</a:t>
            </a:r>
            <a:r>
              <a:rPr lang="en-IN" sz="1050" dirty="0" smtClean="0">
                <a:solidFill>
                  <a:schemeClr val="accent6"/>
                </a:solidFill>
              </a:rPr>
              <a:t>: a if (a &gt; b) else b</a:t>
            </a:r>
          </a:p>
          <a:p>
            <a:r>
              <a:rPr lang="en-IN" sz="1050" dirty="0" smtClean="0">
                <a:solidFill>
                  <a:schemeClr val="accent6"/>
                </a:solidFill>
              </a:rPr>
              <a:t>&gt;&gt;&gt; reduce(f, [47,11,42,102,13])</a:t>
            </a:r>
          </a:p>
          <a:p>
            <a:r>
              <a:rPr lang="en-IN" sz="1050" dirty="0" smtClean="0">
                <a:solidFill>
                  <a:schemeClr val="accent6"/>
                </a:solidFill>
              </a:rPr>
              <a:t>102</a:t>
            </a:r>
            <a:endParaRPr lang="en-US" sz="1050" dirty="0">
              <a:solidFill>
                <a:schemeClr val="accent6"/>
              </a:solidFill>
            </a:endParaRPr>
          </a:p>
        </p:txBody>
      </p:sp>
    </p:spTree>
    <p:extLst>
      <p:ext uri="{BB962C8B-B14F-4D97-AF65-F5344CB8AC3E}">
        <p14:creationId xmlns="" xmlns:p14="http://schemas.microsoft.com/office/powerpoint/2010/main" val="5747154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43</a:t>
            </a:fld>
            <a:endParaRPr lang="en-US"/>
          </a:p>
        </p:txBody>
      </p:sp>
      <p:sp>
        <p:nvSpPr>
          <p:cNvPr id="5" name="Title 4"/>
          <p:cNvSpPr>
            <a:spLocks noGrp="1"/>
          </p:cNvSpPr>
          <p:nvPr>
            <p:ph type="title"/>
          </p:nvPr>
        </p:nvSpPr>
        <p:spPr/>
        <p:txBody>
          <a:bodyPr>
            <a:normAutofit fontScale="90000"/>
          </a:bodyPr>
          <a:lstStyle/>
          <a:p>
            <a:r>
              <a:rPr lang="en-US" dirty="0"/>
              <a:t>Useful one liners</a:t>
            </a:r>
          </a:p>
        </p:txBody>
      </p:sp>
      <p:sp>
        <p:nvSpPr>
          <p:cNvPr id="20" name="TextBox 19"/>
          <p:cNvSpPr txBox="1"/>
          <p:nvPr/>
        </p:nvSpPr>
        <p:spPr>
          <a:xfrm>
            <a:off x="304362" y="800386"/>
            <a:ext cx="8587481" cy="2631490"/>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smtClean="0">
                <a:solidFill>
                  <a:schemeClr val="tx2">
                    <a:lumMod val="75000"/>
                    <a:lumOff val="25000"/>
                  </a:schemeClr>
                </a:solidFill>
                <a:cs typeface="Times New Roman" panose="02020603050405020304" pitchFamily="18" charset="0"/>
              </a:rPr>
              <a:t>Print file extension:</a:t>
            </a:r>
          </a:p>
          <a:p>
            <a:pPr marL="914400" lvl="1" indent="-457200">
              <a:lnSpc>
                <a:spcPct val="150000"/>
              </a:lnSpc>
              <a:buFont typeface="Wingdings" panose="05000000000000000000" pitchFamily="2" charset="2"/>
              <a:buChar char="§"/>
            </a:pPr>
            <a:r>
              <a:rPr lang="en-US" sz="1000" dirty="0"/>
              <a:t>print '~/python/one-liners.</a:t>
            </a:r>
            <a:r>
              <a:rPr lang="en-US" sz="1000" dirty="0" err="1"/>
              <a:t>py</a:t>
            </a:r>
            <a:r>
              <a:rPr lang="en-US" sz="1000" dirty="0"/>
              <a:t>'.split('.')[-1</a:t>
            </a:r>
            <a:r>
              <a:rPr lang="en-US" sz="1000" dirty="0" smtClean="0"/>
              <a:t>]</a:t>
            </a:r>
          </a:p>
          <a:p>
            <a:pPr marL="457200" indent="-457200">
              <a:lnSpc>
                <a:spcPct val="150000"/>
              </a:lnSpc>
              <a:buFont typeface="Wingdings" panose="05000000000000000000" pitchFamily="2" charset="2"/>
              <a:buChar char="§"/>
            </a:pPr>
            <a:r>
              <a:rPr lang="en-US" sz="1000" dirty="0" smtClean="0">
                <a:solidFill>
                  <a:schemeClr val="tx2">
                    <a:lumMod val="75000"/>
                    <a:lumOff val="25000"/>
                  </a:schemeClr>
                </a:solidFill>
                <a:cs typeface="Times New Roman" panose="02020603050405020304" pitchFamily="18" charset="0"/>
              </a:rPr>
              <a:t>Reverse a line:</a:t>
            </a:r>
          </a:p>
          <a:p>
            <a:pPr marL="914400" lvl="1" indent="-457200">
              <a:lnSpc>
                <a:spcPct val="150000"/>
              </a:lnSpc>
              <a:buFont typeface="Wingdings" panose="05000000000000000000" pitchFamily="2" charset="2"/>
              <a:buChar char="§"/>
            </a:pPr>
            <a:r>
              <a:rPr lang="en-US" sz="1000" dirty="0"/>
              <a:t>python -c "import sys; print '\</a:t>
            </a:r>
            <a:r>
              <a:rPr lang="en-US" sz="1000" dirty="0" err="1"/>
              <a:t>n'.join</a:t>
            </a:r>
            <a:r>
              <a:rPr lang="en-US" sz="1000" dirty="0"/>
              <a:t>(reversed(</a:t>
            </a:r>
            <a:r>
              <a:rPr lang="en-US" sz="1000" dirty="0" err="1"/>
              <a:t>sys.stdin.read</a:t>
            </a:r>
            <a:r>
              <a:rPr lang="en-US" sz="1000" dirty="0"/>
              <a:t>().split('\n</a:t>
            </a:r>
            <a:r>
              <a:rPr lang="en-US" sz="1000" dirty="0" smtClean="0"/>
              <a:t>')))“</a:t>
            </a:r>
          </a:p>
          <a:p>
            <a:pPr marL="457200" indent="-457200">
              <a:lnSpc>
                <a:spcPct val="150000"/>
              </a:lnSpc>
              <a:buFont typeface="Wingdings" panose="05000000000000000000" pitchFamily="2" charset="2"/>
              <a:buChar char="§"/>
            </a:pPr>
            <a:r>
              <a:rPr lang="en-US" sz="1000" dirty="0" smtClean="0">
                <a:solidFill>
                  <a:schemeClr val="tx2">
                    <a:lumMod val="75000"/>
                    <a:lumOff val="25000"/>
                  </a:schemeClr>
                </a:solidFill>
                <a:cs typeface="Times New Roman" panose="02020603050405020304" pitchFamily="18" charset="0"/>
              </a:rPr>
              <a:t>Factorial:</a:t>
            </a:r>
          </a:p>
          <a:p>
            <a:pPr marL="914400" lvl="1" indent="-457200">
              <a:lnSpc>
                <a:spcPct val="150000"/>
              </a:lnSpc>
              <a:buFont typeface="Wingdings" panose="05000000000000000000" pitchFamily="2" charset="2"/>
              <a:buChar char="§"/>
            </a:pPr>
            <a:r>
              <a:rPr lang="en-US" sz="1000" dirty="0"/>
              <a:t>print reduce(lambda </a:t>
            </a:r>
            <a:r>
              <a:rPr lang="en-US" sz="1000" dirty="0" err="1"/>
              <a:t>x,y:x</a:t>
            </a:r>
            <a:r>
              <a:rPr lang="en-US" sz="1000" dirty="0"/>
              <a:t>*</a:t>
            </a:r>
            <a:r>
              <a:rPr lang="en-US" sz="1000" dirty="0" err="1"/>
              <a:t>y,range</a:t>
            </a:r>
            <a:r>
              <a:rPr lang="en-US" sz="1000" dirty="0"/>
              <a:t>(1,n+1</a:t>
            </a:r>
            <a:r>
              <a:rPr lang="en-US" sz="1000" dirty="0" smtClean="0"/>
              <a:t>))</a:t>
            </a:r>
          </a:p>
          <a:p>
            <a:pPr marL="457200" indent="-457200">
              <a:lnSpc>
                <a:spcPct val="150000"/>
              </a:lnSpc>
              <a:buFont typeface="Wingdings" panose="05000000000000000000" pitchFamily="2" charset="2"/>
              <a:buChar char="§"/>
            </a:pPr>
            <a:r>
              <a:rPr lang="en-US" sz="1000" dirty="0" smtClean="0">
                <a:solidFill>
                  <a:schemeClr val="tx2">
                    <a:lumMod val="75000"/>
                    <a:lumOff val="25000"/>
                  </a:schemeClr>
                </a:solidFill>
                <a:cs typeface="Times New Roman" panose="02020603050405020304" pitchFamily="18" charset="0"/>
              </a:rPr>
              <a:t>Max calculation:</a:t>
            </a:r>
          </a:p>
          <a:p>
            <a:pPr marL="914400" lvl="1" indent="-457200">
              <a:lnSpc>
                <a:spcPct val="150000"/>
              </a:lnSpc>
              <a:buFont typeface="Wingdings" panose="05000000000000000000" pitchFamily="2" charset="2"/>
              <a:buChar char="§"/>
            </a:pPr>
            <a:r>
              <a:rPr lang="es-ES" sz="1000" dirty="0" err="1"/>
              <a:t>max_xy</a:t>
            </a:r>
            <a:r>
              <a:rPr lang="es-ES" sz="1000" dirty="0"/>
              <a:t> = lambda </a:t>
            </a:r>
            <a:r>
              <a:rPr lang="es-ES" sz="1000" dirty="0" err="1"/>
              <a:t>x,y</a:t>
            </a:r>
            <a:r>
              <a:rPr lang="es-ES" sz="1000" dirty="0"/>
              <a:t>: x </a:t>
            </a:r>
            <a:r>
              <a:rPr lang="es-ES" sz="1000" dirty="0" err="1"/>
              <a:t>if</a:t>
            </a:r>
            <a:r>
              <a:rPr lang="es-ES" sz="1000" dirty="0"/>
              <a:t> x &gt; y </a:t>
            </a:r>
            <a:r>
              <a:rPr lang="es-ES" sz="1000" dirty="0" err="1"/>
              <a:t>else</a:t>
            </a:r>
            <a:r>
              <a:rPr lang="es-ES" sz="1000" dirty="0"/>
              <a:t> y </a:t>
            </a:r>
            <a:endParaRPr lang="es-ES" sz="1000" dirty="0" smtClean="0"/>
          </a:p>
          <a:p>
            <a:pPr marL="914400" lvl="1" indent="-457200">
              <a:lnSpc>
                <a:spcPct val="150000"/>
              </a:lnSpc>
              <a:buFont typeface="Wingdings" panose="05000000000000000000" pitchFamily="2" charset="2"/>
              <a:buChar char="§"/>
            </a:pPr>
            <a:r>
              <a:rPr lang="en-US" sz="1000" dirty="0"/>
              <a:t>print(</a:t>
            </a:r>
            <a:r>
              <a:rPr lang="en-US" sz="1000" dirty="0" err="1"/>
              <a:t>max_xy</a:t>
            </a:r>
            <a:r>
              <a:rPr lang="en-US" sz="1000" dirty="0"/>
              <a:t>(5,2</a:t>
            </a:r>
            <a:r>
              <a:rPr lang="en-US" sz="1000" dirty="0" smtClean="0"/>
              <a:t>))</a:t>
            </a:r>
          </a:p>
          <a:p>
            <a:pPr marL="457200" indent="-457200">
              <a:lnSpc>
                <a:spcPct val="150000"/>
              </a:lnSpc>
              <a:buFont typeface="Wingdings" panose="05000000000000000000" pitchFamily="2" charset="2"/>
              <a:buChar char="§"/>
            </a:pPr>
            <a:r>
              <a:rPr lang="en-US" sz="1000" dirty="0" smtClean="0">
                <a:solidFill>
                  <a:schemeClr val="tx2">
                    <a:lumMod val="75000"/>
                    <a:lumOff val="25000"/>
                  </a:schemeClr>
                </a:solidFill>
                <a:cs typeface="Times New Roman" panose="02020603050405020304" pitchFamily="18" charset="0"/>
              </a:rPr>
              <a:t>List all python modules</a:t>
            </a:r>
          </a:p>
          <a:p>
            <a:pPr marL="914400" lvl="1" indent="-457200">
              <a:lnSpc>
                <a:spcPct val="150000"/>
              </a:lnSpc>
              <a:buFont typeface="Wingdings" panose="05000000000000000000" pitchFamily="2" charset="2"/>
              <a:buChar char="§"/>
            </a:pPr>
            <a:r>
              <a:rPr lang="en-US" sz="1000" dirty="0"/>
              <a:t>python -c "help('modules')"</a:t>
            </a:r>
          </a:p>
        </p:txBody>
      </p:sp>
    </p:spTree>
    <p:extLst>
      <p:ext uri="{BB962C8B-B14F-4D97-AF65-F5344CB8AC3E}">
        <p14:creationId xmlns="" xmlns:p14="http://schemas.microsoft.com/office/powerpoint/2010/main" val="25876250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44</a:t>
            </a:fld>
            <a:endParaRPr lang="en-US"/>
          </a:p>
        </p:txBody>
      </p:sp>
      <p:sp>
        <p:nvSpPr>
          <p:cNvPr id="5" name="Title 4"/>
          <p:cNvSpPr>
            <a:spLocks noGrp="1"/>
          </p:cNvSpPr>
          <p:nvPr>
            <p:ph type="title"/>
          </p:nvPr>
        </p:nvSpPr>
        <p:spPr/>
        <p:txBody>
          <a:bodyPr>
            <a:normAutofit fontScale="90000"/>
          </a:bodyPr>
          <a:lstStyle/>
          <a:p>
            <a:r>
              <a:rPr lang="en-US" dirty="0" smtClean="0"/>
              <a:t>Case study</a:t>
            </a:r>
            <a:endParaRPr lang="en-US" dirty="0"/>
          </a:p>
        </p:txBody>
      </p:sp>
      <p:sp>
        <p:nvSpPr>
          <p:cNvPr id="6" name="TextBox 5"/>
          <p:cNvSpPr txBox="1"/>
          <p:nvPr/>
        </p:nvSpPr>
        <p:spPr>
          <a:xfrm>
            <a:off x="304362" y="800386"/>
            <a:ext cx="8587481" cy="323165"/>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GB" sz="1000" dirty="0" smtClean="0">
                <a:solidFill>
                  <a:schemeClr val="tx2">
                    <a:lumMod val="75000"/>
                    <a:lumOff val="25000"/>
                  </a:schemeClr>
                </a:solidFill>
                <a:cs typeface="Times New Roman" panose="02020603050405020304" pitchFamily="18" charset="0"/>
              </a:rPr>
              <a:t>Create a NOSQL Employee structure (</a:t>
            </a:r>
            <a:r>
              <a:rPr lang="en-GB" sz="1000" dirty="0" err="1" smtClean="0">
                <a:solidFill>
                  <a:schemeClr val="tx2">
                    <a:lumMod val="75000"/>
                    <a:lumOff val="25000"/>
                  </a:schemeClr>
                </a:solidFill>
                <a:cs typeface="Times New Roman" panose="02020603050405020304" pitchFamily="18" charset="0"/>
              </a:rPr>
              <a:t>Emp_id,Emp_Name,Email</a:t>
            </a:r>
            <a:r>
              <a:rPr lang="en-GB" sz="1000" dirty="0" smtClean="0">
                <a:solidFill>
                  <a:schemeClr val="tx2">
                    <a:lumMod val="75000"/>
                    <a:lumOff val="25000"/>
                  </a:schemeClr>
                </a:solidFill>
                <a:cs typeface="Times New Roman" panose="02020603050405020304" pitchFamily="18" charset="0"/>
              </a:rPr>
              <a:t>) which allow  insert , </a:t>
            </a:r>
            <a:r>
              <a:rPr lang="en-GB" sz="1000" dirty="0" err="1" smtClean="0">
                <a:solidFill>
                  <a:schemeClr val="tx2">
                    <a:lumMod val="75000"/>
                    <a:lumOff val="25000"/>
                  </a:schemeClr>
                </a:solidFill>
                <a:cs typeface="Times New Roman" panose="02020603050405020304" pitchFamily="18" charset="0"/>
              </a:rPr>
              <a:t>update,select</a:t>
            </a:r>
            <a:r>
              <a:rPr lang="en-GB" sz="1000" dirty="0" smtClean="0">
                <a:solidFill>
                  <a:schemeClr val="tx2">
                    <a:lumMod val="75000"/>
                    <a:lumOff val="25000"/>
                  </a:schemeClr>
                </a:solidFill>
                <a:cs typeface="Times New Roman" panose="02020603050405020304" pitchFamily="18" charset="0"/>
              </a:rPr>
              <a:t>  and delete. Use menu driven approach.</a:t>
            </a:r>
            <a:endParaRPr lang="en-US" sz="1000" dirty="0"/>
          </a:p>
        </p:txBody>
      </p:sp>
      <p:pic>
        <p:nvPicPr>
          <p:cNvPr id="3" name="Picture 2"/>
          <p:cNvPicPr>
            <a:picLocks noChangeAspect="1"/>
          </p:cNvPicPr>
          <p:nvPr/>
        </p:nvPicPr>
        <p:blipFill>
          <a:blip r:embed="rId2"/>
          <a:stretch>
            <a:fillRect/>
          </a:stretch>
        </p:blipFill>
        <p:spPr>
          <a:xfrm>
            <a:off x="2109787" y="1562100"/>
            <a:ext cx="6029325" cy="2419350"/>
          </a:xfrm>
          <a:prstGeom prst="rect">
            <a:avLst/>
          </a:prstGeom>
        </p:spPr>
      </p:pic>
    </p:spTree>
    <p:extLst>
      <p:ext uri="{BB962C8B-B14F-4D97-AF65-F5344CB8AC3E}">
        <p14:creationId xmlns="" xmlns:p14="http://schemas.microsoft.com/office/powerpoint/2010/main" val="25876250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5</a:t>
            </a:fld>
            <a:endParaRPr lang="en-US"/>
          </a:p>
        </p:txBody>
      </p:sp>
      <p:sp>
        <p:nvSpPr>
          <p:cNvPr id="5" name="Title 4"/>
          <p:cNvSpPr>
            <a:spLocks noGrp="1"/>
          </p:cNvSpPr>
          <p:nvPr>
            <p:ph type="title"/>
          </p:nvPr>
        </p:nvSpPr>
        <p:spPr/>
        <p:txBody>
          <a:bodyPr>
            <a:normAutofit fontScale="90000"/>
          </a:bodyPr>
          <a:lstStyle/>
          <a:p>
            <a:r>
              <a:rPr lang="en-US" dirty="0" smtClean="0"/>
              <a:t>Application of Python</a:t>
            </a:r>
            <a:endParaRPr lang="en-US" dirty="0"/>
          </a:p>
        </p:txBody>
      </p:sp>
      <p:pic>
        <p:nvPicPr>
          <p:cNvPr id="23" name="Picture 2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229036" y="2216716"/>
            <a:ext cx="567529" cy="567529"/>
          </a:xfrm>
          <a:prstGeom prst="rect">
            <a:avLst/>
          </a:prstGeom>
        </p:spPr>
      </p:pic>
      <p:sp>
        <p:nvSpPr>
          <p:cNvPr id="25" name="object 28"/>
          <p:cNvSpPr/>
          <p:nvPr/>
        </p:nvSpPr>
        <p:spPr>
          <a:xfrm>
            <a:off x="408216" y="234950"/>
            <a:ext cx="8363800" cy="6350"/>
          </a:xfrm>
          <a:custGeom>
            <a:avLst/>
            <a:gdLst/>
            <a:ahLst/>
            <a:cxnLst/>
            <a:rect l="l" t="t" r="r" b="b"/>
            <a:pathLst>
              <a:path w="8363800" h="6350">
                <a:moveTo>
                  <a:pt x="0" y="0"/>
                </a:moveTo>
                <a:lnTo>
                  <a:pt x="0" y="6350"/>
                </a:lnTo>
                <a:lnTo>
                  <a:pt x="8363800" y="6350"/>
                </a:lnTo>
                <a:lnTo>
                  <a:pt x="8363800" y="0"/>
                </a:lnTo>
                <a:lnTo>
                  <a:pt x="0" y="0"/>
                </a:lnTo>
                <a:close/>
              </a:path>
            </a:pathLst>
          </a:custGeom>
        </p:spPr>
        <p:txBody>
          <a:bodyPr wrap="square" lIns="0" tIns="0" rIns="0" bIns="0" rtlCol="0">
            <a:noAutofit/>
          </a:bodyPr>
          <a:lstStyle/>
          <a:p>
            <a:endParaRPr/>
          </a:p>
        </p:txBody>
      </p:sp>
      <p:sp>
        <p:nvSpPr>
          <p:cNvPr id="26" name="object 20"/>
          <p:cNvSpPr/>
          <p:nvPr/>
        </p:nvSpPr>
        <p:spPr>
          <a:xfrm>
            <a:off x="2589657" y="1217980"/>
            <a:ext cx="3964813" cy="2707513"/>
          </a:xfrm>
          <a:prstGeom prst="rect">
            <a:avLst/>
          </a:prstGeom>
          <a:blipFill>
            <a:blip r:embed="rId3" cstate="print"/>
            <a:stretch>
              <a:fillRect/>
            </a:stretch>
          </a:blipFill>
        </p:spPr>
        <p:txBody>
          <a:bodyPr wrap="square" lIns="0" tIns="0" rIns="0" bIns="0" rtlCol="0">
            <a:noAutofit/>
          </a:bodyPr>
          <a:lstStyle/>
          <a:p>
            <a:endParaRPr/>
          </a:p>
        </p:txBody>
      </p:sp>
      <p:sp>
        <p:nvSpPr>
          <p:cNvPr id="27" name="object 21"/>
          <p:cNvSpPr/>
          <p:nvPr/>
        </p:nvSpPr>
        <p:spPr>
          <a:xfrm>
            <a:off x="3100324" y="985774"/>
            <a:ext cx="1171702" cy="657225"/>
          </a:xfrm>
          <a:custGeom>
            <a:avLst/>
            <a:gdLst/>
            <a:ahLst/>
            <a:cxnLst/>
            <a:rect l="l" t="t" r="r" b="b"/>
            <a:pathLst>
              <a:path w="1171702" h="657225">
                <a:moveTo>
                  <a:pt x="1128776" y="600075"/>
                </a:moveTo>
                <a:lnTo>
                  <a:pt x="1088863" y="628649"/>
                </a:lnTo>
                <a:lnTo>
                  <a:pt x="1128776" y="628650"/>
                </a:lnTo>
                <a:lnTo>
                  <a:pt x="1139849" y="655778"/>
                </a:lnTo>
                <a:lnTo>
                  <a:pt x="1152544" y="650041"/>
                </a:lnTo>
                <a:lnTo>
                  <a:pt x="1162636" y="640695"/>
                </a:lnTo>
                <a:lnTo>
                  <a:pt x="1169297" y="628552"/>
                </a:lnTo>
                <a:lnTo>
                  <a:pt x="1171702" y="614426"/>
                </a:lnTo>
                <a:lnTo>
                  <a:pt x="1170224" y="603271"/>
                </a:lnTo>
                <a:lnTo>
                  <a:pt x="1164444" y="590606"/>
                </a:lnTo>
                <a:lnTo>
                  <a:pt x="1155061" y="580540"/>
                </a:lnTo>
                <a:lnTo>
                  <a:pt x="1142897" y="573897"/>
                </a:lnTo>
                <a:lnTo>
                  <a:pt x="1128776" y="571500"/>
                </a:lnTo>
                <a:lnTo>
                  <a:pt x="1117711" y="572955"/>
                </a:lnTo>
                <a:lnTo>
                  <a:pt x="1105047" y="578722"/>
                </a:lnTo>
                <a:lnTo>
                  <a:pt x="1094994" y="588108"/>
                </a:lnTo>
                <a:lnTo>
                  <a:pt x="1088481" y="600075"/>
                </a:lnTo>
                <a:lnTo>
                  <a:pt x="1087401" y="625408"/>
                </a:lnTo>
                <a:lnTo>
                  <a:pt x="1088863" y="628649"/>
                </a:lnTo>
                <a:lnTo>
                  <a:pt x="1128776" y="600075"/>
                </a:lnTo>
                <a:close/>
              </a:path>
              <a:path w="1171702" h="657225">
                <a:moveTo>
                  <a:pt x="1128776" y="628650"/>
                </a:moveTo>
                <a:lnTo>
                  <a:pt x="1088863" y="628649"/>
                </a:lnTo>
                <a:lnTo>
                  <a:pt x="1093126" y="638103"/>
                </a:lnTo>
                <a:lnTo>
                  <a:pt x="1102474" y="648182"/>
                </a:lnTo>
                <a:lnTo>
                  <a:pt x="1114629" y="654828"/>
                </a:lnTo>
                <a:lnTo>
                  <a:pt x="1128776" y="657225"/>
                </a:lnTo>
                <a:lnTo>
                  <a:pt x="1139849" y="655778"/>
                </a:lnTo>
                <a:lnTo>
                  <a:pt x="1128776" y="628650"/>
                </a:lnTo>
                <a:close/>
              </a:path>
              <a:path w="1171702" h="657225">
                <a:moveTo>
                  <a:pt x="577976" y="628650"/>
                </a:moveTo>
                <a:lnTo>
                  <a:pt x="585851" y="57150"/>
                </a:lnTo>
                <a:lnTo>
                  <a:pt x="585851" y="628650"/>
                </a:lnTo>
                <a:lnTo>
                  <a:pt x="1088863" y="628649"/>
                </a:lnTo>
                <a:lnTo>
                  <a:pt x="1087401" y="625408"/>
                </a:lnTo>
                <a:lnTo>
                  <a:pt x="1088366" y="600285"/>
                </a:lnTo>
                <a:lnTo>
                  <a:pt x="1088481" y="600075"/>
                </a:lnTo>
                <a:lnTo>
                  <a:pt x="600074" y="600075"/>
                </a:lnTo>
                <a:lnTo>
                  <a:pt x="1085977" y="614426"/>
                </a:lnTo>
                <a:lnTo>
                  <a:pt x="600074" y="600075"/>
                </a:lnTo>
                <a:lnTo>
                  <a:pt x="600075" y="614426"/>
                </a:lnTo>
                <a:lnTo>
                  <a:pt x="585851" y="600075"/>
                </a:lnTo>
                <a:lnTo>
                  <a:pt x="600074" y="600075"/>
                </a:lnTo>
                <a:lnTo>
                  <a:pt x="600075" y="35051"/>
                </a:lnTo>
                <a:lnTo>
                  <a:pt x="593725" y="28575"/>
                </a:lnTo>
                <a:lnTo>
                  <a:pt x="585851" y="28575"/>
                </a:lnTo>
                <a:lnTo>
                  <a:pt x="84278" y="31852"/>
                </a:lnTo>
                <a:lnTo>
                  <a:pt x="83328" y="57072"/>
                </a:lnTo>
                <a:lnTo>
                  <a:pt x="85725" y="42925"/>
                </a:lnTo>
                <a:lnTo>
                  <a:pt x="571500" y="42925"/>
                </a:lnTo>
                <a:lnTo>
                  <a:pt x="571500" y="622300"/>
                </a:lnTo>
                <a:lnTo>
                  <a:pt x="577976" y="628650"/>
                </a:lnTo>
                <a:close/>
              </a:path>
              <a:path w="1171702" h="657225">
                <a:moveTo>
                  <a:pt x="585851" y="57150"/>
                </a:moveTo>
                <a:lnTo>
                  <a:pt x="577976" y="628650"/>
                </a:lnTo>
                <a:lnTo>
                  <a:pt x="585851" y="628650"/>
                </a:lnTo>
                <a:lnTo>
                  <a:pt x="585851" y="57150"/>
                </a:lnTo>
                <a:close/>
              </a:path>
              <a:path w="1171702" h="657225">
                <a:moveTo>
                  <a:pt x="600074" y="600075"/>
                </a:moveTo>
                <a:lnTo>
                  <a:pt x="585851" y="600075"/>
                </a:lnTo>
                <a:lnTo>
                  <a:pt x="600075" y="614426"/>
                </a:lnTo>
                <a:lnTo>
                  <a:pt x="600074" y="600075"/>
                </a:lnTo>
                <a:close/>
              </a:path>
              <a:path w="1171702" h="657225">
                <a:moveTo>
                  <a:pt x="83285" y="57149"/>
                </a:moveTo>
                <a:lnTo>
                  <a:pt x="571500" y="42925"/>
                </a:lnTo>
                <a:lnTo>
                  <a:pt x="571499" y="57150"/>
                </a:lnTo>
                <a:lnTo>
                  <a:pt x="83328" y="57072"/>
                </a:lnTo>
                <a:lnTo>
                  <a:pt x="84278" y="31852"/>
                </a:lnTo>
                <a:lnTo>
                  <a:pt x="585851" y="28575"/>
                </a:lnTo>
                <a:lnTo>
                  <a:pt x="82797" y="28575"/>
                </a:lnTo>
                <a:lnTo>
                  <a:pt x="78541" y="19157"/>
                </a:lnTo>
                <a:lnTo>
                  <a:pt x="69195" y="9065"/>
                </a:lnTo>
                <a:lnTo>
                  <a:pt x="57052" y="2404"/>
                </a:lnTo>
                <a:lnTo>
                  <a:pt x="42925" y="0"/>
                </a:lnTo>
                <a:lnTo>
                  <a:pt x="42925" y="57150"/>
                </a:lnTo>
                <a:lnTo>
                  <a:pt x="53908" y="84300"/>
                </a:lnTo>
                <a:lnTo>
                  <a:pt x="66603" y="78575"/>
                </a:lnTo>
                <a:lnTo>
                  <a:pt x="76682" y="69227"/>
                </a:lnTo>
                <a:lnTo>
                  <a:pt x="83285" y="57149"/>
                </a:lnTo>
                <a:close/>
              </a:path>
              <a:path w="1171702" h="657225">
                <a:moveTo>
                  <a:pt x="42925" y="85725"/>
                </a:moveTo>
                <a:lnTo>
                  <a:pt x="53908" y="84300"/>
                </a:lnTo>
                <a:lnTo>
                  <a:pt x="42925" y="57150"/>
                </a:lnTo>
                <a:lnTo>
                  <a:pt x="42925" y="0"/>
                </a:lnTo>
                <a:lnTo>
                  <a:pt x="31771" y="1477"/>
                </a:lnTo>
                <a:lnTo>
                  <a:pt x="19106" y="7257"/>
                </a:lnTo>
                <a:lnTo>
                  <a:pt x="9040" y="16640"/>
                </a:lnTo>
                <a:lnTo>
                  <a:pt x="2397" y="28804"/>
                </a:lnTo>
                <a:lnTo>
                  <a:pt x="0" y="42925"/>
                </a:lnTo>
                <a:lnTo>
                  <a:pt x="1455" y="53990"/>
                </a:lnTo>
                <a:lnTo>
                  <a:pt x="7222" y="66654"/>
                </a:lnTo>
                <a:lnTo>
                  <a:pt x="16608" y="76707"/>
                </a:lnTo>
                <a:lnTo>
                  <a:pt x="28785" y="83335"/>
                </a:lnTo>
                <a:lnTo>
                  <a:pt x="42925" y="85725"/>
                </a:lnTo>
                <a:close/>
              </a:path>
            </a:pathLst>
          </a:custGeom>
          <a:solidFill>
            <a:srgbClr val="50B3CF"/>
          </a:solidFill>
        </p:spPr>
        <p:txBody>
          <a:bodyPr wrap="square" lIns="0" tIns="0" rIns="0" bIns="0" rtlCol="0">
            <a:noAutofit/>
          </a:bodyPr>
          <a:lstStyle/>
          <a:p>
            <a:endParaRPr/>
          </a:p>
        </p:txBody>
      </p:sp>
      <p:sp>
        <p:nvSpPr>
          <p:cNvPr id="28" name="object 22"/>
          <p:cNvSpPr/>
          <p:nvPr/>
        </p:nvSpPr>
        <p:spPr>
          <a:xfrm>
            <a:off x="5071999" y="1060958"/>
            <a:ext cx="685800" cy="675258"/>
          </a:xfrm>
          <a:custGeom>
            <a:avLst/>
            <a:gdLst/>
            <a:ahLst/>
            <a:cxnLst/>
            <a:rect l="l" t="t" r="r" b="b"/>
            <a:pathLst>
              <a:path w="685800" h="675258">
                <a:moveTo>
                  <a:pt x="342900" y="28575"/>
                </a:moveTo>
                <a:lnTo>
                  <a:pt x="335025" y="28575"/>
                </a:lnTo>
                <a:lnTo>
                  <a:pt x="328675" y="35051"/>
                </a:lnTo>
                <a:lnTo>
                  <a:pt x="328675" y="632332"/>
                </a:lnTo>
                <a:lnTo>
                  <a:pt x="342900" y="618108"/>
                </a:lnTo>
                <a:lnTo>
                  <a:pt x="342900" y="57150"/>
                </a:lnTo>
                <a:lnTo>
                  <a:pt x="357250" y="42925"/>
                </a:lnTo>
                <a:lnTo>
                  <a:pt x="602989" y="28575"/>
                </a:lnTo>
                <a:lnTo>
                  <a:pt x="342900" y="28575"/>
                </a:lnTo>
                <a:close/>
              </a:path>
              <a:path w="685800" h="675258">
                <a:moveTo>
                  <a:pt x="654065" y="1446"/>
                </a:moveTo>
                <a:lnTo>
                  <a:pt x="643001" y="0"/>
                </a:lnTo>
                <a:lnTo>
                  <a:pt x="643001" y="28575"/>
                </a:lnTo>
                <a:lnTo>
                  <a:pt x="643001" y="0"/>
                </a:lnTo>
                <a:lnTo>
                  <a:pt x="628879" y="2384"/>
                </a:lnTo>
                <a:lnTo>
                  <a:pt x="616715" y="9001"/>
                </a:lnTo>
                <a:lnTo>
                  <a:pt x="607332" y="19050"/>
                </a:lnTo>
                <a:lnTo>
                  <a:pt x="602989" y="28575"/>
                </a:lnTo>
                <a:lnTo>
                  <a:pt x="643001" y="57150"/>
                </a:lnTo>
                <a:lnTo>
                  <a:pt x="657147" y="83328"/>
                </a:lnTo>
                <a:lnTo>
                  <a:pt x="669302" y="76682"/>
                </a:lnTo>
                <a:lnTo>
                  <a:pt x="678650" y="66603"/>
                </a:lnTo>
                <a:lnTo>
                  <a:pt x="684375" y="53908"/>
                </a:lnTo>
                <a:lnTo>
                  <a:pt x="685800" y="42925"/>
                </a:lnTo>
                <a:lnTo>
                  <a:pt x="683410" y="28735"/>
                </a:lnTo>
                <a:lnTo>
                  <a:pt x="676782" y="16554"/>
                </a:lnTo>
                <a:lnTo>
                  <a:pt x="666729" y="7189"/>
                </a:lnTo>
                <a:lnTo>
                  <a:pt x="654065" y="1446"/>
                </a:lnTo>
                <a:close/>
              </a:path>
              <a:path w="685800" h="675258">
                <a:moveTo>
                  <a:pt x="42925" y="589533"/>
                </a:moveTo>
                <a:lnTo>
                  <a:pt x="28785" y="591923"/>
                </a:lnTo>
                <a:lnTo>
                  <a:pt x="16608" y="598551"/>
                </a:lnTo>
                <a:lnTo>
                  <a:pt x="7222" y="608604"/>
                </a:lnTo>
                <a:lnTo>
                  <a:pt x="1455" y="621268"/>
                </a:lnTo>
                <a:lnTo>
                  <a:pt x="0" y="632332"/>
                </a:lnTo>
                <a:lnTo>
                  <a:pt x="2397" y="646504"/>
                </a:lnTo>
                <a:lnTo>
                  <a:pt x="9040" y="658672"/>
                </a:lnTo>
                <a:lnTo>
                  <a:pt x="19106" y="668035"/>
                </a:lnTo>
                <a:lnTo>
                  <a:pt x="31771" y="673790"/>
                </a:lnTo>
                <a:lnTo>
                  <a:pt x="42925" y="675258"/>
                </a:lnTo>
                <a:lnTo>
                  <a:pt x="42925" y="589533"/>
                </a:lnTo>
                <a:close/>
              </a:path>
              <a:path w="685800" h="675258">
                <a:moveTo>
                  <a:pt x="82818" y="646684"/>
                </a:moveTo>
                <a:lnTo>
                  <a:pt x="84278" y="643449"/>
                </a:lnTo>
                <a:lnTo>
                  <a:pt x="83328" y="618186"/>
                </a:lnTo>
                <a:lnTo>
                  <a:pt x="85725" y="632332"/>
                </a:lnTo>
                <a:lnTo>
                  <a:pt x="342900" y="646683"/>
                </a:lnTo>
                <a:lnTo>
                  <a:pt x="350900" y="646683"/>
                </a:lnTo>
                <a:lnTo>
                  <a:pt x="357250" y="640333"/>
                </a:lnTo>
                <a:lnTo>
                  <a:pt x="357251" y="57149"/>
                </a:lnTo>
                <a:lnTo>
                  <a:pt x="602532" y="57149"/>
                </a:lnTo>
                <a:lnTo>
                  <a:pt x="609140" y="69195"/>
                </a:lnTo>
                <a:lnTo>
                  <a:pt x="619232" y="78541"/>
                </a:lnTo>
                <a:lnTo>
                  <a:pt x="631927" y="84278"/>
                </a:lnTo>
                <a:lnTo>
                  <a:pt x="643001" y="85725"/>
                </a:lnTo>
                <a:lnTo>
                  <a:pt x="657147" y="83328"/>
                </a:lnTo>
                <a:lnTo>
                  <a:pt x="643001" y="57150"/>
                </a:lnTo>
                <a:lnTo>
                  <a:pt x="602989" y="28575"/>
                </a:lnTo>
                <a:lnTo>
                  <a:pt x="357250" y="42925"/>
                </a:lnTo>
                <a:lnTo>
                  <a:pt x="602479" y="57052"/>
                </a:lnTo>
                <a:lnTo>
                  <a:pt x="601552" y="31728"/>
                </a:lnTo>
                <a:lnTo>
                  <a:pt x="600075" y="42925"/>
                </a:lnTo>
                <a:lnTo>
                  <a:pt x="601552" y="31728"/>
                </a:lnTo>
                <a:lnTo>
                  <a:pt x="602479" y="57052"/>
                </a:lnTo>
                <a:lnTo>
                  <a:pt x="357250" y="42925"/>
                </a:lnTo>
                <a:lnTo>
                  <a:pt x="342900" y="57150"/>
                </a:lnTo>
                <a:lnTo>
                  <a:pt x="342900" y="618108"/>
                </a:lnTo>
                <a:lnTo>
                  <a:pt x="328675" y="632332"/>
                </a:lnTo>
                <a:lnTo>
                  <a:pt x="328676" y="618108"/>
                </a:lnTo>
                <a:lnTo>
                  <a:pt x="83285" y="618108"/>
                </a:lnTo>
                <a:lnTo>
                  <a:pt x="76682" y="606031"/>
                </a:lnTo>
                <a:lnTo>
                  <a:pt x="66603" y="596683"/>
                </a:lnTo>
                <a:lnTo>
                  <a:pt x="53908" y="590958"/>
                </a:lnTo>
                <a:lnTo>
                  <a:pt x="42925" y="589533"/>
                </a:lnTo>
                <a:lnTo>
                  <a:pt x="42925" y="675258"/>
                </a:lnTo>
                <a:lnTo>
                  <a:pt x="57052" y="672867"/>
                </a:lnTo>
                <a:lnTo>
                  <a:pt x="69195" y="666232"/>
                </a:lnTo>
                <a:lnTo>
                  <a:pt x="78541" y="656157"/>
                </a:lnTo>
                <a:lnTo>
                  <a:pt x="82818" y="646684"/>
                </a:lnTo>
                <a:close/>
              </a:path>
              <a:path w="685800" h="675258">
                <a:moveTo>
                  <a:pt x="84278" y="643449"/>
                </a:moveTo>
                <a:lnTo>
                  <a:pt x="82818" y="646684"/>
                </a:lnTo>
                <a:lnTo>
                  <a:pt x="342900" y="646683"/>
                </a:lnTo>
                <a:lnTo>
                  <a:pt x="85725" y="632332"/>
                </a:lnTo>
                <a:lnTo>
                  <a:pt x="83328" y="618186"/>
                </a:lnTo>
                <a:lnTo>
                  <a:pt x="84278" y="643449"/>
                </a:lnTo>
                <a:close/>
              </a:path>
            </a:pathLst>
          </a:custGeom>
          <a:solidFill>
            <a:srgbClr val="50B3CF"/>
          </a:solidFill>
        </p:spPr>
        <p:txBody>
          <a:bodyPr wrap="square" lIns="0" tIns="0" rIns="0" bIns="0" rtlCol="0">
            <a:noAutofit/>
          </a:bodyPr>
          <a:lstStyle/>
          <a:p>
            <a:endParaRPr/>
          </a:p>
        </p:txBody>
      </p:sp>
      <p:sp>
        <p:nvSpPr>
          <p:cNvPr id="29" name="object 23"/>
          <p:cNvSpPr/>
          <p:nvPr/>
        </p:nvSpPr>
        <p:spPr>
          <a:xfrm>
            <a:off x="5426710" y="1886585"/>
            <a:ext cx="685800" cy="675258"/>
          </a:xfrm>
          <a:custGeom>
            <a:avLst/>
            <a:gdLst/>
            <a:ahLst/>
            <a:cxnLst/>
            <a:rect l="l" t="t" r="r" b="b"/>
            <a:pathLst>
              <a:path w="685800" h="675258">
                <a:moveTo>
                  <a:pt x="342900" y="28575"/>
                </a:moveTo>
                <a:lnTo>
                  <a:pt x="335025" y="28575"/>
                </a:lnTo>
                <a:lnTo>
                  <a:pt x="328549" y="34925"/>
                </a:lnTo>
                <a:lnTo>
                  <a:pt x="328549" y="632332"/>
                </a:lnTo>
                <a:lnTo>
                  <a:pt x="342900" y="618108"/>
                </a:lnTo>
                <a:lnTo>
                  <a:pt x="342900" y="57150"/>
                </a:lnTo>
                <a:lnTo>
                  <a:pt x="357124" y="42925"/>
                </a:lnTo>
                <a:lnTo>
                  <a:pt x="602981" y="28575"/>
                </a:lnTo>
                <a:lnTo>
                  <a:pt x="342900" y="28575"/>
                </a:lnTo>
                <a:close/>
              </a:path>
              <a:path w="685800" h="675258">
                <a:moveTo>
                  <a:pt x="654071" y="1468"/>
                </a:moveTo>
                <a:lnTo>
                  <a:pt x="642874" y="0"/>
                </a:lnTo>
                <a:lnTo>
                  <a:pt x="642874" y="28575"/>
                </a:lnTo>
                <a:lnTo>
                  <a:pt x="642874" y="0"/>
                </a:lnTo>
                <a:lnTo>
                  <a:pt x="628747" y="2391"/>
                </a:lnTo>
                <a:lnTo>
                  <a:pt x="616604" y="9026"/>
                </a:lnTo>
                <a:lnTo>
                  <a:pt x="607258" y="19101"/>
                </a:lnTo>
                <a:lnTo>
                  <a:pt x="602981" y="28575"/>
                </a:lnTo>
                <a:lnTo>
                  <a:pt x="642874" y="57150"/>
                </a:lnTo>
                <a:lnTo>
                  <a:pt x="657064" y="83335"/>
                </a:lnTo>
                <a:lnTo>
                  <a:pt x="669245" y="76707"/>
                </a:lnTo>
                <a:lnTo>
                  <a:pt x="678610" y="66654"/>
                </a:lnTo>
                <a:lnTo>
                  <a:pt x="684353" y="53990"/>
                </a:lnTo>
                <a:lnTo>
                  <a:pt x="685800" y="42925"/>
                </a:lnTo>
                <a:lnTo>
                  <a:pt x="683415" y="28754"/>
                </a:lnTo>
                <a:lnTo>
                  <a:pt x="676798" y="16586"/>
                </a:lnTo>
                <a:lnTo>
                  <a:pt x="666749" y="7223"/>
                </a:lnTo>
                <a:lnTo>
                  <a:pt x="654071" y="1468"/>
                </a:lnTo>
                <a:close/>
              </a:path>
              <a:path w="685800" h="675258">
                <a:moveTo>
                  <a:pt x="42799" y="589533"/>
                </a:moveTo>
                <a:lnTo>
                  <a:pt x="28652" y="591930"/>
                </a:lnTo>
                <a:lnTo>
                  <a:pt x="16497" y="598576"/>
                </a:lnTo>
                <a:lnTo>
                  <a:pt x="7149" y="608655"/>
                </a:lnTo>
                <a:lnTo>
                  <a:pt x="1424" y="621350"/>
                </a:lnTo>
                <a:lnTo>
                  <a:pt x="0" y="632332"/>
                </a:lnTo>
                <a:lnTo>
                  <a:pt x="2389" y="646523"/>
                </a:lnTo>
                <a:lnTo>
                  <a:pt x="9017" y="658704"/>
                </a:lnTo>
                <a:lnTo>
                  <a:pt x="19070" y="668069"/>
                </a:lnTo>
                <a:lnTo>
                  <a:pt x="31734" y="673812"/>
                </a:lnTo>
                <a:lnTo>
                  <a:pt x="42799" y="675258"/>
                </a:lnTo>
                <a:lnTo>
                  <a:pt x="42799" y="589533"/>
                </a:lnTo>
                <a:close/>
              </a:path>
              <a:path w="685800" h="675258">
                <a:moveTo>
                  <a:pt x="82825" y="646683"/>
                </a:moveTo>
                <a:lnTo>
                  <a:pt x="84256" y="643530"/>
                </a:lnTo>
                <a:lnTo>
                  <a:pt x="83333" y="618206"/>
                </a:lnTo>
                <a:lnTo>
                  <a:pt x="85725" y="632332"/>
                </a:lnTo>
                <a:lnTo>
                  <a:pt x="342900" y="646683"/>
                </a:lnTo>
                <a:lnTo>
                  <a:pt x="350774" y="646683"/>
                </a:lnTo>
                <a:lnTo>
                  <a:pt x="357124" y="640207"/>
                </a:lnTo>
                <a:lnTo>
                  <a:pt x="357123" y="57150"/>
                </a:lnTo>
                <a:lnTo>
                  <a:pt x="602514" y="57149"/>
                </a:lnTo>
                <a:lnTo>
                  <a:pt x="609117" y="69227"/>
                </a:lnTo>
                <a:lnTo>
                  <a:pt x="619196" y="78575"/>
                </a:lnTo>
                <a:lnTo>
                  <a:pt x="631891" y="84300"/>
                </a:lnTo>
                <a:lnTo>
                  <a:pt x="642874" y="85725"/>
                </a:lnTo>
                <a:lnTo>
                  <a:pt x="657064" y="83335"/>
                </a:lnTo>
                <a:lnTo>
                  <a:pt x="642874" y="57150"/>
                </a:lnTo>
                <a:lnTo>
                  <a:pt x="602981" y="28575"/>
                </a:lnTo>
                <a:lnTo>
                  <a:pt x="357124" y="42925"/>
                </a:lnTo>
                <a:lnTo>
                  <a:pt x="602471" y="57072"/>
                </a:lnTo>
                <a:lnTo>
                  <a:pt x="601521" y="31809"/>
                </a:lnTo>
                <a:lnTo>
                  <a:pt x="600075" y="42925"/>
                </a:lnTo>
                <a:lnTo>
                  <a:pt x="601521" y="31809"/>
                </a:lnTo>
                <a:lnTo>
                  <a:pt x="602471" y="57072"/>
                </a:lnTo>
                <a:lnTo>
                  <a:pt x="357124" y="42925"/>
                </a:lnTo>
                <a:lnTo>
                  <a:pt x="342900" y="57150"/>
                </a:lnTo>
                <a:lnTo>
                  <a:pt x="342900" y="618108"/>
                </a:lnTo>
                <a:lnTo>
                  <a:pt x="328549" y="632332"/>
                </a:lnTo>
                <a:lnTo>
                  <a:pt x="328548" y="618109"/>
                </a:lnTo>
                <a:lnTo>
                  <a:pt x="83280" y="618108"/>
                </a:lnTo>
                <a:lnTo>
                  <a:pt x="76698" y="606063"/>
                </a:lnTo>
                <a:lnTo>
                  <a:pt x="66623" y="596717"/>
                </a:lnTo>
                <a:lnTo>
                  <a:pt x="53915" y="590980"/>
                </a:lnTo>
                <a:lnTo>
                  <a:pt x="42799" y="589533"/>
                </a:lnTo>
                <a:lnTo>
                  <a:pt x="42799" y="675258"/>
                </a:lnTo>
                <a:lnTo>
                  <a:pt x="56970" y="672874"/>
                </a:lnTo>
                <a:lnTo>
                  <a:pt x="69138" y="666257"/>
                </a:lnTo>
                <a:lnTo>
                  <a:pt x="78501" y="656208"/>
                </a:lnTo>
                <a:lnTo>
                  <a:pt x="82825" y="646683"/>
                </a:lnTo>
                <a:close/>
              </a:path>
              <a:path w="685800" h="675258">
                <a:moveTo>
                  <a:pt x="84256" y="643530"/>
                </a:moveTo>
                <a:lnTo>
                  <a:pt x="82825" y="646683"/>
                </a:lnTo>
                <a:lnTo>
                  <a:pt x="342900" y="646683"/>
                </a:lnTo>
                <a:lnTo>
                  <a:pt x="85725" y="632332"/>
                </a:lnTo>
                <a:lnTo>
                  <a:pt x="83333" y="618206"/>
                </a:lnTo>
                <a:lnTo>
                  <a:pt x="84256" y="643530"/>
                </a:lnTo>
                <a:close/>
              </a:path>
            </a:pathLst>
          </a:custGeom>
          <a:solidFill>
            <a:srgbClr val="50B3CF"/>
          </a:solidFill>
        </p:spPr>
        <p:txBody>
          <a:bodyPr wrap="square" lIns="0" tIns="0" rIns="0" bIns="0" rtlCol="0">
            <a:noAutofit/>
          </a:bodyPr>
          <a:lstStyle/>
          <a:p>
            <a:endParaRPr/>
          </a:p>
        </p:txBody>
      </p:sp>
      <p:sp>
        <p:nvSpPr>
          <p:cNvPr id="30" name="object 24"/>
          <p:cNvSpPr/>
          <p:nvPr/>
        </p:nvSpPr>
        <p:spPr>
          <a:xfrm>
            <a:off x="5129276" y="3100451"/>
            <a:ext cx="683133" cy="600075"/>
          </a:xfrm>
          <a:custGeom>
            <a:avLst/>
            <a:gdLst/>
            <a:ahLst/>
            <a:cxnLst/>
            <a:rect l="l" t="t" r="r" b="b"/>
            <a:pathLst>
              <a:path w="683133" h="600075">
                <a:moveTo>
                  <a:pt x="640334" y="542925"/>
                </a:moveTo>
                <a:lnTo>
                  <a:pt x="600329" y="571500"/>
                </a:lnTo>
                <a:lnTo>
                  <a:pt x="640334" y="571500"/>
                </a:lnTo>
                <a:lnTo>
                  <a:pt x="651398" y="598619"/>
                </a:lnTo>
                <a:lnTo>
                  <a:pt x="664062" y="592852"/>
                </a:lnTo>
                <a:lnTo>
                  <a:pt x="674115" y="583466"/>
                </a:lnTo>
                <a:lnTo>
                  <a:pt x="680743" y="571289"/>
                </a:lnTo>
                <a:lnTo>
                  <a:pt x="683133" y="557149"/>
                </a:lnTo>
                <a:lnTo>
                  <a:pt x="681708" y="546166"/>
                </a:lnTo>
                <a:lnTo>
                  <a:pt x="675983" y="533471"/>
                </a:lnTo>
                <a:lnTo>
                  <a:pt x="666635" y="523392"/>
                </a:lnTo>
                <a:lnTo>
                  <a:pt x="654480" y="516746"/>
                </a:lnTo>
                <a:lnTo>
                  <a:pt x="640334" y="514350"/>
                </a:lnTo>
                <a:lnTo>
                  <a:pt x="629217" y="515796"/>
                </a:lnTo>
                <a:lnTo>
                  <a:pt x="616509" y="521533"/>
                </a:lnTo>
                <a:lnTo>
                  <a:pt x="606434" y="530879"/>
                </a:lnTo>
                <a:lnTo>
                  <a:pt x="599852" y="542924"/>
                </a:lnTo>
                <a:lnTo>
                  <a:pt x="598876" y="568303"/>
                </a:lnTo>
                <a:lnTo>
                  <a:pt x="600329" y="571500"/>
                </a:lnTo>
                <a:lnTo>
                  <a:pt x="640334" y="542925"/>
                </a:lnTo>
                <a:close/>
              </a:path>
              <a:path w="683133" h="600075">
                <a:moveTo>
                  <a:pt x="640334" y="571500"/>
                </a:moveTo>
                <a:lnTo>
                  <a:pt x="600329" y="571500"/>
                </a:lnTo>
                <a:lnTo>
                  <a:pt x="604631" y="580968"/>
                </a:lnTo>
                <a:lnTo>
                  <a:pt x="613994" y="591034"/>
                </a:lnTo>
                <a:lnTo>
                  <a:pt x="626162" y="597677"/>
                </a:lnTo>
                <a:lnTo>
                  <a:pt x="640334" y="600075"/>
                </a:lnTo>
                <a:lnTo>
                  <a:pt x="651398" y="598619"/>
                </a:lnTo>
                <a:lnTo>
                  <a:pt x="640334" y="571500"/>
                </a:lnTo>
                <a:close/>
              </a:path>
              <a:path w="683133" h="600075">
                <a:moveTo>
                  <a:pt x="333628" y="571500"/>
                </a:moveTo>
                <a:lnTo>
                  <a:pt x="341502" y="57150"/>
                </a:lnTo>
                <a:lnTo>
                  <a:pt x="341502" y="571500"/>
                </a:lnTo>
                <a:lnTo>
                  <a:pt x="600329" y="571500"/>
                </a:lnTo>
                <a:lnTo>
                  <a:pt x="598876" y="568303"/>
                </a:lnTo>
                <a:lnTo>
                  <a:pt x="599852" y="542924"/>
                </a:lnTo>
                <a:lnTo>
                  <a:pt x="355853" y="542925"/>
                </a:lnTo>
                <a:lnTo>
                  <a:pt x="597408" y="557149"/>
                </a:lnTo>
                <a:lnTo>
                  <a:pt x="355853" y="542925"/>
                </a:lnTo>
                <a:lnTo>
                  <a:pt x="355853" y="557149"/>
                </a:lnTo>
                <a:lnTo>
                  <a:pt x="341502" y="542925"/>
                </a:lnTo>
                <a:lnTo>
                  <a:pt x="355853" y="542925"/>
                </a:lnTo>
                <a:lnTo>
                  <a:pt x="355853" y="34925"/>
                </a:lnTo>
                <a:lnTo>
                  <a:pt x="349503" y="28575"/>
                </a:lnTo>
                <a:lnTo>
                  <a:pt x="341502" y="28575"/>
                </a:lnTo>
                <a:lnTo>
                  <a:pt x="84269" y="31734"/>
                </a:lnTo>
                <a:lnTo>
                  <a:pt x="83327" y="56920"/>
                </a:lnTo>
                <a:lnTo>
                  <a:pt x="85725" y="42799"/>
                </a:lnTo>
                <a:lnTo>
                  <a:pt x="327278" y="42799"/>
                </a:lnTo>
                <a:lnTo>
                  <a:pt x="327278" y="565023"/>
                </a:lnTo>
                <a:lnTo>
                  <a:pt x="333628" y="571500"/>
                </a:lnTo>
                <a:close/>
              </a:path>
              <a:path w="683133" h="600075">
                <a:moveTo>
                  <a:pt x="341502" y="57150"/>
                </a:moveTo>
                <a:lnTo>
                  <a:pt x="333628" y="571500"/>
                </a:lnTo>
                <a:lnTo>
                  <a:pt x="341502" y="571500"/>
                </a:lnTo>
                <a:lnTo>
                  <a:pt x="341502" y="57150"/>
                </a:lnTo>
                <a:close/>
              </a:path>
              <a:path w="683133" h="600075">
                <a:moveTo>
                  <a:pt x="355853" y="542925"/>
                </a:moveTo>
                <a:lnTo>
                  <a:pt x="341502" y="542925"/>
                </a:lnTo>
                <a:lnTo>
                  <a:pt x="355853" y="557149"/>
                </a:lnTo>
                <a:lnTo>
                  <a:pt x="355853" y="542925"/>
                </a:lnTo>
                <a:close/>
              </a:path>
              <a:path w="683133" h="600075">
                <a:moveTo>
                  <a:pt x="83202" y="57150"/>
                </a:moveTo>
                <a:lnTo>
                  <a:pt x="327278" y="57150"/>
                </a:lnTo>
                <a:lnTo>
                  <a:pt x="327278" y="42799"/>
                </a:lnTo>
                <a:lnTo>
                  <a:pt x="85725" y="42799"/>
                </a:lnTo>
                <a:lnTo>
                  <a:pt x="83327" y="56920"/>
                </a:lnTo>
                <a:lnTo>
                  <a:pt x="84269" y="31734"/>
                </a:lnTo>
                <a:lnTo>
                  <a:pt x="341502" y="28575"/>
                </a:lnTo>
                <a:lnTo>
                  <a:pt x="82830" y="28574"/>
                </a:lnTo>
                <a:lnTo>
                  <a:pt x="78502" y="19070"/>
                </a:lnTo>
                <a:lnTo>
                  <a:pt x="69116" y="9017"/>
                </a:lnTo>
                <a:lnTo>
                  <a:pt x="56939" y="2389"/>
                </a:lnTo>
                <a:lnTo>
                  <a:pt x="42799" y="0"/>
                </a:lnTo>
                <a:lnTo>
                  <a:pt x="42799" y="57150"/>
                </a:lnTo>
                <a:lnTo>
                  <a:pt x="53953" y="84247"/>
                </a:lnTo>
                <a:lnTo>
                  <a:pt x="66618" y="78467"/>
                </a:lnTo>
                <a:lnTo>
                  <a:pt x="76684" y="69084"/>
                </a:lnTo>
                <a:lnTo>
                  <a:pt x="83202" y="57150"/>
                </a:lnTo>
                <a:close/>
              </a:path>
              <a:path w="683133" h="600075">
                <a:moveTo>
                  <a:pt x="42799" y="85725"/>
                </a:moveTo>
                <a:lnTo>
                  <a:pt x="53953" y="84247"/>
                </a:lnTo>
                <a:lnTo>
                  <a:pt x="42799" y="57150"/>
                </a:lnTo>
                <a:lnTo>
                  <a:pt x="42799" y="0"/>
                </a:lnTo>
                <a:lnTo>
                  <a:pt x="31816" y="1424"/>
                </a:lnTo>
                <a:lnTo>
                  <a:pt x="19121" y="7149"/>
                </a:lnTo>
                <a:lnTo>
                  <a:pt x="9042" y="16497"/>
                </a:lnTo>
                <a:lnTo>
                  <a:pt x="2396" y="28652"/>
                </a:lnTo>
                <a:lnTo>
                  <a:pt x="0" y="42799"/>
                </a:lnTo>
                <a:lnTo>
                  <a:pt x="1446" y="53872"/>
                </a:lnTo>
                <a:lnTo>
                  <a:pt x="7183" y="66567"/>
                </a:lnTo>
                <a:lnTo>
                  <a:pt x="16529" y="76659"/>
                </a:lnTo>
                <a:lnTo>
                  <a:pt x="28672" y="83320"/>
                </a:lnTo>
                <a:lnTo>
                  <a:pt x="42799" y="85725"/>
                </a:lnTo>
                <a:close/>
              </a:path>
            </a:pathLst>
          </a:custGeom>
          <a:solidFill>
            <a:srgbClr val="50B3CF"/>
          </a:solidFill>
        </p:spPr>
        <p:txBody>
          <a:bodyPr wrap="square" lIns="0" tIns="0" rIns="0" bIns="0" rtlCol="0">
            <a:noAutofit/>
          </a:bodyPr>
          <a:lstStyle/>
          <a:p>
            <a:endParaRPr/>
          </a:p>
        </p:txBody>
      </p:sp>
      <p:sp>
        <p:nvSpPr>
          <p:cNvPr id="31" name="object 25"/>
          <p:cNvSpPr/>
          <p:nvPr/>
        </p:nvSpPr>
        <p:spPr>
          <a:xfrm>
            <a:off x="4014724" y="3376803"/>
            <a:ext cx="428625" cy="723709"/>
          </a:xfrm>
          <a:custGeom>
            <a:avLst/>
            <a:gdLst/>
            <a:ahLst/>
            <a:cxnLst/>
            <a:rect l="l" t="t" r="r" b="b"/>
            <a:pathLst>
              <a:path w="428625" h="723709">
                <a:moveTo>
                  <a:pt x="385825" y="347599"/>
                </a:moveTo>
                <a:lnTo>
                  <a:pt x="371474" y="83220"/>
                </a:lnTo>
                <a:lnTo>
                  <a:pt x="371474" y="347599"/>
                </a:lnTo>
                <a:lnTo>
                  <a:pt x="385825" y="347599"/>
                </a:lnTo>
                <a:close/>
              </a:path>
              <a:path w="428625" h="723709">
                <a:moveTo>
                  <a:pt x="42925" y="347599"/>
                </a:moveTo>
                <a:lnTo>
                  <a:pt x="35051" y="347599"/>
                </a:lnTo>
                <a:lnTo>
                  <a:pt x="31812" y="639442"/>
                </a:lnTo>
                <a:lnTo>
                  <a:pt x="28575" y="640910"/>
                </a:lnTo>
                <a:lnTo>
                  <a:pt x="19132" y="645191"/>
                </a:lnTo>
                <a:lnTo>
                  <a:pt x="9053" y="654548"/>
                </a:lnTo>
                <a:lnTo>
                  <a:pt x="2400" y="666703"/>
                </a:lnTo>
                <a:lnTo>
                  <a:pt x="0" y="680847"/>
                </a:lnTo>
                <a:lnTo>
                  <a:pt x="1466" y="691973"/>
                </a:lnTo>
                <a:lnTo>
                  <a:pt x="7239" y="704643"/>
                </a:lnTo>
                <a:lnTo>
                  <a:pt x="16624" y="714695"/>
                </a:lnTo>
                <a:lnTo>
                  <a:pt x="28794" y="721321"/>
                </a:lnTo>
                <a:lnTo>
                  <a:pt x="28575" y="680847"/>
                </a:lnTo>
                <a:lnTo>
                  <a:pt x="57150" y="680847"/>
                </a:lnTo>
                <a:lnTo>
                  <a:pt x="42925" y="637984"/>
                </a:lnTo>
                <a:lnTo>
                  <a:pt x="42925" y="347599"/>
                </a:lnTo>
                <a:close/>
              </a:path>
              <a:path w="428625" h="723709">
                <a:moveTo>
                  <a:pt x="57149" y="376174"/>
                </a:moveTo>
                <a:lnTo>
                  <a:pt x="385825" y="376174"/>
                </a:lnTo>
                <a:lnTo>
                  <a:pt x="371475" y="361823"/>
                </a:lnTo>
                <a:lnTo>
                  <a:pt x="57150" y="361823"/>
                </a:lnTo>
                <a:lnTo>
                  <a:pt x="42925" y="376174"/>
                </a:lnTo>
                <a:lnTo>
                  <a:pt x="57062" y="640379"/>
                </a:lnTo>
                <a:lnTo>
                  <a:pt x="57149" y="376174"/>
                </a:lnTo>
                <a:close/>
              </a:path>
              <a:path w="428625" h="723709">
                <a:moveTo>
                  <a:pt x="31812" y="639442"/>
                </a:moveTo>
                <a:lnTo>
                  <a:pt x="35051" y="347599"/>
                </a:lnTo>
                <a:lnTo>
                  <a:pt x="28575" y="353949"/>
                </a:lnTo>
                <a:lnTo>
                  <a:pt x="28575" y="640910"/>
                </a:lnTo>
                <a:lnTo>
                  <a:pt x="31812" y="639442"/>
                </a:lnTo>
                <a:close/>
              </a:path>
              <a:path w="428625" h="723709">
                <a:moveTo>
                  <a:pt x="400050" y="42926"/>
                </a:moveTo>
                <a:lnTo>
                  <a:pt x="396808" y="84300"/>
                </a:lnTo>
                <a:lnTo>
                  <a:pt x="400050" y="82838"/>
                </a:lnTo>
                <a:lnTo>
                  <a:pt x="409503" y="78575"/>
                </a:lnTo>
                <a:lnTo>
                  <a:pt x="419582" y="69227"/>
                </a:lnTo>
                <a:lnTo>
                  <a:pt x="426228" y="57072"/>
                </a:lnTo>
                <a:lnTo>
                  <a:pt x="428625" y="42926"/>
                </a:lnTo>
                <a:lnTo>
                  <a:pt x="427178" y="31809"/>
                </a:lnTo>
                <a:lnTo>
                  <a:pt x="421441" y="19101"/>
                </a:lnTo>
                <a:lnTo>
                  <a:pt x="412095" y="9026"/>
                </a:lnTo>
                <a:lnTo>
                  <a:pt x="399952" y="2391"/>
                </a:lnTo>
                <a:lnTo>
                  <a:pt x="385825" y="0"/>
                </a:lnTo>
                <a:lnTo>
                  <a:pt x="374671" y="1468"/>
                </a:lnTo>
                <a:lnTo>
                  <a:pt x="371475" y="42926"/>
                </a:lnTo>
                <a:lnTo>
                  <a:pt x="371685" y="83335"/>
                </a:lnTo>
                <a:lnTo>
                  <a:pt x="385825" y="85725"/>
                </a:lnTo>
                <a:lnTo>
                  <a:pt x="396808" y="84300"/>
                </a:lnTo>
                <a:lnTo>
                  <a:pt x="400050" y="42926"/>
                </a:lnTo>
                <a:close/>
              </a:path>
              <a:path w="428625" h="723709">
                <a:moveTo>
                  <a:pt x="342900" y="42926"/>
                </a:moveTo>
                <a:lnTo>
                  <a:pt x="344355" y="53990"/>
                </a:lnTo>
                <a:lnTo>
                  <a:pt x="350122" y="66654"/>
                </a:lnTo>
                <a:lnTo>
                  <a:pt x="359508" y="76707"/>
                </a:lnTo>
                <a:lnTo>
                  <a:pt x="371474" y="83220"/>
                </a:lnTo>
                <a:lnTo>
                  <a:pt x="385825" y="347599"/>
                </a:lnTo>
                <a:lnTo>
                  <a:pt x="42925" y="347599"/>
                </a:lnTo>
                <a:lnTo>
                  <a:pt x="42925" y="637984"/>
                </a:lnTo>
                <a:lnTo>
                  <a:pt x="57150" y="680847"/>
                </a:lnTo>
                <a:lnTo>
                  <a:pt x="28575" y="680847"/>
                </a:lnTo>
                <a:lnTo>
                  <a:pt x="28794" y="721321"/>
                </a:lnTo>
                <a:lnTo>
                  <a:pt x="42925" y="723709"/>
                </a:lnTo>
                <a:lnTo>
                  <a:pt x="53949" y="722272"/>
                </a:lnTo>
                <a:lnTo>
                  <a:pt x="66629" y="716536"/>
                </a:lnTo>
                <a:lnTo>
                  <a:pt x="76694" y="707178"/>
                </a:lnTo>
                <a:lnTo>
                  <a:pt x="83331" y="695010"/>
                </a:lnTo>
                <a:lnTo>
                  <a:pt x="85725" y="680847"/>
                </a:lnTo>
                <a:lnTo>
                  <a:pt x="84289" y="669801"/>
                </a:lnTo>
                <a:lnTo>
                  <a:pt x="78558" y="657101"/>
                </a:lnTo>
                <a:lnTo>
                  <a:pt x="69211" y="647023"/>
                </a:lnTo>
                <a:lnTo>
                  <a:pt x="57149" y="640427"/>
                </a:lnTo>
                <a:lnTo>
                  <a:pt x="42925" y="376174"/>
                </a:lnTo>
                <a:lnTo>
                  <a:pt x="57150" y="361823"/>
                </a:lnTo>
                <a:lnTo>
                  <a:pt x="371475" y="361823"/>
                </a:lnTo>
                <a:lnTo>
                  <a:pt x="385825" y="376174"/>
                </a:lnTo>
                <a:lnTo>
                  <a:pt x="393700" y="376174"/>
                </a:lnTo>
                <a:lnTo>
                  <a:pt x="400050" y="369697"/>
                </a:lnTo>
                <a:lnTo>
                  <a:pt x="400050" y="82838"/>
                </a:lnTo>
                <a:lnTo>
                  <a:pt x="396808" y="84300"/>
                </a:lnTo>
                <a:lnTo>
                  <a:pt x="385825" y="85725"/>
                </a:lnTo>
                <a:lnTo>
                  <a:pt x="371685" y="83335"/>
                </a:lnTo>
                <a:lnTo>
                  <a:pt x="371475" y="42926"/>
                </a:lnTo>
                <a:lnTo>
                  <a:pt x="374671" y="1468"/>
                </a:lnTo>
                <a:lnTo>
                  <a:pt x="362006" y="7223"/>
                </a:lnTo>
                <a:lnTo>
                  <a:pt x="351940" y="16586"/>
                </a:lnTo>
                <a:lnTo>
                  <a:pt x="345297" y="28754"/>
                </a:lnTo>
                <a:lnTo>
                  <a:pt x="342900" y="42926"/>
                </a:lnTo>
                <a:close/>
              </a:path>
            </a:pathLst>
          </a:custGeom>
          <a:solidFill>
            <a:srgbClr val="50B3CF"/>
          </a:solidFill>
        </p:spPr>
        <p:txBody>
          <a:bodyPr wrap="square" lIns="0" tIns="0" rIns="0" bIns="0" rtlCol="0">
            <a:noAutofit/>
          </a:bodyPr>
          <a:lstStyle/>
          <a:p>
            <a:endParaRPr/>
          </a:p>
        </p:txBody>
      </p:sp>
      <p:sp>
        <p:nvSpPr>
          <p:cNvPr id="32" name="object 26"/>
          <p:cNvSpPr/>
          <p:nvPr/>
        </p:nvSpPr>
        <p:spPr>
          <a:xfrm>
            <a:off x="2871851" y="2964307"/>
            <a:ext cx="882396" cy="621792"/>
          </a:xfrm>
          <a:custGeom>
            <a:avLst/>
            <a:gdLst/>
            <a:ahLst/>
            <a:cxnLst/>
            <a:rect l="l" t="t" r="r" b="b"/>
            <a:pathLst>
              <a:path w="882396" h="621792">
                <a:moveTo>
                  <a:pt x="83202" y="564642"/>
                </a:moveTo>
                <a:lnTo>
                  <a:pt x="76684" y="552707"/>
                </a:lnTo>
                <a:lnTo>
                  <a:pt x="66618" y="543324"/>
                </a:lnTo>
                <a:lnTo>
                  <a:pt x="53953" y="537544"/>
                </a:lnTo>
                <a:lnTo>
                  <a:pt x="42799" y="536067"/>
                </a:lnTo>
                <a:lnTo>
                  <a:pt x="42799" y="564642"/>
                </a:lnTo>
                <a:lnTo>
                  <a:pt x="82830" y="593217"/>
                </a:lnTo>
                <a:lnTo>
                  <a:pt x="84269" y="590057"/>
                </a:lnTo>
                <a:lnTo>
                  <a:pt x="83327" y="564871"/>
                </a:lnTo>
                <a:lnTo>
                  <a:pt x="426847" y="564641"/>
                </a:lnTo>
                <a:lnTo>
                  <a:pt x="83202" y="564642"/>
                </a:lnTo>
                <a:close/>
              </a:path>
              <a:path w="882396" h="621792">
                <a:moveTo>
                  <a:pt x="42799" y="593217"/>
                </a:moveTo>
                <a:lnTo>
                  <a:pt x="42799" y="536067"/>
                </a:lnTo>
                <a:lnTo>
                  <a:pt x="28672" y="538471"/>
                </a:lnTo>
                <a:lnTo>
                  <a:pt x="16529" y="545132"/>
                </a:lnTo>
                <a:lnTo>
                  <a:pt x="7183" y="555224"/>
                </a:lnTo>
                <a:lnTo>
                  <a:pt x="1446" y="567919"/>
                </a:lnTo>
                <a:lnTo>
                  <a:pt x="0" y="578993"/>
                </a:lnTo>
                <a:lnTo>
                  <a:pt x="2396" y="593139"/>
                </a:lnTo>
                <a:lnTo>
                  <a:pt x="9042" y="605294"/>
                </a:lnTo>
                <a:lnTo>
                  <a:pt x="19121" y="614642"/>
                </a:lnTo>
                <a:lnTo>
                  <a:pt x="31816" y="620367"/>
                </a:lnTo>
                <a:lnTo>
                  <a:pt x="42799" y="621792"/>
                </a:lnTo>
                <a:lnTo>
                  <a:pt x="56939" y="619402"/>
                </a:lnTo>
                <a:lnTo>
                  <a:pt x="69116" y="612774"/>
                </a:lnTo>
                <a:lnTo>
                  <a:pt x="78502" y="602721"/>
                </a:lnTo>
                <a:lnTo>
                  <a:pt x="82830" y="593217"/>
                </a:lnTo>
                <a:lnTo>
                  <a:pt x="42799" y="564642"/>
                </a:lnTo>
                <a:lnTo>
                  <a:pt x="42799" y="593217"/>
                </a:lnTo>
                <a:close/>
              </a:path>
              <a:path w="882396" h="621792">
                <a:moveTo>
                  <a:pt x="426847" y="564641"/>
                </a:moveTo>
                <a:lnTo>
                  <a:pt x="85725" y="578993"/>
                </a:lnTo>
                <a:lnTo>
                  <a:pt x="441198" y="593217"/>
                </a:lnTo>
                <a:lnTo>
                  <a:pt x="449072" y="593217"/>
                </a:lnTo>
                <a:lnTo>
                  <a:pt x="455422" y="586867"/>
                </a:lnTo>
                <a:lnTo>
                  <a:pt x="455422" y="57149"/>
                </a:lnTo>
                <a:lnTo>
                  <a:pt x="799148" y="57149"/>
                </a:lnTo>
                <a:lnTo>
                  <a:pt x="805688" y="69170"/>
                </a:lnTo>
                <a:lnTo>
                  <a:pt x="815741" y="78535"/>
                </a:lnTo>
                <a:lnTo>
                  <a:pt x="828405" y="84278"/>
                </a:lnTo>
                <a:lnTo>
                  <a:pt x="839470" y="85725"/>
                </a:lnTo>
                <a:lnTo>
                  <a:pt x="853641" y="83340"/>
                </a:lnTo>
                <a:lnTo>
                  <a:pt x="839470" y="57150"/>
                </a:lnTo>
                <a:lnTo>
                  <a:pt x="799557" y="28574"/>
                </a:lnTo>
                <a:lnTo>
                  <a:pt x="455422" y="42799"/>
                </a:lnTo>
                <a:lnTo>
                  <a:pt x="799060" y="56989"/>
                </a:lnTo>
                <a:lnTo>
                  <a:pt x="798095" y="31816"/>
                </a:lnTo>
                <a:lnTo>
                  <a:pt x="796671" y="42799"/>
                </a:lnTo>
                <a:lnTo>
                  <a:pt x="798095" y="31816"/>
                </a:lnTo>
                <a:lnTo>
                  <a:pt x="799060" y="56989"/>
                </a:lnTo>
                <a:lnTo>
                  <a:pt x="455422" y="42799"/>
                </a:lnTo>
                <a:lnTo>
                  <a:pt x="441198" y="57150"/>
                </a:lnTo>
                <a:lnTo>
                  <a:pt x="441198" y="564642"/>
                </a:lnTo>
                <a:lnTo>
                  <a:pt x="426847" y="578993"/>
                </a:lnTo>
                <a:lnTo>
                  <a:pt x="426847" y="564641"/>
                </a:lnTo>
                <a:close/>
              </a:path>
              <a:path w="882396" h="621792">
                <a:moveTo>
                  <a:pt x="82830" y="593217"/>
                </a:moveTo>
                <a:lnTo>
                  <a:pt x="441198" y="593217"/>
                </a:lnTo>
                <a:lnTo>
                  <a:pt x="85725" y="578993"/>
                </a:lnTo>
                <a:lnTo>
                  <a:pt x="426847" y="564641"/>
                </a:lnTo>
                <a:lnTo>
                  <a:pt x="83327" y="564871"/>
                </a:lnTo>
                <a:lnTo>
                  <a:pt x="84269" y="590057"/>
                </a:lnTo>
                <a:lnTo>
                  <a:pt x="82830" y="593217"/>
                </a:lnTo>
                <a:close/>
              </a:path>
              <a:path w="882396" h="621792">
                <a:moveTo>
                  <a:pt x="441198" y="28575"/>
                </a:moveTo>
                <a:lnTo>
                  <a:pt x="433197" y="28575"/>
                </a:lnTo>
                <a:lnTo>
                  <a:pt x="426847" y="34925"/>
                </a:lnTo>
                <a:lnTo>
                  <a:pt x="426847" y="578993"/>
                </a:lnTo>
                <a:lnTo>
                  <a:pt x="441198" y="564642"/>
                </a:lnTo>
                <a:lnTo>
                  <a:pt x="441198" y="57150"/>
                </a:lnTo>
                <a:lnTo>
                  <a:pt x="455422" y="42799"/>
                </a:lnTo>
                <a:lnTo>
                  <a:pt x="799557" y="28574"/>
                </a:lnTo>
                <a:lnTo>
                  <a:pt x="441198" y="28575"/>
                </a:lnTo>
                <a:close/>
              </a:path>
              <a:path w="882396" h="621792">
                <a:moveTo>
                  <a:pt x="850586" y="1446"/>
                </a:moveTo>
                <a:lnTo>
                  <a:pt x="839470" y="0"/>
                </a:lnTo>
                <a:lnTo>
                  <a:pt x="839470" y="28575"/>
                </a:lnTo>
                <a:lnTo>
                  <a:pt x="839470" y="0"/>
                </a:lnTo>
                <a:lnTo>
                  <a:pt x="825323" y="2396"/>
                </a:lnTo>
                <a:lnTo>
                  <a:pt x="813168" y="9042"/>
                </a:lnTo>
                <a:lnTo>
                  <a:pt x="803820" y="19121"/>
                </a:lnTo>
                <a:lnTo>
                  <a:pt x="799557" y="28574"/>
                </a:lnTo>
                <a:lnTo>
                  <a:pt x="839470" y="57150"/>
                </a:lnTo>
                <a:lnTo>
                  <a:pt x="853641" y="83340"/>
                </a:lnTo>
                <a:lnTo>
                  <a:pt x="865809" y="76723"/>
                </a:lnTo>
                <a:lnTo>
                  <a:pt x="875172" y="66674"/>
                </a:lnTo>
                <a:lnTo>
                  <a:pt x="880927" y="53996"/>
                </a:lnTo>
                <a:lnTo>
                  <a:pt x="882396" y="42799"/>
                </a:lnTo>
                <a:lnTo>
                  <a:pt x="880004" y="28672"/>
                </a:lnTo>
                <a:lnTo>
                  <a:pt x="873369" y="16529"/>
                </a:lnTo>
                <a:lnTo>
                  <a:pt x="863294" y="7183"/>
                </a:lnTo>
                <a:lnTo>
                  <a:pt x="850586" y="1446"/>
                </a:lnTo>
                <a:close/>
              </a:path>
            </a:pathLst>
          </a:custGeom>
          <a:solidFill>
            <a:srgbClr val="50B3CF"/>
          </a:solidFill>
        </p:spPr>
        <p:txBody>
          <a:bodyPr wrap="square" lIns="0" tIns="0" rIns="0" bIns="0" rtlCol="0">
            <a:noAutofit/>
          </a:bodyPr>
          <a:lstStyle/>
          <a:p>
            <a:endParaRPr/>
          </a:p>
        </p:txBody>
      </p:sp>
      <p:sp>
        <p:nvSpPr>
          <p:cNvPr id="33" name="object 27"/>
          <p:cNvSpPr/>
          <p:nvPr/>
        </p:nvSpPr>
        <p:spPr>
          <a:xfrm>
            <a:off x="2846578" y="2075688"/>
            <a:ext cx="882396" cy="621919"/>
          </a:xfrm>
          <a:custGeom>
            <a:avLst/>
            <a:gdLst/>
            <a:ahLst/>
            <a:cxnLst/>
            <a:rect l="l" t="t" r="r" b="b"/>
            <a:pathLst>
              <a:path w="882396" h="621919">
                <a:moveTo>
                  <a:pt x="83247" y="564769"/>
                </a:moveTo>
                <a:lnTo>
                  <a:pt x="76707" y="552748"/>
                </a:lnTo>
                <a:lnTo>
                  <a:pt x="66654" y="543383"/>
                </a:lnTo>
                <a:lnTo>
                  <a:pt x="53990" y="537640"/>
                </a:lnTo>
                <a:lnTo>
                  <a:pt x="42926" y="536194"/>
                </a:lnTo>
                <a:lnTo>
                  <a:pt x="42926" y="564769"/>
                </a:lnTo>
                <a:lnTo>
                  <a:pt x="82838" y="593343"/>
                </a:lnTo>
                <a:lnTo>
                  <a:pt x="84300" y="590102"/>
                </a:lnTo>
                <a:lnTo>
                  <a:pt x="83335" y="564929"/>
                </a:lnTo>
                <a:lnTo>
                  <a:pt x="426973" y="564769"/>
                </a:lnTo>
                <a:lnTo>
                  <a:pt x="83247" y="564769"/>
                </a:lnTo>
                <a:close/>
              </a:path>
              <a:path w="882396" h="621919">
                <a:moveTo>
                  <a:pt x="42926" y="593344"/>
                </a:moveTo>
                <a:lnTo>
                  <a:pt x="42926" y="536194"/>
                </a:lnTo>
                <a:lnTo>
                  <a:pt x="28754" y="538578"/>
                </a:lnTo>
                <a:lnTo>
                  <a:pt x="16586" y="545195"/>
                </a:lnTo>
                <a:lnTo>
                  <a:pt x="7223" y="555244"/>
                </a:lnTo>
                <a:lnTo>
                  <a:pt x="1468" y="567922"/>
                </a:lnTo>
                <a:lnTo>
                  <a:pt x="0" y="579119"/>
                </a:lnTo>
                <a:lnTo>
                  <a:pt x="2391" y="593246"/>
                </a:lnTo>
                <a:lnTo>
                  <a:pt x="9026" y="605389"/>
                </a:lnTo>
                <a:lnTo>
                  <a:pt x="19101" y="614735"/>
                </a:lnTo>
                <a:lnTo>
                  <a:pt x="31809" y="620472"/>
                </a:lnTo>
                <a:lnTo>
                  <a:pt x="42926" y="621919"/>
                </a:lnTo>
                <a:lnTo>
                  <a:pt x="57072" y="619522"/>
                </a:lnTo>
                <a:lnTo>
                  <a:pt x="69227" y="612876"/>
                </a:lnTo>
                <a:lnTo>
                  <a:pt x="78575" y="602797"/>
                </a:lnTo>
                <a:lnTo>
                  <a:pt x="82838" y="593343"/>
                </a:lnTo>
                <a:lnTo>
                  <a:pt x="42926" y="564769"/>
                </a:lnTo>
                <a:lnTo>
                  <a:pt x="42926" y="593344"/>
                </a:lnTo>
                <a:close/>
              </a:path>
              <a:path w="882396" h="621919">
                <a:moveTo>
                  <a:pt x="426973" y="564769"/>
                </a:moveTo>
                <a:lnTo>
                  <a:pt x="85725" y="579119"/>
                </a:lnTo>
                <a:lnTo>
                  <a:pt x="441198" y="593344"/>
                </a:lnTo>
                <a:lnTo>
                  <a:pt x="449199" y="593344"/>
                </a:lnTo>
                <a:lnTo>
                  <a:pt x="455549" y="586994"/>
                </a:lnTo>
                <a:lnTo>
                  <a:pt x="455549" y="57149"/>
                </a:lnTo>
                <a:lnTo>
                  <a:pt x="799128" y="57149"/>
                </a:lnTo>
                <a:lnTo>
                  <a:pt x="805736" y="69195"/>
                </a:lnTo>
                <a:lnTo>
                  <a:pt x="815828" y="78541"/>
                </a:lnTo>
                <a:lnTo>
                  <a:pt x="828523" y="84278"/>
                </a:lnTo>
                <a:lnTo>
                  <a:pt x="839597" y="85725"/>
                </a:lnTo>
                <a:lnTo>
                  <a:pt x="853743" y="83328"/>
                </a:lnTo>
                <a:lnTo>
                  <a:pt x="839597" y="57150"/>
                </a:lnTo>
                <a:lnTo>
                  <a:pt x="799606" y="28575"/>
                </a:lnTo>
                <a:lnTo>
                  <a:pt x="455549" y="42925"/>
                </a:lnTo>
                <a:lnTo>
                  <a:pt x="799075" y="57052"/>
                </a:lnTo>
                <a:lnTo>
                  <a:pt x="798148" y="31771"/>
                </a:lnTo>
                <a:lnTo>
                  <a:pt x="796671" y="42925"/>
                </a:lnTo>
                <a:lnTo>
                  <a:pt x="798148" y="31771"/>
                </a:lnTo>
                <a:lnTo>
                  <a:pt x="799075" y="57052"/>
                </a:lnTo>
                <a:lnTo>
                  <a:pt x="455549" y="42925"/>
                </a:lnTo>
                <a:lnTo>
                  <a:pt x="441198" y="57150"/>
                </a:lnTo>
                <a:lnTo>
                  <a:pt x="441198" y="564769"/>
                </a:lnTo>
                <a:lnTo>
                  <a:pt x="426974" y="579119"/>
                </a:lnTo>
                <a:lnTo>
                  <a:pt x="426973" y="564769"/>
                </a:lnTo>
                <a:close/>
              </a:path>
              <a:path w="882396" h="621919">
                <a:moveTo>
                  <a:pt x="82838" y="593343"/>
                </a:moveTo>
                <a:lnTo>
                  <a:pt x="441198" y="593344"/>
                </a:lnTo>
                <a:lnTo>
                  <a:pt x="85725" y="579119"/>
                </a:lnTo>
                <a:lnTo>
                  <a:pt x="426973" y="564769"/>
                </a:lnTo>
                <a:lnTo>
                  <a:pt x="83335" y="564929"/>
                </a:lnTo>
                <a:lnTo>
                  <a:pt x="84300" y="590102"/>
                </a:lnTo>
                <a:lnTo>
                  <a:pt x="82838" y="593343"/>
                </a:lnTo>
                <a:close/>
              </a:path>
              <a:path w="882396" h="621919">
                <a:moveTo>
                  <a:pt x="441198" y="28575"/>
                </a:moveTo>
                <a:lnTo>
                  <a:pt x="433324" y="28575"/>
                </a:lnTo>
                <a:lnTo>
                  <a:pt x="426974" y="35051"/>
                </a:lnTo>
                <a:lnTo>
                  <a:pt x="426974" y="579119"/>
                </a:lnTo>
                <a:lnTo>
                  <a:pt x="441198" y="564769"/>
                </a:lnTo>
                <a:lnTo>
                  <a:pt x="441198" y="57150"/>
                </a:lnTo>
                <a:lnTo>
                  <a:pt x="455549" y="42925"/>
                </a:lnTo>
                <a:lnTo>
                  <a:pt x="799606" y="28575"/>
                </a:lnTo>
                <a:lnTo>
                  <a:pt x="441198" y="28575"/>
                </a:lnTo>
                <a:close/>
              </a:path>
              <a:path w="882396" h="621919">
                <a:moveTo>
                  <a:pt x="850661" y="1455"/>
                </a:moveTo>
                <a:lnTo>
                  <a:pt x="839597" y="0"/>
                </a:lnTo>
                <a:lnTo>
                  <a:pt x="839597" y="28575"/>
                </a:lnTo>
                <a:lnTo>
                  <a:pt x="839597" y="0"/>
                </a:lnTo>
                <a:lnTo>
                  <a:pt x="825475" y="2397"/>
                </a:lnTo>
                <a:lnTo>
                  <a:pt x="813311" y="9040"/>
                </a:lnTo>
                <a:lnTo>
                  <a:pt x="803928" y="19106"/>
                </a:lnTo>
                <a:lnTo>
                  <a:pt x="799606" y="28575"/>
                </a:lnTo>
                <a:lnTo>
                  <a:pt x="839597" y="57150"/>
                </a:lnTo>
                <a:lnTo>
                  <a:pt x="853743" y="83328"/>
                </a:lnTo>
                <a:lnTo>
                  <a:pt x="865898" y="76682"/>
                </a:lnTo>
                <a:lnTo>
                  <a:pt x="875246" y="66603"/>
                </a:lnTo>
                <a:lnTo>
                  <a:pt x="880971" y="53908"/>
                </a:lnTo>
                <a:lnTo>
                  <a:pt x="882396" y="42925"/>
                </a:lnTo>
                <a:lnTo>
                  <a:pt x="880006" y="28785"/>
                </a:lnTo>
                <a:lnTo>
                  <a:pt x="873378" y="16608"/>
                </a:lnTo>
                <a:lnTo>
                  <a:pt x="863325" y="7222"/>
                </a:lnTo>
                <a:lnTo>
                  <a:pt x="850661" y="1455"/>
                </a:lnTo>
                <a:close/>
              </a:path>
            </a:pathLst>
          </a:custGeom>
          <a:solidFill>
            <a:srgbClr val="50B3CF"/>
          </a:solidFill>
        </p:spPr>
        <p:txBody>
          <a:bodyPr wrap="square" lIns="0" tIns="0" rIns="0" bIns="0" rtlCol="0">
            <a:noAutofit/>
          </a:bodyPr>
          <a:lstStyle/>
          <a:p>
            <a:endParaRPr/>
          </a:p>
        </p:txBody>
      </p:sp>
      <p:sp>
        <p:nvSpPr>
          <p:cNvPr id="34" name="object 18"/>
          <p:cNvSpPr txBox="1"/>
          <p:nvPr/>
        </p:nvSpPr>
        <p:spPr>
          <a:xfrm>
            <a:off x="715328" y="1007379"/>
            <a:ext cx="2780953" cy="831183"/>
          </a:xfrm>
          <a:prstGeom prst="rect">
            <a:avLst/>
          </a:prstGeom>
        </p:spPr>
        <p:txBody>
          <a:bodyPr wrap="square" lIns="0" tIns="0" rIns="0" bIns="0" rtlCol="0">
            <a:noAutofit/>
          </a:bodyPr>
          <a:lstStyle/>
          <a:p>
            <a:pPr marL="12700">
              <a:lnSpc>
                <a:spcPts val="1230"/>
              </a:lnSpc>
              <a:spcBef>
                <a:spcPts val="61"/>
              </a:spcBef>
            </a:pPr>
            <a:r>
              <a:rPr lang="en-US" sz="1600" b="1" spc="-4" dirty="0">
                <a:solidFill>
                  <a:schemeClr val="tx2"/>
                </a:solidFill>
                <a:cs typeface="Arial"/>
              </a:rPr>
              <a:t>GUI-Based </a:t>
            </a:r>
            <a:r>
              <a:rPr lang="en-US" sz="1600" b="1" spc="-4" dirty="0" smtClean="0">
                <a:solidFill>
                  <a:schemeClr val="tx2"/>
                </a:solidFill>
                <a:cs typeface="Arial"/>
              </a:rPr>
              <a:t>Applications</a:t>
            </a:r>
            <a:endParaRPr sz="1600" dirty="0">
              <a:solidFill>
                <a:schemeClr val="tx2"/>
              </a:solidFill>
              <a:latin typeface="Arial"/>
              <a:cs typeface="Arial"/>
            </a:endParaRPr>
          </a:p>
        </p:txBody>
      </p:sp>
      <p:sp>
        <p:nvSpPr>
          <p:cNvPr id="43" name="object 9"/>
          <p:cNvSpPr txBox="1"/>
          <p:nvPr/>
        </p:nvSpPr>
        <p:spPr>
          <a:xfrm>
            <a:off x="1098202" y="2406245"/>
            <a:ext cx="2472624" cy="479551"/>
          </a:xfrm>
          <a:prstGeom prst="rect">
            <a:avLst/>
          </a:prstGeom>
        </p:spPr>
        <p:txBody>
          <a:bodyPr wrap="square" lIns="0" tIns="0" rIns="0" bIns="0" rtlCol="0">
            <a:noAutofit/>
          </a:bodyPr>
          <a:lstStyle/>
          <a:p>
            <a:pPr marL="12700">
              <a:lnSpc>
                <a:spcPts val="1180"/>
              </a:lnSpc>
              <a:spcBef>
                <a:spcPts val="59"/>
              </a:spcBef>
            </a:pPr>
            <a:r>
              <a:rPr lang="en-US" sz="1600" b="1" dirty="0">
                <a:solidFill>
                  <a:schemeClr val="tx2"/>
                </a:solidFill>
              </a:rPr>
              <a:t>Web </a:t>
            </a:r>
            <a:r>
              <a:rPr lang="en-US" sz="1600" b="1" dirty="0" smtClean="0">
                <a:solidFill>
                  <a:schemeClr val="tx2"/>
                </a:solidFill>
              </a:rPr>
              <a:t>Frameworks</a:t>
            </a:r>
          </a:p>
          <a:p>
            <a:pPr marL="12700">
              <a:lnSpc>
                <a:spcPts val="1180"/>
              </a:lnSpc>
              <a:spcBef>
                <a:spcPts val="59"/>
              </a:spcBef>
            </a:pPr>
            <a:r>
              <a:rPr lang="en-US" sz="1600" b="1" dirty="0" smtClean="0">
                <a:solidFill>
                  <a:schemeClr val="tx2"/>
                </a:solidFill>
              </a:rPr>
              <a:t>and </a:t>
            </a:r>
          </a:p>
          <a:p>
            <a:pPr marL="12700">
              <a:lnSpc>
                <a:spcPts val="1180"/>
              </a:lnSpc>
              <a:spcBef>
                <a:spcPts val="59"/>
              </a:spcBef>
            </a:pPr>
            <a:r>
              <a:rPr lang="en-US" sz="1600" b="1" dirty="0" smtClean="0">
                <a:solidFill>
                  <a:schemeClr val="tx2"/>
                </a:solidFill>
              </a:rPr>
              <a:t>Web </a:t>
            </a:r>
            <a:r>
              <a:rPr lang="en-US" sz="1600" b="1" spc="-4" dirty="0" smtClean="0">
                <a:solidFill>
                  <a:schemeClr val="tx2"/>
                </a:solidFill>
                <a:cs typeface="Arial"/>
              </a:rPr>
              <a:t>Applications</a:t>
            </a:r>
            <a:endParaRPr sz="1600" dirty="0">
              <a:solidFill>
                <a:schemeClr val="tx2"/>
              </a:solidFill>
              <a:latin typeface="Arial"/>
              <a:cs typeface="Arial"/>
            </a:endParaRPr>
          </a:p>
        </p:txBody>
      </p:sp>
      <p:sp>
        <p:nvSpPr>
          <p:cNvPr id="44" name="object 8"/>
          <p:cNvSpPr txBox="1"/>
          <p:nvPr/>
        </p:nvSpPr>
        <p:spPr>
          <a:xfrm>
            <a:off x="1458297" y="3484555"/>
            <a:ext cx="2218677" cy="639902"/>
          </a:xfrm>
          <a:prstGeom prst="rect">
            <a:avLst/>
          </a:prstGeom>
        </p:spPr>
        <p:txBody>
          <a:bodyPr wrap="square" lIns="0" tIns="0" rIns="0" bIns="0" rtlCol="0">
            <a:noAutofit/>
          </a:bodyPr>
          <a:lstStyle/>
          <a:p>
            <a:pPr marL="12700">
              <a:lnSpc>
                <a:spcPts val="1180"/>
              </a:lnSpc>
              <a:spcBef>
                <a:spcPts val="59"/>
              </a:spcBef>
            </a:pPr>
            <a:r>
              <a:rPr lang="en-US" sz="1600" b="1" dirty="0">
                <a:solidFill>
                  <a:schemeClr val="tx2"/>
                </a:solidFill>
              </a:rPr>
              <a:t>Data Science</a:t>
            </a:r>
            <a:endParaRPr lang="en-US" sz="1600" dirty="0">
              <a:solidFill>
                <a:schemeClr val="tx2"/>
              </a:solidFill>
              <a:cs typeface="Arial"/>
            </a:endParaRPr>
          </a:p>
        </p:txBody>
      </p:sp>
      <p:sp>
        <p:nvSpPr>
          <p:cNvPr id="49" name="object 8"/>
          <p:cNvSpPr txBox="1"/>
          <p:nvPr/>
        </p:nvSpPr>
        <p:spPr>
          <a:xfrm>
            <a:off x="3462724" y="4157699"/>
            <a:ext cx="2218677" cy="639902"/>
          </a:xfrm>
          <a:prstGeom prst="rect">
            <a:avLst/>
          </a:prstGeom>
        </p:spPr>
        <p:txBody>
          <a:bodyPr wrap="square" lIns="0" tIns="0" rIns="0" bIns="0" rtlCol="0">
            <a:noAutofit/>
          </a:bodyPr>
          <a:lstStyle/>
          <a:p>
            <a:pPr marL="12700">
              <a:lnSpc>
                <a:spcPts val="1180"/>
              </a:lnSpc>
              <a:spcBef>
                <a:spcPts val="59"/>
              </a:spcBef>
            </a:pPr>
            <a:r>
              <a:rPr lang="en-US" sz="1600" b="1" dirty="0">
                <a:solidFill>
                  <a:schemeClr val="tx2"/>
                </a:solidFill>
              </a:rPr>
              <a:t>Operating Systems</a:t>
            </a:r>
            <a:endParaRPr sz="1600" dirty="0">
              <a:solidFill>
                <a:schemeClr val="tx2"/>
              </a:solidFill>
              <a:latin typeface="Arial"/>
              <a:cs typeface="Arial"/>
            </a:endParaRPr>
          </a:p>
        </p:txBody>
      </p:sp>
      <p:sp>
        <p:nvSpPr>
          <p:cNvPr id="50" name="object 8"/>
          <p:cNvSpPr txBox="1"/>
          <p:nvPr/>
        </p:nvSpPr>
        <p:spPr>
          <a:xfrm>
            <a:off x="5923285" y="3465788"/>
            <a:ext cx="2218677" cy="639902"/>
          </a:xfrm>
          <a:prstGeom prst="rect">
            <a:avLst/>
          </a:prstGeom>
        </p:spPr>
        <p:txBody>
          <a:bodyPr wrap="square" lIns="0" tIns="0" rIns="0" bIns="0" rtlCol="0">
            <a:noAutofit/>
          </a:bodyPr>
          <a:lstStyle/>
          <a:p>
            <a:pPr marL="12700">
              <a:lnSpc>
                <a:spcPts val="1180"/>
              </a:lnSpc>
              <a:spcBef>
                <a:spcPts val="59"/>
              </a:spcBef>
            </a:pPr>
            <a:r>
              <a:rPr lang="en-US" sz="1600" b="1" dirty="0">
                <a:solidFill>
                  <a:schemeClr val="tx2"/>
                </a:solidFill>
              </a:rPr>
              <a:t>Language </a:t>
            </a:r>
            <a:endParaRPr lang="en-US" sz="1600" b="1" dirty="0" smtClean="0">
              <a:solidFill>
                <a:schemeClr val="tx2"/>
              </a:solidFill>
            </a:endParaRPr>
          </a:p>
          <a:p>
            <a:pPr marL="12700">
              <a:lnSpc>
                <a:spcPts val="1180"/>
              </a:lnSpc>
              <a:spcBef>
                <a:spcPts val="59"/>
              </a:spcBef>
            </a:pPr>
            <a:endParaRPr lang="en-US" sz="1600" b="1" dirty="0">
              <a:solidFill>
                <a:schemeClr val="tx2"/>
              </a:solidFill>
            </a:endParaRPr>
          </a:p>
          <a:p>
            <a:pPr marL="12700">
              <a:lnSpc>
                <a:spcPts val="1180"/>
              </a:lnSpc>
              <a:spcBef>
                <a:spcPts val="59"/>
              </a:spcBef>
            </a:pPr>
            <a:r>
              <a:rPr lang="en-US" sz="1600" b="1" dirty="0" smtClean="0">
                <a:solidFill>
                  <a:schemeClr val="tx2"/>
                </a:solidFill>
              </a:rPr>
              <a:t>Development</a:t>
            </a:r>
            <a:endParaRPr sz="1600" dirty="0">
              <a:solidFill>
                <a:schemeClr val="tx2"/>
              </a:solidFill>
              <a:latin typeface="Arial"/>
              <a:cs typeface="Arial"/>
            </a:endParaRPr>
          </a:p>
        </p:txBody>
      </p:sp>
      <p:sp>
        <p:nvSpPr>
          <p:cNvPr id="51" name="object 8"/>
          <p:cNvSpPr txBox="1"/>
          <p:nvPr/>
        </p:nvSpPr>
        <p:spPr>
          <a:xfrm>
            <a:off x="6166128" y="1883332"/>
            <a:ext cx="2218677" cy="639902"/>
          </a:xfrm>
          <a:prstGeom prst="rect">
            <a:avLst/>
          </a:prstGeom>
        </p:spPr>
        <p:txBody>
          <a:bodyPr wrap="square" lIns="0" tIns="0" rIns="0" bIns="0" rtlCol="0">
            <a:noAutofit/>
          </a:bodyPr>
          <a:lstStyle/>
          <a:p>
            <a:pPr marL="12700">
              <a:lnSpc>
                <a:spcPts val="1180"/>
              </a:lnSpc>
              <a:spcBef>
                <a:spcPts val="59"/>
              </a:spcBef>
            </a:pPr>
            <a:r>
              <a:rPr lang="en-US" sz="1600" b="1" dirty="0">
                <a:solidFill>
                  <a:schemeClr val="tx2"/>
                </a:solidFill>
              </a:rPr>
              <a:t>Prototyping</a:t>
            </a:r>
            <a:endParaRPr sz="1600" dirty="0">
              <a:solidFill>
                <a:schemeClr val="tx2"/>
              </a:solidFill>
              <a:latin typeface="Arial"/>
              <a:cs typeface="Arial"/>
            </a:endParaRPr>
          </a:p>
        </p:txBody>
      </p:sp>
      <p:sp>
        <p:nvSpPr>
          <p:cNvPr id="52" name="object 8"/>
          <p:cNvSpPr txBox="1"/>
          <p:nvPr/>
        </p:nvSpPr>
        <p:spPr>
          <a:xfrm>
            <a:off x="5843467" y="1037783"/>
            <a:ext cx="2218677" cy="639902"/>
          </a:xfrm>
          <a:prstGeom prst="rect">
            <a:avLst/>
          </a:prstGeom>
        </p:spPr>
        <p:txBody>
          <a:bodyPr wrap="square" lIns="0" tIns="0" rIns="0" bIns="0" rtlCol="0">
            <a:noAutofit/>
          </a:bodyPr>
          <a:lstStyle/>
          <a:p>
            <a:pPr marL="12700">
              <a:lnSpc>
                <a:spcPts val="1180"/>
              </a:lnSpc>
              <a:spcBef>
                <a:spcPts val="59"/>
              </a:spcBef>
            </a:pPr>
            <a:r>
              <a:rPr lang="en-US" sz="1600" b="1" dirty="0" smtClean="0">
                <a:solidFill>
                  <a:schemeClr val="tx2"/>
                </a:solidFill>
              </a:rPr>
              <a:t>Gaming</a:t>
            </a:r>
            <a:endParaRPr sz="1600" dirty="0">
              <a:solidFill>
                <a:schemeClr val="tx2"/>
              </a:solidFill>
              <a:latin typeface="Arial"/>
              <a:cs typeface="Arial"/>
            </a:endParaRPr>
          </a:p>
        </p:txBody>
      </p:sp>
    </p:spTree>
    <p:extLst>
      <p:ext uri="{BB962C8B-B14F-4D97-AF65-F5344CB8AC3E}">
        <p14:creationId xmlns="" xmlns:p14="http://schemas.microsoft.com/office/powerpoint/2010/main" val="35114416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6</a:t>
            </a:fld>
            <a:endParaRPr lang="en-US"/>
          </a:p>
        </p:txBody>
      </p:sp>
      <p:sp>
        <p:nvSpPr>
          <p:cNvPr id="5" name="Title 4"/>
          <p:cNvSpPr>
            <a:spLocks noGrp="1"/>
          </p:cNvSpPr>
          <p:nvPr>
            <p:ph type="title"/>
          </p:nvPr>
        </p:nvSpPr>
        <p:spPr/>
        <p:txBody>
          <a:bodyPr>
            <a:normAutofit fontScale="90000"/>
          </a:bodyPr>
          <a:lstStyle/>
          <a:p>
            <a:r>
              <a:rPr lang="en-US" dirty="0" smtClean="0"/>
              <a:t>Application </a:t>
            </a:r>
            <a:r>
              <a:rPr lang="en-US" dirty="0"/>
              <a:t>of Python (</a:t>
            </a:r>
            <a:r>
              <a:rPr lang="en-US" dirty="0" err="1"/>
              <a:t>Cntd</a:t>
            </a:r>
            <a:r>
              <a:rPr lang="en-US" dirty="0"/>
              <a:t>..)</a:t>
            </a:r>
          </a:p>
        </p:txBody>
      </p:sp>
      <p:sp>
        <p:nvSpPr>
          <p:cNvPr id="25" name="object 28"/>
          <p:cNvSpPr/>
          <p:nvPr/>
        </p:nvSpPr>
        <p:spPr>
          <a:xfrm>
            <a:off x="408216" y="234950"/>
            <a:ext cx="8363800" cy="6350"/>
          </a:xfrm>
          <a:custGeom>
            <a:avLst/>
            <a:gdLst/>
            <a:ahLst/>
            <a:cxnLst/>
            <a:rect l="l" t="t" r="r" b="b"/>
            <a:pathLst>
              <a:path w="8363800" h="6350">
                <a:moveTo>
                  <a:pt x="0" y="0"/>
                </a:moveTo>
                <a:lnTo>
                  <a:pt x="0" y="6350"/>
                </a:lnTo>
                <a:lnTo>
                  <a:pt x="8363800" y="6350"/>
                </a:lnTo>
                <a:lnTo>
                  <a:pt x="8363800" y="0"/>
                </a:lnTo>
                <a:lnTo>
                  <a:pt x="0" y="0"/>
                </a:lnTo>
                <a:close/>
              </a:path>
            </a:pathLst>
          </a:custGeom>
        </p:spPr>
        <p:txBody>
          <a:bodyPr wrap="square" lIns="0" tIns="0" rIns="0" bIns="0" rtlCol="0">
            <a:noAutofit/>
          </a:bodyPr>
          <a:lstStyle/>
          <a:p>
            <a:endParaRPr/>
          </a:p>
        </p:txBody>
      </p:sp>
      <p:pic>
        <p:nvPicPr>
          <p:cNvPr id="47" name="Picture 4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flipH="1">
            <a:off x="8089501" y="819620"/>
            <a:ext cx="195157" cy="195157"/>
          </a:xfrm>
          <a:prstGeom prst="rect">
            <a:avLst/>
          </a:prstGeom>
        </p:spPr>
      </p:pic>
      <p:sp>
        <p:nvSpPr>
          <p:cNvPr id="48" name="object 20"/>
          <p:cNvSpPr/>
          <p:nvPr/>
        </p:nvSpPr>
        <p:spPr>
          <a:xfrm>
            <a:off x="7206183" y="461192"/>
            <a:ext cx="1982343" cy="998736"/>
          </a:xfrm>
          <a:prstGeom prst="rect">
            <a:avLst/>
          </a:prstGeom>
          <a:blipFill>
            <a:blip r:embed="rId3" cstate="print"/>
            <a:stretch>
              <a:fillRect/>
            </a:stretch>
          </a:blipFill>
        </p:spPr>
        <p:txBody>
          <a:bodyPr wrap="square" lIns="0" tIns="0" rIns="0" bIns="0" rtlCol="0">
            <a:noAutofit/>
          </a:bodyPr>
          <a:lstStyle/>
          <a:p>
            <a:endParaRPr/>
          </a:p>
        </p:txBody>
      </p:sp>
      <p:sp>
        <p:nvSpPr>
          <p:cNvPr id="60" name="object 18"/>
          <p:cNvSpPr txBox="1"/>
          <p:nvPr/>
        </p:nvSpPr>
        <p:spPr>
          <a:xfrm>
            <a:off x="715328" y="1007379"/>
            <a:ext cx="2780953" cy="831183"/>
          </a:xfrm>
          <a:prstGeom prst="rect">
            <a:avLst/>
          </a:prstGeom>
        </p:spPr>
        <p:txBody>
          <a:bodyPr wrap="square" lIns="0" tIns="0" rIns="0" bIns="0" rtlCol="0">
            <a:noAutofit/>
          </a:bodyPr>
          <a:lstStyle/>
          <a:p>
            <a:pPr marL="12700">
              <a:lnSpc>
                <a:spcPts val="1230"/>
              </a:lnSpc>
              <a:spcBef>
                <a:spcPts val="61"/>
              </a:spcBef>
            </a:pPr>
            <a:r>
              <a:rPr lang="en-US" sz="1600" b="1" spc="-4" dirty="0">
                <a:solidFill>
                  <a:schemeClr val="tx2"/>
                </a:solidFill>
                <a:cs typeface="Arial"/>
              </a:rPr>
              <a:t>GUI-Based </a:t>
            </a:r>
            <a:r>
              <a:rPr lang="en-US" sz="1600" b="1" spc="-4" dirty="0" smtClean="0">
                <a:solidFill>
                  <a:schemeClr val="tx2"/>
                </a:solidFill>
                <a:cs typeface="Arial"/>
              </a:rPr>
              <a:t>Applications</a:t>
            </a:r>
            <a:endParaRPr sz="1600" dirty="0">
              <a:solidFill>
                <a:schemeClr val="tx2"/>
              </a:solidFill>
              <a:latin typeface="Arial"/>
              <a:cs typeface="Arial"/>
            </a:endParaRPr>
          </a:p>
        </p:txBody>
      </p:sp>
      <p:cxnSp>
        <p:nvCxnSpPr>
          <p:cNvPr id="8" name="Elbow Connector 7"/>
          <p:cNvCxnSpPr/>
          <p:nvPr/>
        </p:nvCxnSpPr>
        <p:spPr>
          <a:xfrm rot="10800000" flipV="1">
            <a:off x="3071973" y="475417"/>
            <a:ext cx="4849402" cy="539359"/>
          </a:xfrm>
          <a:prstGeom prst="bentConnector3">
            <a:avLst>
              <a:gd name="adj1" fmla="val 34746"/>
            </a:avLst>
          </a:prstGeom>
          <a:ln>
            <a:tailEnd type="triangle"/>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556520" y="1242497"/>
            <a:ext cx="7097728" cy="2631490"/>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Python has simple syntax, modular architecture, rich text processing tools and the ability to work on multiple operating systems which make it a desirable choice for developing desktop-based applications. There are various GUI toolkits like </a:t>
            </a:r>
            <a:r>
              <a:rPr lang="en-US" sz="1000" dirty="0" err="1">
                <a:solidFill>
                  <a:schemeClr val="tx2">
                    <a:lumMod val="75000"/>
                    <a:lumOff val="25000"/>
                  </a:schemeClr>
                </a:solidFill>
                <a:cs typeface="Times New Roman" panose="02020603050405020304" pitchFamily="18" charset="0"/>
              </a:rPr>
              <a:t>wxPython</a:t>
            </a:r>
            <a:r>
              <a:rPr lang="en-US" sz="1000" dirty="0">
                <a:solidFill>
                  <a:schemeClr val="tx2">
                    <a:lumMod val="75000"/>
                    <a:lumOff val="25000"/>
                  </a:schemeClr>
                </a:solidFill>
                <a:cs typeface="Times New Roman" panose="02020603050405020304" pitchFamily="18" charset="0"/>
              </a:rPr>
              <a:t>, </a:t>
            </a:r>
            <a:r>
              <a:rPr lang="en-US" sz="1000" dirty="0" err="1">
                <a:solidFill>
                  <a:schemeClr val="tx2">
                    <a:lumMod val="75000"/>
                    <a:lumOff val="25000"/>
                  </a:schemeClr>
                </a:solidFill>
                <a:cs typeface="Times New Roman" panose="02020603050405020304" pitchFamily="18" charset="0"/>
              </a:rPr>
              <a:t>PyQt</a:t>
            </a:r>
            <a:r>
              <a:rPr lang="en-US" sz="1000" dirty="0">
                <a:solidFill>
                  <a:schemeClr val="tx2">
                    <a:lumMod val="75000"/>
                    <a:lumOff val="25000"/>
                  </a:schemeClr>
                </a:solidFill>
                <a:cs typeface="Times New Roman" panose="02020603050405020304" pitchFamily="18" charset="0"/>
              </a:rPr>
              <a:t> or </a:t>
            </a:r>
            <a:r>
              <a:rPr lang="en-US" sz="1000" dirty="0" err="1">
                <a:solidFill>
                  <a:schemeClr val="tx2">
                    <a:lumMod val="75000"/>
                    <a:lumOff val="25000"/>
                  </a:schemeClr>
                </a:solidFill>
                <a:cs typeface="Times New Roman" panose="02020603050405020304" pitchFamily="18" charset="0"/>
              </a:rPr>
              <a:t>PyGtk</a:t>
            </a:r>
            <a:r>
              <a:rPr lang="en-US" sz="1000" dirty="0">
                <a:solidFill>
                  <a:schemeClr val="tx2">
                    <a:lumMod val="75000"/>
                    <a:lumOff val="25000"/>
                  </a:schemeClr>
                </a:solidFill>
                <a:cs typeface="Times New Roman" panose="02020603050405020304" pitchFamily="18" charset="0"/>
              </a:rPr>
              <a:t> available which help developers create highly functional Graphical User Interface (GUI). The various applications developed using Python includes</a:t>
            </a:r>
            <a:r>
              <a:rPr lang="en-US" sz="1000" dirty="0" smtClean="0">
                <a:solidFill>
                  <a:schemeClr val="tx2">
                    <a:lumMod val="75000"/>
                    <a:lumOff val="25000"/>
                  </a:schemeClr>
                </a:solidFill>
                <a:cs typeface="Times New Roman" panose="02020603050405020304" pitchFamily="18" charset="0"/>
              </a:rPr>
              <a:t>:</a:t>
            </a:r>
          </a:p>
          <a:p>
            <a:pPr marL="914400" lvl="1" indent="-457200">
              <a:lnSpc>
                <a:spcPct val="150000"/>
              </a:lnSpc>
              <a:buFont typeface="Wingdings" panose="05000000000000000000" pitchFamily="2" charset="2"/>
              <a:buChar char="§"/>
            </a:pPr>
            <a:r>
              <a:rPr lang="en-US" sz="1000" b="1" dirty="0">
                <a:solidFill>
                  <a:schemeClr val="tx2"/>
                </a:solidFill>
              </a:rPr>
              <a:t>Image Processing and Graphic Design </a:t>
            </a:r>
            <a:r>
              <a:rPr lang="en-US" sz="1000" b="1" dirty="0" smtClean="0">
                <a:solidFill>
                  <a:schemeClr val="tx2"/>
                </a:solidFill>
              </a:rPr>
              <a:t>Applications : </a:t>
            </a:r>
            <a:r>
              <a:rPr lang="en-US" sz="1000" dirty="0" smtClean="0">
                <a:solidFill>
                  <a:schemeClr val="tx2">
                    <a:lumMod val="75000"/>
                    <a:lumOff val="25000"/>
                  </a:schemeClr>
                </a:solidFill>
                <a:cs typeface="Times New Roman" panose="02020603050405020304" pitchFamily="18" charset="0"/>
              </a:rPr>
              <a:t>Python </a:t>
            </a:r>
            <a:r>
              <a:rPr lang="en-US" sz="1000" dirty="0">
                <a:solidFill>
                  <a:schemeClr val="tx2">
                    <a:lumMod val="75000"/>
                    <a:lumOff val="25000"/>
                  </a:schemeClr>
                </a:solidFill>
                <a:cs typeface="Times New Roman" panose="02020603050405020304" pitchFamily="18" charset="0"/>
              </a:rPr>
              <a:t>has been used to make 2D imaging software such as </a:t>
            </a:r>
            <a:r>
              <a:rPr lang="en-US" sz="1000" dirty="0" err="1">
                <a:solidFill>
                  <a:schemeClr val="tx2">
                    <a:lumMod val="75000"/>
                    <a:lumOff val="25000"/>
                  </a:schemeClr>
                </a:solidFill>
                <a:cs typeface="Times New Roman" panose="02020603050405020304" pitchFamily="18" charset="0"/>
              </a:rPr>
              <a:t>Inkscape</a:t>
            </a:r>
            <a:r>
              <a:rPr lang="en-US" sz="1000" dirty="0">
                <a:solidFill>
                  <a:schemeClr val="tx2">
                    <a:lumMod val="75000"/>
                    <a:lumOff val="25000"/>
                  </a:schemeClr>
                </a:solidFill>
                <a:cs typeface="Times New Roman" panose="02020603050405020304" pitchFamily="18" charset="0"/>
              </a:rPr>
              <a:t>, GIMP, Paint Shop Pro and </a:t>
            </a:r>
            <a:r>
              <a:rPr lang="en-US" sz="1000" dirty="0" err="1">
                <a:solidFill>
                  <a:schemeClr val="tx2">
                    <a:lumMod val="75000"/>
                    <a:lumOff val="25000"/>
                  </a:schemeClr>
                </a:solidFill>
                <a:cs typeface="Times New Roman" panose="02020603050405020304" pitchFamily="18" charset="0"/>
              </a:rPr>
              <a:t>Scribus</a:t>
            </a:r>
            <a:r>
              <a:rPr lang="en-US" sz="1000" dirty="0">
                <a:solidFill>
                  <a:schemeClr val="tx2">
                    <a:lumMod val="75000"/>
                    <a:lumOff val="25000"/>
                  </a:schemeClr>
                </a:solidFill>
                <a:cs typeface="Times New Roman" panose="02020603050405020304" pitchFamily="18" charset="0"/>
              </a:rPr>
              <a:t>. Further, 3D animation packages, like  Blender, 3ds Max, Cinema 4D, Houdini, </a:t>
            </a:r>
            <a:r>
              <a:rPr lang="en-US" sz="1000" dirty="0" err="1">
                <a:solidFill>
                  <a:schemeClr val="tx2">
                    <a:lumMod val="75000"/>
                    <a:lumOff val="25000"/>
                  </a:schemeClr>
                </a:solidFill>
                <a:cs typeface="Times New Roman" panose="02020603050405020304" pitchFamily="18" charset="0"/>
              </a:rPr>
              <a:t>Lightwave</a:t>
            </a:r>
            <a:r>
              <a:rPr lang="en-US" sz="1000" dirty="0">
                <a:solidFill>
                  <a:schemeClr val="tx2">
                    <a:lumMod val="75000"/>
                    <a:lumOff val="25000"/>
                  </a:schemeClr>
                </a:solidFill>
                <a:cs typeface="Times New Roman" panose="02020603050405020304" pitchFamily="18" charset="0"/>
              </a:rPr>
              <a:t> and Maya, also use Python in variable proportions.</a:t>
            </a:r>
          </a:p>
          <a:p>
            <a:pPr marL="914400" lvl="1" indent="-457200">
              <a:lnSpc>
                <a:spcPct val="150000"/>
              </a:lnSpc>
              <a:buFont typeface="Wingdings" panose="05000000000000000000" pitchFamily="2" charset="2"/>
              <a:buChar char="§"/>
            </a:pPr>
            <a:r>
              <a:rPr lang="en-US" sz="1000" b="1" dirty="0">
                <a:solidFill>
                  <a:schemeClr val="tx2"/>
                </a:solidFill>
                <a:cs typeface="Times New Roman" panose="02020603050405020304" pitchFamily="18" charset="0"/>
              </a:rPr>
              <a:t>Scientific and Computational Applications </a:t>
            </a:r>
            <a:r>
              <a:rPr lang="en-US" sz="1000" b="1" dirty="0" smtClean="0">
                <a:solidFill>
                  <a:schemeClr val="tx2"/>
                </a:solidFill>
                <a:cs typeface="Times New Roman" panose="02020603050405020304" pitchFamily="18" charset="0"/>
              </a:rPr>
              <a:t>: </a:t>
            </a:r>
            <a:r>
              <a:rPr lang="en-US" sz="1000" dirty="0">
                <a:solidFill>
                  <a:schemeClr val="tx2">
                    <a:lumMod val="75000"/>
                    <a:lumOff val="25000"/>
                  </a:schemeClr>
                </a:solidFill>
                <a:cs typeface="Times New Roman" panose="02020603050405020304" pitchFamily="18" charset="0"/>
              </a:rPr>
              <a:t>The higher speeds, productivity and availability of tools, such as Scientific Python and Numeric Python, have resulted in Python becoming an integral part of applications involved in computation and processing of scientific data. 3D modeling software, such as </a:t>
            </a:r>
            <a:r>
              <a:rPr lang="en-US" sz="1000" dirty="0" err="1">
                <a:solidFill>
                  <a:schemeClr val="tx2">
                    <a:lumMod val="75000"/>
                    <a:lumOff val="25000"/>
                  </a:schemeClr>
                </a:solidFill>
                <a:cs typeface="Times New Roman" panose="02020603050405020304" pitchFamily="18" charset="0"/>
              </a:rPr>
              <a:t>FreeCAD</a:t>
            </a:r>
            <a:r>
              <a:rPr lang="en-US" sz="1000" dirty="0">
                <a:solidFill>
                  <a:schemeClr val="tx2">
                    <a:lumMod val="75000"/>
                    <a:lumOff val="25000"/>
                  </a:schemeClr>
                </a:solidFill>
                <a:cs typeface="Times New Roman" panose="02020603050405020304" pitchFamily="18" charset="0"/>
              </a:rPr>
              <a:t>, and finite element method software, such as </a:t>
            </a:r>
            <a:r>
              <a:rPr lang="en-US" sz="1000" dirty="0" err="1">
                <a:solidFill>
                  <a:schemeClr val="tx2">
                    <a:lumMod val="75000"/>
                    <a:lumOff val="25000"/>
                  </a:schemeClr>
                </a:solidFill>
                <a:cs typeface="Times New Roman" panose="02020603050405020304" pitchFamily="18" charset="0"/>
              </a:rPr>
              <a:t>Abaqus</a:t>
            </a:r>
            <a:r>
              <a:rPr lang="en-US" sz="1000" dirty="0">
                <a:solidFill>
                  <a:schemeClr val="tx2">
                    <a:lumMod val="75000"/>
                    <a:lumOff val="25000"/>
                  </a:schemeClr>
                </a:solidFill>
                <a:cs typeface="Times New Roman" panose="02020603050405020304" pitchFamily="18" charset="0"/>
              </a:rPr>
              <a:t>, are coded in Python.</a:t>
            </a:r>
          </a:p>
        </p:txBody>
      </p:sp>
    </p:spTree>
    <p:extLst>
      <p:ext uri="{BB962C8B-B14F-4D97-AF65-F5344CB8AC3E}">
        <p14:creationId xmlns="" xmlns:p14="http://schemas.microsoft.com/office/powerpoint/2010/main" val="36652349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7</a:t>
            </a:fld>
            <a:endParaRPr lang="en-US"/>
          </a:p>
        </p:txBody>
      </p:sp>
      <p:sp>
        <p:nvSpPr>
          <p:cNvPr id="5" name="Title 4"/>
          <p:cNvSpPr>
            <a:spLocks noGrp="1"/>
          </p:cNvSpPr>
          <p:nvPr>
            <p:ph type="title"/>
          </p:nvPr>
        </p:nvSpPr>
        <p:spPr/>
        <p:txBody>
          <a:bodyPr>
            <a:normAutofit fontScale="90000"/>
          </a:bodyPr>
          <a:lstStyle/>
          <a:p>
            <a:r>
              <a:rPr lang="en-US" dirty="0" smtClean="0"/>
              <a:t>Application </a:t>
            </a:r>
            <a:r>
              <a:rPr lang="en-US" dirty="0"/>
              <a:t>of Python (</a:t>
            </a:r>
            <a:r>
              <a:rPr lang="en-US" dirty="0" err="1"/>
              <a:t>Cntd</a:t>
            </a:r>
            <a:r>
              <a:rPr lang="en-US" dirty="0"/>
              <a:t>..)</a:t>
            </a:r>
          </a:p>
        </p:txBody>
      </p:sp>
      <p:sp>
        <p:nvSpPr>
          <p:cNvPr id="25" name="object 28"/>
          <p:cNvSpPr/>
          <p:nvPr/>
        </p:nvSpPr>
        <p:spPr>
          <a:xfrm>
            <a:off x="408216" y="234950"/>
            <a:ext cx="8363800" cy="6350"/>
          </a:xfrm>
          <a:custGeom>
            <a:avLst/>
            <a:gdLst/>
            <a:ahLst/>
            <a:cxnLst/>
            <a:rect l="l" t="t" r="r" b="b"/>
            <a:pathLst>
              <a:path w="8363800" h="6350">
                <a:moveTo>
                  <a:pt x="0" y="0"/>
                </a:moveTo>
                <a:lnTo>
                  <a:pt x="0" y="6350"/>
                </a:lnTo>
                <a:lnTo>
                  <a:pt x="8363800" y="6350"/>
                </a:lnTo>
                <a:lnTo>
                  <a:pt x="8363800" y="0"/>
                </a:lnTo>
                <a:lnTo>
                  <a:pt x="0" y="0"/>
                </a:lnTo>
                <a:close/>
              </a:path>
            </a:pathLst>
          </a:custGeom>
        </p:spPr>
        <p:txBody>
          <a:bodyPr wrap="square" lIns="0" tIns="0" rIns="0" bIns="0" rtlCol="0">
            <a:noAutofit/>
          </a:bodyPr>
          <a:lstStyle/>
          <a:p>
            <a:endParaRPr/>
          </a:p>
        </p:txBody>
      </p:sp>
      <p:pic>
        <p:nvPicPr>
          <p:cNvPr id="47" name="Picture 4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flipH="1">
            <a:off x="8089501" y="819620"/>
            <a:ext cx="195157" cy="195157"/>
          </a:xfrm>
          <a:prstGeom prst="rect">
            <a:avLst/>
          </a:prstGeom>
        </p:spPr>
      </p:pic>
      <p:sp>
        <p:nvSpPr>
          <p:cNvPr id="48" name="object 20"/>
          <p:cNvSpPr/>
          <p:nvPr/>
        </p:nvSpPr>
        <p:spPr>
          <a:xfrm>
            <a:off x="7206183" y="461192"/>
            <a:ext cx="1982343" cy="998736"/>
          </a:xfrm>
          <a:prstGeom prst="rect">
            <a:avLst/>
          </a:prstGeom>
          <a:blipFill>
            <a:blip r:embed="rId3" cstate="print"/>
            <a:stretch>
              <a:fillRect/>
            </a:stretch>
          </a:blipFill>
        </p:spPr>
        <p:txBody>
          <a:bodyPr wrap="square" lIns="0" tIns="0" rIns="0" bIns="0" rtlCol="0">
            <a:noAutofit/>
          </a:bodyPr>
          <a:lstStyle/>
          <a:p>
            <a:endParaRPr/>
          </a:p>
        </p:txBody>
      </p:sp>
      <p:sp>
        <p:nvSpPr>
          <p:cNvPr id="60" name="object 18"/>
          <p:cNvSpPr txBox="1"/>
          <p:nvPr/>
        </p:nvSpPr>
        <p:spPr>
          <a:xfrm>
            <a:off x="882585" y="810954"/>
            <a:ext cx="2780953" cy="235118"/>
          </a:xfrm>
          <a:prstGeom prst="rect">
            <a:avLst/>
          </a:prstGeom>
        </p:spPr>
        <p:txBody>
          <a:bodyPr wrap="square" lIns="0" tIns="0" rIns="0" bIns="0" rtlCol="0">
            <a:noAutofit/>
          </a:bodyPr>
          <a:lstStyle/>
          <a:p>
            <a:pPr marL="12700">
              <a:lnSpc>
                <a:spcPts val="1180"/>
              </a:lnSpc>
              <a:spcBef>
                <a:spcPts val="59"/>
              </a:spcBef>
            </a:pPr>
            <a:r>
              <a:rPr lang="en-US" sz="1600" b="1" dirty="0">
                <a:solidFill>
                  <a:schemeClr val="tx2"/>
                </a:solidFill>
              </a:rPr>
              <a:t>Web Frameworks</a:t>
            </a:r>
          </a:p>
          <a:p>
            <a:pPr marL="12700">
              <a:lnSpc>
                <a:spcPts val="1180"/>
              </a:lnSpc>
              <a:spcBef>
                <a:spcPts val="59"/>
              </a:spcBef>
            </a:pPr>
            <a:r>
              <a:rPr lang="en-US" sz="1600" b="1" dirty="0">
                <a:solidFill>
                  <a:schemeClr val="tx2"/>
                </a:solidFill>
              </a:rPr>
              <a:t>and </a:t>
            </a:r>
          </a:p>
          <a:p>
            <a:pPr marL="12700">
              <a:lnSpc>
                <a:spcPts val="1180"/>
              </a:lnSpc>
              <a:spcBef>
                <a:spcPts val="59"/>
              </a:spcBef>
            </a:pPr>
            <a:r>
              <a:rPr lang="en-US" sz="1600" b="1" dirty="0">
                <a:solidFill>
                  <a:schemeClr val="tx2"/>
                </a:solidFill>
              </a:rPr>
              <a:t>Web </a:t>
            </a:r>
            <a:r>
              <a:rPr lang="en-US" sz="1600" b="1" spc="-4" dirty="0">
                <a:solidFill>
                  <a:schemeClr val="tx2"/>
                </a:solidFill>
                <a:cs typeface="Arial"/>
              </a:rPr>
              <a:t>Applications</a:t>
            </a:r>
            <a:endParaRPr lang="en-US" sz="1600" dirty="0">
              <a:solidFill>
                <a:schemeClr val="tx2"/>
              </a:solidFill>
              <a:cs typeface="Arial"/>
            </a:endParaRPr>
          </a:p>
        </p:txBody>
      </p:sp>
      <p:cxnSp>
        <p:nvCxnSpPr>
          <p:cNvPr id="8" name="Elbow Connector 7"/>
          <p:cNvCxnSpPr/>
          <p:nvPr/>
        </p:nvCxnSpPr>
        <p:spPr>
          <a:xfrm rot="10800000" flipV="1">
            <a:off x="2753834" y="745096"/>
            <a:ext cx="4900415" cy="300975"/>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556520" y="1242497"/>
            <a:ext cx="7097728" cy="1938992"/>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Python has been used to create a variety of web-frameworks including </a:t>
            </a:r>
            <a:r>
              <a:rPr lang="en-US" sz="1000" dirty="0" err="1">
                <a:solidFill>
                  <a:schemeClr val="tx2">
                    <a:lumMod val="75000"/>
                    <a:lumOff val="25000"/>
                  </a:schemeClr>
                </a:solidFill>
                <a:cs typeface="Times New Roman" panose="02020603050405020304" pitchFamily="18" charset="0"/>
              </a:rPr>
              <a:t>CherryPy</a:t>
            </a:r>
            <a:r>
              <a:rPr lang="en-US" sz="1000" dirty="0">
                <a:solidFill>
                  <a:schemeClr val="tx2">
                    <a:lumMod val="75000"/>
                    <a:lumOff val="25000"/>
                  </a:schemeClr>
                </a:solidFill>
                <a:cs typeface="Times New Roman" panose="02020603050405020304" pitchFamily="18" charset="0"/>
              </a:rPr>
              <a:t>, </a:t>
            </a:r>
            <a:r>
              <a:rPr lang="en-US" sz="1000" dirty="0" err="1">
                <a:solidFill>
                  <a:schemeClr val="tx2">
                    <a:lumMod val="75000"/>
                    <a:lumOff val="25000"/>
                  </a:schemeClr>
                </a:solidFill>
                <a:cs typeface="Times New Roman" panose="02020603050405020304" pitchFamily="18" charset="0"/>
              </a:rPr>
              <a:t>Django</a:t>
            </a:r>
            <a:r>
              <a:rPr lang="en-US" sz="1000" dirty="0">
                <a:solidFill>
                  <a:schemeClr val="tx2">
                    <a:lumMod val="75000"/>
                    <a:lumOff val="25000"/>
                  </a:schemeClr>
                </a:solidFill>
                <a:cs typeface="Times New Roman" panose="02020603050405020304" pitchFamily="18" charset="0"/>
              </a:rPr>
              <a:t>, </a:t>
            </a:r>
            <a:r>
              <a:rPr lang="en-US" sz="1000" dirty="0" err="1">
                <a:solidFill>
                  <a:schemeClr val="tx2">
                    <a:lumMod val="75000"/>
                    <a:lumOff val="25000"/>
                  </a:schemeClr>
                </a:solidFill>
                <a:cs typeface="Times New Roman" panose="02020603050405020304" pitchFamily="18" charset="0"/>
              </a:rPr>
              <a:t>TurboGears</a:t>
            </a:r>
            <a:r>
              <a:rPr lang="en-US" sz="1000" dirty="0">
                <a:solidFill>
                  <a:schemeClr val="tx2">
                    <a:lumMod val="75000"/>
                    <a:lumOff val="25000"/>
                  </a:schemeClr>
                </a:solidFill>
                <a:cs typeface="Times New Roman" panose="02020603050405020304" pitchFamily="18" charset="0"/>
              </a:rPr>
              <a:t>, Bottle, Flask etc.  These frameworks provide standard libraries and modules which simplify tasks related to content management, interaction with database and interfacing with different internet protocols such as HTTP, SMTP, XML-RPC, FTP and POP. </a:t>
            </a:r>
            <a:r>
              <a:rPr lang="en-US" sz="1000" dirty="0" err="1">
                <a:solidFill>
                  <a:schemeClr val="tx2">
                    <a:lumMod val="75000"/>
                    <a:lumOff val="25000"/>
                  </a:schemeClr>
                </a:solidFill>
                <a:cs typeface="Times New Roman" panose="02020603050405020304" pitchFamily="18" charset="0"/>
              </a:rPr>
              <a:t>Plone</a:t>
            </a:r>
            <a:r>
              <a:rPr lang="en-US" sz="1000" dirty="0">
                <a:solidFill>
                  <a:schemeClr val="tx2">
                    <a:lumMod val="75000"/>
                    <a:lumOff val="25000"/>
                  </a:schemeClr>
                </a:solidFill>
                <a:cs typeface="Times New Roman" panose="02020603050405020304" pitchFamily="18" charset="0"/>
              </a:rPr>
              <a:t>, a content management system; ERP5,  an open source ERP which is used in aerospace, apparel and banking; </a:t>
            </a:r>
            <a:r>
              <a:rPr lang="en-US" sz="1000" dirty="0" err="1">
                <a:solidFill>
                  <a:schemeClr val="tx2">
                    <a:lumMod val="75000"/>
                    <a:lumOff val="25000"/>
                  </a:schemeClr>
                </a:solidFill>
                <a:cs typeface="Times New Roman" panose="02020603050405020304" pitchFamily="18" charset="0"/>
              </a:rPr>
              <a:t>Odoo</a:t>
            </a:r>
            <a:r>
              <a:rPr lang="en-US" sz="1000" dirty="0">
                <a:solidFill>
                  <a:schemeClr val="tx2">
                    <a:lumMod val="75000"/>
                    <a:lumOff val="25000"/>
                  </a:schemeClr>
                </a:solidFill>
                <a:cs typeface="Times New Roman" panose="02020603050405020304" pitchFamily="18" charset="0"/>
              </a:rPr>
              <a:t> – a consolidated suite of business applications; and Google App engine are a few of the popular web applications based on </a:t>
            </a:r>
            <a:r>
              <a:rPr lang="en-US" sz="1000" dirty="0" smtClean="0">
                <a:solidFill>
                  <a:schemeClr val="tx2">
                    <a:lumMod val="75000"/>
                    <a:lumOff val="25000"/>
                  </a:schemeClr>
                </a:solidFill>
                <a:cs typeface="Times New Roman" panose="02020603050405020304" pitchFamily="18" charset="0"/>
              </a:rPr>
              <a:t>Python. Best of </a:t>
            </a:r>
            <a:r>
              <a:rPr lang="en-US" sz="1000" dirty="0">
                <a:solidFill>
                  <a:schemeClr val="tx2">
                    <a:lumMod val="75000"/>
                    <a:lumOff val="25000"/>
                  </a:schemeClr>
                </a:solidFill>
                <a:cs typeface="Times New Roman" panose="02020603050405020304" pitchFamily="18" charset="0"/>
              </a:rPr>
              <a:t>best </a:t>
            </a:r>
            <a:r>
              <a:rPr lang="en-US" sz="1000" dirty="0">
                <a:solidFill>
                  <a:schemeClr val="tx2">
                    <a:lumMod val="75000"/>
                    <a:lumOff val="25000"/>
                  </a:schemeClr>
                </a:solidFill>
                <a:cs typeface="Times New Roman" panose="02020603050405020304" pitchFamily="18" charset="0"/>
                <a:hlinkClick r:id="rId4"/>
              </a:rPr>
              <a:t>www.youtube.com</a:t>
            </a:r>
            <a:r>
              <a:rPr lang="en-US" sz="1000" dirty="0" smtClean="0">
                <a:solidFill>
                  <a:schemeClr val="tx2">
                    <a:lumMod val="75000"/>
                    <a:lumOff val="25000"/>
                  </a:schemeClr>
                </a:solidFill>
                <a:cs typeface="Times New Roman" panose="02020603050405020304" pitchFamily="18" charset="0"/>
                <a:hlinkClick r:id="rId4"/>
              </a:rPr>
              <a:t>/</a:t>
            </a:r>
            <a:endParaRPr lang="en-US" sz="1000" dirty="0" smtClean="0">
              <a:solidFill>
                <a:schemeClr val="tx2">
                  <a:lumMod val="75000"/>
                  <a:lumOff val="25000"/>
                </a:schemeClr>
              </a:solidFill>
              <a:cs typeface="Times New Roman" panose="02020603050405020304" pitchFamily="18" charset="0"/>
            </a:endParaRPr>
          </a:p>
          <a:p>
            <a:pPr marL="457200" indent="-457200">
              <a:lnSpc>
                <a:spcPct val="150000"/>
              </a:lnSpc>
              <a:buFont typeface="Wingdings" panose="05000000000000000000" pitchFamily="2" charset="2"/>
              <a:buChar char="§"/>
            </a:pPr>
            <a:endParaRPr lang="en-US" sz="1000" dirty="0" smtClean="0">
              <a:solidFill>
                <a:schemeClr val="tx2">
                  <a:lumMod val="75000"/>
                  <a:lumOff val="25000"/>
                </a:schemeClr>
              </a:solidFill>
              <a:cs typeface="Times New Roman" panose="02020603050405020304" pitchFamily="18" charset="0"/>
            </a:endParaRPr>
          </a:p>
          <a:p>
            <a:pPr marL="457200" indent="-457200">
              <a:lnSpc>
                <a:spcPct val="150000"/>
              </a:lnSpc>
              <a:buFont typeface="Wingdings" panose="05000000000000000000" pitchFamily="2" charset="2"/>
              <a:buChar char="§"/>
            </a:pPr>
            <a:endParaRPr lang="en-US" sz="1000" dirty="0">
              <a:solidFill>
                <a:schemeClr val="tx2">
                  <a:lumMod val="75000"/>
                  <a:lumOff val="25000"/>
                </a:schemeClr>
              </a:solidFill>
              <a:cs typeface="Times New Roman" panose="02020603050405020304" pitchFamily="18" charset="0"/>
            </a:endParaRPr>
          </a:p>
        </p:txBody>
      </p:sp>
      <p:cxnSp>
        <p:nvCxnSpPr>
          <p:cNvPr id="11" name="Elbow Connector 10"/>
          <p:cNvCxnSpPr>
            <a:stCxn id="48" idx="2"/>
          </p:cNvCxnSpPr>
          <p:nvPr/>
        </p:nvCxnSpPr>
        <p:spPr>
          <a:xfrm rot="5400000">
            <a:off x="5010364" y="-166191"/>
            <a:ext cx="1560872" cy="481311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object 18"/>
          <p:cNvSpPr txBox="1"/>
          <p:nvPr/>
        </p:nvSpPr>
        <p:spPr>
          <a:xfrm>
            <a:off x="882585" y="2916250"/>
            <a:ext cx="2780953" cy="235118"/>
          </a:xfrm>
          <a:prstGeom prst="rect">
            <a:avLst/>
          </a:prstGeom>
        </p:spPr>
        <p:txBody>
          <a:bodyPr wrap="square" lIns="0" tIns="0" rIns="0" bIns="0" rtlCol="0">
            <a:noAutofit/>
          </a:bodyPr>
          <a:lstStyle/>
          <a:p>
            <a:pPr marL="12700">
              <a:lnSpc>
                <a:spcPts val="1180"/>
              </a:lnSpc>
              <a:spcBef>
                <a:spcPts val="59"/>
              </a:spcBef>
            </a:pPr>
            <a:r>
              <a:rPr lang="en-US" sz="1600" b="1" dirty="0">
                <a:solidFill>
                  <a:schemeClr val="tx2"/>
                </a:solidFill>
              </a:rPr>
              <a:t>Operating Systems</a:t>
            </a:r>
            <a:endParaRPr lang="en-US" sz="1600" dirty="0">
              <a:solidFill>
                <a:schemeClr val="tx2"/>
              </a:solidFill>
              <a:cs typeface="Arial"/>
            </a:endParaRPr>
          </a:p>
        </p:txBody>
      </p:sp>
      <p:sp>
        <p:nvSpPr>
          <p:cNvPr id="16" name="TextBox 15"/>
          <p:cNvSpPr txBox="1"/>
          <p:nvPr/>
        </p:nvSpPr>
        <p:spPr>
          <a:xfrm>
            <a:off x="824728" y="3070824"/>
            <a:ext cx="7097728" cy="756297"/>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Python is often an integral part of Linux distributions. For instance, Ubuntu’s Ubiquity Installer, and Fedora’s and Red Hat Enterprise Linux’s Anaconda Installer are written in Python. Gentoo Linux makes use of Python for Portage, its package management system.</a:t>
            </a:r>
          </a:p>
        </p:txBody>
      </p:sp>
    </p:spTree>
    <p:extLst>
      <p:ext uri="{BB962C8B-B14F-4D97-AF65-F5344CB8AC3E}">
        <p14:creationId xmlns="" xmlns:p14="http://schemas.microsoft.com/office/powerpoint/2010/main" val="3475357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8</a:t>
            </a:fld>
            <a:endParaRPr lang="en-US"/>
          </a:p>
        </p:txBody>
      </p:sp>
      <p:sp>
        <p:nvSpPr>
          <p:cNvPr id="5" name="Title 4"/>
          <p:cNvSpPr>
            <a:spLocks noGrp="1"/>
          </p:cNvSpPr>
          <p:nvPr>
            <p:ph type="title"/>
          </p:nvPr>
        </p:nvSpPr>
        <p:spPr/>
        <p:txBody>
          <a:bodyPr>
            <a:normAutofit fontScale="90000"/>
          </a:bodyPr>
          <a:lstStyle/>
          <a:p>
            <a:r>
              <a:rPr lang="en-US" dirty="0" smtClean="0"/>
              <a:t>Application </a:t>
            </a:r>
            <a:r>
              <a:rPr lang="en-US" dirty="0"/>
              <a:t>of Python (</a:t>
            </a:r>
            <a:r>
              <a:rPr lang="en-US" dirty="0" err="1"/>
              <a:t>Cntd</a:t>
            </a:r>
            <a:r>
              <a:rPr lang="en-US" dirty="0"/>
              <a:t>..)</a:t>
            </a:r>
          </a:p>
        </p:txBody>
      </p:sp>
      <p:sp>
        <p:nvSpPr>
          <p:cNvPr id="25" name="object 28"/>
          <p:cNvSpPr/>
          <p:nvPr/>
        </p:nvSpPr>
        <p:spPr>
          <a:xfrm>
            <a:off x="408216" y="234950"/>
            <a:ext cx="8363800" cy="6350"/>
          </a:xfrm>
          <a:custGeom>
            <a:avLst/>
            <a:gdLst/>
            <a:ahLst/>
            <a:cxnLst/>
            <a:rect l="l" t="t" r="r" b="b"/>
            <a:pathLst>
              <a:path w="8363800" h="6350">
                <a:moveTo>
                  <a:pt x="0" y="0"/>
                </a:moveTo>
                <a:lnTo>
                  <a:pt x="0" y="6350"/>
                </a:lnTo>
                <a:lnTo>
                  <a:pt x="8363800" y="6350"/>
                </a:lnTo>
                <a:lnTo>
                  <a:pt x="8363800" y="0"/>
                </a:lnTo>
                <a:lnTo>
                  <a:pt x="0" y="0"/>
                </a:lnTo>
                <a:close/>
              </a:path>
            </a:pathLst>
          </a:custGeom>
        </p:spPr>
        <p:txBody>
          <a:bodyPr wrap="square" lIns="0" tIns="0" rIns="0" bIns="0" rtlCol="0">
            <a:noAutofit/>
          </a:bodyPr>
          <a:lstStyle/>
          <a:p>
            <a:endParaRPr/>
          </a:p>
        </p:txBody>
      </p:sp>
      <p:pic>
        <p:nvPicPr>
          <p:cNvPr id="47" name="Picture 4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flipH="1">
            <a:off x="8089501" y="819620"/>
            <a:ext cx="195157" cy="195157"/>
          </a:xfrm>
          <a:prstGeom prst="rect">
            <a:avLst/>
          </a:prstGeom>
        </p:spPr>
      </p:pic>
      <p:sp>
        <p:nvSpPr>
          <p:cNvPr id="48" name="object 20"/>
          <p:cNvSpPr/>
          <p:nvPr/>
        </p:nvSpPr>
        <p:spPr>
          <a:xfrm>
            <a:off x="7206183" y="461192"/>
            <a:ext cx="1982343" cy="998736"/>
          </a:xfrm>
          <a:prstGeom prst="rect">
            <a:avLst/>
          </a:prstGeom>
          <a:blipFill>
            <a:blip r:embed="rId3" cstate="print"/>
            <a:stretch>
              <a:fillRect/>
            </a:stretch>
          </a:blipFill>
        </p:spPr>
        <p:txBody>
          <a:bodyPr wrap="square" lIns="0" tIns="0" rIns="0" bIns="0" rtlCol="0">
            <a:noAutofit/>
          </a:bodyPr>
          <a:lstStyle/>
          <a:p>
            <a:endParaRPr/>
          </a:p>
        </p:txBody>
      </p:sp>
      <p:sp>
        <p:nvSpPr>
          <p:cNvPr id="60" name="object 18"/>
          <p:cNvSpPr txBox="1"/>
          <p:nvPr/>
        </p:nvSpPr>
        <p:spPr>
          <a:xfrm>
            <a:off x="882585" y="810954"/>
            <a:ext cx="2780953" cy="235118"/>
          </a:xfrm>
          <a:prstGeom prst="rect">
            <a:avLst/>
          </a:prstGeom>
        </p:spPr>
        <p:txBody>
          <a:bodyPr wrap="square" lIns="0" tIns="0" rIns="0" bIns="0" rtlCol="0">
            <a:noAutofit/>
          </a:bodyPr>
          <a:lstStyle/>
          <a:p>
            <a:pPr marL="12700">
              <a:lnSpc>
                <a:spcPts val="1180"/>
              </a:lnSpc>
              <a:spcBef>
                <a:spcPts val="59"/>
              </a:spcBef>
            </a:pPr>
            <a:r>
              <a:rPr lang="en-US" sz="1600" b="1" dirty="0">
                <a:solidFill>
                  <a:schemeClr val="tx2"/>
                </a:solidFill>
              </a:rPr>
              <a:t>Language </a:t>
            </a:r>
          </a:p>
          <a:p>
            <a:pPr marL="12700">
              <a:lnSpc>
                <a:spcPts val="1180"/>
              </a:lnSpc>
              <a:spcBef>
                <a:spcPts val="59"/>
              </a:spcBef>
            </a:pPr>
            <a:endParaRPr lang="en-US" sz="1600" b="1" dirty="0">
              <a:solidFill>
                <a:schemeClr val="tx2"/>
              </a:solidFill>
            </a:endParaRPr>
          </a:p>
          <a:p>
            <a:pPr marL="12700">
              <a:lnSpc>
                <a:spcPts val="1180"/>
              </a:lnSpc>
              <a:spcBef>
                <a:spcPts val="59"/>
              </a:spcBef>
            </a:pPr>
            <a:r>
              <a:rPr lang="en-US" sz="1600" b="1" dirty="0">
                <a:solidFill>
                  <a:schemeClr val="tx2"/>
                </a:solidFill>
              </a:rPr>
              <a:t>Development</a:t>
            </a:r>
            <a:endParaRPr lang="en-US" sz="1600" dirty="0">
              <a:solidFill>
                <a:schemeClr val="tx2"/>
              </a:solidFill>
              <a:cs typeface="Arial"/>
            </a:endParaRPr>
          </a:p>
        </p:txBody>
      </p:sp>
      <p:cxnSp>
        <p:nvCxnSpPr>
          <p:cNvPr id="8" name="Elbow Connector 7"/>
          <p:cNvCxnSpPr/>
          <p:nvPr/>
        </p:nvCxnSpPr>
        <p:spPr>
          <a:xfrm rot="10800000">
            <a:off x="2753836" y="1046071"/>
            <a:ext cx="5732619" cy="196426"/>
          </a:xfrm>
          <a:prstGeom prst="bentConnector3">
            <a:avLst>
              <a:gd name="adj1" fmla="val 43906"/>
            </a:avLst>
          </a:prstGeom>
          <a:ln>
            <a:tailEnd type="triangle"/>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556520" y="1242497"/>
            <a:ext cx="7097728" cy="756297"/>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Python’s design and module architecture has influenced development of numerous languages.  Boo language uses an object model, syntax and indentation, similar to Python. Further, syntax of languages like Apple’s Swift, </a:t>
            </a:r>
            <a:r>
              <a:rPr lang="en-US" sz="1000" dirty="0" err="1">
                <a:solidFill>
                  <a:schemeClr val="tx2">
                    <a:lumMod val="75000"/>
                    <a:lumOff val="25000"/>
                  </a:schemeClr>
                </a:solidFill>
                <a:cs typeface="Times New Roman" panose="02020603050405020304" pitchFamily="18" charset="0"/>
              </a:rPr>
              <a:t>CoffeeScript</a:t>
            </a:r>
            <a:r>
              <a:rPr lang="en-US" sz="1000" dirty="0">
                <a:solidFill>
                  <a:schemeClr val="tx2">
                    <a:lumMod val="75000"/>
                    <a:lumOff val="25000"/>
                  </a:schemeClr>
                </a:solidFill>
                <a:cs typeface="Times New Roman" panose="02020603050405020304" pitchFamily="18" charset="0"/>
              </a:rPr>
              <a:t>, Cobra, and </a:t>
            </a:r>
            <a:r>
              <a:rPr lang="en-US" sz="1000" dirty="0" err="1">
                <a:solidFill>
                  <a:schemeClr val="tx2">
                    <a:lumMod val="75000"/>
                    <a:lumOff val="25000"/>
                  </a:schemeClr>
                </a:solidFill>
                <a:cs typeface="Times New Roman" panose="02020603050405020304" pitchFamily="18" charset="0"/>
              </a:rPr>
              <a:t>OCaml</a:t>
            </a:r>
            <a:r>
              <a:rPr lang="en-US" sz="1000" dirty="0">
                <a:solidFill>
                  <a:schemeClr val="tx2">
                    <a:lumMod val="75000"/>
                    <a:lumOff val="25000"/>
                  </a:schemeClr>
                </a:solidFill>
                <a:cs typeface="Times New Roman" panose="02020603050405020304" pitchFamily="18" charset="0"/>
              </a:rPr>
              <a:t> all share similarity with Python.</a:t>
            </a:r>
          </a:p>
        </p:txBody>
      </p:sp>
      <p:cxnSp>
        <p:nvCxnSpPr>
          <p:cNvPr id="11" name="Elbow Connector 10"/>
          <p:cNvCxnSpPr/>
          <p:nvPr/>
        </p:nvCxnSpPr>
        <p:spPr>
          <a:xfrm rot="10800000" flipV="1">
            <a:off x="2273062" y="948926"/>
            <a:ext cx="6505139" cy="1365112"/>
          </a:xfrm>
          <a:prstGeom prst="bentConnector3">
            <a:avLst>
              <a:gd name="adj1" fmla="val -67"/>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object 18"/>
          <p:cNvSpPr txBox="1"/>
          <p:nvPr/>
        </p:nvSpPr>
        <p:spPr>
          <a:xfrm>
            <a:off x="824728" y="2196968"/>
            <a:ext cx="2780953" cy="235118"/>
          </a:xfrm>
          <a:prstGeom prst="rect">
            <a:avLst/>
          </a:prstGeom>
        </p:spPr>
        <p:txBody>
          <a:bodyPr wrap="square" lIns="0" tIns="0" rIns="0" bIns="0" rtlCol="0">
            <a:noAutofit/>
          </a:bodyPr>
          <a:lstStyle/>
          <a:p>
            <a:pPr marL="12700">
              <a:lnSpc>
                <a:spcPts val="1180"/>
              </a:lnSpc>
              <a:spcBef>
                <a:spcPts val="59"/>
              </a:spcBef>
            </a:pPr>
            <a:r>
              <a:rPr lang="en-US" sz="1600" b="1" dirty="0">
                <a:solidFill>
                  <a:schemeClr val="tx2"/>
                </a:solidFill>
              </a:rPr>
              <a:t>Prototyping</a:t>
            </a:r>
            <a:endParaRPr lang="en-US" sz="1600" dirty="0">
              <a:solidFill>
                <a:schemeClr val="tx2"/>
              </a:solidFill>
              <a:cs typeface="Arial"/>
            </a:endParaRPr>
          </a:p>
        </p:txBody>
      </p:sp>
      <p:sp>
        <p:nvSpPr>
          <p:cNvPr id="16" name="TextBox 15"/>
          <p:cNvSpPr txBox="1"/>
          <p:nvPr/>
        </p:nvSpPr>
        <p:spPr>
          <a:xfrm>
            <a:off x="882585" y="2452009"/>
            <a:ext cx="7097728" cy="756297"/>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Besides being quick and easy to learn, Python also has the open source advantage of being free with the support of a large community.  This makes it the preferred choice for prototype development. Further, the agility, extensibility and scalability and ease of refactoring code associated with Python allow faster development from initial prototype.</a:t>
            </a:r>
          </a:p>
        </p:txBody>
      </p:sp>
      <p:sp>
        <p:nvSpPr>
          <p:cNvPr id="18" name="object 18"/>
          <p:cNvSpPr txBox="1"/>
          <p:nvPr/>
        </p:nvSpPr>
        <p:spPr>
          <a:xfrm>
            <a:off x="824728" y="3343310"/>
            <a:ext cx="2780953" cy="235118"/>
          </a:xfrm>
          <a:prstGeom prst="rect">
            <a:avLst/>
          </a:prstGeom>
        </p:spPr>
        <p:txBody>
          <a:bodyPr wrap="square" lIns="0" tIns="0" rIns="0" bIns="0" rtlCol="0">
            <a:noAutofit/>
          </a:bodyPr>
          <a:lstStyle/>
          <a:p>
            <a:pPr marL="12700">
              <a:lnSpc>
                <a:spcPts val="1180"/>
              </a:lnSpc>
              <a:spcBef>
                <a:spcPts val="59"/>
              </a:spcBef>
            </a:pPr>
            <a:r>
              <a:rPr lang="en-US" sz="1600" b="1" dirty="0">
                <a:solidFill>
                  <a:schemeClr val="tx2"/>
                </a:solidFill>
              </a:rPr>
              <a:t>Gaming</a:t>
            </a:r>
            <a:endParaRPr lang="en-US" sz="1600" dirty="0">
              <a:solidFill>
                <a:schemeClr val="tx2"/>
              </a:solidFill>
              <a:cs typeface="Arial"/>
            </a:endParaRPr>
          </a:p>
        </p:txBody>
      </p:sp>
      <p:sp>
        <p:nvSpPr>
          <p:cNvPr id="19" name="TextBox 18"/>
          <p:cNvSpPr txBox="1"/>
          <p:nvPr/>
        </p:nvSpPr>
        <p:spPr>
          <a:xfrm>
            <a:off x="1041252" y="3578428"/>
            <a:ext cx="7097728" cy="1015663"/>
          </a:xfrm>
          <a:prstGeom prst="rect">
            <a:avLst/>
          </a:prstGeom>
          <a:noFill/>
        </p:spPr>
        <p:txBody>
          <a:bodyPr wrap="square" rtlCol="0">
            <a:spAutoFit/>
          </a:bodyPr>
          <a:lstStyle/>
          <a:p>
            <a:pPr marL="457200" indent="-457200">
              <a:lnSpc>
                <a:spcPct val="150000"/>
              </a:lnSpc>
              <a:buFont typeface="Wingdings" panose="05000000000000000000" pitchFamily="2" charset="2"/>
              <a:buChar char="§"/>
            </a:pPr>
            <a:r>
              <a:rPr lang="en-US" sz="1000" dirty="0">
                <a:solidFill>
                  <a:schemeClr val="tx2">
                    <a:lumMod val="75000"/>
                    <a:lumOff val="25000"/>
                  </a:schemeClr>
                </a:solidFill>
                <a:cs typeface="Times New Roman" panose="02020603050405020304" pitchFamily="18" charset="0"/>
              </a:rPr>
              <a:t>Python has various modules, libraries and platforms that support development of games. For example, </a:t>
            </a:r>
            <a:r>
              <a:rPr lang="en-US" sz="1000" dirty="0" err="1">
                <a:solidFill>
                  <a:schemeClr val="tx2">
                    <a:lumMod val="75000"/>
                    <a:lumOff val="25000"/>
                  </a:schemeClr>
                </a:solidFill>
                <a:cs typeface="Times New Roman" panose="02020603050405020304" pitchFamily="18" charset="0"/>
              </a:rPr>
              <a:t>PySoy</a:t>
            </a:r>
            <a:r>
              <a:rPr lang="en-US" sz="1000" dirty="0">
                <a:solidFill>
                  <a:schemeClr val="tx2">
                    <a:lumMod val="75000"/>
                    <a:lumOff val="25000"/>
                  </a:schemeClr>
                </a:solidFill>
                <a:cs typeface="Times New Roman" panose="02020603050405020304" pitchFamily="18" charset="0"/>
              </a:rPr>
              <a:t> is a 3D game engine supporting Python 3, and </a:t>
            </a:r>
            <a:r>
              <a:rPr lang="en-US" sz="1000" dirty="0" err="1">
                <a:solidFill>
                  <a:schemeClr val="tx2">
                    <a:lumMod val="75000"/>
                    <a:lumOff val="25000"/>
                  </a:schemeClr>
                </a:solidFill>
                <a:cs typeface="Times New Roman" panose="02020603050405020304" pitchFamily="18" charset="0"/>
              </a:rPr>
              <a:t>PyGame</a:t>
            </a:r>
            <a:r>
              <a:rPr lang="en-US" sz="1000" dirty="0">
                <a:solidFill>
                  <a:schemeClr val="tx2">
                    <a:lumMod val="75000"/>
                    <a:lumOff val="25000"/>
                  </a:schemeClr>
                </a:solidFill>
                <a:cs typeface="Times New Roman" panose="02020603050405020304" pitchFamily="18" charset="0"/>
              </a:rPr>
              <a:t> provides functionality and a library for game development.  There have been numerous games built using Python including Civilization-IV, Disney’s </a:t>
            </a:r>
            <a:r>
              <a:rPr lang="en-US" sz="1000" dirty="0" err="1">
                <a:solidFill>
                  <a:schemeClr val="tx2">
                    <a:lumMod val="75000"/>
                    <a:lumOff val="25000"/>
                  </a:schemeClr>
                </a:solidFill>
                <a:cs typeface="Times New Roman" panose="02020603050405020304" pitchFamily="18" charset="0"/>
              </a:rPr>
              <a:t>Toontown</a:t>
            </a:r>
            <a:r>
              <a:rPr lang="en-US" sz="1000" dirty="0">
                <a:solidFill>
                  <a:schemeClr val="tx2">
                    <a:lumMod val="75000"/>
                    <a:lumOff val="25000"/>
                  </a:schemeClr>
                </a:solidFill>
                <a:cs typeface="Times New Roman" panose="02020603050405020304" pitchFamily="18" charset="0"/>
              </a:rPr>
              <a:t> Online, Vega Strike etc</a:t>
            </a:r>
            <a:r>
              <a:rPr lang="en-US" sz="1000" dirty="0" smtClean="0">
                <a:solidFill>
                  <a:schemeClr val="tx2">
                    <a:lumMod val="75000"/>
                    <a:lumOff val="25000"/>
                  </a:schemeClr>
                </a:solidFill>
                <a:cs typeface="Times New Roman" panose="02020603050405020304" pitchFamily="18" charset="0"/>
              </a:rPr>
              <a:t>. Best of all </a:t>
            </a:r>
            <a:r>
              <a:rPr lang="en-US" sz="1000" dirty="0">
                <a:hlinkClick r:id="rId4"/>
              </a:rPr>
              <a:t>Battle Field 2 and 2142</a:t>
            </a:r>
            <a:r>
              <a:rPr lang="en-US" sz="1000" dirty="0"/>
              <a:t> </a:t>
            </a:r>
            <a:endParaRPr lang="en-US" sz="1000" dirty="0">
              <a:solidFill>
                <a:schemeClr val="tx2">
                  <a:lumMod val="75000"/>
                  <a:lumOff val="25000"/>
                </a:schemeClr>
              </a:solidFill>
              <a:cs typeface="Times New Roman" panose="02020603050405020304" pitchFamily="18" charset="0"/>
            </a:endParaRPr>
          </a:p>
        </p:txBody>
      </p:sp>
      <p:cxnSp>
        <p:nvCxnSpPr>
          <p:cNvPr id="20" name="Elbow Connector 19"/>
          <p:cNvCxnSpPr/>
          <p:nvPr/>
        </p:nvCxnSpPr>
        <p:spPr>
          <a:xfrm rot="10800000" flipV="1">
            <a:off x="2273063" y="593522"/>
            <a:ext cx="6213393" cy="2853557"/>
          </a:xfrm>
          <a:prstGeom prst="bentConnector3">
            <a:avLst>
              <a:gd name="adj1" fmla="val -7874"/>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37387212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pPr/>
              <a:t>9</a:t>
            </a:fld>
            <a:endParaRPr lang="en-US"/>
          </a:p>
        </p:txBody>
      </p:sp>
      <p:sp>
        <p:nvSpPr>
          <p:cNvPr id="5" name="Title 4"/>
          <p:cNvSpPr>
            <a:spLocks noGrp="1"/>
          </p:cNvSpPr>
          <p:nvPr>
            <p:ph type="title"/>
          </p:nvPr>
        </p:nvSpPr>
        <p:spPr/>
        <p:txBody>
          <a:bodyPr>
            <a:normAutofit fontScale="90000"/>
          </a:bodyPr>
          <a:lstStyle/>
          <a:p>
            <a:r>
              <a:rPr lang="en-US" dirty="0" smtClean="0"/>
              <a:t>Application </a:t>
            </a:r>
            <a:r>
              <a:rPr lang="en-US" dirty="0"/>
              <a:t>of Python (</a:t>
            </a:r>
            <a:r>
              <a:rPr lang="en-US" dirty="0" err="1"/>
              <a:t>Cntd</a:t>
            </a:r>
            <a:r>
              <a:rPr lang="en-US" dirty="0"/>
              <a:t>..)</a:t>
            </a:r>
          </a:p>
        </p:txBody>
      </p:sp>
      <p:sp>
        <p:nvSpPr>
          <p:cNvPr id="25" name="object 28"/>
          <p:cNvSpPr/>
          <p:nvPr/>
        </p:nvSpPr>
        <p:spPr>
          <a:xfrm>
            <a:off x="408216" y="234950"/>
            <a:ext cx="8363800" cy="6350"/>
          </a:xfrm>
          <a:custGeom>
            <a:avLst/>
            <a:gdLst/>
            <a:ahLst/>
            <a:cxnLst/>
            <a:rect l="l" t="t" r="r" b="b"/>
            <a:pathLst>
              <a:path w="8363800" h="6350">
                <a:moveTo>
                  <a:pt x="0" y="0"/>
                </a:moveTo>
                <a:lnTo>
                  <a:pt x="0" y="6350"/>
                </a:lnTo>
                <a:lnTo>
                  <a:pt x="8363800" y="6350"/>
                </a:lnTo>
                <a:lnTo>
                  <a:pt x="8363800" y="0"/>
                </a:lnTo>
                <a:lnTo>
                  <a:pt x="0" y="0"/>
                </a:lnTo>
                <a:close/>
              </a:path>
            </a:pathLst>
          </a:custGeom>
        </p:spPr>
        <p:txBody>
          <a:bodyPr wrap="square" lIns="0" tIns="0" rIns="0" bIns="0" rtlCol="0">
            <a:noAutofit/>
          </a:bodyPr>
          <a:lstStyle/>
          <a:p>
            <a:endParaRPr/>
          </a:p>
        </p:txBody>
      </p:sp>
      <p:pic>
        <p:nvPicPr>
          <p:cNvPr id="47" name="Picture 4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flipH="1">
            <a:off x="8089501" y="819620"/>
            <a:ext cx="195157" cy="195157"/>
          </a:xfrm>
          <a:prstGeom prst="rect">
            <a:avLst/>
          </a:prstGeom>
        </p:spPr>
      </p:pic>
      <p:sp>
        <p:nvSpPr>
          <p:cNvPr id="48" name="object 20"/>
          <p:cNvSpPr/>
          <p:nvPr/>
        </p:nvSpPr>
        <p:spPr>
          <a:xfrm>
            <a:off x="7206183" y="461192"/>
            <a:ext cx="1982343" cy="998736"/>
          </a:xfrm>
          <a:prstGeom prst="rect">
            <a:avLst/>
          </a:prstGeom>
          <a:blipFill>
            <a:blip r:embed="rId3" cstate="print"/>
            <a:stretch>
              <a:fillRect/>
            </a:stretch>
          </a:blipFill>
        </p:spPr>
        <p:txBody>
          <a:bodyPr wrap="square" lIns="0" tIns="0" rIns="0" bIns="0" rtlCol="0">
            <a:noAutofit/>
          </a:bodyPr>
          <a:lstStyle/>
          <a:p>
            <a:endParaRPr/>
          </a:p>
        </p:txBody>
      </p:sp>
      <p:sp>
        <p:nvSpPr>
          <p:cNvPr id="14" name="Rectangle 13"/>
          <p:cNvSpPr/>
          <p:nvPr/>
        </p:nvSpPr>
        <p:spPr>
          <a:xfrm>
            <a:off x="2661006" y="3277451"/>
            <a:ext cx="3339101" cy="441791"/>
          </a:xfrm>
          <a:prstGeom prst="rect">
            <a:avLst/>
          </a:prstGeom>
          <a:solidFill>
            <a:srgbClr val="E7CBDE"/>
          </a:solidFill>
          <a:ln>
            <a:solidFill>
              <a:srgbClr val="ED329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rgbClr val="F04243"/>
                </a:solidFill>
              </a:rPr>
              <a:t>Data Mining</a:t>
            </a:r>
            <a:endParaRPr lang="en-US" sz="1600" dirty="0">
              <a:solidFill>
                <a:srgbClr val="F04243"/>
              </a:solidFill>
            </a:endParaRPr>
          </a:p>
        </p:txBody>
      </p:sp>
      <p:sp>
        <p:nvSpPr>
          <p:cNvPr id="17" name="Rectangle 16"/>
          <p:cNvSpPr/>
          <p:nvPr/>
        </p:nvSpPr>
        <p:spPr>
          <a:xfrm>
            <a:off x="2866489" y="2835660"/>
            <a:ext cx="2928134" cy="441791"/>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solidFill>
                  <a:srgbClr val="F28610"/>
                </a:solidFill>
              </a:rPr>
              <a:t>Predictive </a:t>
            </a:r>
            <a:r>
              <a:rPr lang="en-US" sz="1600" dirty="0" smtClean="0">
                <a:solidFill>
                  <a:srgbClr val="F28610"/>
                </a:solidFill>
              </a:rPr>
              <a:t>Modeling</a:t>
            </a:r>
            <a:endParaRPr lang="en-US" sz="1600" dirty="0">
              <a:solidFill>
                <a:srgbClr val="F28610"/>
              </a:solidFill>
            </a:endParaRPr>
          </a:p>
        </p:txBody>
      </p:sp>
      <p:sp>
        <p:nvSpPr>
          <p:cNvPr id="18" name="Rectangle 17"/>
          <p:cNvSpPr/>
          <p:nvPr/>
        </p:nvSpPr>
        <p:spPr>
          <a:xfrm>
            <a:off x="3123698" y="2421756"/>
            <a:ext cx="2413715" cy="441791"/>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solidFill>
                  <a:schemeClr val="accent2">
                    <a:lumMod val="50000"/>
                  </a:schemeClr>
                </a:solidFill>
              </a:rPr>
              <a:t>Data Analysis</a:t>
            </a:r>
            <a:endParaRPr lang="en-US" sz="1600" dirty="0">
              <a:solidFill>
                <a:schemeClr val="accent2">
                  <a:lumMod val="50000"/>
                </a:schemeClr>
              </a:solidFill>
            </a:endParaRPr>
          </a:p>
        </p:txBody>
      </p:sp>
      <p:sp>
        <p:nvSpPr>
          <p:cNvPr id="19" name="Rectangle 18"/>
          <p:cNvSpPr/>
          <p:nvPr/>
        </p:nvSpPr>
        <p:spPr>
          <a:xfrm>
            <a:off x="3445704" y="1982155"/>
            <a:ext cx="1693166" cy="44179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smtClean="0"/>
              <a:t>Parsing</a:t>
            </a:r>
            <a:endParaRPr lang="en-US" sz="1600" dirty="0"/>
          </a:p>
        </p:txBody>
      </p:sp>
      <p:sp>
        <p:nvSpPr>
          <p:cNvPr id="7" name="Right Brace 6"/>
          <p:cNvSpPr/>
          <p:nvPr/>
        </p:nvSpPr>
        <p:spPr>
          <a:xfrm>
            <a:off x="7179238" y="1615235"/>
            <a:ext cx="318499" cy="205483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object 18"/>
          <p:cNvSpPr txBox="1"/>
          <p:nvPr/>
        </p:nvSpPr>
        <p:spPr>
          <a:xfrm>
            <a:off x="7596155" y="2611107"/>
            <a:ext cx="1882319" cy="831183"/>
          </a:xfrm>
          <a:prstGeom prst="rect">
            <a:avLst/>
          </a:prstGeom>
        </p:spPr>
        <p:txBody>
          <a:bodyPr wrap="square" lIns="0" tIns="0" rIns="0" bIns="0" rtlCol="0">
            <a:noAutofit/>
          </a:bodyPr>
          <a:lstStyle/>
          <a:p>
            <a:pPr marL="12700">
              <a:lnSpc>
                <a:spcPts val="1180"/>
              </a:lnSpc>
              <a:spcBef>
                <a:spcPts val="59"/>
              </a:spcBef>
            </a:pPr>
            <a:r>
              <a:rPr lang="en-US" sz="1600" b="1" dirty="0" smtClean="0">
                <a:solidFill>
                  <a:schemeClr val="tx2"/>
                </a:solidFill>
              </a:rPr>
              <a:t>Data Science</a:t>
            </a:r>
            <a:endParaRPr lang="en-US" sz="1600" dirty="0">
              <a:solidFill>
                <a:schemeClr val="tx2"/>
              </a:solidFill>
              <a:cs typeface="Arial"/>
            </a:endParaRPr>
          </a:p>
        </p:txBody>
      </p:sp>
      <p:sp>
        <p:nvSpPr>
          <p:cNvPr id="22" name="object 18"/>
          <p:cNvSpPr txBox="1"/>
          <p:nvPr/>
        </p:nvSpPr>
        <p:spPr>
          <a:xfrm>
            <a:off x="4365165" y="1489421"/>
            <a:ext cx="982976" cy="268476"/>
          </a:xfrm>
          <a:prstGeom prst="rect">
            <a:avLst/>
          </a:prstGeom>
        </p:spPr>
        <p:txBody>
          <a:bodyPr wrap="square" lIns="0" tIns="0" rIns="0" bIns="0" rtlCol="0">
            <a:noAutofit/>
          </a:bodyPr>
          <a:lstStyle/>
          <a:p>
            <a:pPr marL="12700">
              <a:lnSpc>
                <a:spcPts val="1180"/>
              </a:lnSpc>
              <a:spcBef>
                <a:spcPts val="59"/>
              </a:spcBef>
            </a:pPr>
            <a:r>
              <a:rPr lang="en-US" sz="1100" b="1" dirty="0" smtClean="0">
                <a:solidFill>
                  <a:schemeClr val="tx2"/>
                </a:solidFill>
              </a:rPr>
              <a:t>Text</a:t>
            </a:r>
            <a:endParaRPr lang="en-US" sz="1100" dirty="0">
              <a:solidFill>
                <a:schemeClr val="tx2"/>
              </a:solidFill>
              <a:cs typeface="Arial"/>
            </a:endParaRPr>
          </a:p>
        </p:txBody>
      </p:sp>
      <p:cxnSp>
        <p:nvCxnSpPr>
          <p:cNvPr id="10" name="Straight Arrow Connector 9"/>
          <p:cNvCxnSpPr>
            <a:stCxn id="48" idx="2"/>
          </p:cNvCxnSpPr>
          <p:nvPr/>
        </p:nvCxnSpPr>
        <p:spPr>
          <a:xfrm flipH="1">
            <a:off x="8197354" y="1459928"/>
            <a:ext cx="1" cy="10313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object 18"/>
          <p:cNvSpPr txBox="1"/>
          <p:nvPr/>
        </p:nvSpPr>
        <p:spPr>
          <a:xfrm>
            <a:off x="4155894" y="760320"/>
            <a:ext cx="982976" cy="268476"/>
          </a:xfrm>
          <a:prstGeom prst="rect">
            <a:avLst/>
          </a:prstGeom>
        </p:spPr>
        <p:txBody>
          <a:bodyPr wrap="square" lIns="0" tIns="0" rIns="0" bIns="0" rtlCol="0">
            <a:noAutofit/>
          </a:bodyPr>
          <a:lstStyle/>
          <a:p>
            <a:pPr marL="12700">
              <a:lnSpc>
                <a:spcPts val="1180"/>
              </a:lnSpc>
              <a:spcBef>
                <a:spcPts val="59"/>
              </a:spcBef>
            </a:pPr>
            <a:r>
              <a:rPr lang="en-US" sz="1100" b="1" dirty="0" smtClean="0">
                <a:solidFill>
                  <a:schemeClr val="tx2"/>
                </a:solidFill>
              </a:rPr>
              <a:t>XML</a:t>
            </a:r>
            <a:endParaRPr lang="en-US" sz="1100" dirty="0">
              <a:solidFill>
                <a:schemeClr val="tx2"/>
              </a:solidFill>
              <a:cs typeface="Arial"/>
            </a:endParaRPr>
          </a:p>
        </p:txBody>
      </p:sp>
      <p:sp>
        <p:nvSpPr>
          <p:cNvPr id="27" name="object 18"/>
          <p:cNvSpPr txBox="1"/>
          <p:nvPr/>
        </p:nvSpPr>
        <p:spPr>
          <a:xfrm>
            <a:off x="3309311" y="1319507"/>
            <a:ext cx="982976" cy="268476"/>
          </a:xfrm>
          <a:prstGeom prst="rect">
            <a:avLst/>
          </a:prstGeom>
        </p:spPr>
        <p:txBody>
          <a:bodyPr wrap="square" lIns="0" tIns="0" rIns="0" bIns="0" rtlCol="0">
            <a:noAutofit/>
          </a:bodyPr>
          <a:lstStyle/>
          <a:p>
            <a:pPr marL="12700">
              <a:lnSpc>
                <a:spcPts val="1180"/>
              </a:lnSpc>
              <a:spcBef>
                <a:spcPts val="59"/>
              </a:spcBef>
            </a:pPr>
            <a:r>
              <a:rPr lang="en-US" sz="1100" b="1" dirty="0" smtClean="0">
                <a:solidFill>
                  <a:schemeClr val="tx2"/>
                </a:solidFill>
              </a:rPr>
              <a:t>HTML</a:t>
            </a:r>
            <a:endParaRPr lang="en-US" sz="1100" dirty="0">
              <a:solidFill>
                <a:schemeClr val="tx2"/>
              </a:solidFill>
              <a:cs typeface="Arial"/>
            </a:endParaRPr>
          </a:p>
        </p:txBody>
      </p:sp>
      <p:sp>
        <p:nvSpPr>
          <p:cNvPr id="28" name="object 18"/>
          <p:cNvSpPr txBox="1"/>
          <p:nvPr/>
        </p:nvSpPr>
        <p:spPr>
          <a:xfrm>
            <a:off x="5180028" y="1275094"/>
            <a:ext cx="982976" cy="268476"/>
          </a:xfrm>
          <a:prstGeom prst="rect">
            <a:avLst/>
          </a:prstGeom>
        </p:spPr>
        <p:txBody>
          <a:bodyPr wrap="square" lIns="0" tIns="0" rIns="0" bIns="0" rtlCol="0">
            <a:noAutofit/>
          </a:bodyPr>
          <a:lstStyle/>
          <a:p>
            <a:pPr marL="12700">
              <a:lnSpc>
                <a:spcPts val="1180"/>
              </a:lnSpc>
              <a:spcBef>
                <a:spcPts val="59"/>
              </a:spcBef>
            </a:pPr>
            <a:r>
              <a:rPr lang="en-US" sz="1100" b="1" dirty="0" err="1" smtClean="0">
                <a:solidFill>
                  <a:schemeClr val="tx2"/>
                </a:solidFill>
              </a:rPr>
              <a:t>Json</a:t>
            </a:r>
            <a:endParaRPr lang="en-US" sz="1100" dirty="0">
              <a:solidFill>
                <a:schemeClr val="tx2"/>
              </a:solidFill>
              <a:cs typeface="Arial"/>
            </a:endParaRPr>
          </a:p>
        </p:txBody>
      </p:sp>
      <p:cxnSp>
        <p:nvCxnSpPr>
          <p:cNvPr id="12" name="Straight Arrow Connector 11"/>
          <p:cNvCxnSpPr/>
          <p:nvPr/>
        </p:nvCxnSpPr>
        <p:spPr>
          <a:xfrm flipH="1" flipV="1">
            <a:off x="3445704" y="1453745"/>
            <a:ext cx="232444" cy="52841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0" name="Straight Arrow Connector 29"/>
          <p:cNvCxnSpPr/>
          <p:nvPr/>
        </p:nvCxnSpPr>
        <p:spPr>
          <a:xfrm flipV="1">
            <a:off x="3932012" y="1027943"/>
            <a:ext cx="318499" cy="93197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3" name="Straight Arrow Connector 32"/>
          <p:cNvCxnSpPr/>
          <p:nvPr/>
        </p:nvCxnSpPr>
        <p:spPr>
          <a:xfrm flipV="1">
            <a:off x="5025127" y="1493930"/>
            <a:ext cx="352579" cy="45112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6" name="Straight Arrow Connector 35"/>
          <p:cNvCxnSpPr/>
          <p:nvPr/>
        </p:nvCxnSpPr>
        <p:spPr>
          <a:xfrm flipV="1">
            <a:off x="4536855" y="1715093"/>
            <a:ext cx="53261" cy="24931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0" name="object 18"/>
          <p:cNvSpPr txBox="1"/>
          <p:nvPr/>
        </p:nvSpPr>
        <p:spPr>
          <a:xfrm>
            <a:off x="1650274" y="2308636"/>
            <a:ext cx="982976" cy="268476"/>
          </a:xfrm>
          <a:prstGeom prst="rect">
            <a:avLst/>
          </a:prstGeom>
        </p:spPr>
        <p:txBody>
          <a:bodyPr wrap="square" lIns="0" tIns="0" rIns="0" bIns="0" rtlCol="0">
            <a:noAutofit/>
          </a:bodyPr>
          <a:lstStyle/>
          <a:p>
            <a:pPr marL="12700">
              <a:lnSpc>
                <a:spcPts val="1180"/>
              </a:lnSpc>
              <a:spcBef>
                <a:spcPts val="59"/>
              </a:spcBef>
            </a:pPr>
            <a:r>
              <a:rPr lang="en-US" sz="1100" b="1" dirty="0" smtClean="0">
                <a:solidFill>
                  <a:schemeClr val="tx2"/>
                </a:solidFill>
              </a:rPr>
              <a:t>Data Structure</a:t>
            </a:r>
            <a:endParaRPr lang="en-US" sz="1100" dirty="0">
              <a:solidFill>
                <a:schemeClr val="tx2"/>
              </a:solidFill>
              <a:cs typeface="Arial"/>
            </a:endParaRPr>
          </a:p>
        </p:txBody>
      </p:sp>
      <p:sp>
        <p:nvSpPr>
          <p:cNvPr id="41" name="object 18"/>
          <p:cNvSpPr txBox="1"/>
          <p:nvPr/>
        </p:nvSpPr>
        <p:spPr>
          <a:xfrm>
            <a:off x="5448505" y="2100630"/>
            <a:ext cx="982976" cy="268476"/>
          </a:xfrm>
          <a:prstGeom prst="rect">
            <a:avLst/>
          </a:prstGeom>
        </p:spPr>
        <p:txBody>
          <a:bodyPr wrap="square" lIns="0" tIns="0" rIns="0" bIns="0" rtlCol="0">
            <a:noAutofit/>
          </a:bodyPr>
          <a:lstStyle/>
          <a:p>
            <a:pPr marL="12700">
              <a:lnSpc>
                <a:spcPts val="1180"/>
              </a:lnSpc>
              <a:spcBef>
                <a:spcPts val="59"/>
              </a:spcBef>
            </a:pPr>
            <a:r>
              <a:rPr lang="en-US" sz="1100" b="1" dirty="0" smtClean="0">
                <a:solidFill>
                  <a:schemeClr val="tx2"/>
                </a:solidFill>
              </a:rPr>
              <a:t>Excel</a:t>
            </a:r>
            <a:endParaRPr lang="en-US" sz="1100" dirty="0">
              <a:solidFill>
                <a:schemeClr val="tx2"/>
              </a:solidFill>
              <a:cs typeface="Arial"/>
            </a:endParaRPr>
          </a:p>
        </p:txBody>
      </p:sp>
      <p:sp>
        <p:nvSpPr>
          <p:cNvPr id="42" name="object 18"/>
          <p:cNvSpPr txBox="1"/>
          <p:nvPr/>
        </p:nvSpPr>
        <p:spPr>
          <a:xfrm>
            <a:off x="2813140" y="2086390"/>
            <a:ext cx="982976" cy="268476"/>
          </a:xfrm>
          <a:prstGeom prst="rect">
            <a:avLst/>
          </a:prstGeom>
        </p:spPr>
        <p:txBody>
          <a:bodyPr wrap="square" lIns="0" tIns="0" rIns="0" bIns="0" rtlCol="0">
            <a:noAutofit/>
          </a:bodyPr>
          <a:lstStyle/>
          <a:p>
            <a:pPr marL="12700">
              <a:lnSpc>
                <a:spcPts val="1180"/>
              </a:lnSpc>
              <a:spcBef>
                <a:spcPts val="59"/>
              </a:spcBef>
            </a:pPr>
            <a:r>
              <a:rPr lang="en-US" sz="1100" b="1" dirty="0" smtClean="0">
                <a:solidFill>
                  <a:schemeClr val="tx2"/>
                </a:solidFill>
              </a:rPr>
              <a:t>Matrix</a:t>
            </a:r>
            <a:endParaRPr lang="en-US" sz="1100" dirty="0">
              <a:solidFill>
                <a:schemeClr val="tx2"/>
              </a:solidFill>
              <a:cs typeface="Arial"/>
            </a:endParaRPr>
          </a:p>
        </p:txBody>
      </p:sp>
      <p:sp>
        <p:nvSpPr>
          <p:cNvPr id="43" name="object 18"/>
          <p:cNvSpPr txBox="1"/>
          <p:nvPr/>
        </p:nvSpPr>
        <p:spPr>
          <a:xfrm>
            <a:off x="5807643" y="2331917"/>
            <a:ext cx="982976" cy="268476"/>
          </a:xfrm>
          <a:prstGeom prst="rect">
            <a:avLst/>
          </a:prstGeom>
        </p:spPr>
        <p:txBody>
          <a:bodyPr wrap="square" lIns="0" tIns="0" rIns="0" bIns="0" rtlCol="0">
            <a:noAutofit/>
          </a:bodyPr>
          <a:lstStyle/>
          <a:p>
            <a:pPr marL="12700">
              <a:lnSpc>
                <a:spcPts val="1180"/>
              </a:lnSpc>
              <a:spcBef>
                <a:spcPts val="59"/>
              </a:spcBef>
            </a:pPr>
            <a:r>
              <a:rPr lang="en-US" sz="1100" b="1" dirty="0" smtClean="0">
                <a:solidFill>
                  <a:schemeClr val="tx2"/>
                </a:solidFill>
              </a:rPr>
              <a:t>Graph plot</a:t>
            </a:r>
            <a:endParaRPr lang="en-US" sz="1100" dirty="0">
              <a:solidFill>
                <a:schemeClr val="tx2"/>
              </a:solidFill>
              <a:cs typeface="Arial"/>
            </a:endParaRPr>
          </a:p>
        </p:txBody>
      </p:sp>
      <p:cxnSp>
        <p:nvCxnSpPr>
          <p:cNvPr id="44" name="Straight Arrow Connector 43"/>
          <p:cNvCxnSpPr>
            <a:endCxn id="40" idx="3"/>
          </p:cNvCxnSpPr>
          <p:nvPr/>
        </p:nvCxnSpPr>
        <p:spPr>
          <a:xfrm flipH="1" flipV="1">
            <a:off x="2633250" y="2442874"/>
            <a:ext cx="443978" cy="2874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a:xfrm flipH="1" flipV="1">
            <a:off x="3043654" y="2210894"/>
            <a:ext cx="56809" cy="1774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p:nvPr/>
        </p:nvCxnSpPr>
        <p:spPr>
          <a:xfrm flipV="1">
            <a:off x="5348141" y="2223251"/>
            <a:ext cx="218424" cy="2120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p:cNvCxnSpPr/>
          <p:nvPr/>
        </p:nvCxnSpPr>
        <p:spPr>
          <a:xfrm flipV="1">
            <a:off x="5541403" y="2491267"/>
            <a:ext cx="719363" cy="2502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flipH="1" flipV="1">
            <a:off x="2257078" y="2912813"/>
            <a:ext cx="594171" cy="91092"/>
          </a:xfrm>
          <a:prstGeom prst="straightConnector1">
            <a:avLst/>
          </a:prstGeom>
          <a:ln>
            <a:solidFill>
              <a:srgbClr val="FFC000"/>
            </a:solidFill>
            <a:tailEnd type="triangle"/>
          </a:ln>
        </p:spPr>
        <p:style>
          <a:lnRef idx="1">
            <a:schemeClr val="dk1"/>
          </a:lnRef>
          <a:fillRef idx="0">
            <a:schemeClr val="dk1"/>
          </a:fillRef>
          <a:effectRef idx="0">
            <a:schemeClr val="dk1"/>
          </a:effectRef>
          <a:fontRef idx="minor">
            <a:schemeClr val="tx1"/>
          </a:fontRef>
        </p:style>
      </p:cxnSp>
      <p:sp>
        <p:nvSpPr>
          <p:cNvPr id="57" name="Rectangle 56"/>
          <p:cNvSpPr/>
          <p:nvPr/>
        </p:nvSpPr>
        <p:spPr>
          <a:xfrm>
            <a:off x="2472832" y="3722177"/>
            <a:ext cx="3743029" cy="441791"/>
          </a:xfrm>
          <a:prstGeom prst="rect">
            <a:avLst/>
          </a:prstGeom>
          <a:solidFill>
            <a:schemeClr val="bg1">
              <a:lumMod val="85000"/>
            </a:schemeClr>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Artificial Intelligence</a:t>
            </a:r>
            <a:endParaRPr lang="en-US" sz="1600" dirty="0"/>
          </a:p>
        </p:txBody>
      </p:sp>
      <p:sp>
        <p:nvSpPr>
          <p:cNvPr id="58" name="object 18"/>
          <p:cNvSpPr txBox="1"/>
          <p:nvPr/>
        </p:nvSpPr>
        <p:spPr>
          <a:xfrm>
            <a:off x="1177991" y="3194958"/>
            <a:ext cx="982976" cy="268476"/>
          </a:xfrm>
          <a:prstGeom prst="rect">
            <a:avLst/>
          </a:prstGeom>
        </p:spPr>
        <p:txBody>
          <a:bodyPr wrap="square" lIns="0" tIns="0" rIns="0" bIns="0" rtlCol="0">
            <a:noAutofit/>
          </a:bodyPr>
          <a:lstStyle/>
          <a:p>
            <a:pPr marL="12700">
              <a:lnSpc>
                <a:spcPts val="1180"/>
              </a:lnSpc>
              <a:spcBef>
                <a:spcPts val="59"/>
              </a:spcBef>
            </a:pPr>
            <a:r>
              <a:rPr lang="en-US" sz="1100" b="1" dirty="0" smtClean="0">
                <a:solidFill>
                  <a:schemeClr val="tx2"/>
                </a:solidFill>
              </a:rPr>
              <a:t>Regression</a:t>
            </a:r>
            <a:endParaRPr lang="en-US" sz="1100" dirty="0">
              <a:solidFill>
                <a:schemeClr val="tx2"/>
              </a:solidFill>
              <a:cs typeface="Arial"/>
            </a:endParaRPr>
          </a:p>
        </p:txBody>
      </p:sp>
      <p:sp>
        <p:nvSpPr>
          <p:cNvPr id="59" name="object 18"/>
          <p:cNvSpPr txBox="1"/>
          <p:nvPr/>
        </p:nvSpPr>
        <p:spPr>
          <a:xfrm>
            <a:off x="6387637" y="3304185"/>
            <a:ext cx="982976" cy="268476"/>
          </a:xfrm>
          <a:prstGeom prst="rect">
            <a:avLst/>
          </a:prstGeom>
        </p:spPr>
        <p:txBody>
          <a:bodyPr wrap="square" lIns="0" tIns="0" rIns="0" bIns="0" rtlCol="0">
            <a:noAutofit/>
          </a:bodyPr>
          <a:lstStyle/>
          <a:p>
            <a:pPr marL="12700">
              <a:lnSpc>
                <a:spcPts val="1180"/>
              </a:lnSpc>
              <a:spcBef>
                <a:spcPts val="59"/>
              </a:spcBef>
            </a:pPr>
            <a:r>
              <a:rPr lang="en-US" sz="1100" b="1" dirty="0" smtClean="0">
                <a:solidFill>
                  <a:schemeClr val="tx2"/>
                </a:solidFill>
              </a:rPr>
              <a:t>Anomaly Detection</a:t>
            </a:r>
            <a:endParaRPr lang="en-US" sz="1100" dirty="0">
              <a:solidFill>
                <a:schemeClr val="tx2"/>
              </a:solidFill>
              <a:cs typeface="Arial"/>
            </a:endParaRPr>
          </a:p>
        </p:txBody>
      </p:sp>
      <p:sp>
        <p:nvSpPr>
          <p:cNvPr id="61" name="object 18"/>
          <p:cNvSpPr txBox="1"/>
          <p:nvPr/>
        </p:nvSpPr>
        <p:spPr>
          <a:xfrm>
            <a:off x="761432" y="3583571"/>
            <a:ext cx="1368255" cy="268476"/>
          </a:xfrm>
          <a:prstGeom prst="rect">
            <a:avLst/>
          </a:prstGeom>
        </p:spPr>
        <p:txBody>
          <a:bodyPr wrap="square" lIns="0" tIns="0" rIns="0" bIns="0" rtlCol="0">
            <a:noAutofit/>
          </a:bodyPr>
          <a:lstStyle/>
          <a:p>
            <a:pPr marL="12700">
              <a:lnSpc>
                <a:spcPts val="1180"/>
              </a:lnSpc>
              <a:spcBef>
                <a:spcPts val="59"/>
              </a:spcBef>
            </a:pPr>
            <a:r>
              <a:rPr lang="en-US" sz="1100" b="1" dirty="0" smtClean="0">
                <a:solidFill>
                  <a:schemeClr val="tx2"/>
                </a:solidFill>
              </a:rPr>
              <a:t>K means clustering</a:t>
            </a:r>
            <a:endParaRPr lang="en-US" sz="1100" dirty="0">
              <a:solidFill>
                <a:schemeClr val="tx2"/>
              </a:solidFill>
              <a:cs typeface="Arial"/>
            </a:endParaRPr>
          </a:p>
        </p:txBody>
      </p:sp>
      <p:sp>
        <p:nvSpPr>
          <p:cNvPr id="62" name="object 18"/>
          <p:cNvSpPr txBox="1"/>
          <p:nvPr/>
        </p:nvSpPr>
        <p:spPr>
          <a:xfrm>
            <a:off x="1508136" y="2758223"/>
            <a:ext cx="982976" cy="268476"/>
          </a:xfrm>
          <a:prstGeom prst="rect">
            <a:avLst/>
          </a:prstGeom>
        </p:spPr>
        <p:txBody>
          <a:bodyPr wrap="square" lIns="0" tIns="0" rIns="0" bIns="0" rtlCol="0">
            <a:noAutofit/>
          </a:bodyPr>
          <a:lstStyle/>
          <a:p>
            <a:pPr marL="12700">
              <a:lnSpc>
                <a:spcPts val="1180"/>
              </a:lnSpc>
              <a:spcBef>
                <a:spcPts val="59"/>
              </a:spcBef>
            </a:pPr>
            <a:r>
              <a:rPr lang="en-US" sz="1100" b="1" dirty="0">
                <a:solidFill>
                  <a:schemeClr val="tx2"/>
                </a:solidFill>
              </a:rPr>
              <a:t>Logistic regression</a:t>
            </a:r>
            <a:endParaRPr lang="en-US" sz="1100" dirty="0">
              <a:solidFill>
                <a:schemeClr val="tx2"/>
              </a:solidFill>
              <a:cs typeface="Arial"/>
            </a:endParaRPr>
          </a:p>
        </p:txBody>
      </p:sp>
      <p:sp>
        <p:nvSpPr>
          <p:cNvPr id="65" name="object 18"/>
          <p:cNvSpPr txBox="1"/>
          <p:nvPr/>
        </p:nvSpPr>
        <p:spPr>
          <a:xfrm>
            <a:off x="6155415" y="2912813"/>
            <a:ext cx="982976" cy="268476"/>
          </a:xfrm>
          <a:prstGeom prst="rect">
            <a:avLst/>
          </a:prstGeom>
        </p:spPr>
        <p:txBody>
          <a:bodyPr wrap="square" lIns="0" tIns="0" rIns="0" bIns="0" rtlCol="0">
            <a:noAutofit/>
          </a:bodyPr>
          <a:lstStyle/>
          <a:p>
            <a:pPr marL="12700">
              <a:lnSpc>
                <a:spcPts val="1180"/>
              </a:lnSpc>
              <a:spcBef>
                <a:spcPts val="59"/>
              </a:spcBef>
            </a:pPr>
            <a:r>
              <a:rPr lang="en-US" sz="1100" b="1" dirty="0" smtClean="0">
                <a:solidFill>
                  <a:schemeClr val="tx2"/>
                </a:solidFill>
              </a:rPr>
              <a:t>SVM</a:t>
            </a:r>
            <a:endParaRPr lang="en-US" sz="1100" dirty="0">
              <a:solidFill>
                <a:schemeClr val="tx2"/>
              </a:solidFill>
              <a:cs typeface="Arial"/>
            </a:endParaRPr>
          </a:p>
        </p:txBody>
      </p:sp>
      <p:cxnSp>
        <p:nvCxnSpPr>
          <p:cNvPr id="66" name="Straight Arrow Connector 65"/>
          <p:cNvCxnSpPr>
            <a:endCxn id="65" idx="1"/>
          </p:cNvCxnSpPr>
          <p:nvPr/>
        </p:nvCxnSpPr>
        <p:spPr>
          <a:xfrm flipV="1">
            <a:off x="5788153" y="3047051"/>
            <a:ext cx="367262" cy="43662"/>
          </a:xfrm>
          <a:prstGeom prst="straightConnector1">
            <a:avLst/>
          </a:prstGeom>
          <a:ln>
            <a:solidFill>
              <a:srgbClr val="FFC000"/>
            </a:solidFill>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flipH="1" flipV="1">
            <a:off x="2031910" y="3315095"/>
            <a:ext cx="594171" cy="91092"/>
          </a:xfrm>
          <a:prstGeom prst="straightConnector1">
            <a:avLst/>
          </a:prstGeom>
          <a:ln>
            <a:solidFill>
              <a:srgbClr val="F04243"/>
            </a:solidFill>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flipV="1">
            <a:off x="6001340" y="3414576"/>
            <a:ext cx="367262" cy="43662"/>
          </a:xfrm>
          <a:prstGeom prst="straightConnector1">
            <a:avLst/>
          </a:prstGeom>
          <a:ln>
            <a:solidFill>
              <a:srgbClr val="F04243"/>
            </a:solidFill>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flipH="1">
            <a:off x="2099309" y="3631693"/>
            <a:ext cx="560464" cy="28869"/>
          </a:xfrm>
          <a:prstGeom prst="straightConnector1">
            <a:avLst/>
          </a:prstGeom>
          <a:ln>
            <a:solidFill>
              <a:srgbClr val="F04243"/>
            </a:solidFill>
            <a:tailEnd type="triangle"/>
          </a:ln>
        </p:spPr>
        <p:style>
          <a:lnRef idx="1">
            <a:schemeClr val="dk1"/>
          </a:lnRef>
          <a:fillRef idx="0">
            <a:schemeClr val="dk1"/>
          </a:fillRef>
          <a:effectRef idx="0">
            <a:schemeClr val="dk1"/>
          </a:effectRef>
          <a:fontRef idx="minor">
            <a:schemeClr val="tx1"/>
          </a:fontRef>
        </p:style>
      </p:cxnSp>
      <p:sp>
        <p:nvSpPr>
          <p:cNvPr id="71" name="Rectangle 70"/>
          <p:cNvSpPr/>
          <p:nvPr/>
        </p:nvSpPr>
        <p:spPr>
          <a:xfrm>
            <a:off x="3533385" y="4333062"/>
            <a:ext cx="1616661" cy="369332"/>
          </a:xfrm>
          <a:prstGeom prst="rect">
            <a:avLst/>
          </a:prstGeom>
        </p:spPr>
        <p:txBody>
          <a:bodyPr wrap="none">
            <a:spAutoFit/>
          </a:bodyPr>
          <a:lstStyle/>
          <a:p>
            <a:r>
              <a:rPr lang="en-US" b="1" dirty="0">
                <a:solidFill>
                  <a:schemeClr val="tx2"/>
                </a:solidFill>
              </a:rPr>
              <a:t>AI Technique</a:t>
            </a:r>
            <a:endParaRPr lang="en-US" dirty="0">
              <a:solidFill>
                <a:schemeClr val="tx2"/>
              </a:solidFill>
            </a:endParaRPr>
          </a:p>
        </p:txBody>
      </p:sp>
      <p:cxnSp>
        <p:nvCxnSpPr>
          <p:cNvPr id="73" name="Straight Arrow Connector 72"/>
          <p:cNvCxnSpPr>
            <a:stCxn id="57" idx="2"/>
            <a:endCxn id="71" idx="0"/>
          </p:cNvCxnSpPr>
          <p:nvPr/>
        </p:nvCxnSpPr>
        <p:spPr>
          <a:xfrm flipH="1">
            <a:off x="4341716" y="4163968"/>
            <a:ext cx="2631" cy="169094"/>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16146055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12917</TotalTime>
  <Words>3680</Words>
  <Application>Microsoft Office PowerPoint</Application>
  <PresentationFormat>On-screen Show (16:9)</PresentationFormat>
  <Paragraphs>836</Paragraphs>
  <Slides>44</Slides>
  <Notes>1</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Concourse</vt:lpstr>
      <vt:lpstr>Python    Programming</vt:lpstr>
      <vt:lpstr>Contents</vt:lpstr>
      <vt:lpstr>Overview</vt:lpstr>
      <vt:lpstr>Overview (Cntd..)</vt:lpstr>
      <vt:lpstr>Application of Python</vt:lpstr>
      <vt:lpstr>Application of Python (Cntd..)</vt:lpstr>
      <vt:lpstr>Application of Python (Cntd..)</vt:lpstr>
      <vt:lpstr>Application of Python (Cntd..)</vt:lpstr>
      <vt:lpstr>Application of Python (Cntd..)</vt:lpstr>
      <vt:lpstr>Know Your Environment</vt:lpstr>
      <vt:lpstr>Programming Basics</vt:lpstr>
      <vt:lpstr>Programming Basics (Cntd..)</vt:lpstr>
      <vt:lpstr>Programming Basics (Cntd..)</vt:lpstr>
      <vt:lpstr>Programming Basics (Cntd..)</vt:lpstr>
      <vt:lpstr>Programming Basics (Cntd..)</vt:lpstr>
      <vt:lpstr>Programming Basics (Cntd..)</vt:lpstr>
      <vt:lpstr>Programming Basics (Cntd..)</vt:lpstr>
      <vt:lpstr>Programming Basics (Cntd..)</vt:lpstr>
      <vt:lpstr>Programming Basics (Cntd..)</vt:lpstr>
      <vt:lpstr>Programming Basics (Cntd..)</vt:lpstr>
      <vt:lpstr>Programming Basics (Cntd..)</vt:lpstr>
      <vt:lpstr>Object Types</vt:lpstr>
      <vt:lpstr>Object Types (Cntd..)</vt:lpstr>
      <vt:lpstr>Object Types (Cntd..)</vt:lpstr>
      <vt:lpstr>Object Types (Cntd..)</vt:lpstr>
      <vt:lpstr>Object Types (Cntd..)</vt:lpstr>
      <vt:lpstr>Object Types (Cntd..)</vt:lpstr>
      <vt:lpstr>Object Types (Cntd..)</vt:lpstr>
      <vt:lpstr>Object Types (Cntd..)</vt:lpstr>
      <vt:lpstr>Making Decisions</vt:lpstr>
      <vt:lpstr>Making Decisions (Cntd..)</vt:lpstr>
      <vt:lpstr>Loops &amp; Functions</vt:lpstr>
      <vt:lpstr>Loops &amp; Functions (Cntd..)</vt:lpstr>
      <vt:lpstr>Loops &amp; Functions (Cntd..)</vt:lpstr>
      <vt:lpstr>Loops &amp; Functions (Cntd..)</vt:lpstr>
      <vt:lpstr>Loops &amp; Functions (Cntd..)</vt:lpstr>
      <vt:lpstr>Loops &amp; Functions (Cntd..)</vt:lpstr>
      <vt:lpstr>Loops &amp; Functions (Cntd..)</vt:lpstr>
      <vt:lpstr>Use of Lambda Function </vt:lpstr>
      <vt:lpstr>Use of Lambda Function (Cntd..)</vt:lpstr>
      <vt:lpstr>Use of Lambda Function (Cntd..)</vt:lpstr>
      <vt:lpstr>Use of Lambda Function (Cntd..)</vt:lpstr>
      <vt:lpstr>Useful one liners</vt:lpstr>
      <vt:lpstr>Case study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Biswas, Rajib (Cognizant)</dc:creator>
  <cp:lastModifiedBy>Poorni</cp:lastModifiedBy>
  <cp:revision>841</cp:revision>
  <dcterms:created xsi:type="dcterms:W3CDTF">2016-01-21T11:26:38Z</dcterms:created>
  <dcterms:modified xsi:type="dcterms:W3CDTF">2021-06-30T15:36:24Z</dcterms:modified>
</cp:coreProperties>
</file>