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45A5-45DB-4E36-ABB1-FD5A4856E5C6}" type="datetimeFigureOut">
              <a:rPr lang="en-US" smtClean="0"/>
              <a:t>30/6/2021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12096-D23E-4F0D-956B-B82AF22160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00" dirty="0" smtClean="0"/>
              <a:t>When the Business key is not sufficient to identify table records uniquely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We reduce the number of dimensions and save space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For faster querying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900" dirty="0" smtClean="0"/>
              <a:t>Sorted &amp; hash partitioned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3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67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21454"/>
            <a:ext cx="8207508" cy="461665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196906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1015663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CD5013-EFD7-447B-9B87-ECA92FD1E8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  <a:cs typeface="Arial" pitchFamily="34" charset="0"/>
              </a:rPr>
              <a:t>Introduction to Unix and 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013-EFD7-447B-9B87-ECA92FD1E88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as an Operating System -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26131"/>
            <a:ext cx="8417052" cy="4838636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Phase </a:t>
            </a:r>
            <a:r>
              <a:rPr lang="en-US" dirty="0"/>
              <a:t>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 </a:t>
            </a:r>
            <a:r>
              <a:rPr lang="en-US" dirty="0"/>
              <a:t>used among the scientific, engineering and </a:t>
            </a:r>
            <a:r>
              <a:rPr lang="en-US" dirty="0" smtClean="0"/>
              <a:t>academic communities </a:t>
            </a:r>
            <a:r>
              <a:rPr lang="en-US" dirty="0"/>
              <a:t>due to its: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Multi-user </a:t>
            </a:r>
            <a:r>
              <a:rPr lang="en-US" dirty="0"/>
              <a:t>and Multi-tasking environment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Flexibility </a:t>
            </a:r>
            <a:r>
              <a:rPr lang="en-US" dirty="0"/>
              <a:t>and portability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Electronic </a:t>
            </a:r>
            <a:r>
              <a:rPr lang="en-US" dirty="0"/>
              <a:t>mail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Networking capabilities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Phase </a:t>
            </a:r>
            <a:r>
              <a:rPr lang="en-US" dirty="0"/>
              <a:t>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has also gained widespread acceptance in government </a:t>
            </a:r>
            <a:r>
              <a:rPr lang="en-US" dirty="0" smtClean="0"/>
              <a:t>and business </a:t>
            </a:r>
            <a:r>
              <a:rPr lang="en-US" dirty="0"/>
              <a:t>organizations where it became the OS of choice due to </a:t>
            </a:r>
            <a:r>
              <a:rPr lang="en-US" dirty="0" smtClean="0"/>
              <a:t>its robustness.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591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as an Operating System </a:t>
            </a:r>
            <a:r>
              <a:rPr lang="en-US" dirty="0" smtClean="0"/>
              <a:t>– Evolution(contd.)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Phase </a:t>
            </a:r>
            <a:r>
              <a:rPr lang="en-US" dirty="0"/>
              <a:t>III: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Internet </a:t>
            </a:r>
            <a:r>
              <a:rPr lang="en-US" dirty="0"/>
              <a:t>- most servers are UNIX servers. The Web owes much of </a:t>
            </a:r>
            <a:r>
              <a:rPr lang="en-US" dirty="0" smtClean="0"/>
              <a:t>its origin </a:t>
            </a:r>
            <a:r>
              <a:rPr lang="en-US" dirty="0"/>
              <a:t>to the inspiring work done by the UNIX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Phase </a:t>
            </a:r>
            <a:r>
              <a:rPr lang="en-US" dirty="0"/>
              <a:t>IV: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Linux </a:t>
            </a:r>
            <a:r>
              <a:rPr lang="en-US" dirty="0"/>
              <a:t>- the preferred OS for the future? Created by Linus </a:t>
            </a:r>
            <a:r>
              <a:rPr lang="en-US" dirty="0" smtClean="0"/>
              <a:t>Torwalds, Linux </a:t>
            </a:r>
            <a:r>
              <a:rPr lang="en-US" dirty="0"/>
              <a:t>has today moved from college campuses to commercial world and </a:t>
            </a:r>
            <a:r>
              <a:rPr lang="en-US" dirty="0" smtClean="0"/>
              <a:t>is giving </a:t>
            </a:r>
            <a:r>
              <a:rPr lang="en-US" dirty="0"/>
              <a:t>the competition a run for its money.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66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as an Operating </a:t>
            </a:r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1466" y="1549400"/>
            <a:ext cx="2121966" cy="75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8828" y="2854284"/>
            <a:ext cx="2121966" cy="75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Programs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3833" y="2854284"/>
            <a:ext cx="2121966" cy="75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28224" y="4159168"/>
            <a:ext cx="2121966" cy="75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8224" y="5413993"/>
            <a:ext cx="2121966" cy="75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3890" y="2328940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22122" y="2328940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00449" y="3612988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13978" y="3612988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00449" y="4888649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22122" y="4888649"/>
            <a:ext cx="0" cy="525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684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: 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</a:t>
            </a:r>
            <a:r>
              <a:rPr lang="en-US" dirty="0"/>
              <a:t>and password prompt to 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</a:t>
            </a:r>
            <a:r>
              <a:rPr lang="en-US" dirty="0"/>
              <a:t>is user’s unique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 </a:t>
            </a:r>
            <a:r>
              <a:rPr lang="en-US" dirty="0"/>
              <a:t>is changeable; known only to user, not to system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</a:t>
            </a:r>
            <a:r>
              <a:rPr lang="en-US" dirty="0"/>
              <a:t>is 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Issued </a:t>
            </a:r>
            <a:r>
              <a:rPr lang="en-US" dirty="0"/>
              <a:t>login and password (usually in lower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#su command is used for switching between</a:t>
            </a:r>
          </a:p>
          <a:p>
            <a:r>
              <a:rPr lang="en-US" dirty="0"/>
              <a:t>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 </a:t>
            </a:r>
            <a:r>
              <a:rPr lang="en-US" dirty="0"/>
              <a:t>- &lt;username&gt;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24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and Terminal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^C –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^</a:t>
            </a:r>
            <a:r>
              <a:rPr lang="en-US" dirty="0"/>
              <a:t>D - can log a user off; frequently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</a:t>
            </a:r>
            <a:r>
              <a:rPr lang="en-US" dirty="0"/>
              <a:t>- leave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Exit </a:t>
            </a:r>
            <a:r>
              <a:rPr lang="en-US" dirty="0"/>
              <a:t>- leave the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Terminal </a:t>
            </a:r>
            <a:r>
              <a:rPr lang="en-US" dirty="0"/>
              <a:t>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</a:t>
            </a:r>
            <a:r>
              <a:rPr lang="en-US" dirty="0"/>
              <a:t>is often to prompt the user, for example, </a:t>
            </a:r>
            <a:r>
              <a:rPr lang="en-US" dirty="0" smtClean="0"/>
              <a:t>vt100, xterm</a:t>
            </a:r>
            <a:r>
              <a:rPr lang="en-US" dirty="0"/>
              <a:t>, or sun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7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is file system?</a:t>
            </a:r>
          </a:p>
          <a:p>
            <a:pPr marL="457200" lvl="1" indent="-285750"/>
            <a:r>
              <a:rPr lang="en-US" dirty="0" smtClean="0"/>
              <a:t>The </a:t>
            </a:r>
            <a:r>
              <a:rPr lang="en-US" dirty="0"/>
              <a:t>abstraction used by kernel to represent and </a:t>
            </a:r>
            <a:r>
              <a:rPr lang="en-US" dirty="0" smtClean="0"/>
              <a:t>organize the </a:t>
            </a:r>
            <a:r>
              <a:rPr lang="en-US" dirty="0"/>
              <a:t>storage resources</a:t>
            </a:r>
            <a:r>
              <a:rPr lang="en-US" dirty="0" smtClean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UNIX </a:t>
            </a:r>
            <a:r>
              <a:rPr lang="en-US" dirty="0"/>
              <a:t>file system:</a:t>
            </a:r>
          </a:p>
          <a:p>
            <a:pPr marL="457200" lvl="1" indent="-285750"/>
            <a:r>
              <a:rPr lang="en-US" dirty="0" smtClean="0"/>
              <a:t>Is </a:t>
            </a:r>
            <a:r>
              <a:rPr lang="en-US" dirty="0"/>
              <a:t>organized in tree structure.</a:t>
            </a:r>
          </a:p>
          <a:p>
            <a:pPr marL="457200" lvl="1" indent="-285750"/>
            <a:r>
              <a:rPr lang="en-US" dirty="0" smtClean="0"/>
              <a:t>File </a:t>
            </a:r>
            <a:r>
              <a:rPr lang="en-US" dirty="0"/>
              <a:t>tree can be arbitrarily deep.</a:t>
            </a:r>
          </a:p>
          <a:p>
            <a:pPr marL="457200" lvl="1" indent="-285750"/>
            <a:r>
              <a:rPr lang="en-US" dirty="0" smtClean="0"/>
              <a:t>File </a:t>
            </a:r>
            <a:r>
              <a:rPr lang="en-US" dirty="0"/>
              <a:t>name must NOT LONGER than 256 chars.</a:t>
            </a:r>
          </a:p>
          <a:p>
            <a:pPr marL="457200" lvl="1" indent="-285750"/>
            <a:r>
              <a:rPr lang="en-US" dirty="0" smtClean="0"/>
              <a:t>Single </a:t>
            </a:r>
            <a:r>
              <a:rPr lang="en-US" dirty="0"/>
              <a:t>path name must NOT LONGER than 1023 chars.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0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02" y="1559979"/>
            <a:ext cx="3128625" cy="610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1502" y="2170912"/>
            <a:ext cx="3128625" cy="81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1502" y="2976532"/>
            <a:ext cx="3128625" cy="81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21501" y="3764932"/>
            <a:ext cx="3128625" cy="81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21500" y="4570552"/>
            <a:ext cx="3128625" cy="8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73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of the File System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/ The root directory.</a:t>
            </a:r>
          </a:p>
          <a:p>
            <a:r>
              <a:rPr lang="en-US" dirty="0"/>
              <a:t>/bin or / sbin Commands for basic system operation.</a:t>
            </a:r>
          </a:p>
          <a:p>
            <a:r>
              <a:rPr lang="en-US" dirty="0"/>
              <a:t>/dev Device entries.</a:t>
            </a:r>
          </a:p>
          <a:p>
            <a:r>
              <a:rPr lang="en-US" dirty="0"/>
              <a:t>/etc Critical startup and configuration files.</a:t>
            </a:r>
          </a:p>
          <a:p>
            <a:r>
              <a:rPr lang="en-US" dirty="0"/>
              <a:t>/lib Library for the C compiler.</a:t>
            </a:r>
          </a:p>
          <a:p>
            <a:r>
              <a:rPr lang="en-US" dirty="0"/>
              <a:t>/tmp Temporary files.</a:t>
            </a:r>
          </a:p>
          <a:p>
            <a:r>
              <a:rPr lang="en-US" dirty="0"/>
              <a:t>/var/ adm or / var/log Accounting file, log Files.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6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Regular </a:t>
            </a:r>
            <a:r>
              <a:rPr lang="en-US" dirty="0"/>
              <a:t>files:</a:t>
            </a:r>
          </a:p>
          <a:p>
            <a:pPr marL="457200" lvl="1" indent="-285750"/>
            <a:r>
              <a:rPr lang="en-US" dirty="0" smtClean="0"/>
              <a:t>Binary</a:t>
            </a:r>
            <a:r>
              <a:rPr lang="en-US" dirty="0"/>
              <a:t>:</a:t>
            </a:r>
          </a:p>
          <a:p>
            <a:pPr marL="68580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GIF</a:t>
            </a:r>
            <a:r>
              <a:rPr lang="en-US" dirty="0"/>
              <a:t>, JPEG, Executable, and so on</a:t>
            </a:r>
            <a:r>
              <a:rPr lang="en-US" dirty="0" smtClean="0"/>
              <a:t>.</a:t>
            </a:r>
          </a:p>
          <a:p>
            <a:pPr lvl="2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  <a:r>
              <a:rPr lang="en-US" dirty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Scripts</a:t>
            </a:r>
            <a:r>
              <a:rPr lang="en-US" dirty="0"/>
              <a:t>, program source code, and </a:t>
            </a:r>
            <a:r>
              <a:rPr lang="en-US" dirty="0" smtClean="0"/>
              <a:t>documentation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</a:t>
            </a:r>
            <a:r>
              <a:rPr lang="en-US" dirty="0"/>
              <a:t>sequential and random access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96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69127"/>
            <a:ext cx="8417052" cy="48035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Directory</a:t>
            </a:r>
            <a:r>
              <a:rPr lang="en-US" dirty="0"/>
              <a:t>:</a:t>
            </a:r>
          </a:p>
          <a:p>
            <a:pPr marL="457200" lvl="1" indent="-285750"/>
            <a:r>
              <a:rPr lang="en-US" dirty="0" smtClean="0"/>
              <a:t>Can </a:t>
            </a:r>
            <a:r>
              <a:rPr lang="en-US" dirty="0"/>
              <a:t>contain ANY kind of files</a:t>
            </a:r>
          </a:p>
          <a:p>
            <a:pPr marL="457200" lvl="1" indent="-285750"/>
            <a:r>
              <a:rPr lang="en-US" dirty="0" smtClean="0"/>
              <a:t>what </a:t>
            </a:r>
            <a:r>
              <a:rPr lang="en-US" dirty="0"/>
              <a:t>is “.” and “..”??</a:t>
            </a:r>
          </a:p>
          <a:p>
            <a:r>
              <a:rPr lang="en-US" dirty="0" smtClean="0"/>
              <a:t>Device </a:t>
            </a:r>
            <a:r>
              <a:rPr lang="en-US" dirty="0"/>
              <a:t>File:</a:t>
            </a:r>
          </a:p>
          <a:p>
            <a:pPr marL="457200" lvl="1" indent="-285750"/>
            <a:r>
              <a:rPr lang="en-US" dirty="0" smtClean="0"/>
              <a:t>Allows </a:t>
            </a:r>
            <a:r>
              <a:rPr lang="en-US" dirty="0"/>
              <a:t>programs to communicate with hardware.</a:t>
            </a:r>
          </a:p>
          <a:p>
            <a:pPr marL="457200" lvl="1" indent="-285750"/>
            <a:r>
              <a:rPr lang="en-US" dirty="0" smtClean="0"/>
              <a:t>Kernel </a:t>
            </a:r>
            <a:r>
              <a:rPr lang="en-US" dirty="0"/>
              <a:t>modules handles device management.</a:t>
            </a:r>
          </a:p>
          <a:p>
            <a:pPr marL="457200" lvl="1" indent="-285750"/>
            <a:r>
              <a:rPr lang="en-US" dirty="0" smtClean="0"/>
              <a:t>There </a:t>
            </a:r>
            <a:r>
              <a:rPr lang="en-US" dirty="0"/>
              <a:t>are two types of Device Files:</a:t>
            </a:r>
          </a:p>
          <a:p>
            <a:pPr marL="571500" lvl="2">
              <a:buFont typeface="Wingdings" panose="05000000000000000000" pitchFamily="2" charset="2"/>
              <a:buChar char="q"/>
            </a:pPr>
            <a:r>
              <a:rPr lang="en-US" dirty="0" smtClean="0"/>
              <a:t>Character </a:t>
            </a:r>
            <a:r>
              <a:rPr lang="en-US" dirty="0"/>
              <a:t>Device:</a:t>
            </a:r>
          </a:p>
          <a:p>
            <a:pPr marL="228600" lvl="2" indent="0">
              <a:buNone/>
            </a:pPr>
            <a:r>
              <a:rPr lang="en-US" dirty="0" smtClean="0"/>
              <a:t>	– </a:t>
            </a:r>
            <a:r>
              <a:rPr lang="en-US" dirty="0"/>
              <a:t>Accepts a stream of characters, without regard to any block structure.</a:t>
            </a:r>
          </a:p>
          <a:p>
            <a:pPr marL="228600" lvl="2" indent="0">
              <a:buNone/>
            </a:pPr>
            <a:r>
              <a:rPr lang="en-US" dirty="0" smtClean="0"/>
              <a:t>	– </a:t>
            </a:r>
            <a:r>
              <a:rPr lang="en-US" dirty="0"/>
              <a:t>It is not addressable, therefore no seek </a:t>
            </a:r>
            <a:r>
              <a:rPr lang="en-US" dirty="0" smtClean="0"/>
              <a:t>operation</a:t>
            </a:r>
          </a:p>
          <a:p>
            <a:pPr marL="571500" lvl="2">
              <a:buFont typeface="Wingdings" panose="05000000000000000000" pitchFamily="2" charset="2"/>
              <a:buChar char="q"/>
            </a:pPr>
            <a:r>
              <a:rPr lang="en-US" dirty="0"/>
              <a:t>Block Device:</a:t>
            </a:r>
          </a:p>
          <a:p>
            <a:pPr marL="228600" lvl="2" indent="0">
              <a:buNone/>
            </a:pPr>
            <a:r>
              <a:rPr lang="en-US" dirty="0" smtClean="0"/>
              <a:t>	– </a:t>
            </a:r>
            <a:r>
              <a:rPr lang="en-US" dirty="0"/>
              <a:t>Information stored in fixed-sized block</a:t>
            </a:r>
          </a:p>
          <a:p>
            <a:pPr marL="228600" lvl="2" indent="0">
              <a:buNone/>
            </a:pPr>
            <a:r>
              <a:rPr lang="en-US" dirty="0" smtClean="0"/>
              <a:t>	– </a:t>
            </a:r>
            <a:r>
              <a:rPr lang="en-US" dirty="0"/>
              <a:t>It is addressable, therefore seek operation is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78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207" y="1193802"/>
            <a:ext cx="773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session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talks about the introduction of Unix, History, UNIX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OS 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Structure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File System, File Permission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0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Domain Sockets (BSD):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Sockets </a:t>
            </a:r>
            <a:r>
              <a:rPr lang="en-US" dirty="0"/>
              <a:t>that are local to a particular host and are </a:t>
            </a:r>
            <a:r>
              <a:rPr lang="en-US" dirty="0" smtClean="0"/>
              <a:t>referenced through </a:t>
            </a:r>
            <a:r>
              <a:rPr lang="en-US" dirty="0"/>
              <a:t>a file system object rather than a network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Named </a:t>
            </a:r>
            <a:r>
              <a:rPr lang="en-US" dirty="0"/>
              <a:t>Pipe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</a:t>
            </a:r>
            <a:r>
              <a:rPr lang="en-US" dirty="0"/>
              <a:t>processes to communicate with each other.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587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Linking </a:t>
            </a:r>
            <a:r>
              <a:rPr lang="en-US" dirty="0"/>
              <a:t>files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</a:t>
            </a:r>
            <a:r>
              <a:rPr lang="en-US" dirty="0"/>
              <a:t>maintains a count of the number of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not work across file </a:t>
            </a:r>
            <a:r>
              <a:rPr lang="en-US" dirty="0" smtClean="0"/>
              <a:t>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Soft </a:t>
            </a:r>
            <a:r>
              <a:rPr lang="en-US" dirty="0"/>
              <a:t>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Linking </a:t>
            </a:r>
            <a:r>
              <a:rPr lang="en-US" dirty="0"/>
              <a:t>files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counter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across file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37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</a:t>
            </a:r>
            <a:r>
              <a:rPr lang="en-US" dirty="0"/>
              <a:t>maintains file information in a structure called inode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Creation </a:t>
            </a:r>
            <a:r>
              <a:rPr lang="en-US" dirty="0"/>
              <a:t>and modification time stamps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Ownership</a:t>
            </a:r>
            <a:r>
              <a:rPr lang="en-US" dirty="0"/>
              <a:t>, file size,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Commonly </a:t>
            </a:r>
            <a:r>
              <a:rPr lang="en-US" dirty="0"/>
              <a:t>used INODE information can be found by using </a:t>
            </a:r>
            <a:r>
              <a:rPr lang="en-US" dirty="0" smtClean="0"/>
              <a:t>ls command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</a:t>
            </a:r>
            <a:r>
              <a:rPr lang="en-US" dirty="0"/>
              <a:t>information and be modified by using chgrp 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76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I-node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047" y="1677687"/>
            <a:ext cx="4217850" cy="48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1047" y="2164887"/>
            <a:ext cx="4217850" cy="81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1047" y="2976887"/>
            <a:ext cx="4217850" cy="81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1047" y="3788887"/>
            <a:ext cx="4217850" cy="81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1047" y="4600887"/>
            <a:ext cx="4217850" cy="81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1047" y="5412887"/>
            <a:ext cx="4217850" cy="1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60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02671"/>
            <a:ext cx="8417052" cy="44153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disk partition has 4 Regions: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block </a:t>
            </a:r>
            <a:r>
              <a:rPr lang="en-US" dirty="0"/>
              <a:t>0: boot block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block </a:t>
            </a:r>
            <a:r>
              <a:rPr lang="en-US" dirty="0"/>
              <a:t>1: super block. Contains the size of the disk and </a:t>
            </a:r>
            <a:r>
              <a:rPr lang="en-US" dirty="0" smtClean="0"/>
              <a:t>the boundaries </a:t>
            </a:r>
            <a:r>
              <a:rPr lang="en-US" dirty="0"/>
              <a:t>of the other regions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i-nodes</a:t>
            </a:r>
            <a:r>
              <a:rPr lang="en-US" dirty="0"/>
              <a:t>: list of i-nodes, each is a 64-byte structure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free </a:t>
            </a:r>
            <a:r>
              <a:rPr lang="en-US" dirty="0"/>
              <a:t>storage blocks for the contents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i-node contains owner, protection bits, size, directory/file, and 13</a:t>
            </a:r>
          </a:p>
          <a:p>
            <a:r>
              <a:rPr lang="en-US" dirty="0"/>
              <a:t>disk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10 of these addresses point directly at the first 10 blocks of </a:t>
            </a:r>
            <a:r>
              <a:rPr lang="en-US" dirty="0" smtClean="0"/>
              <a:t>a file. If </a:t>
            </a:r>
            <a:r>
              <a:rPr lang="en-US" dirty="0"/>
              <a:t>a file is larger than 10 blocks (5,120 bytes), the 11th points at a </a:t>
            </a:r>
            <a:r>
              <a:rPr lang="en-US" dirty="0" smtClean="0"/>
              <a:t>block for </a:t>
            </a:r>
            <a:r>
              <a:rPr lang="en-US" dirty="0"/>
              <a:t>secondary indexing – single indirect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38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System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Second-level </a:t>
            </a:r>
            <a:r>
              <a:rPr lang="en-US" dirty="0"/>
              <a:t>index block contains the addresses of the next 128 blocks of the </a:t>
            </a:r>
            <a:r>
              <a:rPr lang="en-US" dirty="0" smtClean="0"/>
              <a:t>file (70,656 </a:t>
            </a:r>
            <a:r>
              <a:rPr lang="en-US" dirty="0"/>
              <a:t>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levels of indirection: 12th entry (double indirect block) points at up to </a:t>
            </a:r>
            <a:r>
              <a:rPr lang="en-US" dirty="0" smtClean="0"/>
              <a:t>128 blocks</a:t>
            </a:r>
            <a:r>
              <a:rPr lang="en-US" dirty="0"/>
              <a:t>, each pointing to 128 blocks of the file (8,459,264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</a:t>
            </a:r>
            <a:r>
              <a:rPr lang="en-US" dirty="0"/>
              <a:t>levels of indirection: 13th address (triple indirect block) is for a </a:t>
            </a:r>
            <a:r>
              <a:rPr lang="en-US" dirty="0" smtClean="0"/>
              <a:t>three layered </a:t>
            </a:r>
            <a:r>
              <a:rPr lang="en-US" dirty="0"/>
              <a:t>indexing of 1,082,201,087 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directory is accessed exactly as an ordinary file. It contains 16 byte </a:t>
            </a:r>
            <a:r>
              <a:rPr lang="en-US" dirty="0" smtClean="0"/>
              <a:t>entries consisting </a:t>
            </a:r>
            <a:r>
              <a:rPr lang="en-US" dirty="0"/>
              <a:t>of a 14-byte name and an i-number (index or ID of an i-node). The root </a:t>
            </a:r>
            <a:r>
              <a:rPr lang="en-US" dirty="0" smtClean="0"/>
              <a:t>of the </a:t>
            </a:r>
            <a:r>
              <a:rPr lang="en-US" dirty="0"/>
              <a:t>file system hierarchy is at a known i-number (2).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32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Mounting </a:t>
            </a:r>
            <a:r>
              <a:rPr lang="en-US" dirty="0"/>
              <a:t>file system: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File </a:t>
            </a:r>
            <a:r>
              <a:rPr lang="en-US" dirty="0"/>
              <a:t>tree is composed of file system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mount command to map a directory within the existing file </a:t>
            </a:r>
            <a:r>
              <a:rPr lang="en-US" dirty="0" smtClean="0"/>
              <a:t>tree (mount </a:t>
            </a:r>
            <a:r>
              <a:rPr lang="en-US" dirty="0"/>
              <a:t>point) to the root of the new file system.</a:t>
            </a:r>
          </a:p>
          <a:p>
            <a:pPr marL="68580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mount </a:t>
            </a:r>
            <a:r>
              <a:rPr lang="en-US" dirty="0"/>
              <a:t>/dev/hda2 /</a:t>
            </a:r>
            <a:r>
              <a:rPr lang="en-US" dirty="0" smtClean="0"/>
              <a:t>usr</a:t>
            </a:r>
          </a:p>
          <a:p>
            <a:pPr lvl="2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umount command to detach the file system: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Detaching </a:t>
            </a:r>
            <a:r>
              <a:rPr lang="en-US" dirty="0"/>
              <a:t>will fail if the file system is busy.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81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File System &amp;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a new </a:t>
            </a:r>
            <a:r>
              <a:rPr lang="en-US" dirty="0" smtClean="0"/>
              <a:t>file touch </a:t>
            </a:r>
            <a:r>
              <a:rPr lang="en-US" dirty="0"/>
              <a:t>&lt;newfilename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a directory:</a:t>
            </a:r>
          </a:p>
          <a:p>
            <a:r>
              <a:rPr lang="en-US" dirty="0"/>
              <a:t>Mkdir &lt;dirname&gt; </a:t>
            </a:r>
            <a:r>
              <a:rPr lang="en-US" dirty="0" smtClean="0"/>
              <a:t>is </a:t>
            </a:r>
            <a:r>
              <a:rPr lang="en-US" dirty="0"/>
              <a:t>the Command to create a directory.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mkdir /home/ramesh/data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Common </a:t>
            </a:r>
            <a:r>
              <a:rPr lang="en-US" dirty="0"/>
              <a:t>options:</a:t>
            </a:r>
          </a:p>
          <a:p>
            <a:pPr marL="68580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p create the intermediate (parent) directories, as needed.</a:t>
            </a:r>
          </a:p>
          <a:p>
            <a:pPr marL="68580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m mode access permissions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52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84058"/>
            <a:ext cx="8417052" cy="482580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(r): A user who has read permission for a file may look at </a:t>
            </a:r>
            <a:r>
              <a:rPr lang="en-US" dirty="0" smtClean="0"/>
              <a:t>its contents </a:t>
            </a:r>
            <a:r>
              <a:rPr lang="en-US" dirty="0"/>
              <a:t>or make a copy of it. For a directory, read permission enables </a:t>
            </a:r>
            <a:r>
              <a:rPr lang="en-US" dirty="0" smtClean="0"/>
              <a:t>a user </a:t>
            </a:r>
            <a:r>
              <a:rPr lang="en-US" dirty="0"/>
              <a:t>to find out what files are in that directory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(w): A user who has write permission for a file can alter or </a:t>
            </a:r>
            <a:r>
              <a:rPr lang="en-US" dirty="0" smtClean="0"/>
              <a:t>remove the </a:t>
            </a:r>
            <a:r>
              <a:rPr lang="en-US" dirty="0"/>
              <a:t>contents of that file. For a directory, the user can create and delete </a:t>
            </a:r>
            <a:r>
              <a:rPr lang="en-US" dirty="0" smtClean="0"/>
              <a:t>files in </a:t>
            </a:r>
            <a:r>
              <a:rPr lang="en-US" dirty="0"/>
              <a:t>that directory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Execute </a:t>
            </a:r>
            <a:r>
              <a:rPr lang="en-US" dirty="0"/>
              <a:t>(x): A user who has execute permission for a file can cause </a:t>
            </a:r>
            <a:r>
              <a:rPr lang="en-US" dirty="0" smtClean="0"/>
              <a:t>the contents </a:t>
            </a:r>
            <a:r>
              <a:rPr lang="en-US" dirty="0"/>
              <a:t>of that file to be executed (provided that it is executable). For </a:t>
            </a:r>
            <a:r>
              <a:rPr lang="en-US" dirty="0" smtClean="0"/>
              <a:t>a directory</a:t>
            </a:r>
            <a:r>
              <a:rPr lang="en-US" dirty="0"/>
              <a:t>, execute permission allows a user to change to that directory.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92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897921"/>
            <a:ext cx="8417052" cy="5253921"/>
          </a:xfrm>
        </p:spPr>
        <p:txBody>
          <a:bodyPr>
            <a:noAutofit/>
          </a:bodyPr>
          <a:lstStyle/>
          <a:p>
            <a:r>
              <a:rPr lang="en-US" dirty="0" smtClean="0"/>
              <a:t>Access </a:t>
            </a:r>
            <a:r>
              <a:rPr lang="en-US" dirty="0"/>
              <a:t>Control 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 </a:t>
            </a:r>
            <a:r>
              <a:rPr lang="en-US" dirty="0"/>
              <a:t>rwx r-x r—-: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file, directory, and executable has permissions set for who can read, write, </a:t>
            </a:r>
            <a:r>
              <a:rPr lang="en-US" dirty="0" smtClean="0"/>
              <a:t>and/or execute </a:t>
            </a:r>
            <a:r>
              <a:rPr lang="en-US" dirty="0"/>
              <a:t>it. To find the permissions assigned to a file, the ls command with the –l option should </a:t>
            </a:r>
            <a:r>
              <a:rPr lang="en-US" dirty="0" smtClean="0"/>
              <a:t>be used</a:t>
            </a:r>
            <a:r>
              <a:rPr lang="en-US" dirty="0"/>
              <a:t>.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Also</a:t>
            </a:r>
            <a:r>
              <a:rPr lang="en-US" dirty="0"/>
              <a:t>, using the -g option with "ls -l" will help when it is necessary to know the group </a:t>
            </a:r>
            <a:r>
              <a:rPr lang="en-US" dirty="0" smtClean="0"/>
              <a:t>for which </a:t>
            </a:r>
            <a:r>
              <a:rPr lang="en-US" dirty="0"/>
              <a:t>the permissions are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various file modes are: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- </a:t>
            </a:r>
            <a:r>
              <a:rPr lang="en-US" dirty="0"/>
              <a:t>Regular file (as mode)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 </a:t>
            </a:r>
            <a:r>
              <a:rPr lang="en-US" dirty="0"/>
              <a:t>Directory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 </a:t>
            </a:r>
            <a:r>
              <a:rPr lang="en-US" dirty="0"/>
              <a:t>Symbolic link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- </a:t>
            </a:r>
            <a:r>
              <a:rPr lang="en-US" dirty="0"/>
              <a:t>no permission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 </a:t>
            </a:r>
            <a:r>
              <a:rPr lang="en-US" dirty="0"/>
              <a:t>read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w </a:t>
            </a:r>
            <a:r>
              <a:rPr lang="en-US" dirty="0"/>
              <a:t>write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81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After completing this session, associate will be able to 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​</a:t>
            </a:r>
            <a:endParaRPr lang="en-US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the basic background in UNIX </a:t>
            </a:r>
            <a:r>
              <a:rPr lang="en-US" dirty="0" smtClean="0"/>
              <a:t>structure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kernel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the history of UNIX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file systems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file permissions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file permissions0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3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93802"/>
            <a:ext cx="8417052" cy="49952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 </a:t>
            </a:r>
            <a:r>
              <a:rPr lang="en-US" dirty="0"/>
              <a:t>rwx r-x r—-: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next 9 characters are in 3 sets of 3 characters each. </a:t>
            </a:r>
            <a:r>
              <a:rPr lang="en-US" dirty="0" smtClean="0"/>
              <a:t>They indicate </a:t>
            </a:r>
            <a:r>
              <a:rPr lang="en-US" dirty="0"/>
              <a:t>file access </a:t>
            </a:r>
            <a:r>
              <a:rPr lang="en-US" dirty="0" smtClean="0"/>
              <a:t>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3 characters refer to the permissions for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next three for the users in the UNIX group assigned to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the last 3 to the permissions for other users on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of the permission types is represented by either a </a:t>
            </a:r>
            <a:r>
              <a:rPr lang="en-US" dirty="0" smtClean="0"/>
              <a:t>numeric equivalent</a:t>
            </a:r>
            <a:r>
              <a:rPr lang="en-US" dirty="0"/>
              <a:t>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read=4</a:t>
            </a:r>
            <a:r>
              <a:rPr lang="en-US" dirty="0"/>
              <a:t>, write=2, execute=1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</a:t>
            </a:r>
            <a:r>
              <a:rPr lang="en-US" dirty="0"/>
              <a:t>a single letter:</a:t>
            </a:r>
          </a:p>
          <a:p>
            <a:pPr marL="45720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read=r</a:t>
            </a:r>
            <a:r>
              <a:rPr lang="en-US" dirty="0"/>
              <a:t>, write=w, execute=x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27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76876"/>
            <a:ext cx="8417052" cy="5500601"/>
          </a:xfrm>
        </p:spPr>
        <p:txBody>
          <a:bodyPr>
            <a:noAutofit/>
          </a:bodyPr>
          <a:lstStyle/>
          <a:p>
            <a:r>
              <a:rPr lang="en-US" sz="1400" dirty="0"/>
              <a:t>d rwx r-x r--</a:t>
            </a:r>
          </a:p>
          <a:p>
            <a:r>
              <a:rPr lang="en-US" sz="1400" dirty="0"/>
              <a:t>Absolute value : 764</a:t>
            </a:r>
          </a:p>
          <a:p>
            <a:r>
              <a:rPr lang="en-US" sz="1400" dirty="0"/>
              <a:t>User group others</a:t>
            </a:r>
          </a:p>
          <a:p>
            <a:r>
              <a:rPr lang="en-US" sz="1400" dirty="0"/>
              <a:t>r w x r w x r w x</a:t>
            </a:r>
          </a:p>
          <a:p>
            <a:r>
              <a:rPr lang="en-US" sz="1400" dirty="0"/>
              <a:t>( 4 + 2 + 1 ) (4 + 2 + 0) (4 + 0 + 0 </a:t>
            </a:r>
            <a:r>
              <a:rPr lang="en-US" sz="1400" dirty="0" smtClean="0"/>
              <a:t>) = </a:t>
            </a:r>
            <a:r>
              <a:rPr lang="en-US" sz="1400" dirty="0"/>
              <a:t>7 = 6 = 4</a:t>
            </a:r>
          </a:p>
          <a:p>
            <a:r>
              <a:rPr lang="en-US" sz="1400" dirty="0"/>
              <a:t>Symbolic to Octal Conversions: SYMBOLIC BINARY OCTAL</a:t>
            </a:r>
          </a:p>
          <a:p>
            <a:r>
              <a:rPr lang="en-US" sz="1400" dirty="0"/>
              <a:t>--- 000 0</a:t>
            </a:r>
          </a:p>
          <a:p>
            <a:r>
              <a:rPr lang="en-US" sz="1400" dirty="0"/>
              <a:t>--x 001 1</a:t>
            </a:r>
          </a:p>
          <a:p>
            <a:r>
              <a:rPr lang="en-US" sz="1400" dirty="0"/>
              <a:t>-w- 010 2</a:t>
            </a:r>
          </a:p>
          <a:p>
            <a:r>
              <a:rPr lang="en-US" sz="1400" dirty="0"/>
              <a:t>-wx 011 3</a:t>
            </a:r>
          </a:p>
          <a:p>
            <a:r>
              <a:rPr lang="en-US" sz="1400" dirty="0"/>
              <a:t>r-- 100 4</a:t>
            </a:r>
          </a:p>
          <a:p>
            <a:r>
              <a:rPr lang="en-US" sz="1400" dirty="0"/>
              <a:t>r-x 101 5</a:t>
            </a:r>
          </a:p>
          <a:p>
            <a:r>
              <a:rPr lang="en-US" sz="1400" dirty="0"/>
              <a:t>rw- 110 </a:t>
            </a:r>
            <a:r>
              <a:rPr lang="en-US" sz="1400" dirty="0" smtClean="0"/>
              <a:t>6</a:t>
            </a:r>
          </a:p>
          <a:p>
            <a:r>
              <a:rPr lang="en-US" sz="1400" dirty="0"/>
              <a:t>rwx 111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832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02671"/>
            <a:ext cx="8417052" cy="483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Changing </a:t>
            </a:r>
            <a:r>
              <a:rPr lang="en-US" dirty="0"/>
              <a:t>Access - </a:t>
            </a:r>
            <a:r>
              <a:rPr lang="en-US" dirty="0" smtClean="0"/>
              <a:t>chown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chown:</a:t>
            </a:r>
          </a:p>
          <a:p>
            <a:pPr marL="0" lvl="1" indent="0">
              <a:buNone/>
            </a:pPr>
            <a:r>
              <a:rPr lang="en-US" dirty="0" smtClean="0"/>
              <a:t>Ownership </a:t>
            </a:r>
            <a:r>
              <a:rPr lang="en-US" dirty="0"/>
              <a:t>of a file can be changed with the chown command. This can only </a:t>
            </a:r>
            <a:r>
              <a:rPr lang="en-US" dirty="0" smtClean="0"/>
              <a:t>be done </a:t>
            </a:r>
            <a:r>
              <a:rPr lang="en-US" dirty="0"/>
              <a:t>by the super-user, A normal user can’t give away ownership of their files.</a:t>
            </a:r>
          </a:p>
          <a:p>
            <a:r>
              <a:rPr lang="en-US" b="1" dirty="0"/>
              <a:t>Example</a:t>
            </a:r>
            <a:r>
              <a:rPr lang="en-US" dirty="0"/>
              <a:t>: chown trng </a:t>
            </a:r>
            <a:r>
              <a:rPr lang="en-US" dirty="0" smtClean="0"/>
              <a:t>datafile</a:t>
            </a:r>
          </a:p>
          <a:p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Access – Chgrp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chgrp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/>
              <a:t>Anyone can change the group of files they own, to another group they belong </a:t>
            </a:r>
            <a:r>
              <a:rPr lang="en-US" dirty="0" smtClean="0"/>
              <a:t>to, with </a:t>
            </a:r>
            <a:r>
              <a:rPr lang="en-US" dirty="0"/>
              <a:t>the chgrp command.</a:t>
            </a:r>
          </a:p>
          <a:p>
            <a:r>
              <a:rPr lang="en-US" b="1" dirty="0"/>
              <a:t>Example</a:t>
            </a:r>
            <a:r>
              <a:rPr lang="en-US" dirty="0"/>
              <a:t>: chgrp trngroup datafile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6585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76739"/>
            <a:ext cx="8417052" cy="3865405"/>
          </a:xfrm>
        </p:spPr>
        <p:txBody>
          <a:bodyPr>
            <a:normAutofit/>
          </a:bodyPr>
          <a:lstStyle/>
          <a:p>
            <a:r>
              <a:rPr lang="en-US" dirty="0"/>
              <a:t>Changing Access – chmod: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command to change permissions on an item (file, directory, and so on) is</a:t>
            </a:r>
          </a:p>
          <a:p>
            <a:r>
              <a:rPr lang="en-US" dirty="0" smtClean="0"/>
              <a:t>	</a:t>
            </a:r>
            <a:r>
              <a:rPr lang="en-US" sz="1400" dirty="0" smtClean="0"/>
              <a:t>chmod</a:t>
            </a:r>
            <a:endParaRPr lang="en-US" sz="1400" dirty="0"/>
          </a:p>
          <a:p>
            <a:r>
              <a:rPr lang="en-US" sz="1400" dirty="0" smtClean="0"/>
              <a:t>	chmod </a:t>
            </a:r>
            <a:r>
              <a:rPr lang="en-US" sz="1400" dirty="0"/>
              <a:t>[u|g|o|a] [+|-|=] [r|w|x] [file]</a:t>
            </a:r>
          </a:p>
          <a:p>
            <a:r>
              <a:rPr lang="en-US" sz="1400" dirty="0" smtClean="0"/>
              <a:t>	chmod </a:t>
            </a:r>
            <a:r>
              <a:rPr lang="en-US" sz="1400" dirty="0"/>
              <a:t>755 [file]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 smtClean="0"/>
              <a:t>	</a:t>
            </a:r>
            <a:r>
              <a:rPr lang="en-US" sz="1400" dirty="0" smtClean="0"/>
              <a:t>chmod </a:t>
            </a:r>
            <a:r>
              <a:rPr lang="en-US" sz="1400" dirty="0"/>
              <a:t>u=rwx, go=rx datafile or chmod 766 </a:t>
            </a:r>
            <a:r>
              <a:rPr lang="en-US" sz="1400" dirty="0" smtClean="0"/>
              <a:t>datafile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57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76739"/>
            <a:ext cx="8417052" cy="5931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Symbols </a:t>
            </a:r>
            <a:r>
              <a:rPr lang="en-US" dirty="0"/>
              <a:t>used for user category:</a:t>
            </a:r>
          </a:p>
          <a:p>
            <a:r>
              <a:rPr lang="en-US" dirty="0" smtClean="0"/>
              <a:t>	</a:t>
            </a:r>
            <a:r>
              <a:rPr lang="en-US" sz="1400" dirty="0" smtClean="0"/>
              <a:t>u </a:t>
            </a:r>
            <a:r>
              <a:rPr lang="en-US" sz="1400" dirty="0"/>
              <a:t>users</a:t>
            </a:r>
          </a:p>
          <a:p>
            <a:r>
              <a:rPr lang="en-US" sz="1400" dirty="0" smtClean="0"/>
              <a:t>	g </a:t>
            </a:r>
            <a:r>
              <a:rPr lang="en-US" sz="1400" dirty="0"/>
              <a:t>group</a:t>
            </a:r>
          </a:p>
          <a:p>
            <a:r>
              <a:rPr lang="en-US" sz="1400" dirty="0" smtClean="0"/>
              <a:t>	o </a:t>
            </a:r>
            <a:r>
              <a:rPr lang="en-US" sz="1400" dirty="0"/>
              <a:t>others</a:t>
            </a:r>
          </a:p>
          <a:p>
            <a:r>
              <a:rPr lang="en-US" sz="1400" dirty="0" smtClean="0"/>
              <a:t>	a </a:t>
            </a:r>
            <a:r>
              <a:rPr lang="en-US" sz="1400" dirty="0"/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operator </a:t>
            </a:r>
            <a:r>
              <a:rPr lang="en-US" dirty="0" smtClean="0"/>
              <a:t>can be:</a:t>
            </a:r>
          </a:p>
          <a:p>
            <a:r>
              <a:rPr lang="en-US" dirty="0"/>
              <a:t>	</a:t>
            </a:r>
            <a:r>
              <a:rPr lang="en-US" sz="1400" dirty="0" smtClean="0"/>
              <a:t>add </a:t>
            </a:r>
            <a:r>
              <a:rPr lang="en-US" sz="1400" dirty="0"/>
              <a:t>permissions, - remove permissions and = set permissions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34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B34890-BA21-E246-9431-DAC36DDA62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58969" y="2687598"/>
            <a:ext cx="856924" cy="11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07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What </a:t>
            </a:r>
            <a:r>
              <a:rPr lang="en-US" dirty="0"/>
              <a:t>are the basic components of an operating system?</a:t>
            </a:r>
          </a:p>
          <a:p>
            <a:r>
              <a:rPr lang="en-US" dirty="0"/>
              <a:t>2. What is meant by file system?</a:t>
            </a:r>
          </a:p>
          <a:p>
            <a:r>
              <a:rPr lang="en-US" dirty="0"/>
              <a:t>3. Multiple Kernels can run in a system - state true or false.</a:t>
            </a:r>
          </a:p>
          <a:p>
            <a:r>
              <a:rPr lang="en-US" dirty="0"/>
              <a:t>4. Which file mode indicates a Symbolic Link?</a:t>
            </a:r>
          </a:p>
          <a:p>
            <a:r>
              <a:rPr lang="en-US" dirty="0"/>
              <a:t>5. Which type of Permission allows a user to change the directory?</a:t>
            </a:r>
          </a:p>
          <a:p>
            <a:r>
              <a:rPr lang="en-US" dirty="0"/>
              <a:t>6. A file has got permission as 745. What will be the permissions of </a:t>
            </a:r>
            <a:r>
              <a:rPr lang="en-US" dirty="0" smtClean="0"/>
              <a:t>User, Group, and </a:t>
            </a:r>
            <a:r>
              <a:rPr lang="en-US" dirty="0"/>
              <a:t>Others?</a:t>
            </a:r>
          </a:p>
          <a:p>
            <a:r>
              <a:rPr lang="en-US" dirty="0"/>
              <a:t>7. Ownership of a file can be changed by any user. State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9EC37FF-4E8C-0D48-AD8B-64BAA44758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20778" y="1114793"/>
            <a:ext cx="1042875" cy="1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07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After completing this session, associate </a:t>
            </a:r>
            <a:r>
              <a:rPr lang="en-US" dirty="0" smtClean="0"/>
              <a:t>should </a:t>
            </a:r>
            <a:r>
              <a:rPr lang="en-US" dirty="0"/>
              <a:t>be able to :​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the basic background in UNIX structure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kernel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Describe the history of UNIX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Work with file systems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file permissions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Work with file </a:t>
            </a:r>
            <a:r>
              <a:rPr lang="en-US" dirty="0" smtClean="0"/>
              <a:t>permissions0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468D83-7077-2246-AFDE-880993C60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633" y="3698398"/>
            <a:ext cx="8207508" cy="307777"/>
          </a:xfrm>
        </p:spPr>
        <p:txBody>
          <a:bodyPr/>
          <a:lstStyle/>
          <a:p>
            <a:r>
              <a:rPr lang="en-US" sz="1400" dirty="0"/>
              <a:t>You have successfully completed the session on </a:t>
            </a:r>
            <a:r>
              <a:rPr lang="en-US" sz="1400" dirty="0">
                <a:solidFill>
                  <a:schemeClr val="bg1"/>
                </a:solidFill>
              </a:rPr>
              <a:t>Introduction to Unix and Basic Concepts</a:t>
            </a: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398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102671"/>
            <a:ext cx="8417052" cy="4415367"/>
          </a:xfrm>
        </p:spPr>
        <p:txBody>
          <a:bodyPr/>
          <a:lstStyle/>
          <a:p>
            <a:r>
              <a:rPr lang="en-US" dirty="0" smtClean="0"/>
              <a:t>What is Unix?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fully-networked 32/64-Bit Operating </a:t>
            </a:r>
            <a:r>
              <a:rPr lang="en-US" dirty="0" smtClean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Multi-user</a:t>
            </a:r>
            <a:r>
              <a:rPr lang="en-US" dirty="0"/>
              <a:t>, Multitasking, and Multiprocessor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X Windows </a:t>
            </a:r>
            <a:r>
              <a:rPr lang="en-US" dirty="0" smtClean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Coexists </a:t>
            </a:r>
            <a:r>
              <a:rPr lang="en-US" dirty="0"/>
              <a:t>with other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</a:t>
            </a:r>
            <a:r>
              <a:rPr lang="en-US" dirty="0"/>
              <a:t>on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</a:t>
            </a:r>
            <a:r>
              <a:rPr lang="en-US" dirty="0"/>
              <a:t>the Source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61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9" y="1063507"/>
            <a:ext cx="8239489" cy="477096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Multi-user </a:t>
            </a:r>
            <a:r>
              <a:rPr lang="en-US" dirty="0"/>
              <a:t>system:</a:t>
            </a:r>
          </a:p>
          <a:p>
            <a:pPr marL="457200" lvl="1" indent="-285750"/>
            <a:r>
              <a:rPr lang="en-US" dirty="0" smtClean="0"/>
              <a:t>Enables </a:t>
            </a:r>
            <a:r>
              <a:rPr lang="en-US" dirty="0"/>
              <a:t>multiple users to share system resources</a:t>
            </a:r>
          </a:p>
          <a:p>
            <a:pPr marL="457200" lvl="1" indent="-285750"/>
            <a:r>
              <a:rPr lang="en-US" dirty="0" smtClean="0"/>
              <a:t>Uses </a:t>
            </a:r>
            <a:r>
              <a:rPr lang="en-US" dirty="0"/>
              <a:t>time </a:t>
            </a:r>
            <a:r>
              <a:rPr lang="en-US" dirty="0" smtClean="0"/>
              <a:t>slicing</a:t>
            </a:r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Multitasking</a:t>
            </a:r>
            <a:r>
              <a:rPr lang="en-US" dirty="0"/>
              <a:t>:</a:t>
            </a:r>
          </a:p>
          <a:p>
            <a:pPr marL="457200" lvl="1" indent="-285750"/>
            <a:r>
              <a:rPr lang="en-US" dirty="0" smtClean="0"/>
              <a:t>Performs </a:t>
            </a:r>
            <a:r>
              <a:rPr lang="en-US" dirty="0"/>
              <a:t>multiple tasks concurrently</a:t>
            </a:r>
          </a:p>
          <a:p>
            <a:pPr marL="457200" lvl="1" indent="-285750"/>
            <a:r>
              <a:rPr lang="en-US" dirty="0" smtClean="0"/>
              <a:t>Background </a:t>
            </a:r>
            <a:r>
              <a:rPr lang="en-US" dirty="0"/>
              <a:t>and Foreground </a:t>
            </a:r>
            <a:r>
              <a:rPr lang="en-US" dirty="0" smtClean="0"/>
              <a:t>jobs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Portability</a:t>
            </a:r>
            <a:r>
              <a:rPr lang="en-US" dirty="0"/>
              <a:t>:</a:t>
            </a:r>
          </a:p>
          <a:p>
            <a:pPr marL="457200" lvl="1" indent="-285750"/>
            <a:r>
              <a:rPr lang="en-US" dirty="0" smtClean="0"/>
              <a:t>Ability </a:t>
            </a:r>
            <a:r>
              <a:rPr lang="en-US" dirty="0"/>
              <a:t>to operate on a different hardware with minimum changes</a:t>
            </a:r>
          </a:p>
          <a:p>
            <a:pPr marL="457200" lvl="1" indent="-285750"/>
            <a:r>
              <a:rPr lang="en-US" dirty="0" smtClean="0"/>
              <a:t>Entire </a:t>
            </a:r>
            <a:r>
              <a:rPr lang="en-US" dirty="0"/>
              <a:t>OS can be moved with its File System, Utilities and </a:t>
            </a:r>
            <a:r>
              <a:rPr lang="en-US" dirty="0" smtClean="0"/>
              <a:t>Application since </a:t>
            </a:r>
            <a:r>
              <a:rPr lang="en-US" dirty="0"/>
              <a:t>it </a:t>
            </a:r>
            <a:r>
              <a:rPr lang="en-US" dirty="0" smtClean="0"/>
              <a:t>is written in a high </a:t>
            </a:r>
            <a:r>
              <a:rPr lang="en-US" dirty="0"/>
              <a:t>level </a:t>
            </a:r>
            <a:r>
              <a:rPr lang="en-US" dirty="0" smtClean="0"/>
              <a:t>language - </a:t>
            </a:r>
            <a:r>
              <a:rPr lang="en-US" dirty="0"/>
              <a:t>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3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as an operating system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16825"/>
            <a:ext cx="8417052" cy="484794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understand what is an operating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Components </a:t>
            </a:r>
            <a:r>
              <a:rPr lang="en-US" dirty="0"/>
              <a:t>of an operating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Basic </a:t>
            </a:r>
            <a:r>
              <a:rPr lang="en-US" dirty="0"/>
              <a:t>functions of an operating </a:t>
            </a:r>
            <a:r>
              <a:rPr lang="en-US" dirty="0" smtClean="0"/>
              <a:t>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is an operating system?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operating system is a collection of programs that </a:t>
            </a:r>
            <a:r>
              <a:rPr lang="en-US" dirty="0" smtClean="0"/>
              <a:t>coordinate the </a:t>
            </a:r>
            <a:r>
              <a:rPr lang="en-US" dirty="0"/>
              <a:t>operation of computer hardware and software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Three </a:t>
            </a:r>
            <a:r>
              <a:rPr lang="en-US" dirty="0"/>
              <a:t>basic components:</a:t>
            </a:r>
          </a:p>
          <a:p>
            <a:pPr marL="457200" lvl="1" indent="-285750"/>
            <a:r>
              <a:rPr lang="en-US" dirty="0" smtClean="0"/>
              <a:t>The </a:t>
            </a:r>
            <a:r>
              <a:rPr lang="en-US" dirty="0"/>
              <a:t>Kernel</a:t>
            </a:r>
          </a:p>
          <a:p>
            <a:pPr marL="457200" lvl="1" indent="-285750"/>
            <a:r>
              <a:rPr lang="en-US" dirty="0" smtClean="0"/>
              <a:t>The </a:t>
            </a:r>
            <a:r>
              <a:rPr lang="en-US" dirty="0"/>
              <a:t>File System</a:t>
            </a:r>
          </a:p>
          <a:p>
            <a:pPr marL="457200" lvl="1" indent="-285750"/>
            <a:r>
              <a:rPr lang="en-US" dirty="0" smtClean="0"/>
              <a:t>The </a:t>
            </a:r>
            <a:r>
              <a:rPr lang="en-US" dirty="0"/>
              <a:t>Shell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32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as an operating system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972375"/>
            <a:ext cx="8417052" cy="5204412"/>
          </a:xfrm>
        </p:spPr>
        <p:txBody>
          <a:bodyPr>
            <a:noAutofit/>
          </a:bodyPr>
          <a:lstStyle/>
          <a:p>
            <a:r>
              <a:rPr lang="en-US" b="1" dirty="0"/>
              <a:t>Basic functions of an operating system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Opening </a:t>
            </a:r>
            <a:r>
              <a:rPr lang="en-US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Closing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files and/or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Copying </a:t>
            </a:r>
            <a:r>
              <a:rPr lang="en-US" dirty="0"/>
              <a:t>or deleting files and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</a:t>
            </a:r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/>
              <a:t>and writing to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Allowing </a:t>
            </a:r>
            <a:r>
              <a:rPr lang="en-US" dirty="0"/>
              <a:t>or limiting access to system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Monitoring/Killing </a:t>
            </a:r>
            <a:r>
              <a:rPr lang="en-US" dirty="0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804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2139" y="1193802"/>
            <a:ext cx="8417052" cy="4902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Kernel: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innermost layer is the hardware that provides the services for the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</a:t>
            </a:r>
            <a:r>
              <a:rPr lang="en-US" dirty="0"/>
              <a:t>interacts directly with the hardware and provides the services to the </a:t>
            </a:r>
            <a:r>
              <a:rPr lang="en-US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programs interact with the kernel through a set of standard 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only one kernel for any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loaded into memory when the UNIX system boots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Keeps </a:t>
            </a:r>
            <a:r>
              <a:rPr lang="en-US" dirty="0"/>
              <a:t>users and processes separate in multi-user and multi-tasking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</a:t>
            </a:r>
            <a:r>
              <a:rPr lang="en-US" dirty="0"/>
              <a:t>system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Allocates </a:t>
            </a:r>
            <a:r>
              <a:rPr lang="en-US" dirty="0"/>
              <a:t>time between users and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27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Decides </a:t>
            </a:r>
            <a:r>
              <a:rPr lang="en-US" dirty="0"/>
              <a:t>process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</a:t>
            </a:r>
            <a:r>
              <a:rPr lang="en-US" dirty="0"/>
              <a:t>Memory and allocates it to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Schedules </a:t>
            </a:r>
            <a:r>
              <a:rPr lang="en-US" dirty="0"/>
              <a:t>work done by the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Organizes </a:t>
            </a:r>
            <a:r>
              <a:rPr lang="en-US" dirty="0"/>
              <a:t>transfer of data from one part of machine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Accepts </a:t>
            </a:r>
            <a:r>
              <a:rPr lang="en-US" dirty="0"/>
              <a:t>instructions from Shell and caries them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Enforces </a:t>
            </a:r>
            <a:r>
              <a:rPr lang="en-US" dirty="0"/>
              <a:t>access permission on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</a:t>
            </a:r>
            <a:r>
              <a:rPr lang="en-US" dirty="0"/>
              <a:t>written user programs are independent of the </a:t>
            </a:r>
            <a:r>
              <a:rPr lang="en-US" dirty="0" smtClean="0"/>
              <a:t>underlying hardware</a:t>
            </a:r>
            <a:r>
              <a:rPr lang="en-US" dirty="0"/>
              <a:t>, making them readily portable to new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Located </a:t>
            </a:r>
            <a:r>
              <a:rPr lang="en-US" dirty="0"/>
              <a:t>at /UNIX or /kernel.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474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2140</Words>
  <Application>Microsoft Office PowerPoint</Application>
  <PresentationFormat>On-screen Show (4:3)</PresentationFormat>
  <Paragraphs>341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Introduction to Unix and Basic Concepts</vt:lpstr>
      <vt:lpstr>Overview</vt:lpstr>
      <vt:lpstr>Objectives</vt:lpstr>
      <vt:lpstr>Unix - Overview</vt:lpstr>
      <vt:lpstr>Unix features</vt:lpstr>
      <vt:lpstr>Unix as an operating system - Overview</vt:lpstr>
      <vt:lpstr>Unix as an operating system - Overview</vt:lpstr>
      <vt:lpstr>Kernel</vt:lpstr>
      <vt:lpstr>Kernel(contd.)</vt:lpstr>
      <vt:lpstr>Unix as an Operating System - Evolution</vt:lpstr>
      <vt:lpstr>Unix as an Operating System – Evolution(contd.)</vt:lpstr>
      <vt:lpstr>Unix as an Operating System Structure</vt:lpstr>
      <vt:lpstr>Getting Started : Logging In</vt:lpstr>
      <vt:lpstr>Exiting and Terminal Type</vt:lpstr>
      <vt:lpstr>Introduction – File System</vt:lpstr>
      <vt:lpstr>File system structure</vt:lpstr>
      <vt:lpstr>Organizing of the File System (Contd.)</vt:lpstr>
      <vt:lpstr>Types of Files</vt:lpstr>
      <vt:lpstr>Types of Files (Contd.)</vt:lpstr>
      <vt:lpstr>Types of files(contd.)</vt:lpstr>
      <vt:lpstr>Types of files(contd.)</vt:lpstr>
      <vt:lpstr>File System</vt:lpstr>
      <vt:lpstr>I-node</vt:lpstr>
      <vt:lpstr>Unix File System</vt:lpstr>
      <vt:lpstr>Unix File System (Contd.)</vt:lpstr>
      <vt:lpstr>Creating file system</vt:lpstr>
      <vt:lpstr>Creating a New File System &amp; Directory</vt:lpstr>
      <vt:lpstr>File Permissions</vt:lpstr>
      <vt:lpstr>File Permissions (Contd.)</vt:lpstr>
      <vt:lpstr>File Permissions (Contd.)</vt:lpstr>
      <vt:lpstr>File Permissions (Contd.)</vt:lpstr>
      <vt:lpstr>File Permissions (Contd.)</vt:lpstr>
      <vt:lpstr>File Permissions (Contd.)</vt:lpstr>
      <vt:lpstr>File Permissions (Contd.)</vt:lpstr>
      <vt:lpstr>Questions</vt:lpstr>
      <vt:lpstr>Test your Understanding</vt:lpstr>
      <vt:lpstr>Recap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and Basic Concepts</dc:title>
  <dc:creator>Poorni</dc:creator>
  <cp:lastModifiedBy>Poorni</cp:lastModifiedBy>
  <cp:revision>1</cp:revision>
  <dcterms:created xsi:type="dcterms:W3CDTF">2021-06-30T14:44:07Z</dcterms:created>
  <dcterms:modified xsi:type="dcterms:W3CDTF">2021-06-30T15:34:03Z</dcterms:modified>
</cp:coreProperties>
</file>