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28718-7795-4136-A71F-901A70FDFFCA}" type="datetimeFigureOut">
              <a:rPr lang="en-US" smtClean="0"/>
              <a:t>30/6/2021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6EB2-27A5-4ABB-8C81-9B0F53DB5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F6EB2-27A5-4ABB-8C81-9B0F53DB55D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00" dirty="0" smtClean="0"/>
              <a:t>When the Business key is not sufficient to identify table records uniquely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900" dirty="0" smtClean="0"/>
              <a:t>We reduce the number of dimensions and save space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900" dirty="0" smtClean="0"/>
              <a:t>For faster querying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900" dirty="0" smtClean="0"/>
              <a:t>Sorted &amp; hash partitioned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3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549401"/>
            <a:ext cx="8417052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67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D1FA78-39E9-43DE-80D1-AB3CE5CC32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Commands, Editors and Shell Scripting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FA78-39E9-43DE-80D1-AB3CE5CC329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63505"/>
            <a:ext cx="8417052" cy="50667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rmdir –r /home/frank/data</a:t>
            </a:r>
          </a:p>
          <a:p>
            <a:r>
              <a:rPr lang="en-US" dirty="0"/>
              <a:t>Common Options:</a:t>
            </a:r>
          </a:p>
          <a:p>
            <a:r>
              <a:rPr lang="en-US" dirty="0"/>
              <a:t>-r recursive delete. Delete files and then delete directory.</a:t>
            </a:r>
          </a:p>
          <a:p>
            <a:r>
              <a:rPr lang="en-US" dirty="0"/>
              <a:t>-f forced delete for all files (only by the owner).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</a:t>
            </a:r>
            <a:r>
              <a:rPr lang="en-US" dirty="0"/>
              <a:t>List: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Ls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list all contents in current directory</a:t>
            </a:r>
          </a:p>
          <a:p>
            <a:r>
              <a:rPr lang="en-US" b="1" dirty="0"/>
              <a:t>Example</a:t>
            </a:r>
            <a:r>
              <a:rPr lang="en-US" dirty="0"/>
              <a:t>: $&gt; ls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test3</a:t>
            </a:r>
          </a:p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512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93362"/>
            <a:ext cx="8417052" cy="5167185"/>
          </a:xfrm>
        </p:spPr>
        <p:txBody>
          <a:bodyPr>
            <a:noAutofit/>
          </a:bodyPr>
          <a:lstStyle/>
          <a:p>
            <a:r>
              <a:rPr lang="en-US" b="1" dirty="0"/>
              <a:t>Options:</a:t>
            </a:r>
          </a:p>
          <a:p>
            <a:r>
              <a:rPr lang="en-US" dirty="0"/>
              <a:t>-C Default format. Multi-column output with entries sorted</a:t>
            </a:r>
          </a:p>
          <a:p>
            <a:r>
              <a:rPr lang="en-US" dirty="0"/>
              <a:t>down the columns. For example:</a:t>
            </a:r>
          </a:p>
          <a:p>
            <a:r>
              <a:rPr lang="en-US" dirty="0"/>
              <a:t>ams_batch.c ftp_rass_atch</a:t>
            </a:r>
          </a:p>
          <a:p>
            <a:r>
              <a:rPr lang="en-US" dirty="0"/>
              <a:t>ams_batch1.c gcc-1.42.tar.gz</a:t>
            </a:r>
          </a:p>
          <a:p>
            <a:r>
              <a:rPr lang="en-US" dirty="0"/>
              <a:t>ams_batch_runs gunzip_solaris.exe</a:t>
            </a:r>
          </a:p>
          <a:p>
            <a:r>
              <a:rPr lang="en-US" dirty="0"/>
              <a:t>ams_batchfin learn</a:t>
            </a:r>
          </a:p>
          <a:p>
            <a:r>
              <a:rPr lang="en-US" dirty="0"/>
              <a:t>ams_batchfin.c log</a:t>
            </a:r>
          </a:p>
          <a:p>
            <a:r>
              <a:rPr lang="en-US" dirty="0"/>
              <a:t>ams_run_batchfin</a:t>
            </a:r>
          </a:p>
          <a:p>
            <a:r>
              <a:rPr lang="en-US" dirty="0"/>
              <a:t>melvreg_ret_status</a:t>
            </a:r>
          </a:p>
          <a:p>
            <a:r>
              <a:rPr lang="en-US" dirty="0"/>
              <a:t>backendC misc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97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985311"/>
            <a:ext cx="8417052" cy="5203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-a lists all entries including hidden files (beginning with dot). For example:</a:t>
            </a:r>
          </a:p>
          <a:p>
            <a:r>
              <a:rPr lang="en-US" dirty="0"/>
              <a:t>cshrc .login</a:t>
            </a:r>
          </a:p>
          <a:p>
            <a:r>
              <a:rPr lang="en-US" dirty="0"/>
              <a:t>.emacs .logout</a:t>
            </a:r>
          </a:p>
          <a:p>
            <a:r>
              <a:rPr lang="en-US" dirty="0"/>
              <a:t>.exrc .mailrc</a:t>
            </a:r>
          </a:p>
          <a:p>
            <a:r>
              <a:rPr lang="en-US" dirty="0"/>
              <a:t>.hotjava .profile</a:t>
            </a:r>
          </a:p>
          <a:p>
            <a:r>
              <a:rPr lang="en-US" dirty="0"/>
              <a:t>.</a:t>
            </a:r>
            <a:r>
              <a:rPr lang="en-US" dirty="0" smtClean="0"/>
              <a:t>rhosts</a:t>
            </a:r>
          </a:p>
          <a:p>
            <a:endParaRPr lang="en-US" dirty="0"/>
          </a:p>
          <a:p>
            <a:r>
              <a:rPr lang="en-US" dirty="0"/>
              <a:t>-F distinguishes directory and executable files from ordinary files. For exmaple:</a:t>
            </a:r>
          </a:p>
          <a:p>
            <a:r>
              <a:rPr lang="en-US" dirty="0"/>
              <a:t>ams_batchfin* learn/</a:t>
            </a:r>
          </a:p>
          <a:p>
            <a:r>
              <a:rPr lang="en-US" dirty="0"/>
              <a:t>ams_batchfin.c log/</a:t>
            </a:r>
          </a:p>
          <a:p>
            <a:r>
              <a:rPr lang="en-US" dirty="0"/>
              <a:t>ams_run_batchfin* melvreg_ret_status</a:t>
            </a:r>
          </a:p>
          <a:p>
            <a:r>
              <a:rPr lang="en-US" dirty="0"/>
              <a:t>backendC/ misc/</a:t>
            </a:r>
          </a:p>
          <a:p>
            <a:r>
              <a:rPr lang="en-US" dirty="0"/>
              <a:t>cc.sc* mvdsatcalbeg.jcl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71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-t Sort by time stamp (latest first) instead of by name.</a:t>
            </a:r>
          </a:p>
          <a:p>
            <a:r>
              <a:rPr lang="en-US" dirty="0"/>
              <a:t>The default is the last modification time.</a:t>
            </a:r>
          </a:p>
          <a:p>
            <a:r>
              <a:rPr lang="en-US" dirty="0"/>
              <a:t>-l print in long format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total 839</a:t>
            </a:r>
          </a:p>
          <a:p>
            <a:r>
              <a:rPr lang="en-US" dirty="0"/>
              <a:t>drwxrwxr-x 2 amsbatch tty 1024 Mar 7 17:44 data</a:t>
            </a:r>
          </a:p>
          <a:p>
            <a:r>
              <a:rPr lang="en-US" dirty="0"/>
              <a:t>drwxrwxr-x 2 amsbatch tty 512 Jun 12 14:56 tmp</a:t>
            </a:r>
          </a:p>
          <a:p>
            <a:r>
              <a:rPr lang="en-US" dirty="0"/>
              <a:t>-rw-r--r-- 1 amsbatch tty 973 Jun 13 14:54</a:t>
            </a:r>
          </a:p>
          <a:p>
            <a:r>
              <a:rPr lang="en-US" dirty="0"/>
              <a:t>sybdbex.h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588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</a:t>
            </a:r>
            <a:r>
              <a:rPr lang="en-US" dirty="0"/>
              <a:t>: Date, Time and Time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whoami</a:t>
            </a:r>
            <a:r>
              <a:rPr lang="en-US" dirty="0"/>
              <a:t>: Who Am 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</a:t>
            </a:r>
            <a:r>
              <a:rPr lang="en-US" dirty="0"/>
              <a:t>: Who Are the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</a:t>
            </a:r>
            <a:r>
              <a:rPr lang="en-US" dirty="0"/>
              <a:t>: Show who is logged on and what they are doing?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uname </a:t>
            </a:r>
            <a:r>
              <a:rPr lang="en-US" dirty="0"/>
              <a:t>–a: Brief System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banner </a:t>
            </a:r>
            <a:r>
              <a:rPr lang="en-US" dirty="0"/>
              <a:t>Hello: To Print a fancy design of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</a:t>
            </a:r>
            <a:r>
              <a:rPr lang="en-US" dirty="0"/>
              <a:t>: Prints the calendar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 </a:t>
            </a:r>
            <a:r>
              <a:rPr lang="en-US" dirty="0"/>
              <a:t>cal: Prints the manual page for cal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touch</a:t>
            </a:r>
            <a:r>
              <a:rPr lang="en-US" dirty="0"/>
              <a:t>: Creates an empty file a file if doesn’t exists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15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between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986973"/>
            <a:ext cx="8417052" cy="52057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Changing directory: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cd</a:t>
            </a:r>
            <a:r>
              <a:rPr lang="en-US" dirty="0"/>
              <a:t>:</a:t>
            </a:r>
          </a:p>
          <a:p>
            <a:r>
              <a:rPr lang="en-US" dirty="0" smtClean="0"/>
              <a:t>Command to change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cd </a:t>
            </a:r>
            <a:r>
              <a:rPr lang="en-US" dirty="0"/>
              <a:t>/</a:t>
            </a:r>
          </a:p>
          <a:p>
            <a:r>
              <a:rPr lang="en-US" dirty="0"/>
              <a:t>Changes directory to the system's 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cd </a:t>
            </a:r>
            <a:r>
              <a:rPr lang="en-US" dirty="0"/>
              <a:t>..</a:t>
            </a:r>
          </a:p>
          <a:p>
            <a:r>
              <a:rPr lang="en-US" dirty="0"/>
              <a:t>Goes up one directory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cd </a:t>
            </a:r>
            <a:r>
              <a:rPr lang="en-US" dirty="0"/>
              <a:t>../..</a:t>
            </a:r>
          </a:p>
          <a:p>
            <a:r>
              <a:rPr lang="en-US" dirty="0"/>
              <a:t>Goes up two directory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cd </a:t>
            </a:r>
            <a:r>
              <a:rPr lang="en-US" dirty="0"/>
              <a:t>/full/path/name/from/root</a:t>
            </a:r>
          </a:p>
          <a:p>
            <a:r>
              <a:rPr lang="en-US" dirty="0"/>
              <a:t>Changes directory to absolute path named (note the leading slash)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cd </a:t>
            </a:r>
            <a:r>
              <a:rPr lang="en-US" dirty="0"/>
              <a:t>path/from/current/location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624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$ cat &gt; newfile</a:t>
            </a:r>
          </a:p>
          <a:p>
            <a:r>
              <a:rPr lang="en-US" dirty="0"/>
              <a:t>This is first line. &lt;enter&gt;</a:t>
            </a:r>
          </a:p>
          <a:p>
            <a:r>
              <a:rPr lang="en-US" dirty="0"/>
              <a:t>This is second line. &lt;enter&gt;</a:t>
            </a:r>
          </a:p>
          <a:p>
            <a:r>
              <a:rPr lang="en-US" dirty="0"/>
              <a:t>This is third and last line &lt;enter&gt;</a:t>
            </a:r>
          </a:p>
          <a:p>
            <a:r>
              <a:rPr lang="en-US" dirty="0"/>
              <a:t>&lt;ctrl-d&gt;</a:t>
            </a:r>
          </a:p>
          <a:p>
            <a:r>
              <a:rPr lang="en-US" dirty="0"/>
              <a:t>$ ls – Did you find the newfile file ?</a:t>
            </a:r>
          </a:p>
          <a:p>
            <a:r>
              <a:rPr lang="en-US" dirty="0"/>
              <a:t>$ cat newfile – View the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859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man </a:t>
            </a:r>
            <a:r>
              <a:rPr lang="en-US" dirty="0"/>
              <a:t>and apropos: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standard on-line help facility available with UNIX is electronic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reference manuals, known as the man pages and you access them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with the man command</a:t>
            </a:r>
            <a:r>
              <a:rPr lang="en-US" dirty="0" smtClean="0"/>
              <a:t>.</a:t>
            </a:r>
          </a:p>
          <a:p>
            <a:pPr marL="0" lvl="1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Common </a:t>
            </a:r>
            <a:r>
              <a:rPr lang="en-US" dirty="0"/>
              <a:t>options: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-k </a:t>
            </a:r>
            <a:r>
              <a:rPr lang="en-US" sz="1400" dirty="0"/>
              <a:t>to search for a keyword among the one-line descriptions in </a:t>
            </a:r>
            <a:r>
              <a:rPr lang="en-US" sz="1400" dirty="0" smtClean="0"/>
              <a:t>the help </a:t>
            </a:r>
            <a:r>
              <a:rPr lang="en-US" sz="1400" dirty="0"/>
              <a:t>files.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029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07534"/>
            <a:ext cx="8417052" cy="5253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more </a:t>
            </a:r>
            <a:r>
              <a:rPr lang="en-US" dirty="0"/>
              <a:t>and </a:t>
            </a:r>
            <a:r>
              <a:rPr lang="en-US" dirty="0" smtClean="0"/>
              <a:t>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or pg let you page through the contents of a file one screenful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lvl="1" indent="0">
              <a:buNone/>
            </a:pPr>
            <a:r>
              <a:rPr lang="en-US" dirty="0" smtClean="0"/>
              <a:t>	more </a:t>
            </a:r>
            <a:r>
              <a:rPr lang="en-US" dirty="0"/>
              <a:t>[options] [+/pattern] [filename]</a:t>
            </a:r>
          </a:p>
          <a:p>
            <a:pPr lvl="1" indent="0">
              <a:buNone/>
            </a:pPr>
            <a:r>
              <a:rPr lang="en-US" dirty="0" smtClean="0"/>
              <a:t>	-</a:t>
            </a:r>
            <a:r>
              <a:rPr lang="en-US" dirty="0"/>
              <a:t>c clear display before displaying</a:t>
            </a:r>
          </a:p>
          <a:p>
            <a:pPr lvl="1" indent="0">
              <a:buNone/>
            </a:pPr>
            <a:r>
              <a:rPr lang="en-US" dirty="0" smtClean="0"/>
              <a:t>	-</a:t>
            </a:r>
            <a:r>
              <a:rPr lang="en-US" dirty="0"/>
              <a:t>w don’t exit at end of input, but prompt and </a:t>
            </a:r>
            <a:r>
              <a:rPr lang="en-US" dirty="0" smtClean="0"/>
              <a:t>wait</a:t>
            </a:r>
          </a:p>
          <a:p>
            <a:pPr lvl="1" indent="0">
              <a:buNone/>
            </a:pPr>
            <a:r>
              <a:rPr lang="en-US" dirty="0" smtClean="0"/>
              <a:t>	-lines # of lines/screen full</a:t>
            </a:r>
          </a:p>
          <a:p>
            <a:pPr lvl="1" indent="0">
              <a:buNone/>
            </a:pPr>
            <a:r>
              <a:rPr lang="en-US" dirty="0" smtClean="0"/>
              <a:t>	+/</a:t>
            </a:r>
            <a:r>
              <a:rPr lang="en-US" dirty="0"/>
              <a:t>pattern search for the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&lt;spacebar&gt; to view next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&lt;return&gt; to view next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dirty="0"/>
              <a:t>q’ will exit out of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dirty="0"/>
              <a:t>b’ will go back by one </a:t>
            </a:r>
            <a:r>
              <a:rPr lang="en-US" dirty="0" smtClean="0"/>
              <a:t>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/word - search for word in the remaining 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01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</a:t>
            </a:r>
            <a:r>
              <a:rPr lang="en-US" dirty="0" smtClean="0"/>
              <a:t>(contd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353956"/>
            <a:ext cx="8417052" cy="44153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Displays </a:t>
            </a:r>
            <a:r>
              <a:rPr lang="en-US" dirty="0"/>
              <a:t>the top lines of the file. By default prints top 10 lines.</a:t>
            </a:r>
          </a:p>
          <a:p>
            <a:r>
              <a:rPr lang="en-US" dirty="0"/>
              <a:t>Has a numeric switch.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Example</a:t>
            </a:r>
            <a:r>
              <a:rPr lang="en-US" dirty="0"/>
              <a:t>: head -3 emp.lst</a:t>
            </a:r>
          </a:p>
          <a:p>
            <a:pPr marL="685800" lvl="2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This </a:t>
            </a:r>
            <a:r>
              <a:rPr lang="en-US" sz="1400" dirty="0"/>
              <a:t>will display top 3 lines from the emp.lst 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417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48" y="1193802"/>
            <a:ext cx="730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session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talks about the Basic commands, Editors and Shell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Programming.</a:t>
            </a:r>
          </a:p>
        </p:txBody>
      </p:sp>
    </p:spTree>
    <p:extLst>
      <p:ext uri="{BB962C8B-B14F-4D97-AF65-F5344CB8AC3E}">
        <p14:creationId xmlns:p14="http://schemas.microsoft.com/office/powerpoint/2010/main" xmlns="" val="24820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93333"/>
            <a:ext cx="8417052" cy="828040"/>
          </a:xfrm>
        </p:spPr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773246"/>
            <a:ext cx="8417052" cy="540354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tail</a:t>
            </a:r>
            <a:endParaRPr lang="en-US" dirty="0"/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Displays </a:t>
            </a:r>
            <a:r>
              <a:rPr lang="en-US" dirty="0"/>
              <a:t>the bottom lines of the file. By default prints bottom 10 lines.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Example</a:t>
            </a:r>
            <a:r>
              <a:rPr lang="en-US" dirty="0"/>
              <a:t>: tail -5 emp.lst</a:t>
            </a:r>
          </a:p>
          <a:p>
            <a:r>
              <a:rPr lang="en-US" dirty="0"/>
              <a:t>This will display bottom 5 lines from the emp.lst file.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Example</a:t>
            </a:r>
            <a:r>
              <a:rPr lang="en-US" dirty="0"/>
              <a:t>: tail +15 emp.lst</a:t>
            </a:r>
          </a:p>
          <a:p>
            <a:r>
              <a:rPr lang="en-US" dirty="0"/>
              <a:t>This will display bottom lines from the 15th line from the top of the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</a:t>
            </a:r>
            <a:endParaRPr lang="en-US" dirty="0"/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Display </a:t>
            </a:r>
            <a:r>
              <a:rPr lang="en-US" dirty="0"/>
              <a:t>or set the date.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UNIX </a:t>
            </a:r>
            <a:r>
              <a:rPr lang="en-US" dirty="0"/>
              <a:t>system maintains an internal clock that runs perpetually.</a:t>
            </a:r>
          </a:p>
          <a:p>
            <a:r>
              <a:rPr lang="en-US" dirty="0"/>
              <a:t>This stores the number of seconds elapsed since Jan 1st 1970.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use multiple format specifiers, enclose in “” and use a </a:t>
            </a:r>
            <a:r>
              <a:rPr lang="en-US" dirty="0" smtClean="0"/>
              <a:t>single “+”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Example : </a:t>
            </a:r>
            <a:r>
              <a:rPr lang="fr-FR" dirty="0"/>
              <a:t>date + ”%a %h %t %y”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154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93802"/>
            <a:ext cx="8417052" cy="4415367"/>
          </a:xfrm>
        </p:spPr>
        <p:txBody>
          <a:bodyPr>
            <a:no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[options] [+format] where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-</a:t>
            </a:r>
            <a:r>
              <a:rPr lang="en-US" sz="1800" dirty="0"/>
              <a:t>u use Universal Time (or Greenwich Mean Time) and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+</a:t>
            </a:r>
            <a:r>
              <a:rPr lang="en-US" sz="1800" dirty="0"/>
              <a:t>format specify the output format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97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935147"/>
            <a:ext cx="8417052" cy="5325401"/>
          </a:xfrm>
        </p:spPr>
        <p:txBody>
          <a:bodyPr>
            <a:noAutofit/>
          </a:bodyPr>
          <a:lstStyle/>
          <a:p>
            <a:r>
              <a:rPr lang="en-US" b="1" dirty="0" smtClean="0"/>
              <a:t>Common </a:t>
            </a:r>
            <a:r>
              <a:rPr lang="en-US" b="1" dirty="0"/>
              <a:t>options:</a:t>
            </a:r>
          </a:p>
          <a:p>
            <a:r>
              <a:rPr lang="en-US" dirty="0"/>
              <a:t>• %a weekday abbreviation, Sun to Sat</a:t>
            </a:r>
          </a:p>
          <a:p>
            <a:r>
              <a:rPr lang="en-US" dirty="0"/>
              <a:t>• %m month as a numerical value</a:t>
            </a:r>
          </a:p>
          <a:p>
            <a:r>
              <a:rPr lang="en-US" dirty="0"/>
              <a:t>• %h month abbreviation, Jan to Dec</a:t>
            </a:r>
          </a:p>
          <a:p>
            <a:r>
              <a:rPr lang="en-US" dirty="0"/>
              <a:t>• %j day of year, 001 to 366</a:t>
            </a:r>
          </a:p>
          <a:p>
            <a:r>
              <a:rPr lang="en-US" dirty="0"/>
              <a:t>• %n &lt;new-line&gt;</a:t>
            </a:r>
          </a:p>
          <a:p>
            <a:r>
              <a:rPr lang="en-US" dirty="0"/>
              <a:t>• %t &lt;TAB&gt;</a:t>
            </a:r>
          </a:p>
          <a:p>
            <a:r>
              <a:rPr lang="en-US" dirty="0"/>
              <a:t>• %y last 2 digits of year, 00 to 99</a:t>
            </a:r>
          </a:p>
          <a:p>
            <a:r>
              <a:rPr lang="en-US" dirty="0"/>
              <a:t>• %D MM/DD/YY date</a:t>
            </a:r>
          </a:p>
          <a:p>
            <a:r>
              <a:rPr lang="en-US" dirty="0"/>
              <a:t>• %H hour, 00 to 23</a:t>
            </a:r>
          </a:p>
          <a:p>
            <a:r>
              <a:rPr lang="en-US" dirty="0"/>
              <a:t>• %M minute, 00 to 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7869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300613"/>
            <a:ext cx="8417052" cy="828040"/>
          </a:xfrm>
        </p:spPr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849640"/>
            <a:ext cx="8417052" cy="5660563"/>
          </a:xfrm>
        </p:spPr>
        <p:txBody>
          <a:bodyPr>
            <a:noAutofit/>
          </a:bodyPr>
          <a:lstStyle/>
          <a:p>
            <a:r>
              <a:rPr lang="en-US" b="1" dirty="0" smtClean="0"/>
              <a:t>echo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echo command is used to repeat the argument you give it back to the </a:t>
            </a:r>
            <a:r>
              <a:rPr lang="en-US" dirty="0" smtClean="0"/>
              <a:t>standard output </a:t>
            </a:r>
            <a:r>
              <a:rPr lang="en-US" dirty="0"/>
              <a:t>device. It normally ends with a line-feed, but you can specify an option </a:t>
            </a:r>
            <a:r>
              <a:rPr lang="en-US" dirty="0" smtClean="0"/>
              <a:t>to prevent </a:t>
            </a:r>
            <a:r>
              <a:rPr lang="en-US" dirty="0"/>
              <a:t>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</a:t>
            </a:r>
            <a:r>
              <a:rPr lang="en-US" dirty="0"/>
              <a:t>Options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sz="1400" dirty="0" smtClean="0"/>
              <a:t>-n do not print newline.</a:t>
            </a:r>
          </a:p>
          <a:p>
            <a:r>
              <a:rPr lang="en-US" b="1" dirty="0" smtClean="0"/>
              <a:t>cat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Concatenates </a:t>
            </a:r>
            <a:r>
              <a:rPr lang="en-US" dirty="0"/>
              <a:t>a set of files and is also used to list a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</a:t>
            </a:r>
            <a:r>
              <a:rPr lang="en-US" dirty="0"/>
              <a:t>Options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sz="1400" dirty="0" smtClean="0"/>
              <a:t>-</a:t>
            </a:r>
            <a:r>
              <a:rPr lang="en-US" sz="1400" dirty="0"/>
              <a:t>n precede each line with a line number</a:t>
            </a:r>
          </a:p>
          <a:p>
            <a:r>
              <a:rPr lang="en-US" sz="1400" dirty="0" smtClean="0"/>
              <a:t>	-</a:t>
            </a:r>
            <a:r>
              <a:rPr lang="en-US" sz="1400" dirty="0"/>
              <a:t>v display non-printing characters, except tabs, newlines, and form-feeds</a:t>
            </a:r>
          </a:p>
          <a:p>
            <a:r>
              <a:rPr lang="en-US" sz="1400" dirty="0" smtClean="0"/>
              <a:t>	-</a:t>
            </a:r>
            <a:r>
              <a:rPr lang="en-US" sz="1400" dirty="0"/>
              <a:t>e display $ at the end of each line (prior to new-line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	(</a:t>
            </a:r>
            <a:r>
              <a:rPr lang="en-US" sz="1400" dirty="0"/>
              <a:t>when used with –v option)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456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93802"/>
            <a:ext cx="8417052" cy="441536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 </a:t>
            </a:r>
            <a:r>
              <a:rPr lang="en-US" dirty="0"/>
              <a:t>lines, words, and characters in a file. Character </a:t>
            </a:r>
            <a:r>
              <a:rPr lang="en-US" dirty="0" smtClean="0"/>
              <a:t>count includes </a:t>
            </a:r>
            <a:r>
              <a:rPr lang="en-US" dirty="0"/>
              <a:t>space, tabs and newline character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no options are specified it defaults to -lwc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</a:t>
            </a:r>
            <a:r>
              <a:rPr lang="en-US" dirty="0"/>
              <a:t>options: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	-</a:t>
            </a:r>
            <a:r>
              <a:rPr lang="en-US" sz="1400" dirty="0"/>
              <a:t>c Displays only number of characters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	-</a:t>
            </a:r>
            <a:r>
              <a:rPr lang="en-US" sz="1400" dirty="0"/>
              <a:t>l Displays only number of lines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	-</a:t>
            </a:r>
            <a:r>
              <a:rPr lang="en-US" sz="1400" dirty="0"/>
              <a:t>w Displays only number of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3432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“awk” utility is designed to locate particular records </a:t>
            </a:r>
            <a:r>
              <a:rPr lang="en-US" dirty="0" smtClean="0"/>
              <a:t>and fields </a:t>
            </a:r>
            <a:r>
              <a:rPr lang="en-US" dirty="0"/>
              <a:t>in a database, modify them, perform computations, and </a:t>
            </a:r>
            <a:r>
              <a:rPr lang="en-US" dirty="0" smtClean="0"/>
              <a:t>then output </a:t>
            </a:r>
            <a:r>
              <a:rPr lang="en-US" dirty="0"/>
              <a:t>selected portions of the data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awk utility is particularly useful for information </a:t>
            </a:r>
            <a:r>
              <a:rPr lang="en-US" dirty="0" smtClean="0"/>
              <a:t>retrieval, data </a:t>
            </a:r>
            <a:r>
              <a:rPr lang="en-US" dirty="0"/>
              <a:t>manipulation, and report writing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awk utility uses space as the default field delimiter.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407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 with </a:t>
            </a:r>
            <a:r>
              <a:rPr lang="en-US" dirty="0" smtClean="0"/>
              <a:t>awk(contd.)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awk utility does its work by selecting records based on </a:t>
            </a:r>
            <a:r>
              <a:rPr lang="en-US" dirty="0" smtClean="0"/>
              <a:t>the presence </a:t>
            </a:r>
            <a:r>
              <a:rPr lang="en-US" dirty="0"/>
              <a:t>of a specified pattern and then performing a </a:t>
            </a:r>
            <a:r>
              <a:rPr lang="en-US" dirty="0" smtClean="0"/>
              <a:t>prescribed action </a:t>
            </a:r>
            <a:r>
              <a:rPr lang="en-US" dirty="0"/>
              <a:t>on the selected record.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“–F” option can be used to instruct the awk utility to use </a:t>
            </a:r>
            <a:r>
              <a:rPr lang="en-US" dirty="0" smtClean="0"/>
              <a:t>a different </a:t>
            </a:r>
            <a:r>
              <a:rPr lang="en-US" dirty="0"/>
              <a:t>field delimiter.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awk utility will also select records when a specific field’s </a:t>
            </a:r>
            <a:r>
              <a:rPr lang="en-US" dirty="0" smtClean="0"/>
              <a:t>value matches </a:t>
            </a:r>
            <a:r>
              <a:rPr lang="en-US" dirty="0"/>
              <a:t>a target.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153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text editor is one of the most common and useful tools to </a:t>
            </a:r>
            <a:r>
              <a:rPr lang="en-US" dirty="0" smtClean="0"/>
              <a:t>be found </a:t>
            </a:r>
            <a:r>
              <a:rPr lang="en-US" dirty="0"/>
              <a:t>in any computer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 </a:t>
            </a:r>
            <a:r>
              <a:rPr lang="en-US" dirty="0"/>
              <a:t>to create, edit, and update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</a:t>
            </a:r>
            <a:r>
              <a:rPr lang="en-US" dirty="0"/>
              <a:t>from desktop publishing program or a word processor.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</a:t>
            </a:r>
            <a:r>
              <a:rPr lang="en-US" dirty="0"/>
              <a:t>uses of a text editor are to produce simple ASCII </a:t>
            </a:r>
            <a:r>
              <a:rPr lang="en-US" dirty="0" smtClean="0"/>
              <a:t>text files</a:t>
            </a:r>
            <a:r>
              <a:rPr lang="en-US" dirty="0"/>
              <a:t>, program source code, e-mail, and so 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3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93801"/>
            <a:ext cx="8417052" cy="483705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Types </a:t>
            </a:r>
            <a:r>
              <a:rPr lang="en-US" b="1" dirty="0"/>
              <a:t>of Editors: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 </a:t>
            </a:r>
            <a:r>
              <a:rPr lang="en-US" dirty="0"/>
              <a:t>Original editor, a line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 </a:t>
            </a:r>
            <a:r>
              <a:rPr lang="en-US" dirty="0"/>
              <a:t>Improved version of 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 </a:t>
            </a:r>
            <a:r>
              <a:rPr lang="en-US" dirty="0"/>
              <a:t>visual editor, Screen based </a:t>
            </a:r>
            <a:r>
              <a:rPr lang="en-US" dirty="0" smtClean="0"/>
              <a:t>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vi </a:t>
            </a:r>
            <a:r>
              <a:rPr lang="en-US" b="1" dirty="0"/>
              <a:t>- Visual Editor: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the full screen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enables fast, simple, and effective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allows the user to view and edit the entire document at the </a:t>
            </a:r>
            <a:r>
              <a:rPr lang="en-US" dirty="0" smtClean="0"/>
              <a:t>same time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 </a:t>
            </a:r>
            <a:r>
              <a:rPr lang="en-US" dirty="0"/>
              <a:t>is extremely powerful in moving around within files.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080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02671"/>
            <a:ext cx="8417052" cy="51578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Three modes: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</a:t>
            </a:r>
            <a:r>
              <a:rPr lang="en-US" dirty="0"/>
              <a:t>mode (“beep mode”):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the keys pressed by the user are interpreted to be editor commands</a:t>
            </a:r>
            <a:r>
              <a:rPr lang="en-US" dirty="0" smtClean="0"/>
              <a:t>.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</a:t>
            </a:r>
            <a:r>
              <a:rPr lang="en-US" dirty="0"/>
              <a:t>mode (“no beep mode”):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mode permits insertion of new text, editing of existing text or replacement of existing text</a:t>
            </a:r>
            <a:r>
              <a:rPr lang="en-US" dirty="0" smtClean="0"/>
              <a:t>.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</a:t>
            </a:r>
            <a:r>
              <a:rPr lang="en-US" dirty="0"/>
              <a:t>line mode (“colon mode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 </a:t>
            </a:r>
            <a:r>
              <a:rPr lang="en-US" dirty="0"/>
              <a:t>are generally case </a:t>
            </a:r>
            <a:r>
              <a:rPr lang="en-US" dirty="0" smtClean="0"/>
              <a:t>sensitive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switch between these modes use “esc” key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9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After completing this session, associate will be able to </a:t>
            </a:r>
            <a:r>
              <a:rPr lang="en-US" dirty="0" smtClean="0"/>
              <a:t>: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Commands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Explain </a:t>
            </a:r>
            <a:r>
              <a:rPr lang="en-US" dirty="0"/>
              <a:t>the various commands on Unix and Shell scripting.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Explain the Editors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Define Shell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List the features required to work with shell script and explain each in detail.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63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02671"/>
            <a:ext cx="8417052" cy="51578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 </a:t>
            </a:r>
            <a:r>
              <a:rPr lang="en-US" dirty="0"/>
              <a:t>of vi editor: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Cursor </a:t>
            </a:r>
            <a:r>
              <a:rPr lang="en-US" dirty="0"/>
              <a:t>movement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Delete</a:t>
            </a:r>
            <a:r>
              <a:rPr lang="en-US" dirty="0"/>
              <a:t>, replace, paste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Search</a:t>
            </a:r>
            <a:r>
              <a:rPr lang="en-US" dirty="0"/>
              <a:t>, </a:t>
            </a:r>
            <a:r>
              <a:rPr lang="en-US" dirty="0" smtClean="0"/>
              <a:t>search/replace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/>
              <a:t>Save/Load, edit other file, quit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979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922865"/>
            <a:ext cx="8417052" cy="54231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Cursor </a:t>
            </a:r>
            <a:r>
              <a:rPr lang="en-US" dirty="0"/>
              <a:t>Movement: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Arrow </a:t>
            </a:r>
            <a:r>
              <a:rPr lang="en-US" dirty="0"/>
              <a:t>keys (depending on terminal)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h</a:t>
            </a:r>
            <a:r>
              <a:rPr lang="en-US" dirty="0"/>
              <a:t>, j, k, l alternates for arrows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 h Left [n] space(s)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 j Down [n] space(s)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 k Up [n] space(s)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 l Right [n] space(s</a:t>
            </a:r>
            <a:r>
              <a:rPr lang="en-US" dirty="0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Cursor </a:t>
            </a:r>
            <a:r>
              <a:rPr lang="en-US" dirty="0"/>
              <a:t>Movement – Page: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ˆ</a:t>
            </a:r>
            <a:r>
              <a:rPr lang="en-US" dirty="0"/>
              <a:t>F Forward one screen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ˆ</a:t>
            </a:r>
            <a:r>
              <a:rPr lang="en-US" dirty="0"/>
              <a:t>B Back one screen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ˆ</a:t>
            </a:r>
            <a:r>
              <a:rPr lang="en-US" dirty="0"/>
              <a:t>D Down half </a:t>
            </a:r>
            <a:r>
              <a:rPr lang="en-US" dirty="0" smtClean="0"/>
              <a:t>screen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ˆU Up </a:t>
            </a:r>
            <a:r>
              <a:rPr lang="en-US" dirty="0"/>
              <a:t>half </a:t>
            </a:r>
            <a:r>
              <a:rPr lang="en-US" dirty="0" smtClean="0"/>
              <a:t>screen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Not case sensitive</a:t>
            </a:r>
            <a:endParaRPr lang="en-US" dirty="0"/>
          </a:p>
          <a:p>
            <a:pPr marL="45720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103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Cursor </a:t>
            </a:r>
            <a:r>
              <a:rPr lang="en-US" dirty="0"/>
              <a:t>Movement – Line: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G </a:t>
            </a:r>
            <a:r>
              <a:rPr lang="en-US" dirty="0"/>
              <a:t>Go to last line of file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 G Go to last line or line [n]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$ </a:t>
            </a:r>
            <a:r>
              <a:rPr lang="en-US" dirty="0"/>
              <a:t>End of current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ˆ </a:t>
            </a:r>
            <a:r>
              <a:rPr lang="en-US" dirty="0"/>
              <a:t>Beginning of text on current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0 </a:t>
            </a:r>
            <a:r>
              <a:rPr lang="en-US" dirty="0"/>
              <a:t>Beginning of current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 w Forward [n] word(s)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 b Back [n] word(s)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 </a:t>
            </a:r>
            <a:r>
              <a:rPr lang="en-US" dirty="0"/>
              <a:t>End of word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6996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15661"/>
            <a:ext cx="8417052" cy="57423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Inserting </a:t>
            </a:r>
            <a:r>
              <a:rPr lang="en-US" dirty="0"/>
              <a:t>Text</a:t>
            </a:r>
            <a:r>
              <a:rPr lang="en-US" dirty="0" smtClean="0"/>
              <a:t>:</a:t>
            </a:r>
            <a:endParaRPr lang="en-US" dirty="0"/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i </a:t>
            </a:r>
            <a:r>
              <a:rPr lang="en-US" sz="1800" dirty="0"/>
              <a:t>Insert text before the cursor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a </a:t>
            </a:r>
            <a:r>
              <a:rPr lang="en-US" sz="1800" dirty="0"/>
              <a:t>Append text after the cursor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I </a:t>
            </a:r>
            <a:r>
              <a:rPr lang="en-US" sz="1800" dirty="0"/>
              <a:t>Insert text at beginning of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A </a:t>
            </a:r>
            <a:r>
              <a:rPr lang="en-US" sz="1800" dirty="0"/>
              <a:t>Append text at end of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o </a:t>
            </a:r>
            <a:r>
              <a:rPr lang="en-US" sz="1800" dirty="0"/>
              <a:t>Open new line after current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O </a:t>
            </a:r>
            <a:r>
              <a:rPr lang="en-US" sz="1800" dirty="0"/>
              <a:t>Open new line before current </a:t>
            </a:r>
            <a:r>
              <a:rPr lang="en-US" sz="1800" dirty="0" smtClean="0"/>
              <a:t>line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4078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93801"/>
            <a:ext cx="8417052" cy="57423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Deleting Text:</a:t>
            </a:r>
            <a:endParaRPr lang="en-US" dirty="0"/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dd </a:t>
            </a:r>
            <a:r>
              <a:rPr lang="en-US" sz="1800" dirty="0"/>
              <a:t>Delete current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[</a:t>
            </a:r>
            <a:r>
              <a:rPr lang="en-US" sz="1800" dirty="0"/>
              <a:t>n] dd Delete [n] line(s)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[</a:t>
            </a:r>
            <a:r>
              <a:rPr lang="en-US" sz="1800" dirty="0"/>
              <a:t>n] dw Delete [n] word(s)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D </a:t>
            </a:r>
            <a:r>
              <a:rPr lang="en-US" sz="1800" dirty="0"/>
              <a:t>Delete from cursor to end of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x </a:t>
            </a:r>
            <a:r>
              <a:rPr lang="en-US" sz="1800" dirty="0"/>
              <a:t>Delete current character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[</a:t>
            </a:r>
            <a:r>
              <a:rPr lang="en-US" sz="1800" dirty="0"/>
              <a:t>n] x Delete [n] </a:t>
            </a:r>
            <a:r>
              <a:rPr lang="en-US" sz="1800" dirty="0" smtClean="0"/>
              <a:t>characters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X Delete previous character (like backspace)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8095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09603"/>
            <a:ext cx="8417052" cy="51050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</a:t>
            </a:r>
            <a:r>
              <a:rPr lang="en-US" dirty="0"/>
              <a:t>commands: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cw </a:t>
            </a:r>
            <a:r>
              <a:rPr lang="en-US" dirty="0"/>
              <a:t>Change word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n]cw Change next [n] word(s)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</a:t>
            </a:r>
            <a:r>
              <a:rPr lang="en-US" dirty="0"/>
              <a:t>$ Change from cursor to end of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˜ </a:t>
            </a:r>
            <a:r>
              <a:rPr lang="en-US" dirty="0"/>
              <a:t>Change case of character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J </a:t>
            </a:r>
            <a:r>
              <a:rPr lang="en-US" dirty="0"/>
              <a:t>Joins current line and next line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u </a:t>
            </a:r>
            <a:r>
              <a:rPr lang="en-US" dirty="0"/>
              <a:t>Undo the last command just done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. </a:t>
            </a:r>
            <a:r>
              <a:rPr lang="en-US" dirty="0"/>
              <a:t>Repeat last change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 yy Yank [n] line(s) to buffer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/>
              <a:t>n] yw Yank [n] word(s) to buffer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p </a:t>
            </a:r>
            <a:r>
              <a:rPr lang="en-US" dirty="0"/>
              <a:t>Puts yanked or deleted text after </a:t>
            </a:r>
            <a:r>
              <a:rPr lang="en-US" dirty="0" smtClean="0"/>
              <a:t>cursor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/>
              <a:t>p Puts yanked or deleted text </a:t>
            </a:r>
            <a:r>
              <a:rPr lang="en-US" dirty="0" smtClean="0"/>
              <a:t>before </a:t>
            </a:r>
            <a:r>
              <a:rPr lang="en-US" dirty="0"/>
              <a:t>cursor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6593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63504"/>
            <a:ext cx="8417052" cy="49859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</a:t>
            </a:r>
            <a:r>
              <a:rPr lang="en-US" dirty="0"/>
              <a:t>Manipulation: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:w </a:t>
            </a:r>
            <a:r>
              <a:rPr lang="en-US" dirty="0"/>
              <a:t>Write changes to file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:</a:t>
            </a:r>
            <a:r>
              <a:rPr lang="en-US" dirty="0"/>
              <a:t>wq Write changes and quit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:</a:t>
            </a:r>
            <a:r>
              <a:rPr lang="en-US" dirty="0"/>
              <a:t>w! Force overwrite of file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:</a:t>
            </a:r>
            <a:r>
              <a:rPr lang="en-US" dirty="0"/>
              <a:t>q Quit if no changes made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:</a:t>
            </a:r>
            <a:r>
              <a:rPr lang="en-US" dirty="0"/>
              <a:t>q! Quit without saving </a:t>
            </a:r>
            <a:r>
              <a:rPr lang="en-US" dirty="0" smtClean="0"/>
              <a:t>changes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searching </a:t>
            </a:r>
            <a:r>
              <a:rPr lang="en-US" dirty="0"/>
              <a:t>text: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/>
              <a:t>text Search forward for text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?</a:t>
            </a:r>
            <a:r>
              <a:rPr lang="en-US" dirty="0"/>
              <a:t>text Search backward for text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n </a:t>
            </a:r>
            <a:r>
              <a:rPr lang="en-US" dirty="0"/>
              <a:t>Repeat previous search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N </a:t>
            </a:r>
            <a:r>
              <a:rPr lang="en-US" dirty="0"/>
              <a:t>Repeat search in opposite direction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892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279502"/>
            <a:ext cx="8417052" cy="44153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UNIX </a:t>
            </a:r>
            <a:r>
              <a:rPr lang="en-US" dirty="0"/>
              <a:t>Shell: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shell is the UNIX system’s command interpreter. It is a </a:t>
            </a:r>
            <a:r>
              <a:rPr lang="en-US" dirty="0" smtClean="0"/>
              <a:t>program that </a:t>
            </a:r>
            <a:r>
              <a:rPr lang="en-US" dirty="0"/>
              <a:t>reads the lines you type in at a terminal and performs </a:t>
            </a:r>
            <a:r>
              <a:rPr lang="en-US" dirty="0" smtClean="0"/>
              <a:t>various operations </a:t>
            </a:r>
            <a:r>
              <a:rPr lang="en-US" dirty="0"/>
              <a:t>depending on what you type in: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Command </a:t>
            </a:r>
            <a:r>
              <a:rPr lang="en-US" dirty="0"/>
              <a:t>interpreter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Create </a:t>
            </a:r>
            <a:r>
              <a:rPr lang="en-US" dirty="0"/>
              <a:t>customized environments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Write </a:t>
            </a:r>
            <a:r>
              <a:rPr lang="en-US" dirty="0"/>
              <a:t>shell scripts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Define </a:t>
            </a:r>
            <a:r>
              <a:rPr lang="en-US" dirty="0"/>
              <a:t>command aliases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Manipulate </a:t>
            </a:r>
            <a:r>
              <a:rPr lang="en-US" dirty="0"/>
              <a:t>command history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File </a:t>
            </a:r>
            <a:r>
              <a:rPr lang="en-US" dirty="0"/>
              <a:t>and command completion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Edit </a:t>
            </a:r>
            <a:r>
              <a:rPr lang="en-US" dirty="0"/>
              <a:t>the command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1647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Shell?(contd.)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shell is a Unix program that interprets the </a:t>
            </a:r>
            <a:r>
              <a:rPr lang="en-US" dirty="0" smtClean="0"/>
              <a:t>commands that </a:t>
            </a:r>
            <a:r>
              <a:rPr lang="en-US" dirty="0"/>
              <a:t>users type on their terminal keyboards.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</a:t>
            </a:r>
            <a:r>
              <a:rPr lang="en-US" dirty="0"/>
              <a:t>are different types of UNIX shells: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Bourne</a:t>
            </a:r>
            <a:endParaRPr lang="en-US" dirty="0"/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Korn</a:t>
            </a:r>
            <a:endParaRPr lang="en-US" dirty="0"/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 </a:t>
            </a:r>
            <a:r>
              <a:rPr lang="en-US" dirty="0"/>
              <a:t>shell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Bash </a:t>
            </a:r>
            <a:r>
              <a:rPr lang="en-US" dirty="0"/>
              <a:t>(default on Linux)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tcsh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6850" y="3206575"/>
            <a:ext cx="2989575" cy="64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6849" y="3856175"/>
            <a:ext cx="2989575" cy="81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6848" y="4668175"/>
            <a:ext cx="2989575" cy="8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6847" y="5476646"/>
            <a:ext cx="2989575" cy="1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8109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Shell?(contd.)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549401"/>
            <a:ext cx="8417052" cy="94484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UNIX user interface is called the 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shell does 4 jobs repeatedly: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2125" y="3104200"/>
            <a:ext cx="3939750" cy="64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2125" y="3753800"/>
            <a:ext cx="3939750" cy="81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2125" y="4571465"/>
            <a:ext cx="3939750" cy="8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02125" y="5368945"/>
            <a:ext cx="3939750" cy="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40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279502"/>
            <a:ext cx="8417052" cy="441536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 </a:t>
            </a:r>
            <a:r>
              <a:rPr lang="en-US" dirty="0"/>
              <a:t>allow you to manipulate not only your files and data, </a:t>
            </a:r>
            <a:r>
              <a:rPr lang="en-US" dirty="0" smtClean="0"/>
              <a:t>but also </a:t>
            </a:r>
            <a:r>
              <a:rPr lang="en-US" dirty="0"/>
              <a:t>your </a:t>
            </a:r>
            <a:r>
              <a:rPr lang="en-US" dirty="0" smtClean="0"/>
              <a:t>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UNIX </a:t>
            </a:r>
            <a:r>
              <a:rPr lang="en-US" dirty="0"/>
              <a:t>command line consists of the name of the UNIX </a:t>
            </a:r>
            <a:r>
              <a:rPr lang="en-US" dirty="0" smtClean="0"/>
              <a:t>command followed </a:t>
            </a:r>
            <a:r>
              <a:rPr lang="en-US" dirty="0"/>
              <a:t>by its arguments (options, filenames and/or other </a:t>
            </a:r>
            <a:r>
              <a:rPr lang="en-US" dirty="0" smtClean="0"/>
              <a:t>expressions) and </a:t>
            </a:r>
            <a:r>
              <a:rPr lang="en-US" dirty="0"/>
              <a:t>ends with a RETURN.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</a:t>
            </a:r>
            <a:r>
              <a:rPr lang="en-US" dirty="0"/>
              <a:t>syntax for a UNIX command </a:t>
            </a:r>
            <a:r>
              <a:rPr lang="en-US" dirty="0" smtClean="0"/>
              <a:t>is: command </a:t>
            </a:r>
            <a:r>
              <a:rPr lang="en-US" dirty="0"/>
              <a:t>[-flag options] file/expression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UNIX </a:t>
            </a:r>
            <a:r>
              <a:rPr lang="en-US" dirty="0"/>
              <a:t>commands are case-sensitive, but most are lowercase.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UNIX commands is designed to do one simple job only - but do </a:t>
            </a:r>
            <a:r>
              <a:rPr lang="en-US" dirty="0" smtClean="0"/>
              <a:t>it well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45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Shell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</a:t>
            </a:r>
            <a:r>
              <a:rPr lang="en-US" dirty="0"/>
              <a:t>working with shell script </a:t>
            </a:r>
            <a:r>
              <a:rPr lang="en-US" dirty="0" smtClean="0"/>
              <a:t>you need </a:t>
            </a:r>
            <a:r>
              <a:rPr lang="en-US" dirty="0"/>
              <a:t>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Redirection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Conditionals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advanced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213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Linux, there are two types of shell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</a:t>
            </a:r>
            <a:r>
              <a:rPr lang="en-US" dirty="0"/>
              <a:t>variables: Created and maintained by </a:t>
            </a:r>
            <a:r>
              <a:rPr lang="en-US" dirty="0" smtClean="0"/>
              <a:t>Linux itself</a:t>
            </a:r>
            <a:r>
              <a:rPr lang="en-US" dirty="0"/>
              <a:t>. This type of variable defined in </a:t>
            </a:r>
            <a:r>
              <a:rPr lang="en-US" dirty="0" smtClean="0"/>
              <a:t>CAPITAL LETTERS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</a:t>
            </a:r>
            <a:r>
              <a:rPr lang="en-US" dirty="0"/>
              <a:t>defined variables: Created and maintained </a:t>
            </a:r>
            <a:r>
              <a:rPr lang="en-US" dirty="0" smtClean="0"/>
              <a:t>by user.</a:t>
            </a:r>
          </a:p>
          <a:p>
            <a:endParaRPr lang="en-US" dirty="0"/>
          </a:p>
          <a:p>
            <a:r>
              <a:rPr lang="en-US" dirty="0"/>
              <a:t>This type of variable defined in lower letters.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2283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Systems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</a:t>
            </a:r>
            <a:r>
              <a:rPr lang="en-US" dirty="0"/>
              <a:t>=/home/vivek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PATH</a:t>
            </a:r>
            <a:r>
              <a:rPr lang="en-US" dirty="0"/>
              <a:t>=/usr/bin:/sbin:/bin:/usr/sbin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SHELL</a:t>
            </a:r>
            <a:r>
              <a:rPr lang="en-US" dirty="0"/>
              <a:t>=/bin/bash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USERNAME=vivek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print any of the above variables contains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r>
              <a:rPr lang="en-US" dirty="0" smtClean="0"/>
              <a:t>	$ </a:t>
            </a:r>
            <a:r>
              <a:rPr lang="en-US" dirty="0"/>
              <a:t>echo $USERNAME</a:t>
            </a:r>
          </a:p>
          <a:p>
            <a:r>
              <a:rPr lang="en-US" dirty="0" smtClean="0"/>
              <a:t>	$ </a:t>
            </a:r>
            <a:r>
              <a:rPr lang="en-US" dirty="0"/>
              <a:t>echo $HOME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8171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r>
              <a:rPr lang="en-US" dirty="0" smtClean="0"/>
              <a:t>	$ </a:t>
            </a:r>
            <a:r>
              <a:rPr lang="en-US" dirty="0"/>
              <a:t>no=10# this is ok</a:t>
            </a:r>
          </a:p>
          <a:p>
            <a:r>
              <a:rPr lang="en-US" dirty="0" smtClean="0"/>
              <a:t>	$ </a:t>
            </a:r>
            <a:r>
              <a:rPr lang="en-US" dirty="0"/>
              <a:t>10=no# Error,Value must be on right side of = sign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define variable called 'vech' having value Bus:</a:t>
            </a:r>
          </a:p>
          <a:p>
            <a:r>
              <a:rPr lang="en-US" dirty="0" smtClean="0"/>
              <a:t>	$ vech=Bus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define variable called n having value 10:</a:t>
            </a:r>
          </a:p>
          <a:p>
            <a:r>
              <a:rPr lang="en-US" dirty="0" smtClean="0"/>
              <a:t>	$ </a:t>
            </a:r>
            <a:r>
              <a:rPr lang="en-US" dirty="0"/>
              <a:t>n=10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848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Value of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25239"/>
            <a:ext cx="8417052" cy="52353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 </a:t>
            </a:r>
            <a:r>
              <a:rPr lang="en-US" dirty="0"/>
              <a:t>variable vech and n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 </a:t>
            </a:r>
            <a:r>
              <a:rPr lang="en-US" dirty="0"/>
              <a:t>vech=Bus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 n=10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print contains of variable 'vech‘: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 </a:t>
            </a:r>
            <a:r>
              <a:rPr lang="en-US" dirty="0"/>
              <a:t>echo $vech #It will print ‘Bus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print contains of variable 'n' type command as</a:t>
            </a:r>
          </a:p>
          <a:p>
            <a:r>
              <a:rPr lang="en-US" dirty="0"/>
              <a:t>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 </a:t>
            </a:r>
            <a:r>
              <a:rPr lang="en-US" dirty="0"/>
              <a:t>echo $n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 </a:t>
            </a:r>
            <a:r>
              <a:rPr lang="en-US" dirty="0"/>
              <a:t>echo vech # prints ‘vech’ instead its value ‘Bus’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 </a:t>
            </a:r>
            <a:r>
              <a:rPr lang="en-US" dirty="0"/>
              <a:t>echo n # prints ‘n’ instead its value ‘10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use $ followed by variable name.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331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10912"/>
            <a:ext cx="8417052" cy="5318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$cat script-01</a:t>
            </a:r>
          </a:p>
          <a:p>
            <a:r>
              <a:rPr lang="en-US" dirty="0"/>
              <a:t>#!/usr/bin/sh</a:t>
            </a:r>
          </a:p>
          <a:p>
            <a:r>
              <a:rPr lang="en-US" dirty="0"/>
              <a:t>echo “Use of Variables”</a:t>
            </a:r>
          </a:p>
          <a:p>
            <a:r>
              <a:rPr lang="en-US" dirty="0"/>
              <a:t>echo “---------------------”</a:t>
            </a:r>
          </a:p>
          <a:p>
            <a:r>
              <a:rPr lang="en-US" dirty="0"/>
              <a:t>echo</a:t>
            </a:r>
          </a:p>
          <a:p>
            <a:r>
              <a:rPr lang="en-US" dirty="0"/>
              <a:t>TAB=table</a:t>
            </a:r>
          </a:p>
          <a:p>
            <a:r>
              <a:rPr lang="en-US" dirty="0"/>
              <a:t>FUR=furniture</a:t>
            </a:r>
          </a:p>
          <a:p>
            <a:r>
              <a:rPr lang="en-US" dirty="0"/>
              <a:t>echo “The $TAB is an example of $FUR”</a:t>
            </a:r>
          </a:p>
          <a:p>
            <a:r>
              <a:rPr lang="en-US" dirty="0"/>
              <a:t>TAB=chair</a:t>
            </a:r>
          </a:p>
          <a:p>
            <a:r>
              <a:rPr lang="en-US" dirty="0"/>
              <a:t>echo “After change”</a:t>
            </a:r>
          </a:p>
          <a:p>
            <a:r>
              <a:rPr lang="en-US" dirty="0" smtClean="0"/>
              <a:t>echo </a:t>
            </a:r>
            <a:r>
              <a:rPr lang="en-US" dirty="0"/>
              <a:t>“The $TAB is an example of $FUR</a:t>
            </a:r>
            <a:r>
              <a:rPr lang="en-US" dirty="0" smtClean="0"/>
              <a:t>”</a:t>
            </a:r>
          </a:p>
          <a:p>
            <a:r>
              <a:rPr lang="en-US" dirty="0"/>
              <a:t>$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3551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8017622"/>
              </p:ext>
            </p:extLst>
          </p:nvPr>
        </p:nvGraphicFramePr>
        <p:xfrm>
          <a:off x="1314596" y="1044891"/>
          <a:ext cx="6754460" cy="467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885">
                  <a:extLst>
                    <a:ext uri="{9D8B030D-6E8A-4147-A177-3AD203B41FA5}">
                      <a16:colId xmlns:a16="http://schemas.microsoft.com/office/drawing/2014/main" xmlns="" val="3880989344"/>
                    </a:ext>
                  </a:extLst>
                </a:gridCol>
                <a:gridCol w="4369575">
                  <a:extLst>
                    <a:ext uri="{9D8B030D-6E8A-4147-A177-3AD203B41FA5}">
                      <a16:colId xmlns:a16="http://schemas.microsoft.com/office/drawing/2014/main" xmlns="" val="30467973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xmlns="" val="93601853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Shows value of the command itself (Program Name)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xmlns="" val="18846724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$1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 command</a:t>
                      </a:r>
                      <a:r>
                        <a:rPr lang="en-US" sz="2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line argument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xmlns="" val="39870166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$2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</a:t>
                      </a:r>
                      <a:r>
                        <a:rPr lang="en-US" sz="2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command line argument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xmlns="" val="37970059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xmlns="" val="12361407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xmlns="" val="2334438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${10}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Tenth</a:t>
                      </a:r>
                      <a:r>
                        <a:rPr lang="en-US" sz="2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command line argument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xmlns="" val="251495979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$#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Total number of command line argument</a:t>
                      </a:r>
                      <a:endParaRPr lang="en-US" sz="2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xmlns="" val="23849148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0306894"/>
              </p:ext>
            </p:extLst>
          </p:nvPr>
        </p:nvGraphicFramePr>
        <p:xfrm>
          <a:off x="1314596" y="5241117"/>
          <a:ext cx="67544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865">
                  <a:extLst>
                    <a:ext uri="{9D8B030D-6E8A-4147-A177-3AD203B41FA5}">
                      <a16:colId xmlns:a16="http://schemas.microsoft.com/office/drawing/2014/main" xmlns="" val="483068501"/>
                    </a:ext>
                  </a:extLst>
                </a:gridCol>
                <a:gridCol w="4362595">
                  <a:extLst>
                    <a:ext uri="{9D8B030D-6E8A-4147-A177-3AD203B41FA5}">
                      <a16:colId xmlns:a16="http://schemas.microsoft.com/office/drawing/2014/main" xmlns="" val="1535498615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$*</a:t>
                      </a:r>
                      <a:endParaRPr lang="en-US" sz="2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 space separated list of command line argument.</a:t>
                      </a:r>
                      <a:endParaRPr lang="en-US" sz="2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981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0564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951823"/>
            <a:ext cx="8417052" cy="5152253"/>
          </a:xfrm>
        </p:spPr>
        <p:txBody>
          <a:bodyPr>
            <a:noAutofit/>
          </a:bodyPr>
          <a:lstStyle/>
          <a:p>
            <a:r>
              <a:rPr lang="en-US" dirty="0"/>
              <a:t>$cat script-03</a:t>
            </a:r>
          </a:p>
          <a:p>
            <a:r>
              <a:rPr lang="en-US" dirty="0"/>
              <a:t>#!/usr/bin/sh</a:t>
            </a:r>
          </a:p>
          <a:p>
            <a:r>
              <a:rPr lang="en-US" dirty="0"/>
              <a:t>echo “Total number of command line arguments is:</a:t>
            </a:r>
          </a:p>
          <a:p>
            <a:r>
              <a:rPr lang="en-US" dirty="0"/>
              <a:t>$#”</a:t>
            </a:r>
          </a:p>
          <a:p>
            <a:r>
              <a:rPr lang="en-US" dirty="0"/>
              <a:t>echo “These arguments are: $*”</a:t>
            </a:r>
          </a:p>
          <a:p>
            <a:r>
              <a:rPr lang="en-US" dirty="0"/>
              <a:t>echo “The first argument is: $1”</a:t>
            </a:r>
          </a:p>
          <a:p>
            <a:r>
              <a:rPr lang="en-US" dirty="0"/>
              <a:t>$./script-03 red green blue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Total number or command line arguments is:3</a:t>
            </a:r>
          </a:p>
          <a:p>
            <a:r>
              <a:rPr lang="en-US" dirty="0"/>
              <a:t>These arguments are: red green blue</a:t>
            </a:r>
          </a:p>
          <a:p>
            <a:r>
              <a:rPr lang="en-US" dirty="0"/>
              <a:t>The first argument is: 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443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260887"/>
            <a:ext cx="8417052" cy="47420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3 file descriptors, stdin, stdout, and </a:t>
            </a:r>
            <a:r>
              <a:rPr lang="en-US" dirty="0" smtClean="0"/>
              <a:t>stderr</a:t>
            </a:r>
            <a:r>
              <a:rPr lang="en-US" dirty="0"/>
              <a:t> </a:t>
            </a:r>
            <a:r>
              <a:rPr lang="en-US" dirty="0" smtClean="0"/>
              <a:t>(std=standard):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Redirect </a:t>
            </a:r>
            <a:r>
              <a:rPr lang="en-US" dirty="0"/>
              <a:t>stdout to a file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Redirect </a:t>
            </a:r>
            <a:r>
              <a:rPr lang="en-US" dirty="0"/>
              <a:t>stderr to a file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Redirect </a:t>
            </a:r>
            <a:r>
              <a:rPr lang="en-US" dirty="0"/>
              <a:t>stdout to a stderr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Redirect </a:t>
            </a:r>
            <a:r>
              <a:rPr lang="en-US" dirty="0"/>
              <a:t>stderr to a stdout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Redirect </a:t>
            </a:r>
            <a:r>
              <a:rPr lang="en-US" dirty="0"/>
              <a:t>stderr and stdout to a file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Redirect </a:t>
            </a:r>
            <a:r>
              <a:rPr lang="en-US" dirty="0"/>
              <a:t>stderr and stdout to stdout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Redirect </a:t>
            </a:r>
            <a:r>
              <a:rPr lang="en-US" dirty="0"/>
              <a:t>stderr and stdout to stderr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1 </a:t>
            </a:r>
            <a:r>
              <a:rPr lang="en-US" dirty="0"/>
              <a:t>'represents' stdout and 2 stderr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8434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958609"/>
            <a:ext cx="8417052" cy="53019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Stdout       file</a:t>
            </a:r>
          </a:p>
          <a:p>
            <a:r>
              <a:rPr lang="en-US" dirty="0" smtClean="0"/>
              <a:t>ls –l &gt; list.txt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Sterr      file</a:t>
            </a:r>
          </a:p>
          <a:p>
            <a:r>
              <a:rPr lang="en-US" dirty="0" smtClean="0"/>
              <a:t>grep </a:t>
            </a:r>
            <a:r>
              <a:rPr lang="en-US" dirty="0"/>
              <a:t>da * 2&gt; grep-errors.txt</a:t>
            </a:r>
          </a:p>
          <a:p>
            <a:r>
              <a:rPr lang="en-US" dirty="0"/>
              <a:t>Here, a file called 'grep-errors.txt' will be created and it will contain what </a:t>
            </a:r>
            <a:r>
              <a:rPr lang="en-US" dirty="0" smtClean="0"/>
              <a:t>you would </a:t>
            </a:r>
            <a:r>
              <a:rPr lang="en-US" dirty="0"/>
              <a:t>see the stderr portion of the output of the 'grep da *' command.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Stdout      stderr</a:t>
            </a:r>
          </a:p>
          <a:p>
            <a:r>
              <a:rPr lang="en-US" dirty="0" smtClean="0"/>
              <a:t>grep </a:t>
            </a:r>
            <a:r>
              <a:rPr lang="en-US" dirty="0"/>
              <a:t>da * 1&gt;&amp;2</a:t>
            </a:r>
          </a:p>
          <a:p>
            <a:r>
              <a:rPr lang="en-US" dirty="0"/>
              <a:t>This will cause the stderr </a:t>
            </a:r>
            <a:r>
              <a:rPr lang="en-US" dirty="0" smtClean="0"/>
              <a:t>output </a:t>
            </a:r>
            <a:r>
              <a:rPr lang="en-US" dirty="0"/>
              <a:t>of a program to be written to the </a:t>
            </a:r>
            <a:r>
              <a:rPr lang="en-US" dirty="0" smtClean="0"/>
              <a:t>same filedescriptor </a:t>
            </a:r>
            <a:r>
              <a:rPr lang="en-US" dirty="0"/>
              <a:t>than stdout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804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UNIX </a:t>
            </a:r>
            <a:r>
              <a:rPr lang="en-US" dirty="0"/>
              <a:t>commands can only be entered at the shellprompt.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UNIX </a:t>
            </a:r>
            <a:r>
              <a:rPr lang="en-US" dirty="0"/>
              <a:t>options often begin with a "-" (minus sign).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than one option can be included with many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 </a:t>
            </a:r>
            <a:r>
              <a:rPr lang="en-US" dirty="0"/>
              <a:t>can be connected using the pipe operator (|) so that </a:t>
            </a:r>
            <a:r>
              <a:rPr lang="en-US" dirty="0" smtClean="0"/>
              <a:t>the output </a:t>
            </a:r>
            <a:r>
              <a:rPr lang="en-US" dirty="0"/>
              <a:t>of </a:t>
            </a:r>
            <a:r>
              <a:rPr lang="en-US" dirty="0" smtClean="0"/>
              <a:t>one command </a:t>
            </a:r>
            <a:r>
              <a:rPr lang="en-US" dirty="0"/>
              <a:t>becomes the input of the next.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599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stderr and stdout     file:</a:t>
            </a:r>
          </a:p>
          <a:p>
            <a:r>
              <a:rPr lang="en-US" dirty="0" smtClean="0"/>
              <a:t>This </a:t>
            </a:r>
            <a:r>
              <a:rPr lang="en-US" dirty="0"/>
              <a:t>will place every output of a program to a file.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suitable </a:t>
            </a:r>
            <a:r>
              <a:rPr lang="en-US" dirty="0" smtClean="0"/>
              <a:t>sometimes for </a:t>
            </a:r>
            <a:r>
              <a:rPr lang="en-US" dirty="0"/>
              <a:t>cron entries, if you want a command to pass in absolute silence.</a:t>
            </a:r>
          </a:p>
          <a:p>
            <a:r>
              <a:rPr lang="en-US" dirty="0"/>
              <a:t>rm -f $(find / -name core) &amp;&gt; /dev/null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6397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93802"/>
            <a:ext cx="8417052" cy="49317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Pipes </a:t>
            </a:r>
            <a:r>
              <a:rPr lang="en-US" dirty="0"/>
              <a:t>let you use the output of a program as </a:t>
            </a:r>
            <a:r>
              <a:rPr lang="en-US" dirty="0" smtClean="0"/>
              <a:t>the Input of </a:t>
            </a:r>
            <a:r>
              <a:rPr lang="en-US" dirty="0"/>
              <a:t>another </a:t>
            </a:r>
            <a:r>
              <a:rPr lang="en-US" dirty="0" smtClean="0"/>
              <a:t>one</a:t>
            </a:r>
          </a:p>
          <a:p>
            <a:endParaRPr lang="en-US" dirty="0"/>
          </a:p>
          <a:p>
            <a:r>
              <a:rPr lang="en-US" b="1" dirty="0" smtClean="0"/>
              <a:t>Example</a:t>
            </a:r>
            <a:r>
              <a:rPr lang="en-US" b="1" dirty="0"/>
              <a:t>:</a:t>
            </a:r>
          </a:p>
          <a:p>
            <a:r>
              <a:rPr lang="en-US" dirty="0"/>
              <a:t>ps ax | grep mozilla</a:t>
            </a:r>
          </a:p>
          <a:p>
            <a:r>
              <a:rPr lang="en-US" dirty="0"/>
              <a:t>Relations Description</a:t>
            </a:r>
          </a:p>
          <a:p>
            <a:r>
              <a:rPr lang="en-US" dirty="0"/>
              <a:t>-eq Equality check</a:t>
            </a:r>
          </a:p>
          <a:p>
            <a:r>
              <a:rPr lang="en-US" dirty="0"/>
              <a:t>-ne Not equal</a:t>
            </a:r>
          </a:p>
          <a:p>
            <a:r>
              <a:rPr lang="en-US" dirty="0"/>
              <a:t>-lt Less than</a:t>
            </a:r>
          </a:p>
          <a:p>
            <a:r>
              <a:rPr lang="en-US" dirty="0"/>
              <a:t>-gt Greater than</a:t>
            </a:r>
          </a:p>
          <a:p>
            <a:r>
              <a:rPr lang="en-US" dirty="0"/>
              <a:t>-le Less than or equal to</a:t>
            </a:r>
          </a:p>
          <a:p>
            <a:r>
              <a:rPr lang="en-US" dirty="0"/>
              <a:t>-ge Greater than or equal 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419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307422"/>
            <a:ext cx="8417052" cy="4415367"/>
          </a:xfrm>
        </p:spPr>
        <p:txBody>
          <a:bodyPr/>
          <a:lstStyle/>
          <a:p>
            <a:r>
              <a:rPr lang="en-US" dirty="0"/>
              <a:t>Operations Description</a:t>
            </a:r>
          </a:p>
          <a:p>
            <a:r>
              <a:rPr lang="en-US" dirty="0"/>
              <a:t>-d file True if the file is a directory</a:t>
            </a:r>
          </a:p>
          <a:p>
            <a:r>
              <a:rPr lang="en-US" dirty="0"/>
              <a:t>-f file True if the file exists and not a directory</a:t>
            </a:r>
          </a:p>
          <a:p>
            <a:r>
              <a:rPr lang="en-US" dirty="0"/>
              <a:t>-r file True if the file is readable</a:t>
            </a:r>
          </a:p>
          <a:p>
            <a:r>
              <a:rPr lang="en-US" dirty="0"/>
              <a:t>-w file True if the file is writeable</a:t>
            </a:r>
          </a:p>
          <a:p>
            <a:r>
              <a:rPr lang="en-US" dirty="0"/>
              <a:t>-L file True if the file is a symbolic link</a:t>
            </a:r>
          </a:p>
          <a:p>
            <a:r>
              <a:rPr lang="en-US" dirty="0"/>
              <a:t>-x file True if the file is a executable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645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9400" y="1193802"/>
            <a:ext cx="8417052" cy="481843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if-then-else-fi:</a:t>
            </a:r>
          </a:p>
          <a:p>
            <a:r>
              <a:rPr lang="en-US" dirty="0" smtClean="0"/>
              <a:t>	if </a:t>
            </a:r>
            <a:r>
              <a:rPr lang="en-US" dirty="0"/>
              <a:t>expr</a:t>
            </a:r>
          </a:p>
          <a:p>
            <a:r>
              <a:rPr lang="en-US" dirty="0" smtClean="0"/>
              <a:t>	then</a:t>
            </a:r>
            <a:endParaRPr lang="en-US" dirty="0"/>
          </a:p>
          <a:p>
            <a:r>
              <a:rPr lang="en-US" dirty="0" smtClean="0"/>
              <a:t>	action1</a:t>
            </a:r>
            <a:endParaRPr lang="en-US" dirty="0"/>
          </a:p>
          <a:p>
            <a:r>
              <a:rPr lang="en-US" dirty="0" smtClean="0"/>
              <a:t>	else</a:t>
            </a:r>
            <a:endParaRPr lang="en-US" dirty="0"/>
          </a:p>
          <a:p>
            <a:r>
              <a:rPr lang="en-US" dirty="0" smtClean="0"/>
              <a:t>	action2</a:t>
            </a:r>
            <a:endParaRPr lang="en-US" dirty="0"/>
          </a:p>
          <a:p>
            <a:r>
              <a:rPr lang="en-US" dirty="0" smtClean="0"/>
              <a:t>	Fi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while-do-done:</a:t>
            </a:r>
          </a:p>
          <a:p>
            <a:r>
              <a:rPr lang="en-US" dirty="0" smtClean="0"/>
              <a:t>	while </a:t>
            </a:r>
            <a:r>
              <a:rPr lang="en-US" dirty="0"/>
              <a:t>condition</a:t>
            </a:r>
          </a:p>
          <a:p>
            <a:r>
              <a:rPr lang="en-US" dirty="0" smtClean="0"/>
              <a:t>	do</a:t>
            </a:r>
            <a:endParaRPr lang="en-US" dirty="0"/>
          </a:p>
          <a:p>
            <a:r>
              <a:rPr lang="en-US" dirty="0" smtClean="0"/>
              <a:t>	command block</a:t>
            </a:r>
          </a:p>
          <a:p>
            <a:r>
              <a:rPr lang="en-US" dirty="0"/>
              <a:t>	</a:t>
            </a:r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106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87767"/>
            <a:ext cx="8417052" cy="51727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r>
              <a:rPr lang="en-US" dirty="0"/>
              <a:t>if expression then statement else</a:t>
            </a:r>
          </a:p>
          <a:p>
            <a:r>
              <a:rPr lang="en-US" dirty="0"/>
              <a:t>statement </a:t>
            </a:r>
            <a:r>
              <a:rPr lang="en-US" dirty="0" smtClean="0"/>
              <a:t>fi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#!/bin/bash</a:t>
            </a:r>
          </a:p>
          <a:p>
            <a:r>
              <a:rPr lang="en-US" dirty="0"/>
              <a:t>T1="foo"</a:t>
            </a:r>
          </a:p>
          <a:p>
            <a:r>
              <a:rPr lang="en-US" dirty="0"/>
              <a:t>T2="bar"</a:t>
            </a:r>
          </a:p>
          <a:p>
            <a:r>
              <a:rPr lang="en-US" dirty="0"/>
              <a:t>if [ "$T1" = ("$T2" ]; then</a:t>
            </a:r>
          </a:p>
          <a:p>
            <a:r>
              <a:rPr lang="en-US" dirty="0"/>
              <a:t>echo expression evaluated as true</a:t>
            </a:r>
          </a:p>
          <a:p>
            <a:r>
              <a:rPr lang="en-US" dirty="0"/>
              <a:t>else echo expression evaluated as false</a:t>
            </a:r>
          </a:p>
          <a:p>
            <a:r>
              <a:rPr lang="en-US" dirty="0"/>
              <a:t>fi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798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29654"/>
            <a:ext cx="8417052" cy="53164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/>
              <a:t>loop:</a:t>
            </a:r>
          </a:p>
          <a:p>
            <a:r>
              <a:rPr lang="en-US" dirty="0"/>
              <a:t>#!/bin/bash</a:t>
            </a:r>
          </a:p>
          <a:p>
            <a:r>
              <a:rPr lang="en-US" dirty="0"/>
              <a:t>for i in $( ls );</a:t>
            </a:r>
          </a:p>
          <a:p>
            <a:r>
              <a:rPr lang="en-US" dirty="0"/>
              <a:t>do echo item: $i</a:t>
            </a:r>
          </a:p>
          <a:p>
            <a:r>
              <a:rPr lang="en-US" dirty="0" smtClean="0"/>
              <a:t>Done</a:t>
            </a:r>
          </a:p>
          <a:p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loop:</a:t>
            </a:r>
          </a:p>
          <a:p>
            <a:r>
              <a:rPr lang="en-US" dirty="0"/>
              <a:t>#!/bin/bash</a:t>
            </a:r>
          </a:p>
          <a:p>
            <a:r>
              <a:rPr lang="en-US" dirty="0"/>
              <a:t>COUNTER=0</a:t>
            </a:r>
          </a:p>
          <a:p>
            <a:r>
              <a:rPr lang="en-US" dirty="0"/>
              <a:t>while [ $COUNTER -lt 10 ]; do</a:t>
            </a:r>
          </a:p>
          <a:p>
            <a:r>
              <a:rPr lang="en-US" dirty="0"/>
              <a:t>echo The counter is $COUNTER</a:t>
            </a:r>
          </a:p>
          <a:p>
            <a:r>
              <a:rPr lang="en-US" dirty="0"/>
              <a:t>let </a:t>
            </a:r>
            <a:r>
              <a:rPr lang="en-US" dirty="0" smtClean="0"/>
              <a:t>COUNTER=COUNTER+1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1772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/>
              <a:t>allow you to group a </a:t>
            </a:r>
            <a:r>
              <a:rPr lang="en-US" dirty="0" smtClean="0"/>
              <a:t>series of </a:t>
            </a:r>
            <a:r>
              <a:rPr lang="en-US" dirty="0"/>
              <a:t>steps under one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#!/bin/bash</a:t>
            </a:r>
          </a:p>
          <a:p>
            <a:r>
              <a:rPr lang="en-US" dirty="0"/>
              <a:t>function hello {echo Hello!}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exit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2415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76495"/>
            <a:ext cx="8417052" cy="5269560"/>
          </a:xfrm>
        </p:spPr>
        <p:txBody>
          <a:bodyPr>
            <a:noAutofit/>
          </a:bodyPr>
          <a:lstStyle/>
          <a:p>
            <a:r>
              <a:rPr lang="en-US" dirty="0" smtClean="0"/>
              <a:t>Parameter </a:t>
            </a:r>
            <a:r>
              <a:rPr lang="en-US" dirty="0"/>
              <a:t>passing:</a:t>
            </a:r>
          </a:p>
          <a:p>
            <a:r>
              <a:rPr lang="en-US" dirty="0"/>
              <a:t>#!/bin/sh</a:t>
            </a:r>
          </a:p>
          <a:p>
            <a:r>
              <a:rPr lang="en-US" dirty="0"/>
              <a:t># A simple script with a function...</a:t>
            </a:r>
          </a:p>
          <a:p>
            <a:r>
              <a:rPr lang="en-US" dirty="0"/>
              <a:t>add_a_user() {</a:t>
            </a:r>
          </a:p>
          <a:p>
            <a:r>
              <a:rPr lang="en-US" dirty="0"/>
              <a:t>USER=$1</a:t>
            </a:r>
          </a:p>
          <a:p>
            <a:r>
              <a:rPr lang="en-US" dirty="0"/>
              <a:t>PASSWORD=$2</a:t>
            </a:r>
          </a:p>
          <a:p>
            <a:r>
              <a:rPr lang="en-US" dirty="0"/>
              <a:t>shift; shift; # Having shifted twice, the rest is </a:t>
            </a:r>
            <a:r>
              <a:rPr lang="en-US" dirty="0" smtClean="0"/>
              <a:t>now comments...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7153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COMMENTS=$@</a:t>
            </a:r>
          </a:p>
          <a:p>
            <a:r>
              <a:rPr lang="en-US" dirty="0"/>
              <a:t>echo "Adding user $USER ..."</a:t>
            </a:r>
          </a:p>
          <a:p>
            <a:r>
              <a:rPr lang="en-US" dirty="0"/>
              <a:t>echo useradd -c "$COMMENTS" $USER</a:t>
            </a:r>
          </a:p>
          <a:p>
            <a:r>
              <a:rPr lang="en-US" dirty="0"/>
              <a:t>echo passwd $USER $PASSWORD</a:t>
            </a:r>
          </a:p>
          <a:p>
            <a:r>
              <a:rPr lang="en-US" dirty="0"/>
              <a:t>echo "Added user $USER ($COMMENTS) with password</a:t>
            </a:r>
          </a:p>
          <a:p>
            <a:r>
              <a:rPr lang="en-US" dirty="0"/>
              <a:t>$PASSWORD" }</a:t>
            </a:r>
          </a:p>
          <a:p>
            <a:r>
              <a:rPr lang="en-US" dirty="0"/>
              <a:t>echo "Start of script..."</a:t>
            </a:r>
          </a:p>
          <a:p>
            <a:r>
              <a:rPr lang="en-US" dirty="0"/>
              <a:t>add_a_user bob letmein Bob Holness the presenter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851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Values from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93802"/>
            <a:ext cx="8417052" cy="4415367"/>
          </a:xfrm>
        </p:spPr>
        <p:txBody>
          <a:bodyPr/>
          <a:lstStyle/>
          <a:p>
            <a:r>
              <a:rPr lang="en-US" dirty="0"/>
              <a:t>#!/bin/sh</a:t>
            </a:r>
          </a:p>
          <a:p>
            <a:r>
              <a:rPr lang="en-US" dirty="0"/>
              <a:t>echo "What is your name?"</a:t>
            </a:r>
          </a:p>
          <a:p>
            <a:r>
              <a:rPr lang="en-US" dirty="0"/>
              <a:t>read USER_NAME #stores it to</a:t>
            </a:r>
          </a:p>
          <a:p>
            <a:r>
              <a:rPr lang="en-US" dirty="0"/>
              <a:t>USER_NAME</a:t>
            </a:r>
          </a:p>
          <a:p>
            <a:r>
              <a:rPr lang="en-US" dirty="0"/>
              <a:t>echo "Hello $USER_NAME"</a:t>
            </a:r>
          </a:p>
          <a:p>
            <a:r>
              <a:rPr lang="en-US" dirty="0"/>
              <a:t>echo "I will create you a file called</a:t>
            </a:r>
          </a:p>
          <a:p>
            <a:r>
              <a:rPr lang="en-US" dirty="0"/>
              <a:t>$USER_NAME_file"</a:t>
            </a:r>
          </a:p>
          <a:p>
            <a:r>
              <a:rPr lang="en-US" dirty="0"/>
              <a:t>touch $USER_NAME_file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594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Command is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command is a file that can be executed simply by typing the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commands are in the /usr/bin, /usr/bsd, /sbin, /usr/sbin, </a:t>
            </a:r>
            <a:r>
              <a:rPr lang="en-US" dirty="0" smtClean="0"/>
              <a:t>or /usr/local/bin </a:t>
            </a:r>
            <a:r>
              <a:rPr lang="en-US" dirty="0"/>
              <a:t>directories although they may be located anywhere in </a:t>
            </a:r>
            <a:r>
              <a:rPr lang="en-US" dirty="0" smtClean="0"/>
              <a:t>the directory </a:t>
            </a:r>
            <a:r>
              <a:rPr lang="en-US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command is found by looking in the directories defined by the </a:t>
            </a:r>
            <a:r>
              <a:rPr lang="en-US" dirty="0" smtClean="0"/>
              <a:t>path environment </a:t>
            </a:r>
            <a:r>
              <a:rPr lang="en-US" dirty="0"/>
              <a:t>variable (path or PATH, depending on which shell is used) </a:t>
            </a:r>
            <a:r>
              <a:rPr lang="en-US" dirty="0" smtClean="0"/>
              <a:t>and searching </a:t>
            </a:r>
            <a:r>
              <a:rPr lang="en-US" dirty="0"/>
              <a:t>this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 </a:t>
            </a:r>
            <a:r>
              <a:rPr lang="en-US" dirty="0"/>
              <a:t>can be created by users. The only criteria is that the </a:t>
            </a:r>
            <a:r>
              <a:rPr lang="en-US" dirty="0" smtClean="0"/>
              <a:t>file </a:t>
            </a:r>
            <a:r>
              <a:rPr lang="en-US" dirty="0"/>
              <a:t>(representing the command) be executable.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31092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to connect 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18910"/>
            <a:ext cx="8417052" cy="5241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#!/bin/sh</a:t>
            </a:r>
          </a:p>
          <a:p>
            <a:r>
              <a:rPr lang="en-US" dirty="0"/>
              <a:t>if_get_employee_name()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${ORACLE_HOME}/bin/sqlplus -s &lt;&lt;EOF</a:t>
            </a:r>
          </a:p>
          <a:p>
            <a:r>
              <a:rPr lang="en-US" dirty="0"/>
              <a:t>${DB_USER_NAME}/${DB_PASSWORD}@${DB_NAME}</a:t>
            </a:r>
          </a:p>
          <a:p>
            <a:r>
              <a:rPr lang="en-US" dirty="0"/>
              <a:t>WHENEVER SQLERROR EXIT FAILURE;</a:t>
            </a:r>
          </a:p>
          <a:p>
            <a:r>
              <a:rPr lang="en-US" dirty="0"/>
              <a:t>SET FEEDBACK OFF</a:t>
            </a:r>
          </a:p>
          <a:p>
            <a:r>
              <a:rPr lang="en-US" dirty="0"/>
              <a:t>SET HEAD OFF</a:t>
            </a:r>
          </a:p>
          <a:p>
            <a:r>
              <a:rPr lang="en-US" dirty="0"/>
              <a:t>SET PAGES 0</a:t>
            </a:r>
          </a:p>
          <a:p>
            <a:r>
              <a:rPr lang="en-US" dirty="0"/>
              <a:t>SELECT EMPLOYEE_NAME from EMPLOYEE_DETAILS where EMPLOYEE_ID='${EMP_ID}';</a:t>
            </a:r>
          </a:p>
          <a:p>
            <a:r>
              <a:rPr lang="en-US" dirty="0"/>
              <a:t>EXIT;</a:t>
            </a:r>
          </a:p>
          <a:p>
            <a:r>
              <a:rPr lang="en-US" dirty="0"/>
              <a:t>EOF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5754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to connect to Database(contd.)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18910"/>
            <a:ext cx="8417052" cy="52416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echo "SELECT EMPLOYEE_NAME from EMPLOYEE_DETAILS where EMPLOYEE_ID='${EMP_ID}'; \n"</a:t>
            </a:r>
          </a:p>
          <a:p>
            <a:r>
              <a:rPr lang="en-US" dirty="0"/>
              <a:t>QUERY_OUT=`f_get_employee_name`</a:t>
            </a:r>
          </a:p>
          <a:p>
            <a:r>
              <a:rPr lang="en-US" dirty="0"/>
              <a:t>ret_cd=$?</a:t>
            </a:r>
          </a:p>
          <a:p>
            <a:r>
              <a:rPr lang="en-US" dirty="0"/>
              <a:t>if [ `echo ${QUERY_OUT} | grep "ORA-" | wc -l` -gt 0 ]; then</a:t>
            </a:r>
          </a:p>
          <a:p>
            <a:r>
              <a:rPr lang="en-US" dirty="0"/>
              <a:t>echo "Error encountered in getting the Employee Name !!! \n "</a:t>
            </a:r>
          </a:p>
          <a:p>
            <a:r>
              <a:rPr lang="en-US" dirty="0"/>
              <a:t>exit 9</a:t>
            </a:r>
          </a:p>
          <a:p>
            <a:r>
              <a:rPr lang="en-US" dirty="0"/>
              <a:t>fi</a:t>
            </a:r>
          </a:p>
          <a:p>
            <a:r>
              <a:rPr lang="en-US" dirty="0"/>
              <a:t>Employee_Name=`echo ${QUERY_OUT} | awk '{print $NF}'`</a:t>
            </a:r>
          </a:p>
          <a:p>
            <a:r>
              <a:rPr lang="en-US" dirty="0"/>
              <a:t>echo " Employee_Name : $Employee_Name \n"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7261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B34890-BA21-E246-9431-DAC36DDA62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58969" y="2687598"/>
            <a:ext cx="856924" cy="11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07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Mention different types of Unix Shells?</a:t>
            </a:r>
          </a:p>
          <a:p>
            <a:r>
              <a:rPr lang="en-US" dirty="0"/>
              <a:t>2. What is the command for deleting a file after prompting</a:t>
            </a:r>
          </a:p>
          <a:p>
            <a:r>
              <a:rPr lang="en-US" dirty="0"/>
              <a:t>a confirmation?</a:t>
            </a:r>
          </a:p>
          <a:p>
            <a:r>
              <a:rPr lang="en-US" dirty="0"/>
              <a:t>3. What is the difference between soft link and hard link?</a:t>
            </a:r>
          </a:p>
          <a:p>
            <a:r>
              <a:rPr lang="en-US" dirty="0"/>
              <a:t>4. What is the use of “touch” command?</a:t>
            </a:r>
          </a:p>
          <a:p>
            <a:r>
              <a:rPr lang="en-US" dirty="0"/>
              <a:t>5. _____ is the standard online help facility available in</a:t>
            </a:r>
          </a:p>
          <a:p>
            <a:r>
              <a:rPr lang="en-US" dirty="0"/>
              <a:t>UNIX.</a:t>
            </a:r>
          </a:p>
          <a:p>
            <a:r>
              <a:rPr lang="en-US" dirty="0"/>
              <a:t>6. Which folder contains critical startup and configuration</a:t>
            </a:r>
          </a:p>
          <a:p>
            <a:r>
              <a:rPr lang="en-US" dirty="0"/>
              <a:t>files?</a:t>
            </a:r>
          </a:p>
          <a:p>
            <a:r>
              <a:rPr lang="en-US" dirty="0"/>
              <a:t>7. Log files are located in ________________.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9EC37FF-4E8C-0D48-AD8B-64BAA44758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20778" y="1114793"/>
            <a:ext cx="1042875" cy="1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07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316729"/>
            <a:ext cx="8417052" cy="44153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8. What is the difference between head and tail</a:t>
            </a:r>
          </a:p>
          <a:p>
            <a:r>
              <a:rPr lang="en-US" dirty="0"/>
              <a:t>commands?</a:t>
            </a:r>
          </a:p>
          <a:p>
            <a:r>
              <a:rPr lang="en-US" dirty="0"/>
              <a:t>9. What is the use of pipe symbol?</a:t>
            </a:r>
          </a:p>
          <a:p>
            <a:r>
              <a:rPr lang="en-US" dirty="0"/>
              <a:t>10. _______ allows a user to view and edit the entire</a:t>
            </a:r>
          </a:p>
          <a:p>
            <a:r>
              <a:rPr lang="en-US" dirty="0"/>
              <a:t>document at the same time.</a:t>
            </a:r>
          </a:p>
          <a:p>
            <a:r>
              <a:rPr lang="en-US" dirty="0"/>
              <a:t>11. Which key allows searching a previous text</a:t>
            </a:r>
          </a:p>
          <a:p>
            <a:r>
              <a:rPr lang="en-US" dirty="0"/>
              <a:t>repeatedly</a:t>
            </a:r>
          </a:p>
          <a:p>
            <a:r>
              <a:rPr lang="en-US" dirty="0"/>
              <a:t>in vi editor?</a:t>
            </a:r>
          </a:p>
          <a:p>
            <a:r>
              <a:rPr lang="en-US" dirty="0"/>
              <a:t>12. Describe briefly the file manipulation options in vi</a:t>
            </a:r>
          </a:p>
          <a:p>
            <a:r>
              <a:rPr lang="en-US" dirty="0"/>
              <a:t>editor?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1247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After completing this session, associate </a:t>
            </a:r>
            <a:r>
              <a:rPr lang="en-US" dirty="0" smtClean="0"/>
              <a:t>should </a:t>
            </a:r>
            <a:r>
              <a:rPr lang="en-US" dirty="0"/>
              <a:t>be able to :​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Define Commands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Explain the various commands on Unix and Shell scripting.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Explain the Editors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Define Shell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List the features required to work with shell script and explain each in detail.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0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46" y="297761"/>
            <a:ext cx="8417052" cy="828040"/>
          </a:xfrm>
        </p:spPr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950785"/>
            <a:ext cx="8417052" cy="507076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Creating </a:t>
            </a:r>
            <a:r>
              <a:rPr lang="en-US" sz="1600" dirty="0"/>
              <a:t>a directory: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mkdir</a:t>
            </a:r>
            <a:endParaRPr lang="en-US" sz="1600" dirty="0"/>
          </a:p>
          <a:p>
            <a:r>
              <a:rPr lang="en-US" sz="1600" dirty="0" smtClean="0"/>
              <a:t>	Command </a:t>
            </a:r>
            <a:r>
              <a:rPr lang="en-US" sz="1600" dirty="0"/>
              <a:t>to create a directory.</a:t>
            </a:r>
          </a:p>
          <a:p>
            <a:r>
              <a:rPr lang="en-US" sz="1600" dirty="0" smtClean="0"/>
              <a:t>	Example</a:t>
            </a:r>
            <a:r>
              <a:rPr lang="en-US" sz="1600" dirty="0"/>
              <a:t>: mkdir /home/ramesh/data</a:t>
            </a:r>
          </a:p>
          <a:p>
            <a:r>
              <a:rPr lang="en-US" sz="1600" dirty="0" smtClean="0"/>
              <a:t>	Common </a:t>
            </a:r>
            <a:r>
              <a:rPr lang="en-US" sz="1600" dirty="0"/>
              <a:t>Options:</a:t>
            </a:r>
          </a:p>
          <a:p>
            <a:r>
              <a:rPr lang="en-US" sz="1600" dirty="0" smtClean="0"/>
              <a:t>	-</a:t>
            </a:r>
            <a:r>
              <a:rPr lang="en-US" sz="1600" dirty="0"/>
              <a:t>p create the intermediate (parent) directories, as needed.</a:t>
            </a:r>
          </a:p>
          <a:p>
            <a:r>
              <a:rPr lang="en-US" sz="1600" dirty="0" smtClean="0"/>
              <a:t>	-</a:t>
            </a:r>
            <a:r>
              <a:rPr lang="en-US" sz="1600" dirty="0"/>
              <a:t>m mode access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cp</a:t>
            </a:r>
            <a:endParaRPr lang="en-US" sz="1600" dirty="0"/>
          </a:p>
          <a:p>
            <a:r>
              <a:rPr lang="en-US" sz="1600" dirty="0" smtClean="0"/>
              <a:t>	Command </a:t>
            </a:r>
            <a:r>
              <a:rPr lang="en-US" sz="1600" dirty="0"/>
              <a:t>to copy file to another directory.</a:t>
            </a:r>
          </a:p>
          <a:p>
            <a:r>
              <a:rPr lang="en-US" sz="1600" dirty="0" smtClean="0"/>
              <a:t>	Syntax</a:t>
            </a:r>
            <a:r>
              <a:rPr lang="en-US" sz="1600" dirty="0"/>
              <a:t>: cp source-filename destination-directory</a:t>
            </a:r>
          </a:p>
          <a:p>
            <a:r>
              <a:rPr lang="en-US" sz="1600" dirty="0" smtClean="0"/>
              <a:t>	Example</a:t>
            </a:r>
            <a:r>
              <a:rPr lang="en-US" sz="1600" dirty="0"/>
              <a:t>: cp sample.txt /projects /newsample.txt</a:t>
            </a:r>
          </a:p>
          <a:p>
            <a:r>
              <a:rPr lang="en-US" sz="1600" dirty="0" smtClean="0"/>
              <a:t>	Common </a:t>
            </a:r>
            <a:r>
              <a:rPr lang="en-US" sz="1600" dirty="0"/>
              <a:t>Options:</a:t>
            </a:r>
          </a:p>
          <a:p>
            <a:r>
              <a:rPr lang="en-US" sz="1600" dirty="0" smtClean="0"/>
              <a:t>	-</a:t>
            </a:r>
            <a:r>
              <a:rPr lang="en-US" sz="1600" dirty="0"/>
              <a:t>i confirm overwrite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447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476739"/>
            <a:ext cx="8417052" cy="4869316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Moving </a:t>
            </a:r>
            <a:r>
              <a:rPr lang="en-US" sz="1600" b="1" dirty="0"/>
              <a:t>a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mv</a:t>
            </a:r>
            <a:endParaRPr lang="en-US" sz="1600" dirty="0"/>
          </a:p>
          <a:p>
            <a:r>
              <a:rPr lang="en-US" sz="1600" dirty="0" smtClean="0"/>
              <a:t>	Command </a:t>
            </a:r>
            <a:r>
              <a:rPr lang="en-US" sz="1600" dirty="0"/>
              <a:t>to move a file into another directory.</a:t>
            </a:r>
          </a:p>
          <a:p>
            <a:r>
              <a:rPr lang="en-US" sz="1600" dirty="0" smtClean="0"/>
              <a:t>	Also </a:t>
            </a:r>
            <a:r>
              <a:rPr lang="en-US" sz="1600" dirty="0"/>
              <a:t>rename an existing file or directory with the mv command</a:t>
            </a:r>
          </a:p>
          <a:p>
            <a:r>
              <a:rPr lang="en-US" sz="1600" dirty="0" smtClean="0"/>
              <a:t>	Syntax</a:t>
            </a:r>
            <a:r>
              <a:rPr lang="en-US" sz="1600" dirty="0"/>
              <a:t>: mv source-filename destinationdirectory</a:t>
            </a:r>
          </a:p>
          <a:p>
            <a:r>
              <a:rPr lang="en-US" sz="1600" dirty="0" smtClean="0"/>
              <a:t>	mv </a:t>
            </a:r>
            <a:r>
              <a:rPr lang="en-US" sz="1600" dirty="0"/>
              <a:t>oldDirectory newDirectory</a:t>
            </a:r>
          </a:p>
          <a:p>
            <a:r>
              <a:rPr lang="en-US" sz="1600" dirty="0" smtClean="0"/>
              <a:t>	Example</a:t>
            </a:r>
            <a:r>
              <a:rPr lang="en-US" sz="1600" dirty="0"/>
              <a:t>: mv sample.txt /projects</a:t>
            </a:r>
          </a:p>
          <a:p>
            <a:r>
              <a:rPr lang="en-US" sz="1600" dirty="0" smtClean="0"/>
              <a:t>	/</a:t>
            </a:r>
            <a:r>
              <a:rPr lang="en-US" sz="1600" dirty="0"/>
              <a:t>newsample.txt</a:t>
            </a:r>
          </a:p>
          <a:p>
            <a:r>
              <a:rPr lang="en-US" sz="1600" dirty="0" smtClean="0"/>
              <a:t>	mv </a:t>
            </a:r>
            <a:r>
              <a:rPr lang="en-US" sz="1600" dirty="0"/>
              <a:t>sampl.txt sample.asc</a:t>
            </a:r>
          </a:p>
          <a:p>
            <a:r>
              <a:rPr lang="en-US" sz="1600" dirty="0" smtClean="0"/>
              <a:t>	Common </a:t>
            </a:r>
            <a:r>
              <a:rPr lang="en-US" sz="1600" dirty="0"/>
              <a:t>Options:</a:t>
            </a:r>
          </a:p>
          <a:p>
            <a:r>
              <a:rPr lang="en-US" sz="1600" dirty="0" smtClean="0"/>
              <a:t>	-</a:t>
            </a:r>
            <a:r>
              <a:rPr lang="en-US" sz="1600" dirty="0"/>
              <a:t>i confirm overwrite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783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400490"/>
            <a:ext cx="8417052" cy="4639669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Removing </a:t>
            </a:r>
            <a:r>
              <a:rPr lang="en-US" sz="1400" b="1" dirty="0"/>
              <a:t>a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rm</a:t>
            </a:r>
            <a:endParaRPr lang="en-US" sz="1400" dirty="0"/>
          </a:p>
          <a:p>
            <a:r>
              <a:rPr lang="en-US" sz="1400" dirty="0" smtClean="0"/>
              <a:t>	Command </a:t>
            </a:r>
            <a:r>
              <a:rPr lang="en-US" sz="1400" dirty="0"/>
              <a:t>to delete a file.</a:t>
            </a:r>
          </a:p>
          <a:p>
            <a:r>
              <a:rPr lang="en-US" sz="1400" dirty="0" smtClean="0"/>
              <a:t>	Example</a:t>
            </a:r>
            <a:r>
              <a:rPr lang="en-US" sz="1400" dirty="0"/>
              <a:t>: rm /home/krishna/datafile</a:t>
            </a:r>
          </a:p>
          <a:p>
            <a:r>
              <a:rPr lang="en-US" sz="1400" dirty="0" smtClean="0"/>
              <a:t>	Common </a:t>
            </a:r>
            <a:r>
              <a:rPr lang="en-US" sz="1400" dirty="0"/>
              <a:t>Options:</a:t>
            </a:r>
          </a:p>
          <a:p>
            <a:r>
              <a:rPr lang="en-US" sz="1400" dirty="0" smtClean="0"/>
              <a:t>	-</a:t>
            </a:r>
            <a:r>
              <a:rPr lang="en-US" sz="1400" dirty="0"/>
              <a:t>i interactive (prompt and wait for confirmation before proceeding).</a:t>
            </a:r>
          </a:p>
          <a:p>
            <a:r>
              <a:rPr lang="en-US" sz="1400" dirty="0" smtClean="0"/>
              <a:t>	-</a:t>
            </a:r>
            <a:r>
              <a:rPr lang="en-US" sz="1400" dirty="0"/>
              <a:t>f forced delete for all files (only by the owner).</a:t>
            </a:r>
          </a:p>
          <a:p>
            <a:r>
              <a:rPr lang="en-US" sz="1400" b="1" dirty="0" smtClean="0"/>
              <a:t>Removing </a:t>
            </a:r>
            <a:r>
              <a:rPr lang="en-US" sz="1400" b="1" dirty="0"/>
              <a:t>a directory: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rmdir</a:t>
            </a:r>
            <a:endParaRPr lang="en-US" sz="1400" dirty="0"/>
          </a:p>
          <a:p>
            <a:r>
              <a:rPr lang="en-US" sz="1400" dirty="0" smtClean="0"/>
              <a:t>	Command </a:t>
            </a:r>
            <a:r>
              <a:rPr lang="en-US" sz="1400" dirty="0"/>
              <a:t>to delete a directory.</a:t>
            </a:r>
          </a:p>
          <a:p>
            <a:r>
              <a:rPr lang="en-US" sz="1400" dirty="0" smtClean="0"/>
              <a:t>	To </a:t>
            </a:r>
            <a:r>
              <a:rPr lang="en-US" sz="1400" dirty="0"/>
              <a:t>remove a directory, first be sure that you are in </a:t>
            </a:r>
            <a:r>
              <a:rPr lang="en-US" sz="1400" dirty="0" smtClean="0"/>
              <a:t>the parent </a:t>
            </a:r>
            <a:r>
              <a:rPr lang="en-US" sz="1400" dirty="0"/>
              <a:t>of that directory.</a:t>
            </a:r>
          </a:p>
          <a:p>
            <a:r>
              <a:rPr lang="en-US" sz="1400" dirty="0" smtClean="0"/>
              <a:t>	 </a:t>
            </a:r>
            <a:r>
              <a:rPr lang="en-US" sz="1400" dirty="0"/>
              <a:t>You cannot remove a directory with rmdir unless all the files and subdirectories contained in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6388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3469</Words>
  <Application>Microsoft Office PowerPoint</Application>
  <PresentationFormat>On-screen Show (4:3)</PresentationFormat>
  <Paragraphs>706</Paragraphs>
  <Slides>65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Concourse</vt:lpstr>
      <vt:lpstr>Commands, Editors and Shell Scripting</vt:lpstr>
      <vt:lpstr>Overview</vt:lpstr>
      <vt:lpstr>Objectives</vt:lpstr>
      <vt:lpstr>Unix Commands</vt:lpstr>
      <vt:lpstr>Unix Commands(contd.)</vt:lpstr>
      <vt:lpstr>A Command is a File</vt:lpstr>
      <vt:lpstr>Commands</vt:lpstr>
      <vt:lpstr>Commands(contd.)</vt:lpstr>
      <vt:lpstr>Commands(contd.)</vt:lpstr>
      <vt:lpstr>Commands(contd.)</vt:lpstr>
      <vt:lpstr>Commands(contd.)</vt:lpstr>
      <vt:lpstr>Commands(contd.)</vt:lpstr>
      <vt:lpstr>Commands(contd.)</vt:lpstr>
      <vt:lpstr>Commands(contd.)</vt:lpstr>
      <vt:lpstr>Moving between Directories</vt:lpstr>
      <vt:lpstr>Basic Operations on File</vt:lpstr>
      <vt:lpstr>Commands(contd.)</vt:lpstr>
      <vt:lpstr>Commands(contd.)</vt:lpstr>
      <vt:lpstr>Commands (contd.)</vt:lpstr>
      <vt:lpstr>Commands(contd.)</vt:lpstr>
      <vt:lpstr>Commands(contd.)</vt:lpstr>
      <vt:lpstr>Commands(contd.)</vt:lpstr>
      <vt:lpstr>Commands(contd.)</vt:lpstr>
      <vt:lpstr>Commands(contd.)</vt:lpstr>
      <vt:lpstr>Manipulating Data with awk</vt:lpstr>
      <vt:lpstr>Manipulating Data with awk(contd.)</vt:lpstr>
      <vt:lpstr>Editors</vt:lpstr>
      <vt:lpstr>Editors(contd.)</vt:lpstr>
      <vt:lpstr>Editors(contd.)</vt:lpstr>
      <vt:lpstr>Editors(contd.)</vt:lpstr>
      <vt:lpstr>Editors (contd.)</vt:lpstr>
      <vt:lpstr>Editors(contd.)</vt:lpstr>
      <vt:lpstr>Editors(contd.)</vt:lpstr>
      <vt:lpstr>Editors(contd.)</vt:lpstr>
      <vt:lpstr>Editors(contd.)</vt:lpstr>
      <vt:lpstr>Editors(contd.)</vt:lpstr>
      <vt:lpstr>What is Shell?</vt:lpstr>
      <vt:lpstr>What is Shell?(contd.)</vt:lpstr>
      <vt:lpstr>What is Shell?(contd.)</vt:lpstr>
      <vt:lpstr>Working with Shell scripts</vt:lpstr>
      <vt:lpstr>Shell Variables</vt:lpstr>
      <vt:lpstr>Examples of Systems Variables</vt:lpstr>
      <vt:lpstr>User variables</vt:lpstr>
      <vt:lpstr>Printing the Value of a Variable</vt:lpstr>
      <vt:lpstr>Using Environment Variables</vt:lpstr>
      <vt:lpstr>Command Line Argument</vt:lpstr>
      <vt:lpstr>Command line argument(contd.)</vt:lpstr>
      <vt:lpstr>Redirection</vt:lpstr>
      <vt:lpstr>Redirection(contd.)</vt:lpstr>
      <vt:lpstr>Redirection(contd.)</vt:lpstr>
      <vt:lpstr>Pipes</vt:lpstr>
      <vt:lpstr>Pipes (contd.)</vt:lpstr>
      <vt:lpstr>Conditionals</vt:lpstr>
      <vt:lpstr>Conditionals(contd.)</vt:lpstr>
      <vt:lpstr>Loops</vt:lpstr>
      <vt:lpstr>Functions</vt:lpstr>
      <vt:lpstr>Functions(contd.)</vt:lpstr>
      <vt:lpstr>Functions(contd.)</vt:lpstr>
      <vt:lpstr>Reading Values from Command Prompt</vt:lpstr>
      <vt:lpstr>Sample program to connect to Database</vt:lpstr>
      <vt:lpstr>Sample program to connect to Database(contd.)</vt:lpstr>
      <vt:lpstr>Questions</vt:lpstr>
      <vt:lpstr>Test your Understanding</vt:lpstr>
      <vt:lpstr>Test your understanding(contd.)</vt:lpstr>
      <vt:lpstr>Recap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Commands, Editors and Shell Scripting</dc:title>
  <dc:creator>Poorni</dc:creator>
  <cp:lastModifiedBy>Poorni</cp:lastModifiedBy>
  <cp:revision>1</cp:revision>
  <dcterms:created xsi:type="dcterms:W3CDTF">2021-06-30T14:32:54Z</dcterms:created>
  <dcterms:modified xsi:type="dcterms:W3CDTF">2021-06-30T15:33:40Z</dcterms:modified>
</cp:coreProperties>
</file>