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handoutMasterIdLst>
    <p:handoutMasterId r:id="rId16"/>
  </p:handoutMasterIdLst>
  <p:sldIdLst>
    <p:sldId id="537" r:id="rId3"/>
    <p:sldId id="532" r:id="rId4"/>
    <p:sldId id="538" r:id="rId5"/>
    <p:sldId id="543" r:id="rId6"/>
    <p:sldId id="541" r:id="rId7"/>
    <p:sldId id="548" r:id="rId8"/>
    <p:sldId id="546" r:id="rId9"/>
    <p:sldId id="545" r:id="rId10"/>
    <p:sldId id="547" r:id="rId11"/>
    <p:sldId id="549" r:id="rId12"/>
    <p:sldId id="550" r:id="rId13"/>
    <p:sldId id="55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Rakshit, Nikhil" initials="RN" lastIdx="9" clrIdx="1"/>
  <p:cmAuthor id="3" name="Claudio Mezzetti" initials="CM" lastIdx="2" clrIdx="2">
    <p:extLst>
      <p:ext uri="{19B8F6BF-5375-455C-9EA6-DF929625EA0E}">
        <p15:presenceInfo xmlns:p15="http://schemas.microsoft.com/office/powerpoint/2012/main" userId="S::uqcmezze@uq.edu.au::21e8f06b-e3af-46e1-b904-1f78801da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6" autoAdjust="0"/>
    <p:restoredTop sz="96272" autoAdjust="0"/>
  </p:normalViewPr>
  <p:slideViewPr>
    <p:cSldViewPr>
      <p:cViewPr varScale="1">
        <p:scale>
          <a:sx n="115" d="100"/>
          <a:sy n="115" d="100"/>
        </p:scale>
        <p:origin x="1332" y="96"/>
      </p:cViewPr>
      <p:guideLst>
        <p:guide orient="horz" pos="2160"/>
        <p:guide pos="2880"/>
      </p:guideLst>
    </p:cSldViewPr>
  </p:slideViewPr>
  <p:outlineViewPr>
    <p:cViewPr>
      <p:scale>
        <a:sx n="33" d="100"/>
        <a:sy n="33" d="100"/>
      </p:scale>
      <p:origin x="0" y="217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06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76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51533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spTree>
    <p:extLst>
      <p:ext uri="{BB962C8B-B14F-4D97-AF65-F5344CB8AC3E}">
        <p14:creationId xmlns:p14="http://schemas.microsoft.com/office/powerpoint/2010/main" val="285076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D54-682A-0F4F-8EAB-71F3EC0D4A8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AB2EE-0EDA-5347-8A53-B662B0CB85E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9AD92-47FE-5845-8F4F-C5133DE0A7CC}"/>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C6ECBF66-D2D7-FB43-B58A-16D788EAE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D42F4-E305-774C-A08F-D25315CB1FF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428705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340-AFC0-8847-9BD1-B338DF423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DD1F5-3034-3347-823E-F23D5BCD0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700D8-6447-B549-9B17-24CE39FEE0D7}"/>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1BC939BB-AA79-0D46-B9BB-0E20181A4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80D4-FBF4-6641-B5B1-2FEB96B5DDB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79733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7AC8-AA86-DB42-8ADB-1418AAAD847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C9457-FAAF-8645-B6EA-AA6FA582B8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EBE7C-B179-7F4D-B1B0-211496D17A47}"/>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7FD2EE44-16CA-C54A-9C82-23055901E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60CD-5E69-034B-866B-3B1EB99CD84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698283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089-D7CC-EF45-AAF1-6FB080AA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0921C-CE9B-1A40-B700-E9BFB47B0316}"/>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52D57-6B17-E540-9FEF-63BECEA17267}"/>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72505-6475-DC48-A151-9C703C8C3D8F}"/>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6" name="Footer Placeholder 5">
            <a:extLst>
              <a:ext uri="{FF2B5EF4-FFF2-40B4-BE49-F238E27FC236}">
                <a16:creationId xmlns:a16="http://schemas.microsoft.com/office/drawing/2014/main" id="{520DDD91-E030-6347-A4C1-9BE5F1FC3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CA9-CBCA-3446-8AE3-621ECA5617D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33886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A50-18A8-0A47-9ACB-466892290CD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649DA-3A85-A549-959D-385BFE13C3B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FD2AAF-0D35-3346-BF03-4183C3388992}"/>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58173-103C-444A-9405-15238BD4A46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EA1E5-D8D5-9B49-B0BB-9F43AAC25E0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53CED-DB59-A840-865A-878FD07BF2FF}"/>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8" name="Footer Placeholder 7">
            <a:extLst>
              <a:ext uri="{FF2B5EF4-FFF2-40B4-BE49-F238E27FC236}">
                <a16:creationId xmlns:a16="http://schemas.microsoft.com/office/drawing/2014/main" id="{557684D0-57D9-3D47-BFD0-BD740A821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BEDB8-F777-ED4A-9115-DC9A9D1A0C0F}"/>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8554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9CF4-0A59-484E-A3F1-19EAD467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DEFC9-3EBC-9A4D-9E2C-FF8DDE9CD061}"/>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4" name="Footer Placeholder 3">
            <a:extLst>
              <a:ext uri="{FF2B5EF4-FFF2-40B4-BE49-F238E27FC236}">
                <a16:creationId xmlns:a16="http://schemas.microsoft.com/office/drawing/2014/main" id="{E3E972C3-1A9D-6346-A034-63B2BD786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4D9EC-0E9E-FC40-8EA4-6F2A7350BD9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808984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70956-90AB-534F-A5D7-B72CC2456E8F}"/>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3" name="Footer Placeholder 2">
            <a:extLst>
              <a:ext uri="{FF2B5EF4-FFF2-40B4-BE49-F238E27FC236}">
                <a16:creationId xmlns:a16="http://schemas.microsoft.com/office/drawing/2014/main" id="{3BD28602-2F20-8A46-AF93-F56311A2D7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09E5A-9DA9-0540-8099-5FF45BDBCBB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6978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4/10/2020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ABC-F478-A44F-8BA4-1D6061AC32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7099A-E796-874A-83E1-A33C817C43A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4EB138-87C1-4249-8E2A-4248A69B8E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708BF-287A-0F49-A3B6-C72C06058E21}"/>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6" name="Footer Placeholder 5">
            <a:extLst>
              <a:ext uri="{FF2B5EF4-FFF2-40B4-BE49-F238E27FC236}">
                <a16:creationId xmlns:a16="http://schemas.microsoft.com/office/drawing/2014/main" id="{D1154655-18EF-4E42-B80A-B1C603899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0318F-60D4-5D4A-999B-0AD791AD627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37350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0F83-69A5-4C4F-A17D-753422B4A36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9E981-8FDD-4743-A374-A74D3D333C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845CF-5685-0545-B953-51BCE6B7F5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CD197-9E5D-F34D-B536-DCD34194F19B}"/>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6" name="Footer Placeholder 5">
            <a:extLst>
              <a:ext uri="{FF2B5EF4-FFF2-40B4-BE49-F238E27FC236}">
                <a16:creationId xmlns:a16="http://schemas.microsoft.com/office/drawing/2014/main" id="{8C1DDE11-1F81-EA4D-8336-FCB28317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8FD7-E6AC-7443-A20F-B8A0E98C4B3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96601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30FE-86E5-2A4D-9C30-3246ED6E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3BF3E-04F3-F041-A8FA-52956C7595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94D1A-A291-0C4E-93C9-B32E1738A0DD}"/>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ECE047BE-DB34-C148-87DE-0A0E123B7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87BC-A378-FB41-9D0D-BE3C6D290F6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74168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9B002-9562-BA48-B509-73AAAC5435A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9C5CA-ED90-CB4F-A03B-E12907A4D2E6}"/>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37CA-2BEA-7A4B-8DF2-4FD06EF971A4}"/>
              </a:ext>
            </a:extLst>
          </p:cNvPr>
          <p:cNvSpPr>
            <a:spLocks noGrp="1"/>
          </p:cNvSpPr>
          <p:nvPr>
            <p:ph type="dt" sz="half" idx="10"/>
          </p:nvPr>
        </p:nvSpPr>
        <p:spPr/>
        <p:txBody>
          <a:body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63D629C9-6EEA-374A-9721-6E198CF97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307-1464-514F-8556-8D85DCA7493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130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4/10/2020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0" name="Picture 9"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 id="214748367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32DA0-F871-474B-8581-97C35AFA3FB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FCEB9-EF27-DE45-ADAE-65BB4565E1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203E-F5E5-5D42-AC35-112F8EEEFB9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B00D5-AA46-EA41-8DB8-1DE9422FCBEC}" type="datetimeFigureOut">
              <a:rPr lang="en-US" smtClean="0"/>
              <a:t>4/10/2020</a:t>
            </a:fld>
            <a:endParaRPr lang="en-US"/>
          </a:p>
        </p:txBody>
      </p:sp>
      <p:sp>
        <p:nvSpPr>
          <p:cNvPr id="5" name="Footer Placeholder 4">
            <a:extLst>
              <a:ext uri="{FF2B5EF4-FFF2-40B4-BE49-F238E27FC236}">
                <a16:creationId xmlns:a16="http://schemas.microsoft.com/office/drawing/2014/main" id="{D3DBCE67-1AF0-6F43-8521-D23F74CC264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EED59-78C4-D243-B411-04371629476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5727C-48CB-6646-8CE1-52FF47BA664A}" type="slidenum">
              <a:rPr lang="en-US" smtClean="0"/>
              <a:t>‹#›</a:t>
            </a:fld>
            <a:endParaRPr lang="en-US"/>
          </a:p>
        </p:txBody>
      </p:sp>
    </p:spTree>
    <p:extLst>
      <p:ext uri="{BB962C8B-B14F-4D97-AF65-F5344CB8AC3E}">
        <p14:creationId xmlns:p14="http://schemas.microsoft.com/office/powerpoint/2010/main" val="1935612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industry.gov.au/sites/default/files/June%202018/document/pdf/impact-of-international-trade-on-employment_-_evidence_from_australian_manufacturing_industries.pdf?acsf_files_redirec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applewebdata://9623BFA7-17EF-4812-896A-A63F951ADB66/#_ftn1"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ba.gov.au/publications/bulletin/2016/jun/pdf/bu-0616-4.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28600"/>
            <a:ext cx="8305799" cy="1022532"/>
          </a:xfrm>
        </p:spPr>
        <p:txBody>
          <a:bodyPr anchor="b"/>
          <a:lstStyle/>
          <a:p>
            <a:pPr algn="ctr">
              <a:defRPr/>
            </a:pPr>
            <a:r>
              <a:rPr lang="en-US" sz="3600" dirty="0">
                <a:ea typeface="Verdana" panose="020B0604030504040204" pitchFamily="34" charset="0"/>
              </a:rPr>
              <a:t>ECON 3510</a:t>
            </a:r>
            <a:br>
              <a:rPr lang="en-US" sz="3600" dirty="0">
                <a:ea typeface="Verdana" panose="020B0604030504040204" pitchFamily="34" charset="0"/>
              </a:rPr>
            </a:br>
            <a:r>
              <a:rPr lang="en-US" sz="3600" dirty="0">
                <a:ea typeface="Verdana" panose="020B0604030504040204" pitchFamily="34" charset="0"/>
              </a:rPr>
              <a:t>International Trade Theory and Policy</a:t>
            </a:r>
            <a:endParaRPr lang="en-US" sz="3600" dirty="0"/>
          </a:p>
        </p:txBody>
      </p:sp>
      <p:sp>
        <p:nvSpPr>
          <p:cNvPr id="4" name="Text Placeholder 3"/>
          <p:cNvSpPr>
            <a:spLocks noGrp="1"/>
          </p:cNvSpPr>
          <p:nvPr>
            <p:ph type="body" sz="quarter" idx="4294967295"/>
          </p:nvPr>
        </p:nvSpPr>
        <p:spPr>
          <a:xfrm>
            <a:off x="914400" y="1981200"/>
            <a:ext cx="7162800" cy="4038600"/>
          </a:xfrm>
        </p:spPr>
        <p:txBody>
          <a:bodyPr/>
          <a:lstStyle/>
          <a:p>
            <a:pPr marL="0" indent="0" algn="ctr">
              <a:buNone/>
            </a:pPr>
            <a:endParaRPr lang="en-IN" sz="1200" b="1" dirty="0">
              <a:latin typeface="Times New Roman" charset="0"/>
              <a:ea typeface="Times New Roman" charset="0"/>
              <a:cs typeface="Times New Roman" charset="0"/>
            </a:endParaRPr>
          </a:p>
          <a:p>
            <a:pPr marL="0" indent="0" algn="ctr">
              <a:buNone/>
            </a:pPr>
            <a:endParaRPr lang="en-IN" sz="1200" b="1" dirty="0">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The Specific Factors Model</a:t>
            </a:r>
          </a:p>
          <a:p>
            <a:pPr marL="0" indent="0" algn="ctr">
              <a:buNone/>
            </a:pPr>
            <a:endParaRPr lang="en-IN" sz="3600" b="1" dirty="0">
              <a:solidFill>
                <a:schemeClr val="bg2"/>
              </a:solidFill>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Tutorial 5</a:t>
            </a:r>
          </a:p>
          <a:p>
            <a:pPr algn="ctr"/>
            <a:endParaRPr lang="en-IN" sz="1200" dirty="0"/>
          </a:p>
        </p:txBody>
      </p:sp>
    </p:spTree>
    <p:extLst>
      <p:ext uri="{BB962C8B-B14F-4D97-AF65-F5344CB8AC3E}">
        <p14:creationId xmlns:p14="http://schemas.microsoft.com/office/powerpoint/2010/main" val="109391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3E70EB-955F-B04B-AEAE-3230122991CC}"/>
              </a:ext>
            </a:extLst>
          </p:cNvPr>
          <p:cNvPicPr>
            <a:picLocks noChangeAspect="1"/>
          </p:cNvPicPr>
          <p:nvPr/>
        </p:nvPicPr>
        <p:blipFill>
          <a:blip r:embed="rId2"/>
          <a:stretch>
            <a:fillRect/>
          </a:stretch>
        </p:blipFill>
        <p:spPr>
          <a:xfrm>
            <a:off x="1371600" y="487592"/>
            <a:ext cx="6172200" cy="5672716"/>
          </a:xfrm>
          <a:prstGeom prst="rect">
            <a:avLst/>
          </a:prstGeom>
        </p:spPr>
      </p:pic>
    </p:spTree>
    <p:extLst>
      <p:ext uri="{BB962C8B-B14F-4D97-AF65-F5344CB8AC3E}">
        <p14:creationId xmlns:p14="http://schemas.microsoft.com/office/powerpoint/2010/main" val="229861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43DF0-BE86-C74B-AF92-C50D45778F8F}"/>
              </a:ext>
            </a:extLst>
          </p:cNvPr>
          <p:cNvSpPr>
            <a:spLocks noGrp="1"/>
          </p:cNvSpPr>
          <p:nvPr>
            <p:ph idx="1"/>
          </p:nvPr>
        </p:nvSpPr>
        <p:spPr>
          <a:xfrm>
            <a:off x="457200" y="609600"/>
            <a:ext cx="8229600" cy="4525963"/>
          </a:xfrm>
        </p:spPr>
        <p:txBody>
          <a:bodyPr/>
          <a:lstStyle/>
          <a:p>
            <a:pPr marL="342900" indent="-342900">
              <a:buFont typeface="+mj-lt"/>
              <a:buAutoNum type="arabicPeriod" startAt="2"/>
            </a:pPr>
            <a:r>
              <a:rPr lang="en-AU" sz="1800" dirty="0"/>
              <a:t>Relatively high labour costs imply that the domestic industry has a comparative disadvantage in producing homogenous, labour-intensive goods.</a:t>
            </a:r>
            <a:br>
              <a:rPr lang="en-AU" sz="1800" dirty="0"/>
            </a:br>
            <a:endParaRPr lang="en-AU" sz="1800" dirty="0"/>
          </a:p>
          <a:p>
            <a:pPr lvl="1"/>
            <a:r>
              <a:rPr lang="en-AU" sz="1800" dirty="0"/>
              <a:t>A common theme in recent years has been that firms have been looking to find labour productivity gains by automating some production processes. They have also been developing new products to diversify their offering. These shifts are borne out in the nature of firms’ investments; increasingly, manufacturers are investing in intellectual property rather than physical capital. Investment in intellectual property, which is comprised largely of expenditure on computer software and R&amp;D, has increased throughout the economy, although the growth in both levels and as a share of sectoral investment has been stronger in the manufacturing sector than most other industries. </a:t>
            </a:r>
          </a:p>
          <a:p>
            <a:pPr marL="342900" indent="-342900">
              <a:buFont typeface="+mj-lt"/>
              <a:buAutoNum type="arabicPeriod" startAt="2"/>
            </a:pPr>
            <a:endParaRPr lang="en-US" dirty="0"/>
          </a:p>
        </p:txBody>
      </p:sp>
    </p:spTree>
    <p:extLst>
      <p:ext uri="{BB962C8B-B14F-4D97-AF65-F5344CB8AC3E}">
        <p14:creationId xmlns:p14="http://schemas.microsoft.com/office/powerpoint/2010/main" val="96785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E5F86A-50FF-7E4F-908D-21AE29A76208}"/>
              </a:ext>
            </a:extLst>
          </p:cNvPr>
          <p:cNvPicPr>
            <a:picLocks noChangeAspect="1"/>
          </p:cNvPicPr>
          <p:nvPr/>
        </p:nvPicPr>
        <p:blipFill>
          <a:blip r:embed="rId2"/>
          <a:stretch>
            <a:fillRect/>
          </a:stretch>
        </p:blipFill>
        <p:spPr>
          <a:xfrm>
            <a:off x="1219200" y="254577"/>
            <a:ext cx="6629400" cy="6430241"/>
          </a:xfrm>
          <a:prstGeom prst="rect">
            <a:avLst/>
          </a:prstGeom>
        </p:spPr>
      </p:pic>
    </p:spTree>
    <p:extLst>
      <p:ext uri="{BB962C8B-B14F-4D97-AF65-F5344CB8AC3E}">
        <p14:creationId xmlns:p14="http://schemas.microsoft.com/office/powerpoint/2010/main" val="218239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381000"/>
            <a:ext cx="8229600" cy="703052"/>
          </a:xfrm>
        </p:spPr>
        <p:txBody>
          <a:bodyPr/>
          <a:lstStyle/>
          <a:p>
            <a:r>
              <a:rPr lang="en-US" sz="3600" dirty="0">
                <a:ea typeface="ヒラギノ角ゴ Pro W3" pitchFamily="-84" charset="-128"/>
              </a:rPr>
              <a:t>Recap of Lecture 5</a:t>
            </a:r>
            <a:endParaRPr lang="en-IN" sz="2000" dirty="0"/>
          </a:p>
        </p:txBody>
      </p:sp>
      <p:sp>
        <p:nvSpPr>
          <p:cNvPr id="3" name="Content Placeholder 2"/>
          <p:cNvSpPr>
            <a:spLocks noGrp="1"/>
          </p:cNvSpPr>
          <p:nvPr>
            <p:ph idx="1"/>
          </p:nvPr>
        </p:nvSpPr>
        <p:spPr>
          <a:xfrm>
            <a:off x="457200" y="1600200"/>
            <a:ext cx="7620000" cy="4525963"/>
          </a:xfrm>
        </p:spPr>
        <p:txBody>
          <a:bodyPr/>
          <a:lstStyle/>
          <a:p>
            <a:pPr marL="429768" indent="-429768">
              <a:buFont typeface="Times" pitchFamily="-1" charset="0"/>
              <a:buAutoNum type="arabicPeriod"/>
            </a:pPr>
            <a:r>
              <a:rPr lang="en-US" altLang="en-US" sz="2400" dirty="0"/>
              <a:t>Winners and loser from trade in the specific factors model:  (a)  factors specific to export sectors gain;  (b)  factors specific to import-competing sectors lose; (c)  mobile factors may either gain or lose.</a:t>
            </a:r>
          </a:p>
          <a:p>
            <a:pPr marL="429768" indent="-429768">
              <a:buFont typeface="Times" pitchFamily="-1" charset="0"/>
              <a:buAutoNum type="arabicPeriod"/>
            </a:pPr>
            <a:r>
              <a:rPr lang="en-US" altLang="en-US" sz="2400" dirty="0"/>
              <a:t>Trade produces overall gains; winners could in principle compensate losers.</a:t>
            </a:r>
          </a:p>
          <a:p>
            <a:pPr marL="429768" indent="-429768">
              <a:buFont typeface="Times" pitchFamily="-1" charset="0"/>
              <a:buAutoNum type="arabicPeriod"/>
            </a:pPr>
            <a:r>
              <a:rPr lang="en-US" altLang="en-US" sz="2400" dirty="0"/>
              <a:t>Better to address the problem of income distribution directly, rather than by restricting trade.</a:t>
            </a:r>
          </a:p>
          <a:p>
            <a:pPr marL="429768" indent="-429768">
              <a:buFont typeface="Times" pitchFamily="-1" charset="0"/>
              <a:buAutoNum type="arabicPeriod" startAt="4"/>
            </a:pPr>
            <a:r>
              <a:rPr lang="en-US" altLang="en-US" sz="2400" dirty="0"/>
              <a:t>Losers are often better organized than winners, causing adoption of trade restrictions.</a:t>
            </a:r>
            <a:endParaRPr lang="en-IN" sz="2400" dirty="0"/>
          </a:p>
          <a:p>
            <a:pPr marL="429768" indent="-429768">
              <a:buFont typeface="Times" pitchFamily="-1" charset="0"/>
              <a:buAutoNum type="arabicPeriod"/>
            </a:pPr>
            <a:endParaRPr lang="en-IN" sz="2400" dirty="0"/>
          </a:p>
        </p:txBody>
      </p:sp>
    </p:spTree>
    <p:extLst>
      <p:ext uri="{BB962C8B-B14F-4D97-AF65-F5344CB8AC3E}">
        <p14:creationId xmlns:p14="http://schemas.microsoft.com/office/powerpoint/2010/main" val="304310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7A-DAC5-1A4F-B9F2-639051ED5222}"/>
              </a:ext>
            </a:extLst>
          </p:cNvPr>
          <p:cNvSpPr>
            <a:spLocks noGrp="1"/>
          </p:cNvSpPr>
          <p:nvPr>
            <p:ph type="title"/>
          </p:nvPr>
        </p:nvSpPr>
        <p:spPr>
          <a:xfrm>
            <a:off x="452120" y="152400"/>
            <a:ext cx="8229600" cy="626852"/>
          </a:xfrm>
        </p:spPr>
        <p:txBody>
          <a:bodyPr/>
          <a:lstStyle/>
          <a:p>
            <a:r>
              <a:rPr lang="en-US" dirty="0"/>
              <a:t>Exercise 1</a:t>
            </a:r>
          </a:p>
        </p:txBody>
      </p:sp>
      <p:sp>
        <p:nvSpPr>
          <p:cNvPr id="3" name="Content Placeholder 2">
            <a:extLst>
              <a:ext uri="{FF2B5EF4-FFF2-40B4-BE49-F238E27FC236}">
                <a16:creationId xmlns:a16="http://schemas.microsoft.com/office/drawing/2014/main" id="{698F0569-E0A1-6044-9164-735D4050901F}"/>
              </a:ext>
            </a:extLst>
          </p:cNvPr>
          <p:cNvSpPr>
            <a:spLocks noGrp="1"/>
          </p:cNvSpPr>
          <p:nvPr>
            <p:ph idx="1"/>
          </p:nvPr>
        </p:nvSpPr>
        <p:spPr>
          <a:xfrm>
            <a:off x="381000" y="1143000"/>
            <a:ext cx="8300720" cy="5486400"/>
          </a:xfrm>
        </p:spPr>
        <p:txBody>
          <a:bodyPr/>
          <a:lstStyle/>
          <a:p>
            <a:pPr marL="0" indent="0">
              <a:buNone/>
            </a:pPr>
            <a:r>
              <a:rPr lang="en-US" sz="1800" dirty="0"/>
              <a:t>In the specific factors model, suppose at Home the MPL of cloth is 100 – 2L</a:t>
            </a:r>
            <a:r>
              <a:rPr lang="en-US" sz="1800" baseline="-25000" dirty="0"/>
              <a:t>C</a:t>
            </a:r>
            <a:r>
              <a:rPr lang="en-US" sz="1800" dirty="0"/>
              <a:t> and the MPL of food is  200 – L</a:t>
            </a:r>
            <a:r>
              <a:rPr lang="en-US" sz="1800" baseline="-25000" dirty="0"/>
              <a:t>F</a:t>
            </a:r>
            <a:r>
              <a:rPr lang="en-US" sz="1800" dirty="0"/>
              <a:t>, where L</a:t>
            </a:r>
            <a:r>
              <a:rPr lang="en-US" sz="1800" baseline="-25000" dirty="0"/>
              <a:t>C</a:t>
            </a:r>
            <a:r>
              <a:rPr lang="en-US" sz="1800" dirty="0"/>
              <a:t> is employment in cloth production and L</a:t>
            </a:r>
            <a:r>
              <a:rPr lang="en-US" sz="1800" baseline="-25000" dirty="0"/>
              <a:t>F</a:t>
            </a:r>
            <a:r>
              <a:rPr lang="en-US" sz="1800" dirty="0"/>
              <a:t> is employment in food production. Suppose total labor supply is L = 200.</a:t>
            </a:r>
          </a:p>
          <a:p>
            <a:pPr marL="0" indent="0">
              <a:buNone/>
            </a:pPr>
            <a:endParaRPr lang="en-US" sz="1800" dirty="0"/>
          </a:p>
          <a:p>
            <a:pPr marL="457200" indent="-457200">
              <a:buFont typeface="+mj-lt"/>
              <a:buAutoNum type="arabicPeriod"/>
            </a:pPr>
            <a:r>
              <a:rPr lang="en-US" altLang="en-US" sz="1800" dirty="0">
                <a:ea typeface="ヒラギノ角ゴ Pro W3" pitchFamily="-84" charset="-128"/>
              </a:rPr>
              <a:t>Assume the prices of food and cloth are P</a:t>
            </a:r>
            <a:r>
              <a:rPr lang="en-US" altLang="en-US" sz="1800" baseline="-25000" dirty="0">
                <a:ea typeface="ヒラギノ角ゴ Pro W3" pitchFamily="-84" charset="-128"/>
              </a:rPr>
              <a:t>F </a:t>
            </a:r>
            <a:r>
              <a:rPr lang="en-US" altLang="en-US" sz="1800" dirty="0">
                <a:ea typeface="ヒラギノ角ゴ Pro W3" pitchFamily="-84" charset="-128"/>
              </a:rPr>
              <a:t>= 1, P</a:t>
            </a:r>
            <a:r>
              <a:rPr lang="en-US" altLang="en-US" sz="1800" baseline="-25000" dirty="0">
                <a:ea typeface="ヒラギノ角ゴ Pro W3" pitchFamily="-84" charset="-128"/>
              </a:rPr>
              <a:t>C</a:t>
            </a:r>
            <a:r>
              <a:rPr lang="en-US" altLang="en-US" sz="1800" dirty="0">
                <a:ea typeface="ヒラギノ角ゴ Pro W3" pitchFamily="-84" charset="-128"/>
              </a:rPr>
              <a:t> = 2. Compute the equilibrium wage and the employment levels in cloth and food production.</a:t>
            </a:r>
          </a:p>
          <a:p>
            <a:pPr marL="457200" indent="-457200">
              <a:buFont typeface="+mj-lt"/>
              <a:buAutoNum type="arabicPeriod"/>
            </a:pPr>
            <a:r>
              <a:rPr lang="en-US" altLang="en-US" sz="1800" dirty="0">
                <a:ea typeface="ヒラギノ角ゴ Pro W3" pitchFamily="-84" charset="-128"/>
              </a:rPr>
              <a:t>Suppose the prices of food and cloth double. What happens to employment in the two sectors and to the wage?</a:t>
            </a:r>
          </a:p>
          <a:p>
            <a:pPr marL="457200" indent="-457200">
              <a:buFont typeface="+mj-lt"/>
              <a:buAutoNum type="arabicPeriod"/>
            </a:pPr>
            <a:r>
              <a:rPr lang="en-US" altLang="en-US" sz="1800" dirty="0">
                <a:ea typeface="ヒラギノ角ゴ Pro W3" pitchFamily="-84" charset="-128"/>
              </a:rPr>
              <a:t>Suppose the price of food doubles while the price of cloth stays the same. What happens to employment in the two sectors and to the wage?</a:t>
            </a:r>
          </a:p>
        </p:txBody>
      </p:sp>
    </p:spTree>
    <p:extLst>
      <p:ext uri="{BB962C8B-B14F-4D97-AF65-F5344CB8AC3E}">
        <p14:creationId xmlns:p14="http://schemas.microsoft.com/office/powerpoint/2010/main" val="21512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412C-D71B-B84B-973A-B265C2933D0F}"/>
              </a:ext>
            </a:extLst>
          </p:cNvPr>
          <p:cNvSpPr>
            <a:spLocks noGrp="1"/>
          </p:cNvSpPr>
          <p:nvPr>
            <p:ph type="title"/>
          </p:nvPr>
        </p:nvSpPr>
        <p:spPr>
          <a:xfrm>
            <a:off x="457200" y="304800"/>
            <a:ext cx="8229600" cy="703052"/>
          </a:xfrm>
        </p:spPr>
        <p:txBody>
          <a:bodyPr/>
          <a:lstStyle/>
          <a:p>
            <a:r>
              <a:rPr lang="en-US" dirty="0"/>
              <a:t>Exercise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7E7B6-3E18-974D-8F28-BCDDC3EA1F70}"/>
                  </a:ext>
                </a:extLst>
              </p:cNvPr>
              <p:cNvSpPr>
                <a:spLocks noGrp="1"/>
              </p:cNvSpPr>
              <p:nvPr>
                <p:ph idx="1"/>
              </p:nvPr>
            </p:nvSpPr>
            <p:spPr>
              <a:xfrm>
                <a:off x="457200" y="1371600"/>
                <a:ext cx="8229600" cy="4800600"/>
              </a:xfrm>
            </p:spPr>
            <p:txBody>
              <a:bodyPr/>
              <a:lstStyle/>
              <a:p>
                <a:pPr marL="0" indent="0">
                  <a:buNone/>
                </a:pPr>
                <a:r>
                  <a:rPr lang="en-US" sz="1800" dirty="0"/>
                  <a:t>Suppose the Home production function for cloth is </a:t>
                </a: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𝑄</m:t>
                        </m:r>
                      </m:e>
                      <m:sub>
                        <m:r>
                          <a:rPr lang="en-AU" sz="1800" b="0" i="1" smtClean="0">
                            <a:latin typeface="Cambria Math" panose="02040503050406030204" pitchFamily="18" charset="0"/>
                          </a:rPr>
                          <m:t>𝐶</m:t>
                        </m:r>
                      </m:sub>
                    </m:sSub>
                    <m:r>
                      <a:rPr lang="en-AU" sz="1800" b="0" i="1" smtClean="0">
                        <a:latin typeface="Cambria Math" panose="02040503050406030204" pitchFamily="18" charset="0"/>
                      </a:rPr>
                      <m:t>=4</m:t>
                    </m:r>
                    <m:rad>
                      <m:radPr>
                        <m:degHide m:val="on"/>
                        <m:ctrlPr>
                          <a:rPr lang="en-AU" sz="1800" b="0" i="1" smtClean="0">
                            <a:latin typeface="Cambria Math" panose="02040503050406030204" pitchFamily="18" charset="0"/>
                          </a:rPr>
                        </m:ctrlPr>
                      </m:radPr>
                      <m:deg/>
                      <m:e>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𝐿</m:t>
                            </m:r>
                          </m:e>
                          <m:sub>
                            <m:r>
                              <a:rPr lang="en-AU" sz="1800" b="0" i="1" smtClean="0">
                                <a:latin typeface="Cambria Math" panose="02040503050406030204" pitchFamily="18" charset="0"/>
                              </a:rPr>
                              <m:t>𝐶</m:t>
                            </m:r>
                          </m:sub>
                        </m:sSub>
                      </m:e>
                    </m:rad>
                  </m:oMath>
                </a14:m>
                <a:r>
                  <a:rPr lang="en-US" sz="1800" dirty="0"/>
                  <a:t>  and the production function for food is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b="0" i="1" smtClean="0">
                            <a:latin typeface="Cambria Math" panose="02040503050406030204" pitchFamily="18" charset="0"/>
                          </a:rPr>
                          <m:t>𝐹</m:t>
                        </m:r>
                      </m:sub>
                    </m:sSub>
                    <m:r>
                      <a:rPr lang="en-AU" sz="1800" i="1">
                        <a:latin typeface="Cambria Math" panose="02040503050406030204" pitchFamily="18" charset="0"/>
                      </a:rPr>
                      <m:t>=2</m:t>
                    </m:r>
                    <m:rad>
                      <m:radPr>
                        <m:degHide m:val="on"/>
                        <m:ctrlPr>
                          <a:rPr lang="en-AU" sz="1800" i="1">
                            <a:latin typeface="Cambria Math" panose="02040503050406030204" pitchFamily="18" charset="0"/>
                          </a:rPr>
                        </m:ctrlPr>
                      </m:radPr>
                      <m:deg/>
                      <m:e>
                        <m:sSub>
                          <m:sSubPr>
                            <m:ctrlPr>
                              <a:rPr lang="en-AU" sz="1800" i="1">
                                <a:latin typeface="Cambria Math" panose="02040503050406030204" pitchFamily="18" charset="0"/>
                              </a:rPr>
                            </m:ctrlPr>
                          </m:sSubPr>
                          <m:e>
                            <m:r>
                              <a:rPr lang="en-AU" sz="1800" i="1">
                                <a:latin typeface="Cambria Math" panose="02040503050406030204" pitchFamily="18" charset="0"/>
                              </a:rPr>
                              <m:t>𝐿</m:t>
                            </m:r>
                          </m:e>
                          <m:sub>
                            <m:r>
                              <a:rPr lang="en-AU" sz="1800" b="0" i="1" smtClean="0">
                                <a:latin typeface="Cambria Math" panose="02040503050406030204" pitchFamily="18" charset="0"/>
                              </a:rPr>
                              <m:t>𝐹</m:t>
                            </m:r>
                          </m:sub>
                        </m:sSub>
                      </m:e>
                    </m:rad>
                  </m:oMath>
                </a14:m>
                <a:r>
                  <a:rPr lang="en-US" sz="1800" dirty="0"/>
                  <a:t> .</a:t>
                </a:r>
              </a:p>
              <a:p>
                <a:pPr marL="342900" indent="-342900">
                  <a:buFont typeface="+mj-lt"/>
                  <a:buAutoNum type="arabicPeriod"/>
                </a:pPr>
                <a:r>
                  <a:rPr lang="en-US" sz="1800" dirty="0"/>
                  <a:t>What are the MPL of cloth and food?</a:t>
                </a:r>
              </a:p>
              <a:p>
                <a:pPr marL="342900" indent="-342900">
                  <a:buFont typeface="+mj-lt"/>
                  <a:buAutoNum type="arabicPeriod"/>
                </a:pPr>
                <a:r>
                  <a:rPr lang="en-US" sz="1800" dirty="0"/>
                  <a:t>What is the opportunity cost of cloth in terms of food?</a:t>
                </a:r>
              </a:p>
              <a:p>
                <a:pPr marL="342900" indent="-342900">
                  <a:buFont typeface="+mj-lt"/>
                  <a:buAutoNum type="arabicPeriod"/>
                </a:pPr>
                <a:r>
                  <a:rPr lang="en-US" sz="1800" dirty="0"/>
                  <a:t>Suppose Home labor supply is L = 125. What is the maximum amount of food that Home can produce? What is the maximum amount of cloth that it can produce? Note that the maximum amount is not actual production, but just the maximum possible production (the axis intersection of the PPF)</a:t>
                </a:r>
              </a:p>
              <a:p>
                <a:pPr marL="342900" indent="-342900">
                  <a:buFont typeface="+mj-lt"/>
                  <a:buAutoNum type="arabicPeriod"/>
                </a:pPr>
                <a:r>
                  <a:rPr lang="en-US" sz="1800" dirty="0"/>
                  <a:t>What is the PPF at Home?</a:t>
                </a:r>
              </a:p>
              <a:p>
                <a:pPr marL="342900" indent="-342900">
                  <a:buFont typeface="+mj-lt"/>
                  <a:buAutoNum type="arabicPeriod"/>
                </a:pPr>
                <a:r>
                  <a:rPr lang="en-US" sz="1800" dirty="0"/>
                  <a:t>Suppose the PPF at Foreign is Q*</a:t>
                </a:r>
                <a:r>
                  <a:rPr lang="en-US" sz="1800" baseline="-25000" dirty="0"/>
                  <a:t>F</a:t>
                </a:r>
                <a:r>
                  <a:rPr lang="en-US" sz="1800" baseline="30000" dirty="0"/>
                  <a:t>2</a:t>
                </a:r>
                <a:r>
                  <a:rPr lang="en-US" sz="1800" dirty="0"/>
                  <a:t> + 4Q*</a:t>
                </a:r>
                <a:r>
                  <a:rPr lang="en-US" sz="1800" baseline="-25000" dirty="0"/>
                  <a:t>C</a:t>
                </a:r>
                <a:r>
                  <a:rPr lang="en-US" sz="1800" baseline="30000" dirty="0"/>
                  <a:t>2</a:t>
                </a:r>
                <a:r>
                  <a:rPr lang="en-US" sz="1800" dirty="0"/>
                  <a:t> = 2,000. Thus, the opportunity cost of cloth for food is 4Q*</a:t>
                </a:r>
                <a:r>
                  <a:rPr lang="en-US" sz="1800" baseline="-25000" dirty="0"/>
                  <a:t>C</a:t>
                </a:r>
                <a:r>
                  <a:rPr lang="en-US" sz="1800" dirty="0"/>
                  <a:t>/Q*</a:t>
                </a:r>
                <a:r>
                  <a:rPr lang="en-US" sz="1800" baseline="-25000" dirty="0"/>
                  <a:t>F</a:t>
                </a:r>
                <a:r>
                  <a:rPr lang="en-US" sz="1800" dirty="0"/>
                  <a:t>. The MRS between cloth and food is the same at Home and Foreign and is equal to the ratio of consumption of food over consumption of cloth, so Q*</a:t>
                </a:r>
                <a:r>
                  <a:rPr lang="en-US" sz="1800" baseline="-25000" dirty="0"/>
                  <a:t>C </a:t>
                </a:r>
                <a:r>
                  <a:rPr lang="en-US" sz="1800" dirty="0"/>
                  <a:t>= Q</a:t>
                </a:r>
                <a:r>
                  <a:rPr lang="en-US" sz="1800" baseline="-25000" dirty="0"/>
                  <a:t>F</a:t>
                </a:r>
                <a:r>
                  <a:rPr lang="en-US" sz="1800" dirty="0"/>
                  <a:t> (and vice versa).F</a:t>
                </a:r>
                <a:r>
                  <a:rPr lang="en-US" altLang="en-US" sz="1800" dirty="0">
                    <a:ea typeface="ヒラギノ角ゴ Pro W3" pitchFamily="-84" charset="-128"/>
                  </a:rPr>
                  <a:t>ind Home and Foreign production, relative price of cloth, imports and exports under free trade.</a:t>
                </a:r>
                <a:endParaRPr lang="en-US" dirty="0"/>
              </a:p>
              <a:p>
                <a:pPr marL="342900" indent="-342900">
                  <a:buFont typeface="+mj-lt"/>
                  <a:buAutoNum type="arabicPeriod"/>
                </a:pPr>
                <a:endParaRPr lang="en-US" dirty="0"/>
              </a:p>
              <a:p>
                <a:pPr marL="342900" indent="-3429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237E7B6-3E18-974D-8F28-BCDDC3EA1F70}"/>
                  </a:ext>
                </a:extLst>
              </p:cNvPr>
              <p:cNvSpPr>
                <a:spLocks noGrp="1" noRot="1" noChangeAspect="1" noMove="1" noResize="1" noEditPoints="1" noAdjustHandles="1" noChangeArrowheads="1" noChangeShapeType="1" noTextEdit="1"/>
              </p:cNvSpPr>
              <p:nvPr>
                <p:ph idx="1"/>
              </p:nvPr>
            </p:nvSpPr>
            <p:spPr>
              <a:xfrm>
                <a:off x="457200" y="1371600"/>
                <a:ext cx="8229600" cy="4800600"/>
              </a:xfrm>
              <a:blipFill>
                <a:blip r:embed="rId3"/>
                <a:stretch>
                  <a:fillRect l="-1704" t="-888" r="-2148" b="-10914"/>
                </a:stretch>
              </a:blipFill>
            </p:spPr>
            <p:txBody>
              <a:bodyPr/>
              <a:lstStyle/>
              <a:p>
                <a:r>
                  <a:rPr lang="en-AU">
                    <a:noFill/>
                  </a:rPr>
                  <a:t> </a:t>
                </a:r>
              </a:p>
            </p:txBody>
          </p:sp>
        </mc:Fallback>
      </mc:AlternateContent>
    </p:spTree>
    <p:extLst>
      <p:ext uri="{BB962C8B-B14F-4D97-AF65-F5344CB8AC3E}">
        <p14:creationId xmlns:p14="http://schemas.microsoft.com/office/powerpoint/2010/main" val="38748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D15B-746B-A149-9123-FA00A785EDAA}"/>
              </a:ext>
            </a:extLst>
          </p:cNvPr>
          <p:cNvSpPr>
            <a:spLocks noGrp="1"/>
          </p:cNvSpPr>
          <p:nvPr>
            <p:ph type="title"/>
          </p:nvPr>
        </p:nvSpPr>
        <p:spPr>
          <a:xfrm>
            <a:off x="457200" y="152400"/>
            <a:ext cx="8229600" cy="779252"/>
          </a:xfrm>
        </p:spPr>
        <p:txBody>
          <a:bodyPr/>
          <a:lstStyle/>
          <a:p>
            <a:r>
              <a:rPr lang="en-US" dirty="0"/>
              <a:t>Exercise 3</a:t>
            </a:r>
          </a:p>
        </p:txBody>
      </p:sp>
      <p:sp>
        <p:nvSpPr>
          <p:cNvPr id="3" name="Content Placeholder 2">
            <a:extLst>
              <a:ext uri="{FF2B5EF4-FFF2-40B4-BE49-F238E27FC236}">
                <a16:creationId xmlns:a16="http://schemas.microsoft.com/office/drawing/2014/main" id="{2977F15C-9B30-5B4B-90E7-0E107B34FE4C}"/>
              </a:ext>
            </a:extLst>
          </p:cNvPr>
          <p:cNvSpPr>
            <a:spLocks noGrp="1"/>
          </p:cNvSpPr>
          <p:nvPr>
            <p:ph idx="1"/>
          </p:nvPr>
        </p:nvSpPr>
        <p:spPr>
          <a:xfrm>
            <a:off x="457200" y="1295400"/>
            <a:ext cx="8382000" cy="4525963"/>
          </a:xfrm>
        </p:spPr>
        <p:txBody>
          <a:bodyPr/>
          <a:lstStyle/>
          <a:p>
            <a:r>
              <a:rPr lang="en-US" altLang="en-US" sz="2000" dirty="0"/>
              <a:t>The lecture argues that there is </a:t>
            </a:r>
            <a:r>
              <a:rPr lang="en-US" sz="2000" dirty="0"/>
              <a:t>no evidence of a positive correlation between unemployment and imports (relative to GDP)</a:t>
            </a:r>
            <a:r>
              <a:rPr lang="en-US" altLang="en-US" sz="2000" dirty="0"/>
              <a:t> for the U.S.</a:t>
            </a:r>
          </a:p>
          <a:p>
            <a:endParaRPr lang="en-US" altLang="en-US" sz="2000" dirty="0"/>
          </a:p>
          <a:p>
            <a:endParaRPr lang="en-US" altLang="en-US" sz="2000" dirty="0"/>
          </a:p>
          <a:p>
            <a:r>
              <a:rPr lang="en-US" sz="2000" dirty="0"/>
              <a:t>What about Australia? </a:t>
            </a:r>
          </a:p>
          <a:p>
            <a:pPr lvl="1"/>
            <a:r>
              <a:rPr lang="en-US" sz="2000" dirty="0"/>
              <a:t>Focus on the manufacturing sector. </a:t>
            </a:r>
          </a:p>
          <a:p>
            <a:pPr lvl="1"/>
            <a:r>
              <a:rPr lang="en-US" sz="2000" dirty="0"/>
              <a:t>Frame the discussion in relationship to the trade models studied so far.</a:t>
            </a:r>
            <a:endParaRPr lang="en-AU" sz="2000" dirty="0"/>
          </a:p>
        </p:txBody>
      </p:sp>
    </p:spTree>
    <p:extLst>
      <p:ext uri="{BB962C8B-B14F-4D97-AF65-F5344CB8AC3E}">
        <p14:creationId xmlns:p14="http://schemas.microsoft.com/office/powerpoint/2010/main" val="138171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7F15C-9B30-5B4B-90E7-0E107B34FE4C}"/>
              </a:ext>
            </a:extLst>
          </p:cNvPr>
          <p:cNvSpPr>
            <a:spLocks noGrp="1"/>
          </p:cNvSpPr>
          <p:nvPr>
            <p:ph idx="1"/>
          </p:nvPr>
        </p:nvSpPr>
        <p:spPr>
          <a:xfrm>
            <a:off x="457200" y="304800"/>
            <a:ext cx="8382000" cy="6324600"/>
          </a:xfrm>
        </p:spPr>
        <p:txBody>
          <a:bodyPr/>
          <a:lstStyle/>
          <a:p>
            <a:r>
              <a:rPr lang="en-US" sz="1800" dirty="0"/>
              <a:t>Consider first this publication from the Office of the Chief Economist: </a:t>
            </a:r>
            <a:r>
              <a:rPr lang="en-US" sz="1800" dirty="0">
                <a:hlinkClick r:id="rId2"/>
              </a:rPr>
              <a:t>https://www.industry.gov.au/sites/default/files/June%202018/document/pdf/impact-of-international-trade-on-employment_-_evidence_from_australian_manufacturing_industries.pdf?acsf_files_redirect</a:t>
            </a:r>
            <a:r>
              <a:rPr lang="en-US" sz="1800" dirty="0"/>
              <a:t> </a:t>
            </a:r>
          </a:p>
          <a:p>
            <a:r>
              <a:rPr lang="en-AU" sz="1800" dirty="0"/>
              <a:t>Key points</a:t>
            </a:r>
          </a:p>
          <a:p>
            <a:pPr lvl="0"/>
            <a:r>
              <a:rPr lang="en-AU" sz="1800" dirty="0"/>
              <a:t>Manufacturing employment in Australia has declined both in absolute and relative terms over the past four decades.</a:t>
            </a:r>
          </a:p>
          <a:p>
            <a:pPr lvl="0"/>
            <a:r>
              <a:rPr lang="en-AU" sz="1800" dirty="0"/>
              <a:t>Employment decreased in all industries except food, beverage and tobacco manufacturing (FBT). Job losses have been severe in textile, clothing, footwear and leather manufacturing (TCF) and machinery and equipment manufacturing .</a:t>
            </a:r>
          </a:p>
          <a:p>
            <a:pPr lvl="0"/>
            <a:r>
              <a:rPr lang="en-AU" sz="1800" dirty="0"/>
              <a:t>Manufactured goods dominate Australia’s import basket; on average, over 80 per cent of Australia’s imports by value are manufactured goods. </a:t>
            </a:r>
          </a:p>
          <a:p>
            <a:pPr lvl="0"/>
            <a:r>
              <a:rPr lang="en-AU" sz="1800" dirty="0"/>
              <a:t>In 2015 around half of Australia’s manufactured imports by value are sourced from low-wage countries—up from less than 10 per cent four decades ago.</a:t>
            </a:r>
          </a:p>
          <a:p>
            <a:pPr lvl="0"/>
            <a:r>
              <a:rPr lang="en-AU" sz="1800" dirty="0"/>
              <a:t>Trade has a significant impact on employment, although the intensity of the impact varies by industry and has lessened over time.</a:t>
            </a:r>
          </a:p>
          <a:p>
            <a:r>
              <a:rPr lang="en-AU" sz="1800" dirty="0"/>
              <a:t>Employment in industries immune from foreign competition is less responsive to wages. </a:t>
            </a:r>
          </a:p>
        </p:txBody>
      </p:sp>
    </p:spTree>
    <p:extLst>
      <p:ext uri="{BB962C8B-B14F-4D97-AF65-F5344CB8AC3E}">
        <p14:creationId xmlns:p14="http://schemas.microsoft.com/office/powerpoint/2010/main" val="44033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9F50716-234A-F04E-B798-7C0AB77880C7}"/>
              </a:ext>
            </a:extLst>
          </p:cNvPr>
          <p:cNvSpPr>
            <a:spLocks noChangeArrowheads="1"/>
          </p:cNvSpPr>
          <p:nvPr/>
        </p:nvSpPr>
        <p:spPr bwMode="auto">
          <a:xfrm>
            <a:off x="179295" y="381000"/>
            <a:ext cx="8877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6501"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Figure 3.2: Shares of major sources of Australia’s manufactures imports, 1969–2012</a:t>
            </a:r>
            <a:r>
              <a:rPr kumimoji="0" lang="en-AU" altLang="en-US" sz="8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hlinkClick r:id="rId2"/>
              </a:rPr>
              <a:t>]</a:t>
            </a: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21">
            <a:extLst>
              <a:ext uri="{FF2B5EF4-FFF2-40B4-BE49-F238E27FC236}">
                <a16:creationId xmlns:a16="http://schemas.microsoft.com/office/drawing/2014/main" id="{C2687F67-8756-8740-8112-44CEA8CC5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24" y="1143000"/>
            <a:ext cx="8203324" cy="4267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9587634-BA9E-DE4A-BF27-FF0A5BD9BE57}"/>
              </a:ext>
            </a:extLst>
          </p:cNvPr>
          <p:cNvSpPr>
            <a:spLocks noChangeArrowheads="1"/>
          </p:cNvSpPr>
          <p:nvPr/>
        </p:nvSpPr>
        <p:spPr bwMode="auto">
          <a:xfrm>
            <a:off x="1143000" y="5562600"/>
            <a:ext cx="586801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lvl="0" eaLnBrk="0" fontAlgn="base" hangingPunct="0">
              <a:spcBef>
                <a:spcPct val="0"/>
              </a:spcBef>
              <a:spcAft>
                <a:spcPct val="0"/>
              </a:spcAft>
            </a:pPr>
            <a:r>
              <a:rPr lang="en-AU" dirty="0"/>
              <a:t>NIE =Hong Kong, Singapore, South Korea and Taiwan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ea typeface="Times New Roman" panose="02020603050405020304" pitchFamily="18" charset="0"/>
                <a:cs typeface="Arial" panose="020B0604020202020204" pitchFamily="34" charset="0"/>
              </a:rPr>
              <a:t>RoW</a:t>
            </a:r>
            <a:r>
              <a:rPr lang="en-US" altLang="en-US" dirty="0">
                <a:latin typeface="Arial" panose="020B0604020202020204" pitchFamily="34" charset="0"/>
                <a:ea typeface="Times New Roman" panose="02020603050405020304" pitchFamily="18" charset="0"/>
                <a:cs typeface="Arial" panose="020B0604020202020204" pitchFamily="34" charset="0"/>
              </a:rPr>
              <a:t> = Rest of the World</a:t>
            </a:r>
            <a:br>
              <a:rPr kumimoji="0" lang="en-AU" altLang="en-US" b="0" i="0" u="none" strike="noStrike" cap="none" normalizeH="0" baseline="0" dirty="0">
                <a:ln>
                  <a:noFill/>
                </a:ln>
                <a:solidFill>
                  <a:schemeClr val="tx1"/>
                </a:solidFill>
                <a:effectLst/>
                <a:latin typeface="Arial" panose="020B0604020202020204" pitchFamily="34" charset="0"/>
              </a:rPr>
            </a:br>
            <a:r>
              <a:rPr kumimoji="0" lang="en-AU" altLang="en-US" b="0" i="0" u="none" strike="noStrike" cap="none" normalizeH="0" baseline="0" dirty="0">
                <a:ln>
                  <a:noFill/>
                </a:ln>
                <a:solidFill>
                  <a:schemeClr val="tx1"/>
                </a:solidFill>
                <a:effectLst/>
                <a:latin typeface="Arial" panose="020B0604020202020204" pitchFamily="34" charset="0"/>
              </a:rPr>
              <a:t>OECD – High wages;  China and </a:t>
            </a:r>
            <a:r>
              <a:rPr kumimoji="0" lang="en-AU" altLang="en-US" b="0" i="0" u="none" strike="noStrike" cap="none" normalizeH="0" baseline="0" dirty="0" err="1">
                <a:ln>
                  <a:noFill/>
                </a:ln>
                <a:solidFill>
                  <a:schemeClr val="tx1"/>
                </a:solidFill>
                <a:effectLst/>
                <a:latin typeface="Arial" panose="020B0604020202020204" pitchFamily="34" charset="0"/>
              </a:rPr>
              <a:t>RoW</a:t>
            </a:r>
            <a:r>
              <a:rPr kumimoji="0" lang="en-AU" altLang="en-US" b="0" i="0" u="none" strike="noStrike" cap="none" normalizeH="0" baseline="0" dirty="0">
                <a:ln>
                  <a:noFill/>
                </a:ln>
                <a:solidFill>
                  <a:schemeClr val="tx1"/>
                </a:solidFill>
                <a:effectLst/>
                <a:latin typeface="Arial" panose="020B0604020202020204" pitchFamily="34" charset="0"/>
              </a:rPr>
              <a:t> – Low wages</a:t>
            </a:r>
          </a:p>
        </p:txBody>
      </p:sp>
    </p:spTree>
    <p:extLst>
      <p:ext uri="{BB962C8B-B14F-4D97-AF65-F5344CB8AC3E}">
        <p14:creationId xmlns:p14="http://schemas.microsoft.com/office/powerpoint/2010/main" val="345039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7DBB94-0239-DD40-9A59-E472D8EEEAC2}"/>
              </a:ext>
            </a:extLst>
          </p:cNvPr>
          <p:cNvSpPr>
            <a:spLocks noChangeArrowheads="1"/>
          </p:cNvSpPr>
          <p:nvPr/>
        </p:nvSpPr>
        <p:spPr bwMode="auto">
          <a:xfrm>
            <a:off x="35560" y="340543"/>
            <a:ext cx="1150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36501"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Figure 3.3: Australia’s manufacturing output, employment and trade flows, 1969–2012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2">
            <a:extLst>
              <a:ext uri="{FF2B5EF4-FFF2-40B4-BE49-F238E27FC236}">
                <a16:creationId xmlns:a16="http://schemas.microsoft.com/office/drawing/2014/main" id="{5CC9329A-178E-EF44-B361-462167B0D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749786"/>
            <a:ext cx="8322132" cy="45842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83AFD81-5D33-1946-9F15-03EE158B31CA}"/>
              </a:ext>
            </a:extLst>
          </p:cNvPr>
          <p:cNvSpPr>
            <a:spLocks noChangeArrowheads="1"/>
          </p:cNvSpPr>
          <p:nvPr/>
        </p:nvSpPr>
        <p:spPr bwMode="auto">
          <a:xfrm>
            <a:off x="55880" y="5867400"/>
            <a:ext cx="1150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Source: Productivity Commission (PC) and Australian Bureau of Statistics (ABS).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Note: Output and trade data are in constant 2011–12 prices.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03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7C350-20FA-4A42-AAB2-B7D5D8FAD9CE}"/>
              </a:ext>
            </a:extLst>
          </p:cNvPr>
          <p:cNvSpPr>
            <a:spLocks noGrp="1"/>
          </p:cNvSpPr>
          <p:nvPr>
            <p:ph idx="1"/>
          </p:nvPr>
        </p:nvSpPr>
        <p:spPr/>
        <p:txBody>
          <a:bodyPr/>
          <a:lstStyle/>
          <a:p>
            <a:r>
              <a:rPr lang="en-US" sz="1800" dirty="0"/>
              <a:t>Consider next this publication from the Royal Bank of Australia: </a:t>
            </a:r>
            <a:r>
              <a:rPr lang="en-US" sz="1800" dirty="0">
                <a:hlinkClick r:id="rId2"/>
              </a:rPr>
              <a:t>https://www.rba.gov.au/publications/bulletin/2016/jun/pdf/bu-0616-4.pdf</a:t>
            </a:r>
            <a:endParaRPr lang="en-US" sz="1800" dirty="0"/>
          </a:p>
          <a:p>
            <a:endParaRPr lang="en-US" sz="1800" dirty="0"/>
          </a:p>
          <a:p>
            <a:r>
              <a:rPr lang="en-AU" sz="1800" dirty="0"/>
              <a:t>It argues that:</a:t>
            </a:r>
          </a:p>
          <a:p>
            <a:endParaRPr lang="en-AU" sz="1800" dirty="0"/>
          </a:p>
          <a:p>
            <a:pPr marL="342900" indent="-342900">
              <a:buFont typeface="+mj-lt"/>
              <a:buAutoNum type="arabicPeriod"/>
            </a:pPr>
            <a:r>
              <a:rPr lang="en-AU" sz="1800" dirty="0"/>
              <a:t>The trends in Australian manufacturing output and employment are not unique. Over the past 25 years, most advanced economies have seen their manufacturing sectors recede as a share of both output and employment, although Australia has generally had a lower share than many other advanced economies (Graph 3). </a:t>
            </a:r>
          </a:p>
          <a:p>
            <a:endParaRPr lang="en-US" sz="1800" dirty="0"/>
          </a:p>
          <a:p>
            <a:endParaRPr lang="en-US" dirty="0"/>
          </a:p>
        </p:txBody>
      </p:sp>
      <p:pic>
        <p:nvPicPr>
          <p:cNvPr id="4098" name="Picture 2" descr="page2image3572837984">
            <a:extLst>
              <a:ext uri="{FF2B5EF4-FFF2-40B4-BE49-F238E27FC236}">
                <a16:creationId xmlns:a16="http://schemas.microsoft.com/office/drawing/2014/main" id="{D3A14241-0DF8-0E43-A94F-E83D530F2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152400"/>
            <a:ext cx="20193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6550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24122</TotalTime>
  <Words>908</Words>
  <Application>Microsoft Office PowerPoint</Application>
  <PresentationFormat>On-screen Show (4:3)</PresentationFormat>
  <Paragraphs>58</Paragraphs>
  <Slides>12</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Calibri Light</vt:lpstr>
      <vt:lpstr>Cambria Math</vt:lpstr>
      <vt:lpstr>Times</vt:lpstr>
      <vt:lpstr>Times New Roman</vt:lpstr>
      <vt:lpstr>Verdana</vt:lpstr>
      <vt:lpstr>Wingdings</vt:lpstr>
      <vt:lpstr>508 Lecture</vt:lpstr>
      <vt:lpstr>Custom Design</vt:lpstr>
      <vt:lpstr>ECON 3510 International Trade Theory and Policy</vt:lpstr>
      <vt:lpstr>Recap of Lecture 5</vt:lpstr>
      <vt:lpstr>Exercise 1</vt:lpstr>
      <vt:lpstr>Exercise 2</vt:lpstr>
      <vt:lpstr>Exercise 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Nicholas Umashev</cp:lastModifiedBy>
  <cp:revision>2056</cp:revision>
  <cp:lastPrinted>2020-02-23T22:20:04Z</cp:lastPrinted>
  <dcterms:created xsi:type="dcterms:W3CDTF">2014-07-14T20:04:21Z</dcterms:created>
  <dcterms:modified xsi:type="dcterms:W3CDTF">2020-04-10T07:32:49Z</dcterms:modified>
</cp:coreProperties>
</file>