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537" r:id="rId3"/>
    <p:sldId id="503" r:id="rId4"/>
    <p:sldId id="538" r:id="rId5"/>
    <p:sldId id="543" r:id="rId6"/>
    <p:sldId id="54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  <p:cmAuthor id="2" name="Rakshit, Nikhil" initials="RN" lastIdx="9" clrIdx="1"/>
  <p:cmAuthor id="3" name="Claudio Mezzetti" initials="CM" lastIdx="2" clrIdx="2">
    <p:extLst>
      <p:ext uri="{19B8F6BF-5375-455C-9EA6-DF929625EA0E}">
        <p15:presenceInfo xmlns:p15="http://schemas.microsoft.com/office/powerpoint/2012/main" userId="S::uqcmezze@uq.edu.au::21e8f06b-e3af-46e1-b904-1f78801dac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96272" autoAdjust="0"/>
  </p:normalViewPr>
  <p:slideViewPr>
    <p:cSldViewPr>
      <p:cViewPr varScale="1">
        <p:scale>
          <a:sx n="115" d="100"/>
          <a:sy n="115" d="100"/>
        </p:scale>
        <p:origin x="13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76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D54-682A-0F4F-8EAB-71F3EC0D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B2EE-0EDA-5347-8A53-B662B0CB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AD92-47FE-5845-8F4F-C5133DE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BF66-D2D7-FB43-B58A-16D788EA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42F4-E305-774C-A08F-D25315C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8340-AFC0-8847-9BD1-B338DF42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D1F5-3034-3347-823E-F23D5BCD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00D8-6447-B549-9B17-24CE39FE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39BB-AA79-0D46-B9BB-0E20181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80D4-FBF4-6641-B5B1-2FEB96B5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7AC8-AA86-DB42-8ADB-1418AAA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9457-FAAF-8645-B6EA-AA6FA582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BE7C-B179-7F4D-B1B0-211496D1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EE44-16CA-C54A-9C82-23055901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60CD-5E69-034B-866B-3B1EB99C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8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089-D7CC-EF45-AAF1-6FB080AA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921C-CE9B-1A40-B700-E9BFB47B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2D57-6B17-E540-9FEF-63BECEA1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2505-6475-DC48-A151-9C703C8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D91-E030-6347-A4C1-9BE5F1F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2CA9-CBCA-3446-8AE3-621ECA56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A50-18A8-0A47-9ACB-46689229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49DA-3A85-A549-959D-385BFE13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2AAF-0D35-3346-BF03-4183C338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58173-103C-444A-9405-15238BD4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A1E5-D8D5-9B49-B0BB-9F43AAC25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3CED-DB59-A840-865A-878FD07B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684D0-57D9-3D47-BFD0-BD740A82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BEDB8-F777-ED4A-9115-DC9A9D1A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CF4-0A59-484E-A3F1-19EAD46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DEFC9-3EBC-9A4D-9E2C-FF8DDE9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72C3-1A9D-6346-A034-63B2BD7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D9EC-0E9E-FC40-8EA4-6F2A7350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70956-90AB-534F-A5D7-B72CC245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28602-2F20-8A46-AF93-F56311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9E5A-9DA9-0540-8099-5FF45BD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ABC-F478-A44F-8BA4-1D6061AC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099A-E796-874A-83E1-A33C817C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EB138-87C1-4249-8E2A-4248A69B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08BF-287A-0F49-A3B6-C72C0605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4655-18EF-4E42-B80A-B1C60389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318F-60D4-5D4A-999B-0AD791AD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F83-69A5-4C4F-A17D-753422B4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9E981-8FDD-4743-A374-A74D3D33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45CF-5685-0545-B953-51BCE6B7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D197-9E5D-F34D-B536-DCD3419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DE11-1F81-EA4D-8336-FCB28317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8FD7-E6AC-7443-A20F-B8A0E98C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8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30FE-86E5-2A4D-9C30-3246ED6E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BF3E-04F3-F041-A8FA-52956C75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4D1A-A291-0C4E-93C9-B32E1738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47BE-DB34-C148-87DE-0A0E123B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87BC-A378-FB41-9D0D-BE3C6D2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2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9B002-9562-BA48-B509-73AAAC543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C5CA-ED90-CB4F-A03B-E12907A4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37CA-2BEA-7A4B-8DF2-4FD06EF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29C9-6EEA-374A-9721-6E198CF9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7307-1464-514F-8556-8D85DCA7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362201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048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3810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7200" y="4648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2015, 2012 Pearson Education, Inc. All Rights Reserved</a:t>
            </a:r>
          </a:p>
        </p:txBody>
      </p:sp>
      <p:pic>
        <p:nvPicPr>
          <p:cNvPr id="10" name="Picture 9" descr="Pearson Logo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  <p:sldLayoutId id="214748367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32DA0-F871-474B-8581-97C35AF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CEB9-EF27-DE45-ADAE-65BB4565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03E-F5E5-5D42-AC35-112F8EEE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00D5-AA46-EA41-8DB8-1DE9422FCBE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CE67-1AF0-6F43-8521-D23F74CC2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ED59-78C4-D243-B411-04371629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727C-48CB-6646-8CE1-52FF47BA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wford.anu.edu.au/files/uploads/crawford01_cap_anu_edu_au/2018-05/policy_note_-_immigration.pdf" TargetMode="External"/><Relationship Id="rId2" Type="http://schemas.openxmlformats.org/officeDocument/2006/relationships/hyperlink" Target="https://www.aph.gov.au/About_Parliament/Parliamentary_Departments/Parliamentary_Library/pubs/BriefingBook45p/MigrationFlow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ba.gov.au/publications/confs/2019/pdf/christian-dustman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600"/>
            <a:ext cx="8305799" cy="1022532"/>
          </a:xfrm>
        </p:spPr>
        <p:txBody>
          <a:bodyPr anchor="b"/>
          <a:lstStyle/>
          <a:p>
            <a:pPr algn="ctr">
              <a:defRPr/>
            </a:pPr>
            <a:r>
              <a:rPr lang="en-US" sz="3600" dirty="0">
                <a:ea typeface="Verdana" panose="020B0604030504040204" pitchFamily="34" charset="0"/>
              </a:rPr>
              <a:t>ECON 3510</a:t>
            </a:r>
            <a:br>
              <a:rPr lang="en-US" sz="3600" dirty="0">
                <a:ea typeface="Verdana" panose="020B0604030504040204" pitchFamily="34" charset="0"/>
              </a:rPr>
            </a:br>
            <a:r>
              <a:rPr lang="en-US" sz="3600" dirty="0">
                <a:ea typeface="Verdana" panose="020B0604030504040204" pitchFamily="34" charset="0"/>
              </a:rPr>
              <a:t>International Trade Theory and Policy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14400" y="1981200"/>
            <a:ext cx="7162800" cy="4038600"/>
          </a:xfrm>
        </p:spPr>
        <p:txBody>
          <a:bodyPr/>
          <a:lstStyle/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I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The Standard Trade Model</a:t>
            </a:r>
          </a:p>
          <a:p>
            <a:pPr marL="0" indent="0" algn="ctr">
              <a:buNone/>
            </a:pPr>
            <a:endParaRPr lang="en-IN" sz="3600" b="1" dirty="0">
              <a:solidFill>
                <a:schemeClr val="bg2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charset="0"/>
                <a:ea typeface="Times New Roman" charset="0"/>
                <a:cs typeface="Times New Roman" charset="0"/>
              </a:rPr>
              <a:t>Tutorial 6</a:t>
            </a:r>
          </a:p>
          <a:p>
            <a:pPr algn="ctr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939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03052"/>
          </a:xfrm>
        </p:spPr>
        <p:txBody>
          <a:bodyPr/>
          <a:lstStyle/>
          <a:p>
            <a:r>
              <a:rPr lang="en-US" altLang="en-US" sz="3600" dirty="0">
                <a:ea typeface="ヒラギノ角ゴ Pro W3" pitchFamily="-84" charset="-128"/>
              </a:rPr>
              <a:t>Recap of Lecture 6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Export-biased growth reduces a country</a:t>
            </a:r>
            <a:r>
              <a:rPr lang="ja-JP" altLang="en-US" sz="2400" dirty="0">
                <a:ea typeface="ヒラギノ角ゴ Pro W3" pitchFamily="-84" charset="-128"/>
              </a:rPr>
              <a:t>’</a:t>
            </a:r>
            <a:r>
              <a:rPr lang="en-US" altLang="ja-JP" sz="2400" dirty="0">
                <a:ea typeface="ヒラギノ角ゴ Pro W3" pitchFamily="-84" charset="-128"/>
              </a:rPr>
              <a:t>s terms of trade and  welfare</a:t>
            </a:r>
          </a:p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Import-biased growth increases a country</a:t>
            </a:r>
            <a:r>
              <a:rPr lang="ja-JP" altLang="en-US" sz="2400" dirty="0">
                <a:ea typeface="ヒラギノ角ゴ Pro W3" pitchFamily="-84" charset="-128"/>
              </a:rPr>
              <a:t>’</a:t>
            </a:r>
            <a:r>
              <a:rPr lang="en-US" altLang="ja-JP" sz="2400" dirty="0">
                <a:ea typeface="ヒラギノ角ゴ Pro W3" pitchFamily="-84" charset="-128"/>
              </a:rPr>
              <a:t>s terms of trade and welfare</a:t>
            </a:r>
          </a:p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International borrowing and lending as intertemporal trade</a:t>
            </a:r>
          </a:p>
          <a:p>
            <a:pPr marL="429768" indent="-429768">
              <a:buFont typeface="Times" pitchFamily="-84" charset="0"/>
              <a:buAutoNum type="arabicPeriod"/>
            </a:pPr>
            <a:r>
              <a:rPr lang="en-US" altLang="en-US" sz="2400" dirty="0">
                <a:ea typeface="ヒラギノ角ゴ Pro W3" pitchFamily="-84" charset="-128"/>
              </a:rPr>
              <a:t>Labor migration and wage equalization</a:t>
            </a:r>
          </a:p>
          <a:p>
            <a:pPr marL="429768" indent="-429768">
              <a:buFont typeface="Times" pitchFamily="-84" charset="0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55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D7A-DAC5-1A4F-B9F2-639051E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52400"/>
            <a:ext cx="8229600" cy="62685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F0569-E0A1-6044-9164-735D40509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072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Initially the PPF of food for cloth in a country is given by  Q</a:t>
                </a:r>
                <a:r>
                  <a:rPr lang="en-US" sz="2000" baseline="-25000" dirty="0"/>
                  <a:t>F</a:t>
                </a:r>
                <a:r>
                  <a:rPr lang="en-US" sz="2000" baseline="30000" dirty="0"/>
                  <a:t>2 </a:t>
                </a:r>
                <a:r>
                  <a:rPr lang="en-US" sz="2000" dirty="0"/>
                  <a:t>+ Q</a:t>
                </a:r>
                <a:r>
                  <a:rPr lang="en-US" sz="2000" baseline="-25000" dirty="0"/>
                  <a:t>C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100. </a:t>
                </a:r>
              </a:p>
              <a:p>
                <a:pPr marL="0" indent="0">
                  <a:buNone/>
                </a:pPr>
                <a:r>
                  <a:rPr lang="en-US" sz="2000" dirty="0"/>
                  <a:t>As a result of growth, the PPF becomes </a:t>
                </a:r>
                <a:r>
                  <a:rPr lang="en-A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Q</a:t>
                </a:r>
                <a:r>
                  <a:rPr lang="en-US" sz="2000" baseline="-25000" dirty="0"/>
                  <a:t>F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Q</a:t>
                </a:r>
                <a:r>
                  <a:rPr lang="en-US" sz="2000" baseline="-25000" dirty="0"/>
                  <a:t>C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= 100.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>
                    <a:ea typeface="ヒラギノ角ゴ Pro W3" pitchFamily="-84" charset="-128"/>
                  </a:rPr>
                  <a:t>Suppose 0&lt;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&lt;1 is </a:t>
                </a:r>
                <a:r>
                  <a:rPr lang="en-US" altLang="en-US" sz="2000" dirty="0">
                    <a:ea typeface="ヒラギノ角ゴ Pro W3" pitchFamily="-84" charset="-128"/>
                  </a:rPr>
                  <a:t>this a case of biased or unbiased growth? If it is biased growth, towards which good is the bias?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>
                    <a:ea typeface="ヒラギノ角ゴ Pro W3" pitchFamily="-84" charset="-128"/>
                  </a:rPr>
                  <a:t>Suppose 0&lt;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&lt;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&lt;1 is </a:t>
                </a:r>
                <a:r>
                  <a:rPr lang="en-US" altLang="en-US" sz="2000" dirty="0">
                    <a:ea typeface="ヒラギノ角ゴ Pro W3" pitchFamily="-84" charset="-128"/>
                  </a:rPr>
                  <a:t>this a case of biased or unbiased growth? If it is biased growth, towards which good is the bias?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>
                    <a:ea typeface="ヒラギノ角ゴ Pro W3" pitchFamily="-84" charset="-128"/>
                  </a:rPr>
                  <a:t>Suppose the world relative price of cloth for food is 1 both before and after growth. Compute the optimal production of food and cloth before and after growth assuming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=1/3&lt;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=2/</m:t>
                    </m:r>
                  </m:oMath>
                </a14:m>
                <a:r>
                  <a:rPr lang="en-US" sz="2000" dirty="0"/>
                  <a:t>3</a:t>
                </a:r>
                <a:r>
                  <a:rPr lang="en-US" altLang="en-US" sz="2000" dirty="0">
                    <a:ea typeface="ヒラギノ角ゴ Pro W3" pitchFamily="-84" charset="-128"/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>
                    <a:ea typeface="ヒラギノ角ゴ Pro W3" pitchFamily="-84" charset="-128"/>
                  </a:rPr>
                  <a:t>Suppose this country’s  MRS of cloth for food is 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F</a:t>
                </a:r>
                <a:r>
                  <a:rPr lang="en-US" altLang="en-US" sz="2000" dirty="0">
                    <a:ea typeface="ヒラギノ角ゴ Pro W3" pitchFamily="-84" charset="-128"/>
                  </a:rPr>
                  <a:t>/Q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C</a:t>
                </a:r>
                <a:r>
                  <a:rPr lang="en-US" altLang="en-US" sz="2000" dirty="0">
                    <a:ea typeface="ヒラギノ角ゴ Pro W3" pitchFamily="-84" charset="-128"/>
                  </a:rPr>
                  <a:t>. Will this country export food or cloth before growth? Will this country export food or cloth after growth, again assuming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=1/3&lt;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AU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=2/</m:t>
                    </m:r>
                  </m:oMath>
                </a14:m>
                <a:r>
                  <a:rPr lang="en-US" sz="2000" dirty="0"/>
                  <a:t>3</a:t>
                </a:r>
                <a:r>
                  <a:rPr lang="en-US" altLang="en-US" sz="2000" dirty="0">
                    <a:ea typeface="ヒラギノ角ゴ Pro W3" pitchFamily="-84" charset="-128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altLang="en-US" sz="2000" dirty="0">
                    <a:ea typeface="ヒラギノ角ゴ Pro W3" pitchFamily="-84" charset="-128"/>
                  </a:rPr>
                  <a:t>Hint: The opportunity cost of cloth for food for is 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C</a:t>
                </a:r>
                <a:r>
                  <a:rPr lang="en-US" altLang="en-US" sz="2000" dirty="0">
                    <a:ea typeface="ヒラギノ角ゴ Pro W3" pitchFamily="-84" charset="-128"/>
                  </a:rPr>
                  <a:t>/Q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F</a:t>
                </a:r>
                <a:r>
                  <a:rPr lang="en-US" altLang="en-US" sz="2000" dirty="0">
                    <a:ea typeface="ヒラギノ角ゴ Pro W3" pitchFamily="-84" charset="-128"/>
                  </a:rPr>
                  <a:t> before growth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000" dirty="0">
                    <a:ea typeface="ヒラギノ角ゴ Pro W3" pitchFamily="-84" charset="-128"/>
                  </a:rPr>
                  <a:t>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C</a:t>
                </a:r>
                <a:r>
                  <a:rPr lang="en-US" altLang="en-US" sz="2000" dirty="0">
                    <a:ea typeface="ヒラギノ角ゴ Pro W3" pitchFamily="-84" charset="-128"/>
                  </a:rPr>
                  <a:t>/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000" dirty="0">
                    <a:ea typeface="ヒラギノ角ゴ Pro W3" pitchFamily="-84" charset="-128"/>
                  </a:rPr>
                  <a:t>Q</a:t>
                </a:r>
                <a:r>
                  <a:rPr lang="en-US" altLang="en-US" sz="2000" baseline="-25000" dirty="0">
                    <a:ea typeface="ヒラギノ角ゴ Pro W3" pitchFamily="-84" charset="-128"/>
                  </a:rPr>
                  <a:t>F</a:t>
                </a:r>
                <a:r>
                  <a:rPr lang="en-US" altLang="en-US" sz="2000" dirty="0">
                    <a:ea typeface="ヒラギノ角ゴ Pro W3" pitchFamily="-84" charset="-128"/>
                  </a:rPr>
                  <a:t> after growth.</a:t>
                </a:r>
              </a:p>
              <a:p>
                <a:pPr marL="0" indent="0">
                  <a:buNone/>
                </a:pPr>
                <a:endParaRPr lang="en-US" altLang="en-US" sz="2000" dirty="0">
                  <a:ea typeface="ヒラギノ角ゴ Pro W3" pitchFamily="-8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F0569-E0A1-6044-9164-735D40509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0720" cy="5486400"/>
              </a:xfrm>
              <a:blipFill>
                <a:blip r:embed="rId2"/>
                <a:stretch>
                  <a:fillRect l="-1832" t="-1155" r="-2137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2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412C-D71B-B84B-973A-B265C293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03052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7E7B6-3E18-974D-8F28-BCDDC3EA1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Relative Demand of cloth for food is the same at Home and Foreign and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=1.8 − </m:t>
                    </m:r>
                    <m:f>
                      <m:f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Home, the supply function of cloth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=100−20</m:t>
                    </m:r>
                    <m:f>
                      <m:f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 and the supply function of food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In Foreign, the supply function of cloth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AU" sz="1800" i="1">
                        <a:latin typeface="Cambria Math" panose="02040503050406030204" pitchFamily="18" charset="0"/>
                      </a:rPr>
                      <m:t>=100−20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 and the supply function of food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25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What are the relative supplies of cloth for food in Home and Foreign?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What is the equilibrium relative price of cloth for food in Home and Foreign in autarchy?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What is the world relative supply of food for clothing, What is the world relative price of cloth for food under international trade?</a:t>
                </a:r>
                <a:r>
                  <a:rPr lang="en-US" sz="1800" dirty="0">
                    <a:ea typeface="ヒラギノ角ゴ Pro W3" pitchFamily="-84" charset="-128"/>
                  </a:rPr>
                  <a:t> How does it compare with the relative prices under autarchy?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7E7B6-3E18-974D-8F28-BCDDC3EA1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229600" cy="5410200"/>
              </a:xfrm>
              <a:blipFill>
                <a:blip r:embed="rId2"/>
                <a:stretch>
                  <a:fillRect l="-1695" t="-1171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D15B-746B-A149-9123-FA00A78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5080"/>
            <a:ext cx="8229600" cy="779252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15C-9B30-5B4B-90E7-0E107B3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066800"/>
            <a:ext cx="8382000" cy="5715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lecture argues that recent immigration in the USA has been mostly by workers with the lowest education levels, possibly: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/>
              <a:t>reducing wages for native-born workers with low education levels</a:t>
            </a:r>
          </a:p>
          <a:p>
            <a:pPr lvl="1" indent="-280800">
              <a:spcBef>
                <a:spcPct val="50000"/>
              </a:spcBef>
            </a:pPr>
            <a:r>
              <a:rPr lang="en-US" altLang="en-US" sz="2000" dirty="0"/>
              <a:t>helping widening the wage gap between less educated workers and highly educated workers</a:t>
            </a:r>
          </a:p>
          <a:p>
            <a:pPr lvl="1" indent="-280800">
              <a:spcBef>
                <a:spcPct val="50000"/>
              </a:spcBef>
            </a:pPr>
            <a:endParaRPr lang="en-US" altLang="en-US" sz="2000" dirty="0"/>
          </a:p>
          <a:p>
            <a:r>
              <a:rPr lang="en-US" sz="2000" dirty="0"/>
              <a:t>What about Australia? </a:t>
            </a:r>
          </a:p>
          <a:p>
            <a:r>
              <a:rPr lang="en-US" sz="2000" dirty="0">
                <a:hlinkClick r:id="rId2"/>
              </a:rPr>
              <a:t>https://www.aph.gov.au/About_Parliament/Parliamentary_Departments/Parliamentary_Library/pubs/BriefingBook45p/MigrationFlows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https://crawford.anu.edu.au/files/uploads/crawford01_cap_anu_edu_au/2018-05/policy_note_-_immigration.pdf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https://www.rba.gov.au/publications/confs/2019/pdf/christian-dustmann.pdf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71373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26923</TotalTime>
  <Words>575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Times New Roman</vt:lpstr>
      <vt:lpstr>Verdana</vt:lpstr>
      <vt:lpstr>Wingdings</vt:lpstr>
      <vt:lpstr>508 Lecture</vt:lpstr>
      <vt:lpstr>Custom Design</vt:lpstr>
      <vt:lpstr>ECON 3510 International Trade Theory and Policy</vt:lpstr>
      <vt:lpstr>Recap of Lecture 6</vt:lpstr>
      <vt:lpstr>Exercise 1</vt:lpstr>
      <vt:lpstr>Exercise 2</vt:lpstr>
      <vt:lpstr>Exercise 3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Economics: Theory and Policy, Eleventh Edition</dc:title>
  <dc:subject>Business</dc:subject>
  <dc:creator>Krugman/Obstfeld/Melitz</dc:creator>
  <cp:lastModifiedBy>Nicholas Umashev</cp:lastModifiedBy>
  <cp:revision>2064</cp:revision>
  <cp:lastPrinted>2020-02-23T22:20:04Z</cp:lastPrinted>
  <dcterms:created xsi:type="dcterms:W3CDTF">2014-07-14T20:04:21Z</dcterms:created>
  <dcterms:modified xsi:type="dcterms:W3CDTF">2020-04-24T01:39:58Z</dcterms:modified>
</cp:coreProperties>
</file>