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8"/>
  </p:notesMasterIdLst>
  <p:handoutMasterIdLst>
    <p:handoutMasterId r:id="rId9"/>
  </p:handoutMasterIdLst>
  <p:sldIdLst>
    <p:sldId id="537" r:id="rId3"/>
    <p:sldId id="547" r:id="rId4"/>
    <p:sldId id="538" r:id="rId5"/>
    <p:sldId id="543" r:id="rId6"/>
    <p:sldId id="54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 id="2" name="Rakshit, Nikhil" initials="RN" lastIdx="9" clrIdx="1">
    <p:extLst/>
  </p:cmAuthor>
  <p:cmAuthor id="3" name="Claudio Mezzetti" initials="CM" lastIdx="2" clrIdx="2">
    <p:extLst>
      <p:ext uri="{19B8F6BF-5375-455C-9EA6-DF929625EA0E}">
        <p15:presenceInfo xmlns:p15="http://schemas.microsoft.com/office/powerpoint/2012/main" userId="S::uqcmezze@uq.edu.au::21e8f06b-e3af-46e1-b904-1f78801dac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94" autoAdjust="0"/>
    <p:restoredTop sz="96272" autoAdjust="0"/>
  </p:normalViewPr>
  <p:slideViewPr>
    <p:cSldViewPr>
      <p:cViewPr varScale="1">
        <p:scale>
          <a:sx n="126" d="100"/>
          <a:sy n="126" d="100"/>
        </p:scale>
        <p:origin x="1360" y="192"/>
      </p:cViewPr>
      <p:guideLst>
        <p:guide orient="horz" pos="2160"/>
        <p:guide pos="2880"/>
      </p:guideLst>
    </p:cSldViewPr>
  </p:slideViewPr>
  <p:outlineViewPr>
    <p:cViewPr>
      <p:scale>
        <a:sx n="33" d="100"/>
        <a:sy n="33" d="100"/>
      </p:scale>
      <p:origin x="0" y="2178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064"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5/20/20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4768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2018, 2015, 2012 Pearson Education, Inc. All Rights Reserved</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5/20/20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2018, 2015, 2012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spTree>
    <p:extLst>
      <p:ext uri="{BB962C8B-B14F-4D97-AF65-F5344CB8AC3E}">
        <p14:creationId xmlns:p14="http://schemas.microsoft.com/office/powerpoint/2010/main" val="2850760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0D54-682A-0F4F-8EAB-71F3EC0D4A89}"/>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3AB2EE-0EDA-5347-8A53-B662B0CB85E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A9AD92-47FE-5845-8F4F-C5133DE0A7CC}"/>
              </a:ext>
            </a:extLst>
          </p:cNvPr>
          <p:cNvSpPr>
            <a:spLocks noGrp="1"/>
          </p:cNvSpPr>
          <p:nvPr>
            <p:ph type="dt" sz="half" idx="10"/>
          </p:nvPr>
        </p:nvSpPr>
        <p:spPr/>
        <p:txBody>
          <a:bodyPr/>
          <a:lstStyle/>
          <a:p>
            <a:fld id="{775B00D5-AA46-EA41-8DB8-1DE9422FCBEC}" type="datetimeFigureOut">
              <a:rPr lang="en-US" smtClean="0"/>
              <a:t>5/20/20</a:t>
            </a:fld>
            <a:endParaRPr lang="en-US"/>
          </a:p>
        </p:txBody>
      </p:sp>
      <p:sp>
        <p:nvSpPr>
          <p:cNvPr id="5" name="Footer Placeholder 4">
            <a:extLst>
              <a:ext uri="{FF2B5EF4-FFF2-40B4-BE49-F238E27FC236}">
                <a16:creationId xmlns:a16="http://schemas.microsoft.com/office/drawing/2014/main" id="{C6ECBF66-D2D7-FB43-B58A-16D788EAE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D42F4-E305-774C-A08F-D25315CB1FF0}"/>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4287058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8340-AFC0-8847-9BD1-B338DF423C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0DD1F5-3034-3347-823E-F23D5BCD01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700D8-6447-B549-9B17-24CE39FEE0D7}"/>
              </a:ext>
            </a:extLst>
          </p:cNvPr>
          <p:cNvSpPr>
            <a:spLocks noGrp="1"/>
          </p:cNvSpPr>
          <p:nvPr>
            <p:ph type="dt" sz="half" idx="10"/>
          </p:nvPr>
        </p:nvSpPr>
        <p:spPr/>
        <p:txBody>
          <a:bodyPr/>
          <a:lstStyle/>
          <a:p>
            <a:fld id="{775B00D5-AA46-EA41-8DB8-1DE9422FCBEC}" type="datetimeFigureOut">
              <a:rPr lang="en-US" smtClean="0"/>
              <a:t>5/20/20</a:t>
            </a:fld>
            <a:endParaRPr lang="en-US"/>
          </a:p>
        </p:txBody>
      </p:sp>
      <p:sp>
        <p:nvSpPr>
          <p:cNvPr id="5" name="Footer Placeholder 4">
            <a:extLst>
              <a:ext uri="{FF2B5EF4-FFF2-40B4-BE49-F238E27FC236}">
                <a16:creationId xmlns:a16="http://schemas.microsoft.com/office/drawing/2014/main" id="{1BC939BB-AA79-0D46-B9BB-0E20181A4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880D4-FBF4-6641-B5B1-2FEB96B5DDBB}"/>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1797331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7AC8-AA86-DB42-8ADB-1418AAAD847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BC9457-FAAF-8645-B6EA-AA6FA582B837}"/>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E6EBE7C-B179-7F4D-B1B0-211496D17A47}"/>
              </a:ext>
            </a:extLst>
          </p:cNvPr>
          <p:cNvSpPr>
            <a:spLocks noGrp="1"/>
          </p:cNvSpPr>
          <p:nvPr>
            <p:ph type="dt" sz="half" idx="10"/>
          </p:nvPr>
        </p:nvSpPr>
        <p:spPr/>
        <p:txBody>
          <a:bodyPr/>
          <a:lstStyle/>
          <a:p>
            <a:fld id="{775B00D5-AA46-EA41-8DB8-1DE9422FCBEC}" type="datetimeFigureOut">
              <a:rPr lang="en-US" smtClean="0"/>
              <a:t>5/20/20</a:t>
            </a:fld>
            <a:endParaRPr lang="en-US"/>
          </a:p>
        </p:txBody>
      </p:sp>
      <p:sp>
        <p:nvSpPr>
          <p:cNvPr id="5" name="Footer Placeholder 4">
            <a:extLst>
              <a:ext uri="{FF2B5EF4-FFF2-40B4-BE49-F238E27FC236}">
                <a16:creationId xmlns:a16="http://schemas.microsoft.com/office/drawing/2014/main" id="{7FD2EE44-16CA-C54A-9C82-23055901E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060CD-5E69-034B-866B-3B1EB99CD84B}"/>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1698283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C089-D7CC-EF45-AAF1-6FB080AA91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E0921C-CE9B-1A40-B700-E9BFB47B0316}"/>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C52D57-6B17-E540-9FEF-63BECEA17267}"/>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B72505-6475-DC48-A151-9C703C8C3D8F}"/>
              </a:ext>
            </a:extLst>
          </p:cNvPr>
          <p:cNvSpPr>
            <a:spLocks noGrp="1"/>
          </p:cNvSpPr>
          <p:nvPr>
            <p:ph type="dt" sz="half" idx="10"/>
          </p:nvPr>
        </p:nvSpPr>
        <p:spPr/>
        <p:txBody>
          <a:bodyPr/>
          <a:lstStyle/>
          <a:p>
            <a:fld id="{775B00D5-AA46-EA41-8DB8-1DE9422FCBEC}" type="datetimeFigureOut">
              <a:rPr lang="en-US" smtClean="0"/>
              <a:t>5/20/20</a:t>
            </a:fld>
            <a:endParaRPr lang="en-US"/>
          </a:p>
        </p:txBody>
      </p:sp>
      <p:sp>
        <p:nvSpPr>
          <p:cNvPr id="6" name="Footer Placeholder 5">
            <a:extLst>
              <a:ext uri="{FF2B5EF4-FFF2-40B4-BE49-F238E27FC236}">
                <a16:creationId xmlns:a16="http://schemas.microsoft.com/office/drawing/2014/main" id="{520DDD91-E030-6347-A4C1-9BE5F1FC35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D42CA9-CBCA-3446-8AE3-621ECA5617D7}"/>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3388638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EA50-18A8-0A47-9ACB-466892290CD9}"/>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0649DA-3A85-A549-959D-385BFE13C3B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FD2AAF-0D35-3346-BF03-4183C3388992}"/>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958173-103C-444A-9405-15238BD4A46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7EA1E5-D8D5-9B49-B0BB-9F43AAC25E0D}"/>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153CED-DB59-A840-865A-878FD07BF2FF}"/>
              </a:ext>
            </a:extLst>
          </p:cNvPr>
          <p:cNvSpPr>
            <a:spLocks noGrp="1"/>
          </p:cNvSpPr>
          <p:nvPr>
            <p:ph type="dt" sz="half" idx="10"/>
          </p:nvPr>
        </p:nvSpPr>
        <p:spPr/>
        <p:txBody>
          <a:bodyPr/>
          <a:lstStyle/>
          <a:p>
            <a:fld id="{775B00D5-AA46-EA41-8DB8-1DE9422FCBEC}" type="datetimeFigureOut">
              <a:rPr lang="en-US" smtClean="0"/>
              <a:t>5/20/20</a:t>
            </a:fld>
            <a:endParaRPr lang="en-US"/>
          </a:p>
        </p:txBody>
      </p:sp>
      <p:sp>
        <p:nvSpPr>
          <p:cNvPr id="8" name="Footer Placeholder 7">
            <a:extLst>
              <a:ext uri="{FF2B5EF4-FFF2-40B4-BE49-F238E27FC236}">
                <a16:creationId xmlns:a16="http://schemas.microsoft.com/office/drawing/2014/main" id="{557684D0-57D9-3D47-BFD0-BD740A8214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DBEDB8-F777-ED4A-9115-DC9A9D1A0C0F}"/>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855414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9CF4-0A59-484E-A3F1-19EAD4672E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2DEFC9-3EBC-9A4D-9E2C-FF8DDE9CD061}"/>
              </a:ext>
            </a:extLst>
          </p:cNvPr>
          <p:cNvSpPr>
            <a:spLocks noGrp="1"/>
          </p:cNvSpPr>
          <p:nvPr>
            <p:ph type="dt" sz="half" idx="10"/>
          </p:nvPr>
        </p:nvSpPr>
        <p:spPr/>
        <p:txBody>
          <a:bodyPr/>
          <a:lstStyle/>
          <a:p>
            <a:fld id="{775B00D5-AA46-EA41-8DB8-1DE9422FCBEC}" type="datetimeFigureOut">
              <a:rPr lang="en-US" smtClean="0"/>
              <a:t>5/20/20</a:t>
            </a:fld>
            <a:endParaRPr lang="en-US"/>
          </a:p>
        </p:txBody>
      </p:sp>
      <p:sp>
        <p:nvSpPr>
          <p:cNvPr id="4" name="Footer Placeholder 3">
            <a:extLst>
              <a:ext uri="{FF2B5EF4-FFF2-40B4-BE49-F238E27FC236}">
                <a16:creationId xmlns:a16="http://schemas.microsoft.com/office/drawing/2014/main" id="{E3E972C3-1A9D-6346-A034-63B2BD7866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C4D9EC-0E9E-FC40-8EA4-6F2A7350BD93}"/>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28089848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870956-90AB-534F-A5D7-B72CC2456E8F}"/>
              </a:ext>
            </a:extLst>
          </p:cNvPr>
          <p:cNvSpPr>
            <a:spLocks noGrp="1"/>
          </p:cNvSpPr>
          <p:nvPr>
            <p:ph type="dt" sz="half" idx="10"/>
          </p:nvPr>
        </p:nvSpPr>
        <p:spPr/>
        <p:txBody>
          <a:bodyPr/>
          <a:lstStyle/>
          <a:p>
            <a:fld id="{775B00D5-AA46-EA41-8DB8-1DE9422FCBEC}" type="datetimeFigureOut">
              <a:rPr lang="en-US" smtClean="0"/>
              <a:t>5/20/20</a:t>
            </a:fld>
            <a:endParaRPr lang="en-US"/>
          </a:p>
        </p:txBody>
      </p:sp>
      <p:sp>
        <p:nvSpPr>
          <p:cNvPr id="3" name="Footer Placeholder 2">
            <a:extLst>
              <a:ext uri="{FF2B5EF4-FFF2-40B4-BE49-F238E27FC236}">
                <a16:creationId xmlns:a16="http://schemas.microsoft.com/office/drawing/2014/main" id="{3BD28602-2F20-8A46-AF93-F56311A2D7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809E5A-9DA9-0540-8099-5FF45BDBCBB0}"/>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269783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A9DF6EFB-3F44-496C-A842-1E0B3D3B975A}" type="datetimeFigureOut">
              <a:rPr lang="en-US" smtClean="0"/>
              <a:pPr/>
              <a:t>5/20/20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81062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2ABC-F478-A44F-8BA4-1D6061AC32E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57099A-E796-874A-83E1-A33C817C43A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4EB138-87C1-4249-8E2A-4248A69B8EC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4708BF-287A-0F49-A3B6-C72C06058E21}"/>
              </a:ext>
            </a:extLst>
          </p:cNvPr>
          <p:cNvSpPr>
            <a:spLocks noGrp="1"/>
          </p:cNvSpPr>
          <p:nvPr>
            <p:ph type="dt" sz="half" idx="10"/>
          </p:nvPr>
        </p:nvSpPr>
        <p:spPr/>
        <p:txBody>
          <a:bodyPr/>
          <a:lstStyle/>
          <a:p>
            <a:fld id="{775B00D5-AA46-EA41-8DB8-1DE9422FCBEC}" type="datetimeFigureOut">
              <a:rPr lang="en-US" smtClean="0"/>
              <a:t>5/20/20</a:t>
            </a:fld>
            <a:endParaRPr lang="en-US"/>
          </a:p>
        </p:txBody>
      </p:sp>
      <p:sp>
        <p:nvSpPr>
          <p:cNvPr id="6" name="Footer Placeholder 5">
            <a:extLst>
              <a:ext uri="{FF2B5EF4-FFF2-40B4-BE49-F238E27FC236}">
                <a16:creationId xmlns:a16="http://schemas.microsoft.com/office/drawing/2014/main" id="{D1154655-18EF-4E42-B80A-B1C603899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C0318F-60D4-5D4A-999B-0AD791AD6276}"/>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23735014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70F83-69A5-4C4F-A17D-753422B4A36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89E981-8FDD-4743-A374-A74D3D333CA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C845CF-5685-0545-B953-51BCE6B7F54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1CD197-9E5D-F34D-B536-DCD34194F19B}"/>
              </a:ext>
            </a:extLst>
          </p:cNvPr>
          <p:cNvSpPr>
            <a:spLocks noGrp="1"/>
          </p:cNvSpPr>
          <p:nvPr>
            <p:ph type="dt" sz="half" idx="10"/>
          </p:nvPr>
        </p:nvSpPr>
        <p:spPr/>
        <p:txBody>
          <a:bodyPr/>
          <a:lstStyle/>
          <a:p>
            <a:fld id="{775B00D5-AA46-EA41-8DB8-1DE9422FCBEC}" type="datetimeFigureOut">
              <a:rPr lang="en-US" smtClean="0"/>
              <a:t>5/20/20</a:t>
            </a:fld>
            <a:endParaRPr lang="en-US"/>
          </a:p>
        </p:txBody>
      </p:sp>
      <p:sp>
        <p:nvSpPr>
          <p:cNvPr id="6" name="Footer Placeholder 5">
            <a:extLst>
              <a:ext uri="{FF2B5EF4-FFF2-40B4-BE49-F238E27FC236}">
                <a16:creationId xmlns:a16="http://schemas.microsoft.com/office/drawing/2014/main" id="{8C1DDE11-1F81-EA4D-8336-FCB28317EA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28FD7-E6AC-7443-A20F-B8A0E98C4B36}"/>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966018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30FE-86E5-2A4D-9C30-3246ED6E07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83BF3E-04F3-F041-A8FA-52956C7595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94D1A-A291-0C4E-93C9-B32E1738A0DD}"/>
              </a:ext>
            </a:extLst>
          </p:cNvPr>
          <p:cNvSpPr>
            <a:spLocks noGrp="1"/>
          </p:cNvSpPr>
          <p:nvPr>
            <p:ph type="dt" sz="half" idx="10"/>
          </p:nvPr>
        </p:nvSpPr>
        <p:spPr/>
        <p:txBody>
          <a:bodyPr/>
          <a:lstStyle/>
          <a:p>
            <a:fld id="{775B00D5-AA46-EA41-8DB8-1DE9422FCBEC}" type="datetimeFigureOut">
              <a:rPr lang="en-US" smtClean="0"/>
              <a:t>5/20/20</a:t>
            </a:fld>
            <a:endParaRPr lang="en-US"/>
          </a:p>
        </p:txBody>
      </p:sp>
      <p:sp>
        <p:nvSpPr>
          <p:cNvPr id="5" name="Footer Placeholder 4">
            <a:extLst>
              <a:ext uri="{FF2B5EF4-FFF2-40B4-BE49-F238E27FC236}">
                <a16:creationId xmlns:a16="http://schemas.microsoft.com/office/drawing/2014/main" id="{ECE047BE-DB34-C148-87DE-0A0E123B7E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787BC-A378-FB41-9D0D-BE3C6D290F67}"/>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27416826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C9B002-9562-BA48-B509-73AAAC5435AE}"/>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39C5CA-ED90-CB4F-A03B-E12907A4D2E6}"/>
              </a:ext>
            </a:extLst>
          </p:cNvPr>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437CA-2BEA-7A4B-8DF2-4FD06EF971A4}"/>
              </a:ext>
            </a:extLst>
          </p:cNvPr>
          <p:cNvSpPr>
            <a:spLocks noGrp="1"/>
          </p:cNvSpPr>
          <p:nvPr>
            <p:ph type="dt" sz="half" idx="10"/>
          </p:nvPr>
        </p:nvSpPr>
        <p:spPr/>
        <p:txBody>
          <a:bodyPr/>
          <a:lstStyle/>
          <a:p>
            <a:fld id="{775B00D5-AA46-EA41-8DB8-1DE9422FCBEC}" type="datetimeFigureOut">
              <a:rPr lang="en-US" smtClean="0"/>
              <a:t>5/20/20</a:t>
            </a:fld>
            <a:endParaRPr lang="en-US"/>
          </a:p>
        </p:txBody>
      </p:sp>
      <p:sp>
        <p:nvSpPr>
          <p:cNvPr id="5" name="Footer Placeholder 4">
            <a:extLst>
              <a:ext uri="{FF2B5EF4-FFF2-40B4-BE49-F238E27FC236}">
                <a16:creationId xmlns:a16="http://schemas.microsoft.com/office/drawing/2014/main" id="{63D629C9-6EEA-374A-9721-6E198CF97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E7307-1464-514F-8556-8D85DCA74933}"/>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213055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5/20/20</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2018, 2015, 2012 Pearson Education, Inc. All Rights Reserved</a:t>
            </a:r>
          </a:p>
        </p:txBody>
      </p:sp>
      <p:pic>
        <p:nvPicPr>
          <p:cNvPr id="10" name="Picture 9" descr="Pearson Logo"/>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1" r:id="rId8"/>
    <p:sldLayoutId id="2147483651" r:id="rId9"/>
    <p:sldLayoutId id="2147483654" r:id="rId10"/>
    <p:sldLayoutId id="2147483655" r:id="rId11"/>
    <p:sldLayoutId id="2147483675" r:id="rId12"/>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732DA0-F871-474B-8581-97C35AFA3FB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6FCEB9-EF27-DE45-ADAE-65BB4565E10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EE203E-F5E5-5D42-AC35-112F8EEEFB9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B00D5-AA46-EA41-8DB8-1DE9422FCBEC}" type="datetimeFigureOut">
              <a:rPr lang="en-US" smtClean="0"/>
              <a:t>5/20/20</a:t>
            </a:fld>
            <a:endParaRPr lang="en-US"/>
          </a:p>
        </p:txBody>
      </p:sp>
      <p:sp>
        <p:nvSpPr>
          <p:cNvPr id="5" name="Footer Placeholder 4">
            <a:extLst>
              <a:ext uri="{FF2B5EF4-FFF2-40B4-BE49-F238E27FC236}">
                <a16:creationId xmlns:a16="http://schemas.microsoft.com/office/drawing/2014/main" id="{D3DBCE67-1AF0-6F43-8521-D23F74CC264D}"/>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BEED59-78C4-D243-B411-04371629476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5727C-48CB-6646-8CE1-52FF47BA664A}" type="slidenum">
              <a:rPr lang="en-US" smtClean="0"/>
              <a:t>‹#›</a:t>
            </a:fld>
            <a:endParaRPr lang="en-US"/>
          </a:p>
        </p:txBody>
      </p:sp>
    </p:spTree>
    <p:extLst>
      <p:ext uri="{BB962C8B-B14F-4D97-AF65-F5344CB8AC3E}">
        <p14:creationId xmlns:p14="http://schemas.microsoft.com/office/powerpoint/2010/main" val="19356128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dfat.gov.au/about-us/publications/trade-investment/Pages/cie-report-on-australian-trade-liberalisation" TargetMode="External"/><Relationship Id="rId2" Type="http://schemas.openxmlformats.org/officeDocument/2006/relationships/hyperlink" Target="https://www.aeaweb.org/research/infant-industry-napoleonic-blockade" TargetMode="External"/><Relationship Id="rId1" Type="http://schemas.openxmlformats.org/officeDocument/2006/relationships/slideLayout" Target="../slideLayouts/slideLayout4.xml"/><Relationship Id="rId4" Type="http://schemas.openxmlformats.org/officeDocument/2006/relationships/hyperlink" Target="https://www.dfat.gov.au/sites/default/files/cie-report-trade-liberalisation.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228600"/>
            <a:ext cx="8305799" cy="1022532"/>
          </a:xfrm>
        </p:spPr>
        <p:txBody>
          <a:bodyPr anchor="b"/>
          <a:lstStyle/>
          <a:p>
            <a:pPr algn="ctr">
              <a:defRPr/>
            </a:pPr>
            <a:r>
              <a:rPr lang="en-US" sz="3600" dirty="0">
                <a:ea typeface="Verdana" panose="020B0604030504040204" pitchFamily="34" charset="0"/>
              </a:rPr>
              <a:t>ECON 3510</a:t>
            </a:r>
            <a:br>
              <a:rPr lang="en-US" sz="3600" dirty="0">
                <a:ea typeface="Verdana" panose="020B0604030504040204" pitchFamily="34" charset="0"/>
              </a:rPr>
            </a:br>
            <a:r>
              <a:rPr lang="en-US" sz="3600" dirty="0">
                <a:ea typeface="Verdana" panose="020B0604030504040204" pitchFamily="34" charset="0"/>
              </a:rPr>
              <a:t>International Trade Theory and Policy</a:t>
            </a:r>
            <a:endParaRPr lang="en-US" sz="3600" dirty="0"/>
          </a:p>
        </p:txBody>
      </p:sp>
      <p:sp>
        <p:nvSpPr>
          <p:cNvPr id="4" name="Text Placeholder 3"/>
          <p:cNvSpPr>
            <a:spLocks noGrp="1"/>
          </p:cNvSpPr>
          <p:nvPr>
            <p:ph type="body" sz="quarter" idx="4294967295"/>
          </p:nvPr>
        </p:nvSpPr>
        <p:spPr>
          <a:xfrm>
            <a:off x="914400" y="1981200"/>
            <a:ext cx="7162800" cy="4038600"/>
          </a:xfrm>
        </p:spPr>
        <p:txBody>
          <a:bodyPr/>
          <a:lstStyle/>
          <a:p>
            <a:pPr marL="0" indent="0" algn="ctr">
              <a:buNone/>
            </a:pPr>
            <a:endParaRPr lang="en-IN" sz="1200" b="1" dirty="0">
              <a:latin typeface="Times New Roman" charset="0"/>
              <a:ea typeface="Times New Roman" charset="0"/>
              <a:cs typeface="Times New Roman" charset="0"/>
            </a:endParaRPr>
          </a:p>
          <a:p>
            <a:pPr marL="0" indent="0" algn="ctr">
              <a:buNone/>
            </a:pPr>
            <a:endParaRPr lang="en-IN" sz="1200" b="1" dirty="0">
              <a:latin typeface="Times New Roman" charset="0"/>
              <a:ea typeface="Times New Roman" charset="0"/>
              <a:cs typeface="Times New Roman" charset="0"/>
            </a:endParaRPr>
          </a:p>
          <a:p>
            <a:pPr marL="0" indent="0" algn="ctr">
              <a:buNone/>
            </a:pPr>
            <a:r>
              <a:rPr lang="en-IN" sz="3600" b="1" dirty="0">
                <a:solidFill>
                  <a:schemeClr val="bg2"/>
                </a:solidFill>
                <a:latin typeface="Times New Roman" charset="0"/>
                <a:ea typeface="Times New Roman" charset="0"/>
                <a:cs typeface="Times New Roman" charset="0"/>
              </a:rPr>
              <a:t>Trade Policy and Political Economy</a:t>
            </a:r>
          </a:p>
          <a:p>
            <a:pPr marL="0" indent="0" algn="ctr">
              <a:buNone/>
            </a:pPr>
            <a:endParaRPr lang="en-IN" sz="3600" b="1" dirty="0">
              <a:solidFill>
                <a:schemeClr val="bg2"/>
              </a:solidFill>
              <a:latin typeface="Times New Roman" charset="0"/>
              <a:ea typeface="Times New Roman" charset="0"/>
              <a:cs typeface="Times New Roman" charset="0"/>
            </a:endParaRPr>
          </a:p>
          <a:p>
            <a:pPr marL="0" indent="0" algn="ctr">
              <a:buNone/>
            </a:pPr>
            <a:r>
              <a:rPr lang="en-IN" sz="3600" b="1" dirty="0">
                <a:solidFill>
                  <a:schemeClr val="bg2"/>
                </a:solidFill>
                <a:latin typeface="Times New Roman" charset="0"/>
                <a:ea typeface="Times New Roman" charset="0"/>
                <a:cs typeface="Times New Roman" charset="0"/>
              </a:rPr>
              <a:t>Tutorial 10</a:t>
            </a:r>
          </a:p>
          <a:p>
            <a:pPr algn="ctr"/>
            <a:endParaRPr lang="en-IN" sz="1200" dirty="0"/>
          </a:p>
        </p:txBody>
      </p:sp>
    </p:spTree>
    <p:extLst>
      <p:ext uri="{BB962C8B-B14F-4D97-AF65-F5344CB8AC3E}">
        <p14:creationId xmlns:p14="http://schemas.microsoft.com/office/powerpoint/2010/main" val="1093912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 y="228600"/>
            <a:ext cx="8305800" cy="626852"/>
          </a:xfrm>
        </p:spPr>
        <p:txBody>
          <a:bodyPr/>
          <a:lstStyle/>
          <a:p>
            <a:r>
              <a:rPr lang="en-US" altLang="en-US" sz="3600" dirty="0"/>
              <a:t>Recap of Lecture 10</a:t>
            </a:r>
            <a:endParaRPr lang="en-IN" sz="2000" b="0" dirty="0">
              <a:latin typeface="Times New Roman" panose="02020603050405020304" pitchFamily="18" charset="0"/>
            </a:endParaRPr>
          </a:p>
        </p:txBody>
      </p:sp>
      <p:sp>
        <p:nvSpPr>
          <p:cNvPr id="3" name="Content Placeholder 2"/>
          <p:cNvSpPr>
            <a:spLocks noGrp="1"/>
          </p:cNvSpPr>
          <p:nvPr>
            <p:ph idx="1"/>
          </p:nvPr>
        </p:nvSpPr>
        <p:spPr>
          <a:xfrm>
            <a:off x="533400" y="990600"/>
            <a:ext cx="8290560" cy="5410200"/>
          </a:xfrm>
        </p:spPr>
        <p:txBody>
          <a:bodyPr/>
          <a:lstStyle/>
          <a:p>
            <a:pPr marL="429768" indent="-429768">
              <a:buFont typeface="Times" pitchFamily="-84" charset="0"/>
              <a:buAutoNum type="arabicPeriod"/>
            </a:pPr>
            <a:r>
              <a:rPr lang="en-US" altLang="en-US" sz="2400" dirty="0">
                <a:latin typeface="Arial (Body)"/>
                <a:ea typeface="ヒラギノ角ゴ Pro W3" pitchFamily="-84" charset="-128"/>
              </a:rPr>
              <a:t>The cases for and against free trade</a:t>
            </a:r>
          </a:p>
          <a:p>
            <a:pPr marL="429768" indent="-429768">
              <a:buFont typeface="Times" pitchFamily="-84" charset="0"/>
              <a:buAutoNum type="arabicPeriod"/>
            </a:pPr>
            <a:r>
              <a:rPr lang="en-US" altLang="en-US" sz="2400" dirty="0">
                <a:latin typeface="Arial (Body)"/>
                <a:ea typeface="ヒラギノ角ゴ Pro W3" pitchFamily="-84" charset="-128"/>
              </a:rPr>
              <a:t>Political models of trade policy</a:t>
            </a:r>
          </a:p>
          <a:p>
            <a:pPr marL="915318" lvl="1" indent="-428400"/>
            <a:r>
              <a:rPr lang="en-US" altLang="en-US" sz="2400" dirty="0">
                <a:latin typeface="Arial (Body)"/>
                <a:ea typeface="ヒラギノ角ゴ Pro W3" pitchFamily="-84" charset="-128"/>
              </a:rPr>
              <a:t>Median voter model</a:t>
            </a:r>
          </a:p>
          <a:p>
            <a:pPr marL="915318" lvl="1" indent="-428400"/>
            <a:r>
              <a:rPr lang="en-US" altLang="en-US" sz="2400" dirty="0">
                <a:latin typeface="Arial (Body)"/>
                <a:ea typeface="ヒラギノ角ゴ Pro W3" pitchFamily="-84" charset="-128"/>
              </a:rPr>
              <a:t>Collective action problem</a:t>
            </a:r>
          </a:p>
          <a:p>
            <a:pPr marL="428400" indent="-428400">
              <a:buFont typeface="Times" pitchFamily="-84" charset="0"/>
              <a:buAutoNum type="arabicPeriod" startAt="3"/>
            </a:pPr>
            <a:r>
              <a:rPr lang="en-US" altLang="en-US" sz="2400" dirty="0">
                <a:latin typeface="Arial (Body)"/>
                <a:ea typeface="ヒラギノ角ゴ Pro W3" pitchFamily="-84" charset="-128"/>
              </a:rPr>
              <a:t>Agricultural and clothing are the most protected industries in many countries.</a:t>
            </a:r>
          </a:p>
          <a:p>
            <a:pPr marL="428400" indent="-428400">
              <a:buFont typeface="Times" pitchFamily="-84" charset="0"/>
              <a:buAutoNum type="arabicPeriod" startAt="3"/>
            </a:pPr>
            <a:r>
              <a:rPr lang="en-US" altLang="en-US" sz="2400" dirty="0">
                <a:latin typeface="Arial (Body)"/>
                <a:ea typeface="ヒラギノ角ゴ Pro W3" pitchFamily="-84" charset="-128"/>
              </a:rPr>
              <a:t>Import substituting industrialization</a:t>
            </a:r>
          </a:p>
          <a:p>
            <a:pPr marL="428400" indent="-428400">
              <a:buFont typeface="Times" pitchFamily="-84" charset="0"/>
              <a:buAutoNum type="arabicPeriod" startAt="3"/>
            </a:pPr>
            <a:r>
              <a:rPr lang="en-US" altLang="en-US" sz="2400" dirty="0">
                <a:latin typeface="Arial (Body)"/>
                <a:ea typeface="ヒラギノ角ゴ Pro W3" pitchFamily="-84" charset="-128"/>
              </a:rPr>
              <a:t>Trade liberalization</a:t>
            </a:r>
          </a:p>
          <a:p>
            <a:pPr marL="428400" indent="-428400">
              <a:buFont typeface="Times" pitchFamily="-84" charset="0"/>
              <a:buAutoNum type="arabicPeriod" startAt="3"/>
            </a:pPr>
            <a:r>
              <a:rPr lang="en-US" altLang="en-US" sz="2400" dirty="0">
                <a:latin typeface="Arial (Body)"/>
                <a:ea typeface="ヒラギノ角ゴ Pro W3" pitchFamily="-84" charset="-128"/>
              </a:rPr>
              <a:t>Export oriented industrialization and the Asian takeoff</a:t>
            </a:r>
          </a:p>
          <a:p>
            <a:pPr marL="428400" indent="-428400">
              <a:buFont typeface="Times" pitchFamily="-84" charset="0"/>
              <a:buAutoNum type="arabicPeriod" startAt="3"/>
            </a:pPr>
            <a:endParaRPr lang="en-US" altLang="en-US" sz="2400" dirty="0">
              <a:latin typeface="Arial (Body)"/>
              <a:ea typeface="ヒラギノ角ゴ Pro W3" pitchFamily="-84" charset="-128"/>
            </a:endParaRPr>
          </a:p>
          <a:p>
            <a:pPr marL="428400" indent="-428400">
              <a:buFont typeface="Times" pitchFamily="-84" charset="0"/>
              <a:buAutoNum type="arabicPeriod" startAt="3"/>
            </a:pPr>
            <a:endParaRPr lang="en-US" altLang="en-US" sz="2400" dirty="0">
              <a:latin typeface="Arial (Body)"/>
              <a:ea typeface="ヒラギノ角ゴ Pro W3" pitchFamily="-84" charset="-128"/>
            </a:endParaRPr>
          </a:p>
          <a:p>
            <a:pPr marL="429768" indent="-429768">
              <a:buFont typeface="Times" pitchFamily="-84" charset="0"/>
              <a:buAutoNum type="arabicPeriod"/>
            </a:pPr>
            <a:endParaRPr lang="en-US" altLang="en-US" sz="2400" dirty="0">
              <a:latin typeface="Arial (Body)"/>
              <a:ea typeface="ヒラギノ角ゴ Pro W3" pitchFamily="-84" charset="-128"/>
            </a:endParaRPr>
          </a:p>
          <a:p>
            <a:pPr marL="429768" indent="-429768">
              <a:buFont typeface="Times" pitchFamily="-84" charset="0"/>
              <a:buAutoNum type="arabicPeriod"/>
            </a:pPr>
            <a:endParaRPr lang="en-US" altLang="en-US" sz="2400" dirty="0">
              <a:latin typeface="Arial (Body)"/>
              <a:ea typeface="ヒラギノ角ゴ Pro W3" pitchFamily="-84" charset="-128"/>
            </a:endParaRPr>
          </a:p>
        </p:txBody>
      </p:sp>
    </p:spTree>
    <p:extLst>
      <p:ext uri="{BB962C8B-B14F-4D97-AF65-F5344CB8AC3E}">
        <p14:creationId xmlns:p14="http://schemas.microsoft.com/office/powerpoint/2010/main" val="2026755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2D7A-DAC5-1A4F-B9F2-639051ED5222}"/>
              </a:ext>
            </a:extLst>
          </p:cNvPr>
          <p:cNvSpPr>
            <a:spLocks noGrp="1"/>
          </p:cNvSpPr>
          <p:nvPr>
            <p:ph type="title"/>
          </p:nvPr>
        </p:nvSpPr>
        <p:spPr>
          <a:xfrm>
            <a:off x="419100" y="76200"/>
            <a:ext cx="8224520" cy="474452"/>
          </a:xfrm>
        </p:spPr>
        <p:txBody>
          <a:bodyPr/>
          <a:lstStyle/>
          <a:p>
            <a:r>
              <a:rPr lang="en-US" dirty="0"/>
              <a:t>Exercise 1</a:t>
            </a:r>
          </a:p>
        </p:txBody>
      </p:sp>
      <p:sp>
        <p:nvSpPr>
          <p:cNvPr id="3" name="Content Placeholder 2">
            <a:extLst>
              <a:ext uri="{FF2B5EF4-FFF2-40B4-BE49-F238E27FC236}">
                <a16:creationId xmlns:a16="http://schemas.microsoft.com/office/drawing/2014/main" id="{698F0569-E0A1-6044-9164-735D4050901F}"/>
              </a:ext>
            </a:extLst>
          </p:cNvPr>
          <p:cNvSpPr>
            <a:spLocks noGrp="1"/>
          </p:cNvSpPr>
          <p:nvPr>
            <p:ph idx="1"/>
          </p:nvPr>
        </p:nvSpPr>
        <p:spPr>
          <a:xfrm>
            <a:off x="419100" y="545572"/>
            <a:ext cx="8300720" cy="6312428"/>
          </a:xfrm>
        </p:spPr>
        <p:txBody>
          <a:bodyPr>
            <a:noAutofit/>
          </a:bodyPr>
          <a:lstStyle/>
          <a:p>
            <a:pPr marL="0" lvl="0" indent="0">
              <a:buNone/>
            </a:pPr>
            <a:r>
              <a:rPr lang="en-US" sz="1800" dirty="0"/>
              <a:t>Brazil imports Mexican avocados and is a </a:t>
            </a:r>
            <a:r>
              <a:rPr lang="en-US" sz="1800" b="1" i="1" dirty="0"/>
              <a:t>small </a:t>
            </a:r>
            <a:r>
              <a:rPr lang="en-US" sz="1800" dirty="0"/>
              <a:t>country as an importer of avocados. The domestic supply function of avocados in Brazil is Q</a:t>
            </a:r>
            <a:r>
              <a:rPr lang="en-US" sz="1800" baseline="-25000" dirty="0"/>
              <a:t>S</a:t>
            </a:r>
            <a:r>
              <a:rPr lang="en-US" sz="1800" dirty="0"/>
              <a:t> = 200 + 10P  and the domestic demand function is  Q</a:t>
            </a:r>
            <a:r>
              <a:rPr lang="en-US" sz="1800" baseline="-25000" dirty="0"/>
              <a:t>D</a:t>
            </a:r>
            <a:r>
              <a:rPr lang="en-US" sz="1800" dirty="0"/>
              <a:t> = 300 - 10P. </a:t>
            </a:r>
            <a:endParaRPr lang="en-AU" sz="1800" dirty="0"/>
          </a:p>
          <a:p>
            <a:pPr marL="342900" lvl="0" indent="-342900">
              <a:buFont typeface="+mj-lt"/>
              <a:buAutoNum type="arabicPeriod"/>
            </a:pPr>
            <a:r>
              <a:rPr lang="en-US" sz="1800" dirty="0"/>
              <a:t>Suppose the international price of avocados is $2. Compute:’</a:t>
            </a:r>
          </a:p>
          <a:p>
            <a:pPr marL="829818" lvl="1" indent="-342900"/>
            <a:r>
              <a:rPr lang="en-US" sz="1800" dirty="0"/>
              <a:t>the quantity supplied by Brazilian producers, </a:t>
            </a:r>
          </a:p>
          <a:p>
            <a:pPr marL="829818" lvl="1" indent="-342900"/>
            <a:r>
              <a:rPr lang="en-US" sz="1800" dirty="0"/>
              <a:t>the quantity demanded by Brazilian consumers, </a:t>
            </a:r>
          </a:p>
          <a:p>
            <a:pPr marL="829818" lvl="1" indent="-342900"/>
            <a:r>
              <a:rPr lang="en-US" sz="1800" dirty="0"/>
              <a:t>the quantity of avocados imported by Brazil, </a:t>
            </a:r>
          </a:p>
          <a:p>
            <a:pPr marL="829818" lvl="1" indent="-342900"/>
            <a:r>
              <a:rPr lang="en-US" sz="1800" dirty="0"/>
              <a:t>Brazilian consumer surplus and Brazilian producer surplus. </a:t>
            </a:r>
            <a:endParaRPr lang="en-AU" sz="1800" dirty="0"/>
          </a:p>
          <a:p>
            <a:pPr marL="342900" indent="-342900">
              <a:buFont typeface="+mj-lt"/>
              <a:buAutoNum type="arabicPeriod"/>
            </a:pPr>
            <a:r>
              <a:rPr lang="en-US" sz="1800" dirty="0"/>
              <a:t>Suppose Brazil imposes a specific tariff of $1 per unit on avocados. Calculate:</a:t>
            </a:r>
          </a:p>
          <a:p>
            <a:pPr marL="829818" lvl="1" indent="-342900"/>
            <a:r>
              <a:rPr lang="en-US" sz="1800" dirty="0"/>
              <a:t>the price of avocados in Brazil after the tariff,</a:t>
            </a:r>
          </a:p>
          <a:p>
            <a:pPr marL="829818" lvl="1" indent="-342900"/>
            <a:r>
              <a:rPr lang="en-US" sz="1800" dirty="0"/>
              <a:t>the level of imports of avocados. </a:t>
            </a:r>
          </a:p>
          <a:p>
            <a:pPr marL="829818" lvl="1" indent="-342900"/>
            <a:r>
              <a:rPr lang="en-US" sz="1800" dirty="0"/>
              <a:t>the change in consumer and producer surplus due to the tariff,</a:t>
            </a:r>
          </a:p>
          <a:p>
            <a:pPr marL="829818" lvl="1" indent="-342900"/>
            <a:r>
              <a:rPr lang="en-US" sz="1800" dirty="0"/>
              <a:t>the government revenue from the tariff.</a:t>
            </a:r>
          </a:p>
          <a:p>
            <a:pPr marL="342900" indent="-342900">
              <a:buFont typeface="+mj-lt"/>
              <a:buAutoNum type="arabicPeriod"/>
            </a:pPr>
            <a:r>
              <a:rPr lang="en-US" sz="1800" dirty="0"/>
              <a:t>Suppose that producing at home generates knowledge spillovers into other industries and that the total social benefit of producing </a:t>
            </a:r>
            <a:r>
              <a:rPr lang="en-US" sz="1800" i="1" dirty="0"/>
              <a:t>Q</a:t>
            </a:r>
            <a:r>
              <a:rPr lang="en-US" sz="1800" i="1" baseline="-25000" dirty="0"/>
              <a:t>S</a:t>
            </a:r>
            <a:r>
              <a:rPr lang="en-US" sz="1800" dirty="0"/>
              <a:t> avocados in Brazil is </a:t>
            </a:r>
            <a:r>
              <a:rPr lang="en-US" sz="1800" i="1" dirty="0"/>
              <a:t>Q</a:t>
            </a:r>
            <a:r>
              <a:rPr lang="en-US" sz="1800" i="1" baseline="-25000" dirty="0"/>
              <a:t>S</a:t>
            </a:r>
            <a:r>
              <a:rPr lang="en-US" sz="1800" baseline="30000" dirty="0"/>
              <a:t>2</a:t>
            </a:r>
            <a:r>
              <a:rPr lang="en-US" sz="1800" dirty="0"/>
              <a:t>/1000. Compute</a:t>
            </a:r>
          </a:p>
          <a:p>
            <a:pPr marL="829818" lvl="1" indent="-342900"/>
            <a:r>
              <a:rPr lang="en-US" sz="1800" dirty="0"/>
              <a:t>the total social benefit due to knowledge spillovers from the $1 tariff</a:t>
            </a:r>
          </a:p>
          <a:p>
            <a:pPr marL="829818" lvl="1" indent="-342900"/>
            <a:r>
              <a:rPr lang="en-US" sz="1800" dirty="0"/>
              <a:t>the total effect on welfare of the tariff</a:t>
            </a:r>
            <a:endParaRPr lang="en-AU" sz="1800" dirty="0"/>
          </a:p>
        </p:txBody>
      </p:sp>
    </p:spTree>
    <p:extLst>
      <p:ext uri="{BB962C8B-B14F-4D97-AF65-F5344CB8AC3E}">
        <p14:creationId xmlns:p14="http://schemas.microsoft.com/office/powerpoint/2010/main" val="215128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412C-D71B-B84B-973A-B265C2933D0F}"/>
              </a:ext>
            </a:extLst>
          </p:cNvPr>
          <p:cNvSpPr>
            <a:spLocks noGrp="1"/>
          </p:cNvSpPr>
          <p:nvPr>
            <p:ph type="title"/>
          </p:nvPr>
        </p:nvSpPr>
        <p:spPr>
          <a:xfrm>
            <a:off x="304800" y="25400"/>
            <a:ext cx="8229600" cy="550652"/>
          </a:xfrm>
        </p:spPr>
        <p:txBody>
          <a:bodyPr/>
          <a:lstStyle/>
          <a:p>
            <a:r>
              <a:rPr lang="en-US" dirty="0"/>
              <a:t>Exercise 2</a:t>
            </a:r>
          </a:p>
        </p:txBody>
      </p:sp>
      <p:sp>
        <p:nvSpPr>
          <p:cNvPr id="3" name="Content Placeholder 2">
            <a:extLst>
              <a:ext uri="{FF2B5EF4-FFF2-40B4-BE49-F238E27FC236}">
                <a16:creationId xmlns:a16="http://schemas.microsoft.com/office/drawing/2014/main" id="{3237E7B6-3E18-974D-8F28-BCDDC3EA1F70}"/>
              </a:ext>
            </a:extLst>
          </p:cNvPr>
          <p:cNvSpPr>
            <a:spLocks noGrp="1"/>
          </p:cNvSpPr>
          <p:nvPr>
            <p:ph idx="1"/>
          </p:nvPr>
        </p:nvSpPr>
        <p:spPr>
          <a:xfrm>
            <a:off x="314960" y="685800"/>
            <a:ext cx="8600440" cy="5977148"/>
          </a:xfrm>
        </p:spPr>
        <p:txBody>
          <a:bodyPr/>
          <a:lstStyle/>
          <a:p>
            <a:pPr marL="342900" indent="-342900">
              <a:buFont typeface="+mj-lt"/>
              <a:buAutoNum type="arabicPeriod"/>
            </a:pPr>
            <a:r>
              <a:rPr lang="en-US" sz="1800" dirty="0"/>
              <a:t>Trade policy is the only issue dividing voters in the 2020 election for president of the USA. There are 101 groups of citizens of equal size. Group </a:t>
            </a:r>
            <a:r>
              <a:rPr lang="en-US" sz="1800" i="1" dirty="0"/>
              <a:t>j</a:t>
            </a:r>
            <a:r>
              <a:rPr lang="en-US" sz="1800" dirty="0"/>
              <a:t>, </a:t>
            </a:r>
            <a:r>
              <a:rPr lang="en-US" sz="1800" i="1" dirty="0"/>
              <a:t>j </a:t>
            </a:r>
            <a:r>
              <a:rPr lang="en-US" sz="1800" dirty="0"/>
              <a:t>= {0,1,…,100}, has an ideal rate of protection of </a:t>
            </a:r>
            <a:r>
              <a:rPr lang="en-US" sz="1800" i="1" dirty="0"/>
              <a:t>j%</a:t>
            </a:r>
            <a:r>
              <a:rPr lang="en-US" sz="1800" dirty="0"/>
              <a:t>. Each group votes for the candidate whose policy promise is closest to its ideal and chooses randomly if candidates make the same promise. Candidates only care about winning the election. Which policy will the two candidates B and T promise prior to the election? Explain your answer in light of the models of political competition discussed in the lecture.</a:t>
            </a:r>
          </a:p>
          <a:p>
            <a:pPr marL="342900" lvl="0" indent="-342900">
              <a:buFont typeface="+mj-lt"/>
              <a:buAutoNum type="arabicPeriod"/>
            </a:pPr>
            <a:r>
              <a:rPr lang="en-US" sz="1800" dirty="0"/>
              <a:t>Now suppose that besides trade policy voters also care about management of the COVID-19 pandemic. There are now only two protection choices: a 20% and a 100% protection rate. A 100% protection gives group </a:t>
            </a:r>
            <a:r>
              <a:rPr lang="en-US" sz="1800" i="1" dirty="0"/>
              <a:t>j </a:t>
            </a:r>
            <a:r>
              <a:rPr lang="en-US" sz="1800" dirty="0"/>
              <a:t>=100 a net benefit of $1million and each group </a:t>
            </a:r>
            <a:r>
              <a:rPr lang="en-US" sz="1800" i="1" dirty="0"/>
              <a:t>j </a:t>
            </a:r>
            <a:r>
              <a:rPr lang="en-US" sz="1800" dirty="0"/>
              <a:t>&lt;100 a net </a:t>
            </a:r>
            <a:r>
              <a:rPr lang="en-US" sz="1800" dirty="0" err="1"/>
              <a:t>benefi</a:t>
            </a:r>
            <a:r>
              <a:rPr lang="en-US" sz="1800" dirty="0"/>
              <a:t> of </a:t>
            </a:r>
            <a:r>
              <a:rPr lang="en-US" sz="1800"/>
              <a:t>$ 30,000 – 1,000</a:t>
            </a:r>
            <a:r>
              <a:rPr lang="en-US" sz="1800" dirty="0"/>
              <a:t>*</a:t>
            </a:r>
            <a:r>
              <a:rPr lang="en-US" sz="1800" i="1" dirty="0"/>
              <a:t>j</a:t>
            </a:r>
            <a:r>
              <a:rPr lang="en-US" sz="1800" dirty="0"/>
              <a:t>. </a:t>
            </a:r>
          </a:p>
          <a:p>
            <a:pPr marL="829818" lvl="1" indent="-342900"/>
            <a:r>
              <a:rPr lang="en-US" sz="1800" dirty="0"/>
              <a:t>Compute the total welfare (net benefit - net cost) of a 100% protection rate.</a:t>
            </a:r>
          </a:p>
          <a:p>
            <a:pPr marL="829818" lvl="1" indent="-342900"/>
            <a:r>
              <a:rPr lang="en-US" sz="1800" dirty="0"/>
              <a:t>First each candidate makes a protection promise, then each group decide whether to fabricate fake news; it costs $31,000 to paint T and $35,000 to paint B as the best at managing the pandemic. With no fake news, each group votes for the candidate with the protection promise closest to its ideal point. With fake news, voters in groups 0 to 99 vote for the candidate who is painted as better at dealing with the pandemics (randomly if both are painted as best). What is the equilibrium outcome of this political game? Explain in light of the models of political competition discussed in the lecture.</a:t>
            </a:r>
          </a:p>
          <a:p>
            <a:pPr marL="829818" lvl="1" indent="-342900"/>
            <a:endParaRPr lang="en-US" sz="1800" dirty="0"/>
          </a:p>
        </p:txBody>
      </p:sp>
    </p:spTree>
    <p:extLst>
      <p:ext uri="{BB962C8B-B14F-4D97-AF65-F5344CB8AC3E}">
        <p14:creationId xmlns:p14="http://schemas.microsoft.com/office/powerpoint/2010/main" val="387480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D15B-746B-A149-9123-FA00A785EDAA}"/>
              </a:ext>
            </a:extLst>
          </p:cNvPr>
          <p:cNvSpPr>
            <a:spLocks noGrp="1"/>
          </p:cNvSpPr>
          <p:nvPr>
            <p:ph type="title"/>
          </p:nvPr>
        </p:nvSpPr>
        <p:spPr>
          <a:xfrm>
            <a:off x="436880" y="5080"/>
            <a:ext cx="8229600" cy="779252"/>
          </a:xfrm>
        </p:spPr>
        <p:txBody>
          <a:bodyPr/>
          <a:lstStyle/>
          <a:p>
            <a:r>
              <a:rPr lang="en-US" dirty="0"/>
              <a:t>Exercise 3</a:t>
            </a:r>
          </a:p>
        </p:txBody>
      </p:sp>
      <p:sp>
        <p:nvSpPr>
          <p:cNvPr id="3" name="Content Placeholder 2">
            <a:extLst>
              <a:ext uri="{FF2B5EF4-FFF2-40B4-BE49-F238E27FC236}">
                <a16:creationId xmlns:a16="http://schemas.microsoft.com/office/drawing/2014/main" id="{2977F15C-9B30-5B4B-90E7-0E107B34FE4C}"/>
              </a:ext>
            </a:extLst>
          </p:cNvPr>
          <p:cNvSpPr>
            <a:spLocks noGrp="1"/>
          </p:cNvSpPr>
          <p:nvPr>
            <p:ph idx="1"/>
          </p:nvPr>
        </p:nvSpPr>
        <p:spPr>
          <a:xfrm>
            <a:off x="436880" y="1066800"/>
            <a:ext cx="8382000" cy="5715000"/>
          </a:xfrm>
        </p:spPr>
        <p:txBody>
          <a:bodyPr/>
          <a:lstStyle/>
          <a:p>
            <a:pPr marL="462150" lvl="1" indent="0">
              <a:spcBef>
                <a:spcPct val="50000"/>
              </a:spcBef>
              <a:buNone/>
            </a:pPr>
            <a:endParaRPr lang="en-US" altLang="en-US" sz="2000" dirty="0"/>
          </a:p>
          <a:p>
            <a:r>
              <a:rPr lang="en-US" sz="2000" dirty="0"/>
              <a:t>Starting after WWII and picking up momentum from the 70’s, Australia has followed a trade </a:t>
            </a:r>
            <a:r>
              <a:rPr lang="en-US" sz="2000" dirty="0" err="1"/>
              <a:t>liberalisation</a:t>
            </a:r>
            <a:r>
              <a:rPr lang="en-US" sz="2000" dirty="0"/>
              <a:t> policy. Was it beneficial? Is it the right policy post Covid-19?</a:t>
            </a:r>
            <a:endParaRPr lang="en-US" sz="2000" dirty="0">
              <a:hlinkClick r:id="rId2"/>
            </a:endParaRPr>
          </a:p>
          <a:p>
            <a:r>
              <a:rPr lang="en-US" sz="2000" dirty="0">
                <a:hlinkClick r:id="rId3"/>
              </a:rPr>
              <a:t>https://www.dfat.gov.au/about-us/publications/trade-investment/Pages/cie-report-on-australian-trade-liberalisation</a:t>
            </a:r>
            <a:r>
              <a:rPr lang="en-US" sz="2000" dirty="0"/>
              <a:t> </a:t>
            </a:r>
          </a:p>
          <a:p>
            <a:endParaRPr lang="en-US" sz="2000" dirty="0"/>
          </a:p>
          <a:p>
            <a:r>
              <a:rPr lang="en-US" sz="2000" dirty="0">
                <a:hlinkClick r:id="rId4"/>
              </a:rPr>
              <a:t>https://www.dfat.gov.au/sites/default/files/cie-report-trade-liberalisation.pdf</a:t>
            </a:r>
            <a:r>
              <a:rPr lang="en-US" sz="2000" dirty="0"/>
              <a:t> </a:t>
            </a:r>
          </a:p>
        </p:txBody>
      </p:sp>
    </p:spTree>
    <p:extLst>
      <p:ext uri="{BB962C8B-B14F-4D97-AF65-F5344CB8AC3E}">
        <p14:creationId xmlns:p14="http://schemas.microsoft.com/office/powerpoint/2010/main" val="1381713734"/>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36342</TotalTime>
  <Words>674</Words>
  <Application>Microsoft Macintosh PowerPoint</Application>
  <PresentationFormat>On-screen Show (4:3)</PresentationFormat>
  <Paragraphs>48</Paragraphs>
  <Slides>5</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vt:i4>
      </vt:variant>
    </vt:vector>
  </HeadingPairs>
  <TitlesOfParts>
    <vt:vector size="17" baseType="lpstr">
      <vt:lpstr>ＭＳ Ｐゴシック</vt:lpstr>
      <vt:lpstr>ヒラギノ角ゴ Pro W3</vt:lpstr>
      <vt:lpstr>Arial</vt:lpstr>
      <vt:lpstr>Arial (Body)</vt:lpstr>
      <vt:lpstr>Calibri</vt:lpstr>
      <vt:lpstr>Calibri Light</vt:lpstr>
      <vt:lpstr>Times</vt:lpstr>
      <vt:lpstr>Times New Roman</vt:lpstr>
      <vt:lpstr>Verdana</vt:lpstr>
      <vt:lpstr>Wingdings</vt:lpstr>
      <vt:lpstr>508 Lecture</vt:lpstr>
      <vt:lpstr>Custom Design</vt:lpstr>
      <vt:lpstr>ECON 3510 International Trade Theory and Policy</vt:lpstr>
      <vt:lpstr>Recap of Lecture 10</vt:lpstr>
      <vt:lpstr>Exercise 1</vt:lpstr>
      <vt:lpstr>Exercise 2</vt:lpstr>
      <vt:lpstr>Exercise 3</vt:lpstr>
    </vt:vector>
  </TitlesOfParts>
  <Company>SPi</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Economics: Theory and Policy, Eleventh Edition</dc:title>
  <dc:subject>Business</dc:subject>
  <dc:creator>Krugman/Obstfeld/Melitz</dc:creator>
  <cp:lastModifiedBy>Microsoft Office User</cp:lastModifiedBy>
  <cp:revision>2130</cp:revision>
  <cp:lastPrinted>2020-02-23T22:20:04Z</cp:lastPrinted>
  <dcterms:created xsi:type="dcterms:W3CDTF">2014-07-14T20:04:21Z</dcterms:created>
  <dcterms:modified xsi:type="dcterms:W3CDTF">2020-05-20T03:15:14Z</dcterms:modified>
</cp:coreProperties>
</file>