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8"/>
  </p:notesMasterIdLst>
  <p:handoutMasterIdLst>
    <p:handoutMasterId r:id="rId9"/>
  </p:handoutMasterIdLst>
  <p:sldIdLst>
    <p:sldId id="537" r:id="rId3"/>
    <p:sldId id="547" r:id="rId4"/>
    <p:sldId id="538" r:id="rId5"/>
    <p:sldId id="543" r:id="rId6"/>
    <p:sldId id="54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Rakshit, Nikhil" initials="RN" lastIdx="9" clrIdx="1"/>
  <p:cmAuthor id="3" name="Claudio Mezzetti" initials="CM" lastIdx="2" clrIdx="2">
    <p:extLst>
      <p:ext uri="{19B8F6BF-5375-455C-9EA6-DF929625EA0E}">
        <p15:presenceInfo xmlns:p15="http://schemas.microsoft.com/office/powerpoint/2012/main" userId="S::uqcmezze@uq.edu.au::21e8f06b-e3af-46e1-b904-1f78801dac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8" autoAdjust="0"/>
    <p:restoredTop sz="76828" autoAdjust="0"/>
  </p:normalViewPr>
  <p:slideViewPr>
    <p:cSldViewPr>
      <p:cViewPr varScale="1">
        <p:scale>
          <a:sx n="91" d="100"/>
          <a:sy n="91" d="100"/>
        </p:scale>
        <p:origin x="2520" y="108"/>
      </p:cViewPr>
      <p:guideLst>
        <p:guide orient="horz" pos="2160"/>
        <p:guide pos="2880"/>
      </p:guideLst>
    </p:cSldViewPr>
  </p:slideViewPr>
  <p:outlineViewPr>
    <p:cViewPr>
      <p:scale>
        <a:sx n="33" d="100"/>
        <a:sy n="33" d="100"/>
      </p:scale>
      <p:origin x="0" y="2178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064"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5/28/2020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476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AU" dirty="0"/>
              <a:t>(1) \text{A's profit is: } \\</a:t>
            </a:r>
          </a:p>
          <a:p>
            <a:r>
              <a:rPr lang="en-AU" dirty="0"/>
              <a:t>\pi = (P - MC) \</a:t>
            </a:r>
            <a:r>
              <a:rPr lang="en-AU" dirty="0" err="1"/>
              <a:t>cdot</a:t>
            </a:r>
            <a:r>
              <a:rPr lang="en-AU" dirty="0"/>
              <a:t> Q_{A} = (130 - Q_{A} - Q_{B} - 10) \</a:t>
            </a:r>
            <a:r>
              <a:rPr lang="en-AU" dirty="0" err="1"/>
              <a:t>cdot</a:t>
            </a:r>
            <a:r>
              <a:rPr lang="en-AU" dirty="0"/>
              <a:t> Q_{A} \\</a:t>
            </a:r>
          </a:p>
          <a:p>
            <a:r>
              <a:rPr lang="en-AU" dirty="0"/>
              <a:t>\text{Taking FOC with respect to } Q_{A} \text{ we have}: \\</a:t>
            </a:r>
          </a:p>
          <a:p>
            <a:r>
              <a:rPr lang="en-AU" dirty="0"/>
              <a:t>0 = \frac{\partial \pi}{\partial Q_{A}} = (130 - Q_{A} - Q_{B}  - 10) + (-Q_{A}) \ \ \  \ \  \ (1) \\</a:t>
            </a:r>
          </a:p>
          <a:p>
            <a:r>
              <a:rPr lang="en-AU" dirty="0"/>
              <a:t>\text{Since the maximization problem is symmetrical for B so we have}: \\</a:t>
            </a:r>
          </a:p>
          <a:p>
            <a:r>
              <a:rPr lang="en-AU" dirty="0"/>
              <a:t>0 = 120 - 2Q_{B} - Q_{A} \ \ \  \ \  \  (2) \\</a:t>
            </a:r>
          </a:p>
          <a:p>
            <a:r>
              <a:rPr lang="en-AU" dirty="0"/>
              <a:t>\text{Setting equation (1) = (2) we get}:  \\</a:t>
            </a:r>
          </a:p>
          <a:p>
            <a:r>
              <a:rPr lang="en-AU" dirty="0"/>
              <a:t>120 - 2Q_{A} - Q_{B} = 120 - 2Q_{B} - Q_{A} \\</a:t>
            </a:r>
          </a:p>
          <a:p>
            <a:r>
              <a:rPr lang="en-AU" dirty="0"/>
              <a:t>\therefore Q_{A} = Q_{B} \ \ \ \ \ \ \ (*) \\</a:t>
            </a:r>
          </a:p>
          <a:p>
            <a:r>
              <a:rPr lang="en-AU" dirty="0"/>
              <a:t>\text{We can plug equation (*) into (1) to find}: \\</a:t>
            </a:r>
          </a:p>
          <a:p>
            <a:r>
              <a:rPr lang="en-AU" dirty="0"/>
              <a:t>0 = 120 - 2Q_{A} - Q_{B} \\</a:t>
            </a:r>
          </a:p>
          <a:p>
            <a:r>
              <a:rPr lang="en-AU" dirty="0"/>
              <a:t>0 = 120 - 3Q_{A} \\</a:t>
            </a:r>
          </a:p>
          <a:p>
            <a:r>
              <a:rPr lang="en-AU" dirty="0"/>
              <a:t>Q_{A} = 40 \\</a:t>
            </a:r>
          </a:p>
          <a:p>
            <a:r>
              <a:rPr lang="en-AU" dirty="0"/>
              <a:t>Q_{B} = 40 \\</a:t>
            </a:r>
          </a:p>
          <a:p>
            <a:r>
              <a:rPr lang="en-AU" dirty="0"/>
              <a:t>P = 130 - Q_{A} - Q_{B} = 130 - 80 = 50 \\</a:t>
            </a:r>
          </a:p>
          <a:p>
            <a:r>
              <a:rPr lang="en-AU" dirty="0"/>
              <a:t>\pi_{A} = \pi_{B} = (P - MC)(Q_{A}) = (50 - 10) \</a:t>
            </a:r>
            <a:r>
              <a:rPr lang="en-AU" dirty="0" err="1"/>
              <a:t>cdot</a:t>
            </a:r>
            <a:r>
              <a:rPr lang="en-AU" dirty="0"/>
              <a:t> 40 = 1600</a:t>
            </a:r>
          </a:p>
          <a:p>
            <a:endParaRPr lang="en-AU" dirty="0"/>
          </a:p>
          <a:p>
            <a:r>
              <a:rPr lang="en-AU" dirty="0"/>
              <a:t>(2) \text{A's profit is now: } \\</a:t>
            </a:r>
          </a:p>
          <a:p>
            <a:r>
              <a:rPr lang="en-AU" dirty="0"/>
              <a:t>\pi = (130 - Q_{A} - Q_{B} - 4) Q_{A} \\</a:t>
            </a:r>
          </a:p>
          <a:p>
            <a:r>
              <a:rPr lang="en-AU" dirty="0"/>
              <a:t>\text{Take FOC with respect to } Q_{A} \text{ we have}: \\</a:t>
            </a:r>
          </a:p>
          <a:p>
            <a:r>
              <a:rPr lang="en-AU" dirty="0"/>
              <a:t>0 = 126 - 2Q_{A} - Q_{B} \ \ \ \ \ \ (1) \\</a:t>
            </a:r>
          </a:p>
          <a:p>
            <a:r>
              <a:rPr lang="en-AU" dirty="0"/>
              <a:t>\text{B's profit has not changed so:} \\</a:t>
            </a:r>
          </a:p>
          <a:p>
            <a:r>
              <a:rPr lang="en-AU" dirty="0"/>
              <a:t>0 = 120 - 2Q_{B} - Q_{A} \ \ \ \  \ \ \ (2) \\</a:t>
            </a:r>
          </a:p>
          <a:p>
            <a:r>
              <a:rPr lang="en-AU" dirty="0"/>
              <a:t>\text{Setting (1) = (2) to yield}:  \\</a:t>
            </a:r>
          </a:p>
          <a:p>
            <a:r>
              <a:rPr lang="en-AU" dirty="0"/>
              <a:t>126 - 2Q_{A} - Q_{B} = 120 - 2 Q_{B}  - Q_{A} \\</a:t>
            </a:r>
          </a:p>
          <a:p>
            <a:r>
              <a:rPr lang="en-AU" dirty="0"/>
              <a:t>6 - Q_{A} = - Q_{B} \\</a:t>
            </a:r>
          </a:p>
          <a:p>
            <a:r>
              <a:rPr lang="en-AU" dirty="0"/>
              <a:t>Q_{B} = Q_{A} - 6 \ \ \ \ \ \ \ (*)  \\</a:t>
            </a:r>
          </a:p>
          <a:p>
            <a:r>
              <a:rPr lang="en-AU" dirty="0"/>
              <a:t>\text{Substitution equation (*) into (1) to get the following}: \\</a:t>
            </a:r>
          </a:p>
          <a:p>
            <a:r>
              <a:rPr lang="en-AU" dirty="0"/>
              <a:t>0 = 126 - 2Q_{A} - Q_{A} + 6 \\</a:t>
            </a:r>
          </a:p>
          <a:p>
            <a:r>
              <a:rPr lang="en-AU" dirty="0"/>
              <a:t>3Q_{A} = 132 \\</a:t>
            </a:r>
          </a:p>
          <a:p>
            <a:r>
              <a:rPr lang="en-AU" dirty="0"/>
              <a:t>\therefore Q_{A} = 44 \\</a:t>
            </a:r>
          </a:p>
          <a:p>
            <a:r>
              <a:rPr lang="en-AU" dirty="0"/>
              <a:t>Q_{B} = 38 \\</a:t>
            </a:r>
          </a:p>
          <a:p>
            <a:r>
              <a:rPr lang="en-AU" dirty="0"/>
              <a:t>P = 130 - 38 - 44 = 48 \\</a:t>
            </a:r>
          </a:p>
          <a:p>
            <a:r>
              <a:rPr lang="en-AU" dirty="0"/>
              <a:t>\pi_{A} = (P - MC) Q_{A} = (48-4)44 = 1936 \\</a:t>
            </a:r>
          </a:p>
          <a:p>
            <a:r>
              <a:rPr lang="en-AU" dirty="0"/>
              <a:t>\pi_{B} = (P - MC)Q_{B} = (48-10)44 = 1444 \\</a:t>
            </a:r>
          </a:p>
          <a:p>
            <a:r>
              <a:rPr lang="en-AU" dirty="0"/>
              <a:t>\Delta Revenue EU = 0 - 44 \</a:t>
            </a:r>
            <a:r>
              <a:rPr lang="en-AU" dirty="0" err="1"/>
              <a:t>cdot</a:t>
            </a:r>
            <a:r>
              <a:rPr lang="en-AU" dirty="0"/>
              <a:t> 6 = -264 \\</a:t>
            </a:r>
          </a:p>
          <a:p>
            <a:r>
              <a:rPr lang="en-AU" dirty="0"/>
              <a:t>\Delta </a:t>
            </a:r>
            <a:r>
              <a:rPr lang="en-AU" dirty="0" err="1"/>
              <a:t>WelfareEU</a:t>
            </a:r>
            <a:r>
              <a:rPr lang="en-AU" dirty="0"/>
              <a:t> = \Delta \pi_{A} + \Delta Rev = (1936 - 1600) - 264 = 72 \\</a:t>
            </a:r>
          </a:p>
          <a:p>
            <a:r>
              <a:rPr lang="en-AU" dirty="0"/>
              <a:t>\Delta </a:t>
            </a:r>
            <a:r>
              <a:rPr lang="en-AU" dirty="0" err="1"/>
              <a:t>WelfareUS</a:t>
            </a:r>
            <a:r>
              <a:rPr lang="en-AU" dirty="0"/>
              <a:t> = \Delta \pi_{B} = 1444 - 1600 = -156 \\ </a:t>
            </a:r>
          </a:p>
          <a:p>
            <a:endParaRPr lang="en-AU" dirty="0"/>
          </a:p>
          <a:p>
            <a:r>
              <a:rPr lang="en-AU" dirty="0"/>
              <a:t>(3) \text{Since B also applies the subsidy it has a symmetrical FOC with firm A so that}: \\</a:t>
            </a:r>
          </a:p>
          <a:p>
            <a:r>
              <a:rPr lang="en-AU" dirty="0"/>
              <a:t>0 = 126 - 2Q_{A} - Q_{B} \ \ \ \ \ \ \ (1) \\</a:t>
            </a:r>
          </a:p>
          <a:p>
            <a:r>
              <a:rPr lang="en-AU" dirty="0"/>
              <a:t>0 = 126 - 2Q_{B} - Q_{A} \ \ \ \ \ \ \ (2) \\</a:t>
            </a:r>
          </a:p>
          <a:p>
            <a:r>
              <a:rPr lang="en-AU" dirty="0"/>
              <a:t>\text{Setting (1) = (2) we get the following:} \\</a:t>
            </a:r>
          </a:p>
          <a:p>
            <a:r>
              <a:rPr lang="en-AU" dirty="0"/>
              <a:t>126 - 2Q_{A} - Q_{B} = 126 - 2Q_{B} - Q_{A} \\</a:t>
            </a:r>
          </a:p>
          <a:p>
            <a:r>
              <a:rPr lang="en-AU" dirty="0"/>
              <a:t>Q_{A} = Q_{B} \ \ \ \ \ \ (*) \\</a:t>
            </a:r>
          </a:p>
          <a:p>
            <a:r>
              <a:rPr lang="en-AU" dirty="0"/>
              <a:t>\text{Substituting (*) into (1) yields}: \\</a:t>
            </a:r>
          </a:p>
          <a:p>
            <a:r>
              <a:rPr lang="en-AU" dirty="0"/>
              <a:t>0 = 126 - 2Q_{A} - Q_{A} \\</a:t>
            </a:r>
          </a:p>
          <a:p>
            <a:r>
              <a:rPr lang="en-AU" dirty="0"/>
              <a:t>3Q_{A} = 126 \\</a:t>
            </a:r>
          </a:p>
          <a:p>
            <a:r>
              <a:rPr lang="en-AU" dirty="0"/>
              <a:t>Q_{A} = 42 \\</a:t>
            </a:r>
          </a:p>
          <a:p>
            <a:r>
              <a:rPr lang="en-AU" dirty="0"/>
              <a:t>Q_{B} = 42 \\</a:t>
            </a:r>
          </a:p>
          <a:p>
            <a:r>
              <a:rPr lang="en-AU" dirty="0"/>
              <a:t>P = 130 - 42 - 42 = 46 \\ </a:t>
            </a:r>
          </a:p>
          <a:p>
            <a:r>
              <a:rPr lang="en-AU" dirty="0"/>
              <a:t>\pi_{A} = \pi_{B} = (46-4)42 = 1764  \\</a:t>
            </a:r>
          </a:p>
          <a:p>
            <a:r>
              <a:rPr lang="en-AU" dirty="0" err="1"/>
              <a:t>RevenueLossEU</a:t>
            </a:r>
            <a:r>
              <a:rPr lang="en-AU" dirty="0"/>
              <a:t> = </a:t>
            </a:r>
            <a:r>
              <a:rPr lang="en-AU" dirty="0" err="1"/>
              <a:t>RevenueLossUS</a:t>
            </a:r>
            <a:r>
              <a:rPr lang="en-AU" dirty="0"/>
              <a:t> = 42 \times 6 = 252 \\</a:t>
            </a:r>
          </a:p>
          <a:p>
            <a:r>
              <a:rPr lang="en-AU" dirty="0"/>
              <a:t>\Delta Welfare US (rel1) = 1764 - 1600 - 252 = - 88 \\</a:t>
            </a:r>
          </a:p>
          <a:p>
            <a:r>
              <a:rPr lang="en-AU" dirty="0"/>
              <a:t>\Delta Welfare EU (rel1) = 1764 - 1600 - 252 = - 88 \\ </a:t>
            </a:r>
          </a:p>
          <a:p>
            <a:r>
              <a:rPr lang="en-AU" dirty="0"/>
              <a:t>\Delta Welfare US (rel2) = 1764 - 1444 - 252 = 68 \\</a:t>
            </a:r>
          </a:p>
          <a:p>
            <a:r>
              <a:rPr lang="en-AU" dirty="0"/>
              <a:t>\Delta Welfare EU (rel2) = 1764 - 1936 + 12 = -160 \\</a:t>
            </a:r>
          </a:p>
          <a:p>
            <a:r>
              <a:rPr lang="en-AU" dirty="0"/>
              <a:t>\text{Note that both countries will be better off in the no subsidy case (question 1), however if we have case 2 with} \\ \text{one subsidy then the US will retaliate with case 3}</a:t>
            </a:r>
          </a:p>
          <a:p>
            <a:endParaRPr lang="en-AU" dirty="0"/>
          </a:p>
        </p:txBody>
      </p:sp>
    </p:spTree>
    <p:extLst>
      <p:ext uri="{BB962C8B-B14F-4D97-AF65-F5344CB8AC3E}">
        <p14:creationId xmlns:p14="http://schemas.microsoft.com/office/powerpoint/2010/main" val="108510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Strategy 1: (peace; war) (peace; peace) = choose peace if CH chooses war, choose peace if CH chooses peace = (-10;5) (10;10)  </a:t>
            </a:r>
          </a:p>
          <a:p>
            <a:r>
              <a:rPr lang="en-AU" sz="1200" kern="1200" dirty="0">
                <a:solidFill>
                  <a:schemeClr val="tx1"/>
                </a:solidFill>
                <a:effectLst/>
                <a:latin typeface="+mn-lt"/>
                <a:ea typeface="+mn-ea"/>
                <a:cs typeface="+mn-cs"/>
              </a:rPr>
              <a:t>Since 10 &gt; 5 china will choose peace over war and the US earns 10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Strategy 2: (peace; war) (war; peace) = choose peace if CH chooses war, choose war if CH chooses peace = (-10; 5) (20; -20) </a:t>
            </a:r>
          </a:p>
          <a:p>
            <a:r>
              <a:rPr lang="en-AU" sz="1200" kern="1200" dirty="0">
                <a:solidFill>
                  <a:schemeClr val="tx1"/>
                </a:solidFill>
                <a:effectLst/>
                <a:latin typeface="+mn-lt"/>
                <a:ea typeface="+mn-ea"/>
                <a:cs typeface="+mn-cs"/>
              </a:rPr>
              <a:t>Since 5 &gt; -20 china will choose war over peace and the US earn -10</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From strategy 1 and strategy 2, it is clear that strategy 1 will result in the highest possible payoff for china and the USA. This is the most efficient and pareto optimal outcome</a:t>
            </a:r>
          </a:p>
          <a:p>
            <a:endParaRPr lang="en-AU" dirty="0"/>
          </a:p>
        </p:txBody>
      </p:sp>
    </p:spTree>
    <p:extLst>
      <p:ext uri="{BB962C8B-B14F-4D97-AF65-F5344CB8AC3E}">
        <p14:creationId xmlns:p14="http://schemas.microsoft.com/office/powerpoint/2010/main" val="2570406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5/28/2020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5/28/2020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5/28/2020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5/28/2020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spTree>
    <p:extLst>
      <p:ext uri="{BB962C8B-B14F-4D97-AF65-F5344CB8AC3E}">
        <p14:creationId xmlns:p14="http://schemas.microsoft.com/office/powerpoint/2010/main" val="2850760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0D54-682A-0F4F-8EAB-71F3EC0D4A89}"/>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3AB2EE-0EDA-5347-8A53-B662B0CB85E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9AD92-47FE-5845-8F4F-C5133DE0A7CC}"/>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5" name="Footer Placeholder 4">
            <a:extLst>
              <a:ext uri="{FF2B5EF4-FFF2-40B4-BE49-F238E27FC236}">
                <a16:creationId xmlns:a16="http://schemas.microsoft.com/office/drawing/2014/main" id="{C6ECBF66-D2D7-FB43-B58A-16D788EAE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D42F4-E305-774C-A08F-D25315CB1FF0}"/>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4287058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8340-AFC0-8847-9BD1-B338DF423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DD1F5-3034-3347-823E-F23D5BCD01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700D8-6447-B549-9B17-24CE39FEE0D7}"/>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5" name="Footer Placeholder 4">
            <a:extLst>
              <a:ext uri="{FF2B5EF4-FFF2-40B4-BE49-F238E27FC236}">
                <a16:creationId xmlns:a16="http://schemas.microsoft.com/office/drawing/2014/main" id="{1BC939BB-AA79-0D46-B9BB-0E20181A4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880D4-FBF4-6641-B5B1-2FEB96B5DDBB}"/>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1797331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7AC8-AA86-DB42-8ADB-1418AAAD847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C9457-FAAF-8645-B6EA-AA6FA582B83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6EBE7C-B179-7F4D-B1B0-211496D17A47}"/>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5" name="Footer Placeholder 4">
            <a:extLst>
              <a:ext uri="{FF2B5EF4-FFF2-40B4-BE49-F238E27FC236}">
                <a16:creationId xmlns:a16="http://schemas.microsoft.com/office/drawing/2014/main" id="{7FD2EE44-16CA-C54A-9C82-23055901E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060CD-5E69-034B-866B-3B1EB99CD84B}"/>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1698283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C089-D7CC-EF45-AAF1-6FB080AA9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0921C-CE9B-1A40-B700-E9BFB47B0316}"/>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52D57-6B17-E540-9FEF-63BECEA17267}"/>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B72505-6475-DC48-A151-9C703C8C3D8F}"/>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6" name="Footer Placeholder 5">
            <a:extLst>
              <a:ext uri="{FF2B5EF4-FFF2-40B4-BE49-F238E27FC236}">
                <a16:creationId xmlns:a16="http://schemas.microsoft.com/office/drawing/2014/main" id="{520DDD91-E030-6347-A4C1-9BE5F1FC35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42CA9-CBCA-3446-8AE3-621ECA5617D7}"/>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338863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EA50-18A8-0A47-9ACB-466892290CD9}"/>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0649DA-3A85-A549-959D-385BFE13C3B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FD2AAF-0D35-3346-BF03-4183C3388992}"/>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958173-103C-444A-9405-15238BD4A46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7EA1E5-D8D5-9B49-B0BB-9F43AAC25E0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153CED-DB59-A840-865A-878FD07BF2FF}"/>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8" name="Footer Placeholder 7">
            <a:extLst>
              <a:ext uri="{FF2B5EF4-FFF2-40B4-BE49-F238E27FC236}">
                <a16:creationId xmlns:a16="http://schemas.microsoft.com/office/drawing/2014/main" id="{557684D0-57D9-3D47-BFD0-BD740A821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DBEDB8-F777-ED4A-9115-DC9A9D1A0C0F}"/>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85541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9CF4-0A59-484E-A3F1-19EAD4672E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DEFC9-3EBC-9A4D-9E2C-FF8DDE9CD061}"/>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4" name="Footer Placeholder 3">
            <a:extLst>
              <a:ext uri="{FF2B5EF4-FFF2-40B4-BE49-F238E27FC236}">
                <a16:creationId xmlns:a16="http://schemas.microsoft.com/office/drawing/2014/main" id="{E3E972C3-1A9D-6346-A034-63B2BD7866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4D9EC-0E9E-FC40-8EA4-6F2A7350BD93}"/>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808984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70956-90AB-534F-A5D7-B72CC2456E8F}"/>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3" name="Footer Placeholder 2">
            <a:extLst>
              <a:ext uri="{FF2B5EF4-FFF2-40B4-BE49-F238E27FC236}">
                <a16:creationId xmlns:a16="http://schemas.microsoft.com/office/drawing/2014/main" id="{3BD28602-2F20-8A46-AF93-F56311A2D7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809E5A-9DA9-0540-8099-5FF45BDBCBB0}"/>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69783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pPr/>
              <a:t>5/28/2020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2ABC-F478-A44F-8BA4-1D6061AC32E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57099A-E796-874A-83E1-A33C817C43A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4EB138-87C1-4249-8E2A-4248A69B8EC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4708BF-287A-0F49-A3B6-C72C06058E21}"/>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6" name="Footer Placeholder 5">
            <a:extLst>
              <a:ext uri="{FF2B5EF4-FFF2-40B4-BE49-F238E27FC236}">
                <a16:creationId xmlns:a16="http://schemas.microsoft.com/office/drawing/2014/main" id="{D1154655-18EF-4E42-B80A-B1C603899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C0318F-60D4-5D4A-999B-0AD791AD6276}"/>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373501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0F83-69A5-4C4F-A17D-753422B4A36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9E981-8FDD-4743-A374-A74D3D333C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845CF-5685-0545-B953-51BCE6B7F54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1CD197-9E5D-F34D-B536-DCD34194F19B}"/>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6" name="Footer Placeholder 5">
            <a:extLst>
              <a:ext uri="{FF2B5EF4-FFF2-40B4-BE49-F238E27FC236}">
                <a16:creationId xmlns:a16="http://schemas.microsoft.com/office/drawing/2014/main" id="{8C1DDE11-1F81-EA4D-8336-FCB28317E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8FD7-E6AC-7443-A20F-B8A0E98C4B36}"/>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966018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30FE-86E5-2A4D-9C30-3246ED6E0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83BF3E-04F3-F041-A8FA-52956C7595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94D1A-A291-0C4E-93C9-B32E1738A0DD}"/>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5" name="Footer Placeholder 4">
            <a:extLst>
              <a:ext uri="{FF2B5EF4-FFF2-40B4-BE49-F238E27FC236}">
                <a16:creationId xmlns:a16="http://schemas.microsoft.com/office/drawing/2014/main" id="{ECE047BE-DB34-C148-87DE-0A0E123B7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787BC-A378-FB41-9D0D-BE3C6D290F67}"/>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741682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9B002-9562-BA48-B509-73AAAC5435A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39C5CA-ED90-CB4F-A03B-E12907A4D2E6}"/>
              </a:ext>
            </a:extLst>
          </p:cNvPr>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437CA-2BEA-7A4B-8DF2-4FD06EF971A4}"/>
              </a:ext>
            </a:extLst>
          </p:cNvPr>
          <p:cNvSpPr>
            <a:spLocks noGrp="1"/>
          </p:cNvSpPr>
          <p:nvPr>
            <p:ph type="dt" sz="half" idx="10"/>
          </p:nvPr>
        </p:nvSpPr>
        <p:spPr/>
        <p:txBody>
          <a:bodyPr/>
          <a:lstStyle/>
          <a:p>
            <a:fld id="{775B00D5-AA46-EA41-8DB8-1DE9422FCBEC}" type="datetimeFigureOut">
              <a:rPr lang="en-US" smtClean="0"/>
              <a:t>5/28/2020</a:t>
            </a:fld>
            <a:endParaRPr lang="en-US"/>
          </a:p>
        </p:txBody>
      </p:sp>
      <p:sp>
        <p:nvSpPr>
          <p:cNvPr id="5" name="Footer Placeholder 4">
            <a:extLst>
              <a:ext uri="{FF2B5EF4-FFF2-40B4-BE49-F238E27FC236}">
                <a16:creationId xmlns:a16="http://schemas.microsoft.com/office/drawing/2014/main" id="{63D629C9-6EEA-374A-9721-6E198CF97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E7307-1464-514F-8556-8D85DCA74933}"/>
              </a:ext>
            </a:extLst>
          </p:cNvPr>
          <p:cNvSpPr>
            <a:spLocks noGrp="1"/>
          </p:cNvSpPr>
          <p:nvPr>
            <p:ph type="sldNum" sz="quarter" idx="12"/>
          </p:nvPr>
        </p:nvSpPr>
        <p:spPr/>
        <p:txBody>
          <a:bodyPr/>
          <a:lstStyle/>
          <a:p>
            <a:fld id="{D645727C-48CB-6646-8CE1-52FF47BA664A}" type="slidenum">
              <a:rPr lang="en-US" smtClean="0"/>
              <a:t>‹#›</a:t>
            </a:fld>
            <a:endParaRPr lang="en-US"/>
          </a:p>
        </p:txBody>
      </p:sp>
    </p:spTree>
    <p:extLst>
      <p:ext uri="{BB962C8B-B14F-4D97-AF65-F5344CB8AC3E}">
        <p14:creationId xmlns:p14="http://schemas.microsoft.com/office/powerpoint/2010/main" val="21305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5/28/2020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5/28/2020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5/28/2020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5/28/2020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5/28/2020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5/28/2020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pic>
        <p:nvPicPr>
          <p:cNvPr id="10" name="Picture 9" descr="Pearson Logo"/>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 id="2147483675" r:id="rId12"/>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32DA0-F871-474B-8581-97C35AFA3FB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6FCEB9-EF27-DE45-ADAE-65BB4565E1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E203E-F5E5-5D42-AC35-112F8EEEFB9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B00D5-AA46-EA41-8DB8-1DE9422FCBEC}" type="datetimeFigureOut">
              <a:rPr lang="en-US" smtClean="0"/>
              <a:t>5/28/2020</a:t>
            </a:fld>
            <a:endParaRPr lang="en-US"/>
          </a:p>
        </p:txBody>
      </p:sp>
      <p:sp>
        <p:nvSpPr>
          <p:cNvPr id="5" name="Footer Placeholder 4">
            <a:extLst>
              <a:ext uri="{FF2B5EF4-FFF2-40B4-BE49-F238E27FC236}">
                <a16:creationId xmlns:a16="http://schemas.microsoft.com/office/drawing/2014/main" id="{D3DBCE67-1AF0-6F43-8521-D23F74CC264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EED59-78C4-D243-B411-04371629476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5727C-48CB-6646-8CE1-52FF47BA664A}" type="slidenum">
              <a:rPr lang="en-US" smtClean="0"/>
              <a:t>‹#›</a:t>
            </a:fld>
            <a:endParaRPr lang="en-US"/>
          </a:p>
        </p:txBody>
      </p:sp>
    </p:spTree>
    <p:extLst>
      <p:ext uri="{BB962C8B-B14F-4D97-AF65-F5344CB8AC3E}">
        <p14:creationId xmlns:p14="http://schemas.microsoft.com/office/powerpoint/2010/main" val="19356128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piie.com/blogs/trade-investment-policy-watch/steel-profits-gain-steel-users-pay-under-trumps-protectionism" TargetMode="External"/><Relationship Id="rId2" Type="http://schemas.openxmlformats.org/officeDocument/2006/relationships/hyperlink" Target="https://www.aeaweb.org/research/infant-industry-napoleonic-blockade" TargetMode="External"/><Relationship Id="rId1" Type="http://schemas.openxmlformats.org/officeDocument/2006/relationships/slideLayout" Target="../slideLayouts/slideLayout4.xml"/><Relationship Id="rId4" Type="http://schemas.openxmlformats.org/officeDocument/2006/relationships/hyperlink" Target="https://www.pc.gov.au/news-media/pc-news/previous-editions/pc-news-march-2016/antidumping-developm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228600"/>
            <a:ext cx="8305799" cy="1022532"/>
          </a:xfrm>
        </p:spPr>
        <p:txBody>
          <a:bodyPr anchor="b"/>
          <a:lstStyle/>
          <a:p>
            <a:pPr algn="ctr">
              <a:defRPr/>
            </a:pPr>
            <a:r>
              <a:rPr lang="en-US" sz="3600" dirty="0">
                <a:ea typeface="Verdana" panose="020B0604030504040204" pitchFamily="34" charset="0"/>
              </a:rPr>
              <a:t>ECON 3510</a:t>
            </a:r>
            <a:br>
              <a:rPr lang="en-US" sz="3600" dirty="0">
                <a:ea typeface="Verdana" panose="020B0604030504040204" pitchFamily="34" charset="0"/>
              </a:rPr>
            </a:br>
            <a:r>
              <a:rPr lang="en-US" sz="3600" dirty="0">
                <a:ea typeface="Verdana" panose="020B0604030504040204" pitchFamily="34" charset="0"/>
              </a:rPr>
              <a:t>International Trade Theory and Policy</a:t>
            </a:r>
            <a:endParaRPr lang="en-US" sz="3600" dirty="0"/>
          </a:p>
        </p:txBody>
      </p:sp>
      <p:sp>
        <p:nvSpPr>
          <p:cNvPr id="4" name="Text Placeholder 3"/>
          <p:cNvSpPr>
            <a:spLocks noGrp="1"/>
          </p:cNvSpPr>
          <p:nvPr>
            <p:ph type="body" sz="quarter" idx="4294967295"/>
          </p:nvPr>
        </p:nvSpPr>
        <p:spPr>
          <a:xfrm>
            <a:off x="914400" y="1981200"/>
            <a:ext cx="7162800" cy="4038600"/>
          </a:xfrm>
        </p:spPr>
        <p:txBody>
          <a:bodyPr/>
          <a:lstStyle/>
          <a:p>
            <a:pPr marL="0" indent="0" algn="ctr">
              <a:buNone/>
            </a:pPr>
            <a:endParaRPr lang="en-IN" sz="1200" b="1" dirty="0">
              <a:latin typeface="Times New Roman" charset="0"/>
              <a:ea typeface="Times New Roman" charset="0"/>
              <a:cs typeface="Times New Roman" charset="0"/>
            </a:endParaRPr>
          </a:p>
          <a:p>
            <a:pPr marL="0" indent="0" algn="ctr">
              <a:buNone/>
            </a:pPr>
            <a:endParaRPr lang="en-IN" sz="1200" b="1" dirty="0">
              <a:latin typeface="Times New Roman" charset="0"/>
              <a:ea typeface="Times New Roman" charset="0"/>
              <a:cs typeface="Times New Roman" charset="0"/>
            </a:endParaRPr>
          </a:p>
          <a:p>
            <a:pPr marL="0" indent="0" algn="ctr">
              <a:buNone/>
            </a:pPr>
            <a:r>
              <a:rPr lang="en-IN" sz="3600" b="1" dirty="0">
                <a:solidFill>
                  <a:schemeClr val="bg2"/>
                </a:solidFill>
                <a:latin typeface="Times New Roman" charset="0"/>
                <a:ea typeface="Times New Roman" charset="0"/>
                <a:cs typeface="Times New Roman" charset="0"/>
              </a:rPr>
              <a:t>Trade Agreements and Trade Wars</a:t>
            </a:r>
          </a:p>
          <a:p>
            <a:pPr marL="0" indent="0" algn="ctr">
              <a:buNone/>
            </a:pPr>
            <a:endParaRPr lang="en-IN" sz="3600" b="1" dirty="0">
              <a:solidFill>
                <a:schemeClr val="bg2"/>
              </a:solidFill>
              <a:latin typeface="Times New Roman" charset="0"/>
              <a:ea typeface="Times New Roman" charset="0"/>
              <a:cs typeface="Times New Roman" charset="0"/>
            </a:endParaRPr>
          </a:p>
          <a:p>
            <a:pPr marL="0" indent="0" algn="ctr">
              <a:buNone/>
            </a:pPr>
            <a:r>
              <a:rPr lang="en-IN" sz="3600" b="1" dirty="0">
                <a:solidFill>
                  <a:schemeClr val="bg2"/>
                </a:solidFill>
                <a:latin typeface="Times New Roman" charset="0"/>
                <a:ea typeface="Times New Roman" charset="0"/>
                <a:cs typeface="Times New Roman" charset="0"/>
              </a:rPr>
              <a:t>Tutorial 11`</a:t>
            </a:r>
          </a:p>
          <a:p>
            <a:pPr algn="ctr"/>
            <a:endParaRPr lang="en-IN" sz="1200" dirty="0"/>
          </a:p>
        </p:txBody>
      </p:sp>
    </p:spTree>
    <p:extLst>
      <p:ext uri="{BB962C8B-B14F-4D97-AF65-F5344CB8AC3E}">
        <p14:creationId xmlns:p14="http://schemas.microsoft.com/office/powerpoint/2010/main" val="109391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760" y="76200"/>
            <a:ext cx="8305800" cy="626852"/>
          </a:xfrm>
        </p:spPr>
        <p:txBody>
          <a:bodyPr/>
          <a:lstStyle/>
          <a:p>
            <a:r>
              <a:rPr lang="en-US" altLang="en-US" sz="3600" dirty="0"/>
              <a:t>Recap of Lecture 11</a:t>
            </a:r>
            <a:endParaRPr lang="en-IN" sz="2000" b="0" dirty="0">
              <a:latin typeface="Times New Roman" panose="02020603050405020304" pitchFamily="18" charset="0"/>
            </a:endParaRPr>
          </a:p>
        </p:txBody>
      </p:sp>
      <p:sp>
        <p:nvSpPr>
          <p:cNvPr id="3" name="Content Placeholder 2"/>
          <p:cNvSpPr>
            <a:spLocks noGrp="1"/>
          </p:cNvSpPr>
          <p:nvPr>
            <p:ph idx="1"/>
          </p:nvPr>
        </p:nvSpPr>
        <p:spPr>
          <a:xfrm>
            <a:off x="508000" y="703052"/>
            <a:ext cx="8290560" cy="6078748"/>
          </a:xfrm>
        </p:spPr>
        <p:txBody>
          <a:bodyPr/>
          <a:lstStyle/>
          <a:p>
            <a:pPr marL="457200" indent="-457200">
              <a:buFont typeface="+mj-lt"/>
              <a:buAutoNum type="arabicPeriod"/>
            </a:pPr>
            <a:r>
              <a:rPr lang="en-US" altLang="en-US" sz="2400" dirty="0">
                <a:latin typeface="Arial (Body)"/>
                <a:ea typeface="ヒラギノ角ゴ Pro W3" pitchFamily="-84" charset="-128"/>
              </a:rPr>
              <a:t>Activist trade policy: (</a:t>
            </a:r>
            <a:r>
              <a:rPr lang="en-US" altLang="en-US" sz="2400" dirty="0" err="1">
                <a:latin typeface="Arial (Body)"/>
                <a:ea typeface="ヒラギノ角ゴ Pro W3" pitchFamily="-84" charset="-128"/>
              </a:rPr>
              <a:t>i</a:t>
            </a:r>
            <a:r>
              <a:rPr lang="en-US" altLang="en-US" sz="2400" dirty="0">
                <a:latin typeface="Arial (Body)"/>
                <a:ea typeface="ヒラギノ角ゴ Pro W3" pitchFamily="-84" charset="-128"/>
              </a:rPr>
              <a:t>) </a:t>
            </a:r>
            <a:r>
              <a:rPr lang="en-US" altLang="en-US" sz="2400" dirty="0">
                <a:latin typeface="Arial (Body)"/>
              </a:rPr>
              <a:t>investment in high-technology industries produces externalities; (ii) give domestic firms a strategic advantage in industries with excess profits</a:t>
            </a:r>
            <a:endParaRPr lang="en-US" altLang="en-US" sz="2400" dirty="0">
              <a:latin typeface="Arial (Body)"/>
              <a:ea typeface="ヒラギノ角ゴ Pro W3" pitchFamily="-84" charset="-128"/>
            </a:endParaRPr>
          </a:p>
          <a:p>
            <a:pPr marL="429768" indent="-429768">
              <a:buFont typeface="Times" pitchFamily="-84" charset="0"/>
              <a:buAutoNum type="arabicPeriod"/>
            </a:pPr>
            <a:r>
              <a:rPr lang="en-US" altLang="en-US" sz="2400" dirty="0">
                <a:latin typeface="Arial (Body)"/>
              </a:rPr>
              <a:t>Opposition to free trade: lower wages and worse working conditions in low- and middle-income countries</a:t>
            </a:r>
          </a:p>
          <a:p>
            <a:pPr marL="457200" indent="-457200">
              <a:buFont typeface="+mj-lt"/>
              <a:buAutoNum type="arabicPeriod" startAt="3"/>
            </a:pPr>
            <a:r>
              <a:rPr lang="en-US" altLang="en-US" sz="2400" dirty="0">
                <a:latin typeface="Arial (Body)"/>
                <a:ea typeface="ヒラギノ角ゴ Pro W3" pitchFamily="-84" charset="-128"/>
              </a:rPr>
              <a:t>Multilateral negotiations of free trade may mobilize domestic political support for free trade.</a:t>
            </a:r>
          </a:p>
          <a:p>
            <a:pPr marL="428400" indent="-428400">
              <a:buFont typeface="Times" pitchFamily="-84" charset="0"/>
              <a:buAutoNum type="arabicPeriod" startAt="3"/>
            </a:pPr>
            <a:r>
              <a:rPr lang="en-US" altLang="en-US" sz="2400" dirty="0">
                <a:latin typeface="Arial (Body)"/>
                <a:ea typeface="ヒラギノ角ゴ Pro W3" pitchFamily="-84" charset="-128"/>
              </a:rPr>
              <a:t>The WTO and its predecessor have reduced tariffs substantially in the last 50 years.</a:t>
            </a:r>
          </a:p>
          <a:p>
            <a:pPr marL="428400" indent="-428400">
              <a:buFont typeface="Times" pitchFamily="-84" charset="0"/>
              <a:buAutoNum type="arabicPeriod" startAt="3"/>
            </a:pPr>
            <a:r>
              <a:rPr lang="en-US" altLang="en-US" sz="2400" dirty="0">
                <a:latin typeface="Arial (Body)"/>
                <a:ea typeface="ヒラギノ角ゴ Pro W3" pitchFamily="-84" charset="-128"/>
              </a:rPr>
              <a:t>Preferential trading agreement beneficial if it creates new trade harmful if it diverts existing trade to higher-cost alternatives</a:t>
            </a:r>
          </a:p>
          <a:p>
            <a:pPr marL="428400" indent="-428400">
              <a:buFont typeface="Times" pitchFamily="-84" charset="0"/>
              <a:buAutoNum type="arabicPeriod" startAt="3"/>
            </a:pPr>
            <a:r>
              <a:rPr lang="en-US" sz="2400" dirty="0">
                <a:latin typeface="Arial" panose="020B0604020202020204" pitchFamily="34" charset="0"/>
                <a:cs typeface="Arial" panose="020B0604020202020204" pitchFamily="34" charset="0"/>
              </a:rPr>
              <a:t>Trump protectionist policies have benefited some industries and hurt other</a:t>
            </a:r>
          </a:p>
          <a:p>
            <a:pPr marL="428400" indent="-428400">
              <a:buFont typeface="Times" pitchFamily="-84" charset="0"/>
              <a:buAutoNum type="arabicPeriod" startAt="3"/>
            </a:pPr>
            <a:endParaRPr lang="en-US" altLang="en-US" sz="2400" dirty="0">
              <a:latin typeface="Arial (Body)"/>
              <a:ea typeface="ヒラギノ角ゴ Pro W3" pitchFamily="-84" charset="-128"/>
            </a:endParaRPr>
          </a:p>
          <a:p>
            <a:pPr marL="428400" indent="-428400">
              <a:buFont typeface="Times" pitchFamily="-84" charset="0"/>
              <a:buAutoNum type="arabicPeriod" startAt="3"/>
            </a:pPr>
            <a:endParaRPr lang="en-US" altLang="en-US" sz="2400" dirty="0">
              <a:latin typeface="Arial (Body)"/>
              <a:ea typeface="ヒラギノ角ゴ Pro W3" pitchFamily="-84" charset="-128"/>
            </a:endParaRPr>
          </a:p>
          <a:p>
            <a:pPr marL="428400" indent="-428400">
              <a:buFont typeface="Times" pitchFamily="-84" charset="0"/>
              <a:buAutoNum type="arabicPeriod" startAt="3"/>
            </a:pPr>
            <a:endParaRPr lang="en-US" altLang="en-US" sz="2400" dirty="0">
              <a:latin typeface="Arial (Body)"/>
              <a:ea typeface="ヒラギノ角ゴ Pro W3" pitchFamily="-84" charset="-128"/>
            </a:endParaRPr>
          </a:p>
          <a:p>
            <a:pPr marL="429768" indent="-429768">
              <a:buFont typeface="Times" pitchFamily="-84" charset="0"/>
              <a:buAutoNum type="arabicPeriod"/>
            </a:pPr>
            <a:endParaRPr lang="en-US" altLang="en-US" sz="2400" dirty="0">
              <a:latin typeface="Arial (Body)"/>
              <a:ea typeface="ヒラギノ角ゴ Pro W3" pitchFamily="-84" charset="-128"/>
            </a:endParaRPr>
          </a:p>
          <a:p>
            <a:pPr marL="429768" indent="-429768">
              <a:buFont typeface="Times" pitchFamily="-84" charset="0"/>
              <a:buAutoNum type="arabicPeriod"/>
            </a:pPr>
            <a:endParaRPr lang="en-US" altLang="en-US" sz="2400" dirty="0">
              <a:latin typeface="Arial (Body)"/>
              <a:ea typeface="ヒラギノ角ゴ Pro W3" pitchFamily="-84" charset="-128"/>
            </a:endParaRPr>
          </a:p>
        </p:txBody>
      </p:sp>
    </p:spTree>
    <p:extLst>
      <p:ext uri="{BB962C8B-B14F-4D97-AF65-F5344CB8AC3E}">
        <p14:creationId xmlns:p14="http://schemas.microsoft.com/office/powerpoint/2010/main" val="202675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D7A-DAC5-1A4F-B9F2-639051ED5222}"/>
              </a:ext>
            </a:extLst>
          </p:cNvPr>
          <p:cNvSpPr>
            <a:spLocks noGrp="1"/>
          </p:cNvSpPr>
          <p:nvPr>
            <p:ph type="title"/>
          </p:nvPr>
        </p:nvSpPr>
        <p:spPr>
          <a:xfrm>
            <a:off x="419100" y="76200"/>
            <a:ext cx="8224520" cy="474452"/>
          </a:xfrm>
        </p:spPr>
        <p:txBody>
          <a:bodyPr/>
          <a:lstStyle/>
          <a:p>
            <a:r>
              <a:rPr lang="en-US" dirty="0"/>
              <a:t>Exercise 1</a:t>
            </a:r>
          </a:p>
        </p:txBody>
      </p:sp>
      <p:sp>
        <p:nvSpPr>
          <p:cNvPr id="3" name="Content Placeholder 2">
            <a:extLst>
              <a:ext uri="{FF2B5EF4-FFF2-40B4-BE49-F238E27FC236}">
                <a16:creationId xmlns:a16="http://schemas.microsoft.com/office/drawing/2014/main" id="{698F0569-E0A1-6044-9164-735D4050901F}"/>
              </a:ext>
            </a:extLst>
          </p:cNvPr>
          <p:cNvSpPr>
            <a:spLocks noGrp="1"/>
          </p:cNvSpPr>
          <p:nvPr>
            <p:ph idx="1"/>
          </p:nvPr>
        </p:nvSpPr>
        <p:spPr>
          <a:xfrm>
            <a:off x="419100" y="545572"/>
            <a:ext cx="8300720" cy="6312428"/>
          </a:xfrm>
        </p:spPr>
        <p:txBody>
          <a:bodyPr>
            <a:noAutofit/>
          </a:bodyPr>
          <a:lstStyle/>
          <a:p>
            <a:pPr marL="0" lvl="0" indent="0">
              <a:buNone/>
            </a:pPr>
            <a:r>
              <a:rPr lang="en-US" sz="1800" dirty="0"/>
              <a:t>Two main firms produce wide body airliner, Airbus (A) in the EU and Boing (B) in the USA. Suppose the market views the A350 and the 787 as perfect substitutes. Let Q</a:t>
            </a:r>
            <a:r>
              <a:rPr lang="en-US" sz="1800" baseline="-25000" dirty="0"/>
              <a:t>A</a:t>
            </a:r>
            <a:r>
              <a:rPr lang="en-US" sz="1800" dirty="0"/>
              <a:t> and Q</a:t>
            </a:r>
            <a:r>
              <a:rPr lang="en-US" sz="1800" baseline="-25000" dirty="0"/>
              <a:t>B</a:t>
            </a:r>
            <a:r>
              <a:rPr lang="en-US" sz="1800" dirty="0"/>
              <a:t> be the quantities produced by A and B and let the international (Asia and Middle East) market inverse demand be </a:t>
            </a:r>
            <a:r>
              <a:rPr lang="en-US" sz="1800" dirty="0">
                <a:highlight>
                  <a:srgbClr val="FFFF00"/>
                </a:highlight>
              </a:rPr>
              <a:t>P = 130 – (Q</a:t>
            </a:r>
            <a:r>
              <a:rPr lang="en-US" sz="1800" baseline="-25000" dirty="0">
                <a:highlight>
                  <a:srgbClr val="FFFF00"/>
                </a:highlight>
              </a:rPr>
              <a:t>A</a:t>
            </a:r>
            <a:r>
              <a:rPr lang="en-US" sz="1800" dirty="0">
                <a:highlight>
                  <a:srgbClr val="FFFF00"/>
                </a:highlight>
              </a:rPr>
              <a:t>+Q</a:t>
            </a:r>
            <a:r>
              <a:rPr lang="en-US" sz="1800" baseline="-25000" dirty="0">
                <a:highlight>
                  <a:srgbClr val="FFFF00"/>
                </a:highlight>
              </a:rPr>
              <a:t>B</a:t>
            </a:r>
            <a:r>
              <a:rPr lang="en-US" sz="1800" dirty="0">
                <a:highlight>
                  <a:srgbClr val="FFFF00"/>
                </a:highlight>
              </a:rPr>
              <a:t>). </a:t>
            </a:r>
            <a:r>
              <a:rPr lang="en-US" sz="1800" dirty="0"/>
              <a:t>Suppose the </a:t>
            </a:r>
            <a:r>
              <a:rPr lang="en-US" sz="1800" dirty="0">
                <a:highlight>
                  <a:srgbClr val="FFFF00"/>
                </a:highlight>
              </a:rPr>
              <a:t>marginal cost </a:t>
            </a:r>
            <a:r>
              <a:rPr lang="en-US" sz="1800" dirty="0"/>
              <a:t>of producing an additional airliner is </a:t>
            </a:r>
            <a:r>
              <a:rPr lang="en-US" sz="1800" dirty="0">
                <a:highlight>
                  <a:srgbClr val="FFFF00"/>
                </a:highlight>
              </a:rPr>
              <a:t>10 for both A and B</a:t>
            </a:r>
            <a:r>
              <a:rPr lang="en-US" sz="1800" dirty="0"/>
              <a:t>.</a:t>
            </a:r>
            <a:endParaRPr lang="en-AU" sz="1800" dirty="0"/>
          </a:p>
          <a:p>
            <a:pPr marL="342900" lvl="0" indent="-342900">
              <a:buFont typeface="+mj-lt"/>
              <a:buAutoNum type="arabicPeriod"/>
            </a:pPr>
            <a:r>
              <a:rPr lang="en-US" sz="1800" dirty="0"/>
              <a:t>Compute the equilibrium quantities Q</a:t>
            </a:r>
            <a:r>
              <a:rPr lang="en-US" sz="1800" baseline="-25000" dirty="0"/>
              <a:t>A</a:t>
            </a:r>
            <a:r>
              <a:rPr lang="en-US" sz="1800" dirty="0"/>
              <a:t> and Q</a:t>
            </a:r>
            <a:r>
              <a:rPr lang="en-US" sz="1800" baseline="-25000" dirty="0"/>
              <a:t>B</a:t>
            </a:r>
            <a:r>
              <a:rPr lang="en-US" sz="1800" dirty="0"/>
              <a:t>, the market price P and the profit of A and B. </a:t>
            </a:r>
            <a:endParaRPr lang="en-AU" sz="1800" dirty="0"/>
          </a:p>
          <a:p>
            <a:pPr marL="342900" indent="-342900">
              <a:buFont typeface="+mj-lt"/>
              <a:buAutoNum type="arabicPeriod"/>
            </a:pPr>
            <a:r>
              <a:rPr lang="en-US" sz="1800" dirty="0"/>
              <a:t>Suppose the EU imposes an export subsidy of $6 which reduces Airbus marginal cost to 4. Compute</a:t>
            </a:r>
          </a:p>
          <a:p>
            <a:pPr marL="829818" lvl="1" indent="-342900"/>
            <a:r>
              <a:rPr lang="en-US" sz="1800" dirty="0"/>
              <a:t>the equilibrium quantities Q</a:t>
            </a:r>
            <a:r>
              <a:rPr lang="en-US" sz="1800" baseline="-25000" dirty="0"/>
              <a:t>A</a:t>
            </a:r>
            <a:r>
              <a:rPr lang="en-US" sz="1800" dirty="0"/>
              <a:t> and Q</a:t>
            </a:r>
            <a:r>
              <a:rPr lang="en-US" sz="1800" baseline="-25000" dirty="0"/>
              <a:t>B</a:t>
            </a:r>
            <a:r>
              <a:rPr lang="en-US" sz="1800" dirty="0"/>
              <a:t>, the market price P, the profit of A and B and the revenue loss of the EU due to the subsidy</a:t>
            </a:r>
          </a:p>
          <a:p>
            <a:pPr marL="829818" lvl="1" indent="-342900"/>
            <a:r>
              <a:rPr lang="en-US" sz="1800" dirty="0"/>
              <a:t>the welfare gain or loss of the EU and USA relative to the case of no subsidy (part 1). Discuss.</a:t>
            </a:r>
            <a:endParaRPr lang="en-AU" sz="1800" dirty="0"/>
          </a:p>
          <a:p>
            <a:pPr marL="342900" indent="-342900">
              <a:buFont typeface="+mj-lt"/>
              <a:buAutoNum type="arabicPeriod"/>
            </a:pPr>
            <a:r>
              <a:rPr lang="en-US" sz="1800" dirty="0"/>
              <a:t>Suppose the USA respond by also imposing an export subsidy of $6 which also reduces Boing marginal cost to 4. Compute</a:t>
            </a:r>
          </a:p>
          <a:p>
            <a:pPr marL="829818" lvl="1" indent="-342900"/>
            <a:r>
              <a:rPr lang="en-US" sz="1800" dirty="0"/>
              <a:t>the equilibrium quantities Q</a:t>
            </a:r>
            <a:r>
              <a:rPr lang="en-US" sz="1800" baseline="-25000" dirty="0"/>
              <a:t>A</a:t>
            </a:r>
            <a:r>
              <a:rPr lang="en-US" sz="1800" dirty="0"/>
              <a:t> and Q</a:t>
            </a:r>
            <a:r>
              <a:rPr lang="en-US" sz="1800" baseline="-25000" dirty="0"/>
              <a:t>B</a:t>
            </a:r>
            <a:r>
              <a:rPr lang="en-US" sz="1800" dirty="0"/>
              <a:t>, the market price P, the profit of A and B and the revenue loss of the EU and the USA due to the subsidies</a:t>
            </a:r>
          </a:p>
          <a:p>
            <a:pPr marL="829818" lvl="1" indent="-342900"/>
            <a:r>
              <a:rPr lang="en-US" sz="1800" dirty="0"/>
              <a:t>the welfare gain or loss of the EU and the USA relative to the case of no subsidy (part 1) and the case of only EU subsidy (part 2). Discuss</a:t>
            </a:r>
            <a:endParaRPr lang="en-AU" sz="1800" dirty="0"/>
          </a:p>
        </p:txBody>
      </p:sp>
    </p:spTree>
    <p:extLst>
      <p:ext uri="{BB962C8B-B14F-4D97-AF65-F5344CB8AC3E}">
        <p14:creationId xmlns:p14="http://schemas.microsoft.com/office/powerpoint/2010/main" val="215128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412C-D71B-B84B-973A-B265C2933D0F}"/>
              </a:ext>
            </a:extLst>
          </p:cNvPr>
          <p:cNvSpPr>
            <a:spLocks noGrp="1"/>
          </p:cNvSpPr>
          <p:nvPr>
            <p:ph type="title"/>
          </p:nvPr>
        </p:nvSpPr>
        <p:spPr>
          <a:xfrm>
            <a:off x="304800" y="25400"/>
            <a:ext cx="8229600" cy="550652"/>
          </a:xfrm>
        </p:spPr>
        <p:txBody>
          <a:bodyPr/>
          <a:lstStyle/>
          <a:p>
            <a:r>
              <a:rPr lang="en-US" dirty="0"/>
              <a:t>Exercise 2</a:t>
            </a:r>
          </a:p>
        </p:txBody>
      </p:sp>
      <p:graphicFrame>
        <p:nvGraphicFramePr>
          <p:cNvPr id="7" name="Content Placeholder 6">
            <a:extLst>
              <a:ext uri="{FF2B5EF4-FFF2-40B4-BE49-F238E27FC236}">
                <a16:creationId xmlns:a16="http://schemas.microsoft.com/office/drawing/2014/main" id="{CB5CA345-B374-4448-86A2-72CF3C48607C}"/>
              </a:ext>
            </a:extLst>
          </p:cNvPr>
          <p:cNvGraphicFramePr>
            <a:graphicFrameLocks noGrp="1"/>
          </p:cNvGraphicFramePr>
          <p:nvPr>
            <p:ph idx="1"/>
            <p:extLst>
              <p:ext uri="{D42A27DB-BD31-4B8C-83A1-F6EECF244321}">
                <p14:modId xmlns:p14="http://schemas.microsoft.com/office/powerpoint/2010/main" val="2541957181"/>
              </p:ext>
            </p:extLst>
          </p:nvPr>
        </p:nvGraphicFramePr>
        <p:xfrm>
          <a:off x="5562600" y="4717275"/>
          <a:ext cx="3429000" cy="2011680"/>
        </p:xfrm>
        <a:graphic>
          <a:graphicData uri="http://schemas.openxmlformats.org/drawingml/2006/table">
            <a:tbl>
              <a:tblPr>
                <a:tableStyleId>{3B4B98B0-60AC-42C2-AFA5-B58CD77FA1E5}</a:tableStyleId>
              </a:tblPr>
              <a:tblGrid>
                <a:gridCol w="1714500">
                  <a:extLst>
                    <a:ext uri="{9D8B030D-6E8A-4147-A177-3AD203B41FA5}">
                      <a16:colId xmlns:a16="http://schemas.microsoft.com/office/drawing/2014/main" val="3521428037"/>
                    </a:ext>
                  </a:extLst>
                </a:gridCol>
                <a:gridCol w="1714500">
                  <a:extLst>
                    <a:ext uri="{9D8B030D-6E8A-4147-A177-3AD203B41FA5}">
                      <a16:colId xmlns:a16="http://schemas.microsoft.com/office/drawing/2014/main" val="2107267651"/>
                    </a:ext>
                  </a:extLst>
                </a:gridCol>
              </a:tblGrid>
              <a:tr h="401429">
                <a:tc>
                  <a:txBody>
                    <a:bodyPr/>
                    <a:lstStyle/>
                    <a:p>
                      <a:r>
                        <a:rPr lang="en-US" sz="2000" dirty="0"/>
                        <a:t>               </a:t>
                      </a:r>
                      <a:r>
                        <a:rPr lang="en-US" sz="2000" dirty="0">
                          <a:highlight>
                            <a:srgbClr val="00FF00"/>
                          </a:highlight>
                        </a:rPr>
                        <a:t>-10</a:t>
                      </a:r>
                    </a:p>
                    <a:p>
                      <a:endParaRPr lang="en-US" sz="2000" dirty="0"/>
                    </a:p>
                    <a:p>
                      <a:r>
                        <a:rPr lang="en-US" sz="2000" dirty="0">
                          <a:highlight>
                            <a:srgbClr val="00FF00"/>
                          </a:highligh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               -20</a:t>
                      </a:r>
                    </a:p>
                    <a:p>
                      <a:endParaRPr lang="en-US" sz="2000" dirty="0"/>
                    </a:p>
                    <a:p>
                      <a:r>
                        <a:rPr lang="en-US" sz="2000" dirty="0">
                          <a:highlight>
                            <a:srgbClr val="00FF00"/>
                          </a:highlight>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467500"/>
                  </a:ext>
                </a:extLst>
              </a:tr>
              <a:tr h="780020">
                <a:tc>
                  <a:txBody>
                    <a:bodyPr/>
                    <a:lstStyle/>
                    <a:p>
                      <a:r>
                        <a:rPr lang="en-US" sz="2000" dirty="0"/>
                        <a:t>               5</a:t>
                      </a:r>
                    </a:p>
                    <a:p>
                      <a:endParaRPr lang="en-US" sz="2000" dirty="0"/>
                    </a:p>
                    <a:p>
                      <a:r>
                        <a:rPr lang="en-US" sz="2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                </a:t>
                      </a:r>
                      <a:r>
                        <a:rPr lang="en-US" sz="2000" dirty="0">
                          <a:highlight>
                            <a:srgbClr val="00FF00"/>
                          </a:highlight>
                        </a:rPr>
                        <a:t>10</a:t>
                      </a:r>
                    </a:p>
                    <a:p>
                      <a:endParaRPr lang="en-US" sz="2000" dirty="0"/>
                    </a:p>
                    <a:p>
                      <a:r>
                        <a:rPr lang="en-US" sz="2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1810594"/>
                  </a:ext>
                </a:extLst>
              </a:tr>
            </a:tbl>
          </a:graphicData>
        </a:graphic>
      </p:graphicFrame>
      <p:sp>
        <p:nvSpPr>
          <p:cNvPr id="5" name="TextBox 4">
            <a:extLst>
              <a:ext uri="{FF2B5EF4-FFF2-40B4-BE49-F238E27FC236}">
                <a16:creationId xmlns:a16="http://schemas.microsoft.com/office/drawing/2014/main" id="{E3DF7BA4-68C9-C144-945B-F4147E611552}"/>
              </a:ext>
            </a:extLst>
          </p:cNvPr>
          <p:cNvSpPr txBox="1"/>
          <p:nvPr/>
        </p:nvSpPr>
        <p:spPr>
          <a:xfrm>
            <a:off x="4399280" y="4938285"/>
            <a:ext cx="914401"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War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Peace</a:t>
            </a:r>
          </a:p>
        </p:txBody>
      </p:sp>
      <p:sp>
        <p:nvSpPr>
          <p:cNvPr id="6" name="TextBox 5">
            <a:extLst>
              <a:ext uri="{FF2B5EF4-FFF2-40B4-BE49-F238E27FC236}">
                <a16:creationId xmlns:a16="http://schemas.microsoft.com/office/drawing/2014/main" id="{BC3952CB-1BA1-7646-A31D-74243DC8B853}"/>
              </a:ext>
            </a:extLst>
          </p:cNvPr>
          <p:cNvSpPr txBox="1"/>
          <p:nvPr/>
        </p:nvSpPr>
        <p:spPr>
          <a:xfrm>
            <a:off x="6001326" y="4295794"/>
            <a:ext cx="32766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War                Peace</a:t>
            </a:r>
          </a:p>
        </p:txBody>
      </p:sp>
      <p:sp>
        <p:nvSpPr>
          <p:cNvPr id="8" name="TextBox 7">
            <a:extLst>
              <a:ext uri="{FF2B5EF4-FFF2-40B4-BE49-F238E27FC236}">
                <a16:creationId xmlns:a16="http://schemas.microsoft.com/office/drawing/2014/main" id="{BA756888-B289-FB42-8E45-E0A493582A49}"/>
              </a:ext>
            </a:extLst>
          </p:cNvPr>
          <p:cNvSpPr txBox="1"/>
          <p:nvPr/>
        </p:nvSpPr>
        <p:spPr>
          <a:xfrm>
            <a:off x="6541727" y="3946476"/>
            <a:ext cx="98937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China</a:t>
            </a:r>
          </a:p>
        </p:txBody>
      </p:sp>
      <p:sp>
        <p:nvSpPr>
          <p:cNvPr id="9" name="TextBox 8">
            <a:extLst>
              <a:ext uri="{FF2B5EF4-FFF2-40B4-BE49-F238E27FC236}">
                <a16:creationId xmlns:a16="http://schemas.microsoft.com/office/drawing/2014/main" id="{FD897AE8-F3A7-2B45-8248-CDF8BA670FFC}"/>
              </a:ext>
            </a:extLst>
          </p:cNvPr>
          <p:cNvSpPr txBox="1"/>
          <p:nvPr/>
        </p:nvSpPr>
        <p:spPr>
          <a:xfrm>
            <a:off x="3505200" y="5261450"/>
            <a:ext cx="80182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USA</a:t>
            </a:r>
          </a:p>
        </p:txBody>
      </p:sp>
      <p:sp>
        <p:nvSpPr>
          <p:cNvPr id="10" name="TextBox 9">
            <a:extLst>
              <a:ext uri="{FF2B5EF4-FFF2-40B4-BE49-F238E27FC236}">
                <a16:creationId xmlns:a16="http://schemas.microsoft.com/office/drawing/2014/main" id="{B28833AB-02FA-0549-BB06-EBB1B07436A0}"/>
              </a:ext>
            </a:extLst>
          </p:cNvPr>
          <p:cNvSpPr txBox="1"/>
          <p:nvPr/>
        </p:nvSpPr>
        <p:spPr>
          <a:xfrm>
            <a:off x="142240" y="530156"/>
            <a:ext cx="8859520" cy="3416320"/>
          </a:xfrm>
          <a:prstGeom prst="rect">
            <a:avLst/>
          </a:prstGeom>
          <a:noFill/>
        </p:spPr>
        <p:txBody>
          <a:bodyPr wrap="square" rtlCol="0">
            <a:spAutoFit/>
          </a:bodyPr>
          <a:lstStyle/>
          <a:p>
            <a:r>
              <a:rPr lang="en-US" dirty="0"/>
              <a:t>Suppose the USA and China are in the middle of a trade war. Each country has the option of continuing the war (by keeping the same level of protection), or to seek peace by lowering protection. The table below shows the payoffs depending on the countries’ actions.</a:t>
            </a:r>
          </a:p>
          <a:p>
            <a:pPr marL="457200" indent="-457200">
              <a:buFont typeface="+mj-lt"/>
              <a:buAutoNum type="arabicPeriod"/>
            </a:pPr>
            <a:r>
              <a:rPr lang="en-US" dirty="0"/>
              <a:t>Suppose China and the USA must simultaneously choose their actions. Does any country have a dominant strategy? What is the equilibrium? Is it efficient? Does the equilibrium change if the USA moves first?</a:t>
            </a:r>
          </a:p>
          <a:p>
            <a:pPr marL="457200" indent="-457200">
              <a:buFont typeface="+mj-lt"/>
              <a:buAutoNum type="arabicPeriod"/>
            </a:pPr>
            <a:r>
              <a:rPr lang="en-US" dirty="0"/>
              <a:t>Suppose now that the USA can commit (perhaps accepting to pay penalties if breaching the agreement) with the WTO to a conditional strategy of the following sort: If China chooses war, I will choose x, if it chooses peace I will choose y. China chooses either war or peace after observing the commitment strategy of the USA. What is the equilibrium of this game. Is it efficient? Discuss.</a:t>
            </a:r>
          </a:p>
        </p:txBody>
      </p:sp>
    </p:spTree>
    <p:extLst>
      <p:ext uri="{BB962C8B-B14F-4D97-AF65-F5344CB8AC3E}">
        <p14:creationId xmlns:p14="http://schemas.microsoft.com/office/powerpoint/2010/main" val="38748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D15B-746B-A149-9123-FA00A785EDAA}"/>
              </a:ext>
            </a:extLst>
          </p:cNvPr>
          <p:cNvSpPr>
            <a:spLocks noGrp="1"/>
          </p:cNvSpPr>
          <p:nvPr>
            <p:ph type="title"/>
          </p:nvPr>
        </p:nvSpPr>
        <p:spPr>
          <a:xfrm>
            <a:off x="436880" y="5080"/>
            <a:ext cx="8229600" cy="779252"/>
          </a:xfrm>
        </p:spPr>
        <p:txBody>
          <a:bodyPr/>
          <a:lstStyle/>
          <a:p>
            <a:r>
              <a:rPr lang="en-US" dirty="0"/>
              <a:t>Exercise 3</a:t>
            </a:r>
          </a:p>
        </p:txBody>
      </p:sp>
      <p:sp>
        <p:nvSpPr>
          <p:cNvPr id="3" name="Content Placeholder 2">
            <a:extLst>
              <a:ext uri="{FF2B5EF4-FFF2-40B4-BE49-F238E27FC236}">
                <a16:creationId xmlns:a16="http://schemas.microsoft.com/office/drawing/2014/main" id="{2977F15C-9B30-5B4B-90E7-0E107B34FE4C}"/>
              </a:ext>
            </a:extLst>
          </p:cNvPr>
          <p:cNvSpPr>
            <a:spLocks noGrp="1"/>
          </p:cNvSpPr>
          <p:nvPr>
            <p:ph idx="1"/>
          </p:nvPr>
        </p:nvSpPr>
        <p:spPr>
          <a:xfrm>
            <a:off x="436880" y="1066800"/>
            <a:ext cx="8382000" cy="5715000"/>
          </a:xfrm>
        </p:spPr>
        <p:txBody>
          <a:bodyPr/>
          <a:lstStyle/>
          <a:p>
            <a:pPr marL="462150" lvl="1" indent="0">
              <a:spcBef>
                <a:spcPct val="50000"/>
              </a:spcBef>
              <a:buNone/>
            </a:pPr>
            <a:endParaRPr lang="en-US" altLang="en-US" sz="2000" dirty="0"/>
          </a:p>
          <a:p>
            <a:r>
              <a:rPr lang="en-US" sz="2000" dirty="0"/>
              <a:t>Protecting the steel industry. Why?</a:t>
            </a:r>
            <a:endParaRPr lang="en-US" sz="2000" dirty="0">
              <a:hlinkClick r:id="rId2"/>
            </a:endParaRPr>
          </a:p>
          <a:p>
            <a:r>
              <a:rPr lang="en-AU" sz="2000" dirty="0">
                <a:latin typeface="Arial" panose="020B0604020202020204" pitchFamily="34" charset="0"/>
                <a:cs typeface="Arial" panose="020B0604020202020204" pitchFamily="34" charset="0"/>
                <a:hlinkClick r:id="rId3"/>
              </a:rPr>
              <a:t>https://www.piie.com/blogs/trade-investment-policy-watch/steel-profits-gain-steel-users-pay-under-trumps-protectionism</a:t>
            </a:r>
            <a:r>
              <a:rPr lang="en-AU" sz="2000" dirty="0">
                <a:latin typeface="Arial" panose="020B0604020202020204" pitchFamily="34" charset="0"/>
                <a:cs typeface="Arial" panose="020B0604020202020204" pitchFamily="34" charset="0"/>
              </a:rPr>
              <a:t> </a:t>
            </a:r>
          </a:p>
          <a:p>
            <a:endParaRPr lang="en-AU" sz="2000" dirty="0">
              <a:latin typeface="Arial" panose="020B0604020202020204" pitchFamily="34" charset="0"/>
              <a:cs typeface="Arial" panose="020B0604020202020204" pitchFamily="34" charset="0"/>
            </a:endParaRPr>
          </a:p>
          <a:p>
            <a:r>
              <a:rPr lang="en-AU" sz="2000" dirty="0">
                <a:latin typeface="Arial" panose="020B0604020202020204" pitchFamily="34" charset="0"/>
                <a:cs typeface="Arial" panose="020B0604020202020204" pitchFamily="34" charset="0"/>
                <a:hlinkClick r:id="rId4"/>
              </a:rPr>
              <a:t>https://www.pc.gov.au/news-media/pc-news/previous-editions/pc-news-march-2016/antidumping-developments</a:t>
            </a:r>
            <a:endParaRPr lang="en-AU" sz="2000" dirty="0">
              <a:latin typeface="Arial" panose="020B0604020202020204" pitchFamily="34" charset="0"/>
              <a:cs typeface="Arial" panose="020B0604020202020204" pitchFamily="34" charset="0"/>
            </a:endParaRP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71373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38336</TotalTime>
  <Words>1711</Words>
  <Application>Microsoft Office PowerPoint</Application>
  <PresentationFormat>On-screen Show (4:3)</PresentationFormat>
  <Paragraphs>124</Paragraphs>
  <Slides>5</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Arial (Body)</vt:lpstr>
      <vt:lpstr>Calibri</vt:lpstr>
      <vt:lpstr>Calibri Light</vt:lpstr>
      <vt:lpstr>Times</vt:lpstr>
      <vt:lpstr>Times New Roman</vt:lpstr>
      <vt:lpstr>Verdana</vt:lpstr>
      <vt:lpstr>Wingdings</vt:lpstr>
      <vt:lpstr>508 Lecture</vt:lpstr>
      <vt:lpstr>Custom Design</vt:lpstr>
      <vt:lpstr>ECON 3510 International Trade Theory and Policy</vt:lpstr>
      <vt:lpstr>Recap of Lecture 11</vt:lpstr>
      <vt:lpstr>Exercise 1</vt:lpstr>
      <vt:lpstr>Exercise 2</vt:lpstr>
      <vt:lpstr>Exercise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Theory and Policy, Eleventh Edition</dc:title>
  <dc:subject>Business</dc:subject>
  <dc:creator>Krugman/Obstfeld/Melitz</dc:creator>
  <cp:lastModifiedBy>Nicholas Umashev</cp:lastModifiedBy>
  <cp:revision>2150</cp:revision>
  <cp:lastPrinted>2020-02-23T22:20:04Z</cp:lastPrinted>
  <dcterms:created xsi:type="dcterms:W3CDTF">2014-07-14T20:04:21Z</dcterms:created>
  <dcterms:modified xsi:type="dcterms:W3CDTF">2020-05-29T02:51:59Z</dcterms:modified>
</cp:coreProperties>
</file>