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8"/>
  </p:notesMasterIdLst>
  <p:handoutMasterIdLst>
    <p:handoutMasterId r:id="rId9"/>
  </p:handoutMasterIdLst>
  <p:sldIdLst>
    <p:sldId id="537" r:id="rId3"/>
    <p:sldId id="547" r:id="rId4"/>
    <p:sldId id="538" r:id="rId5"/>
    <p:sldId id="543" r:id="rId6"/>
    <p:sldId id="54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Rakshit, Nikhil" initials="RN" lastIdx="9" clrIdx="1"/>
  <p:cmAuthor id="3" name="Claudio Mezzetti" initials="CM" lastIdx="2" clrIdx="2">
    <p:extLst>
      <p:ext uri="{19B8F6BF-5375-455C-9EA6-DF929625EA0E}">
        <p15:presenceInfo xmlns:p15="http://schemas.microsoft.com/office/powerpoint/2012/main" userId="S::uqcmezze@uq.edu.au::21e8f06b-e3af-46e1-b904-1f78801dac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0" autoAdjust="0"/>
    <p:restoredTop sz="76517" autoAdjust="0"/>
  </p:normalViewPr>
  <p:slideViewPr>
    <p:cSldViewPr>
      <p:cViewPr varScale="1">
        <p:scale>
          <a:sx n="91" d="100"/>
          <a:sy n="91" d="100"/>
        </p:scale>
        <p:origin x="2592" y="84"/>
      </p:cViewPr>
      <p:guideLst>
        <p:guide orient="horz" pos="2160"/>
        <p:guide pos="2880"/>
      </p:guideLst>
    </p:cSldViewPr>
  </p:slideViewPr>
  <p:outlineViewPr>
    <p:cViewPr>
      <p:scale>
        <a:sx n="33" d="100"/>
        <a:sy n="33" d="100"/>
      </p:scale>
      <p:origin x="0" y="2178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064"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5/17/2020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476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AU" dirty="0"/>
              <a:t>Q = S [\frac{1}{n} - (P - AP)] \\</a:t>
            </a:r>
          </a:p>
          <a:p>
            <a:r>
              <a:rPr lang="en-AU" dirty="0"/>
              <a:t>\frac{Q}{S} = \frac{1}{n} - P + AP \\</a:t>
            </a:r>
          </a:p>
          <a:p>
            <a:r>
              <a:rPr lang="en-AU" dirty="0"/>
              <a:t>P = \frac{1}{n} + AP - \frac{Q}{S} \\</a:t>
            </a:r>
          </a:p>
          <a:p>
            <a:r>
              <a:rPr lang="en-AU" dirty="0"/>
              <a:t>PQ = \frac{Q}{n} + AP \</a:t>
            </a:r>
            <a:r>
              <a:rPr lang="en-AU" dirty="0" err="1"/>
              <a:t>cdot</a:t>
            </a:r>
            <a:r>
              <a:rPr lang="en-AU" dirty="0"/>
              <a:t> Q + \frac{Q^{2}}{S} \\</a:t>
            </a:r>
          </a:p>
          <a:p>
            <a:r>
              <a:rPr lang="en-AU" dirty="0"/>
              <a:t>\therefore MR = \frac{\partial }{ \partial Q} = \frac{1}{n} + AP - \frac{2Q}{S}  \\</a:t>
            </a:r>
          </a:p>
          <a:p>
            <a:r>
              <a:rPr lang="en-AU" dirty="0"/>
              <a:t>AP = \frac{Q}{S} - \frac{1}{n} + P \\</a:t>
            </a:r>
          </a:p>
          <a:p>
            <a:r>
              <a:rPr lang="en-AU" dirty="0"/>
              <a:t>MR = \frac{1}{n} + \frac{Q}{S} - \frac{1}{n} + P - \frac{2Q}{S} \\</a:t>
            </a:r>
          </a:p>
          <a:p>
            <a:r>
              <a:rPr lang="en-AU" dirty="0"/>
              <a:t>MR = P - \frac{Q}{S} \\</a:t>
            </a:r>
          </a:p>
          <a:p>
            <a:r>
              <a:rPr lang="en-AU" dirty="0"/>
              <a:t>\text{equal market share implies: } Q = \frac{S}{n} \\</a:t>
            </a:r>
          </a:p>
          <a:p>
            <a:r>
              <a:rPr lang="en-AU" dirty="0"/>
              <a:t>\therefore MR = P - \frac{1}{n} \\</a:t>
            </a:r>
          </a:p>
          <a:p>
            <a:r>
              <a:rPr lang="en-AU" dirty="0"/>
              <a:t>MC = \frac{\partial}{\partial Q} = 1 \\</a:t>
            </a:r>
          </a:p>
          <a:p>
            <a:r>
              <a:rPr lang="en-AU" dirty="0"/>
              <a:t>\text{So to solve for PP we have:}  \\</a:t>
            </a:r>
          </a:p>
          <a:p>
            <a:r>
              <a:rPr lang="en-AU" dirty="0"/>
              <a:t>MR = MC \\</a:t>
            </a:r>
          </a:p>
          <a:p>
            <a:r>
              <a:rPr lang="en-AU" dirty="0"/>
              <a:t>P - \frac{1}{n} = 1 \\</a:t>
            </a:r>
          </a:p>
          <a:p>
            <a:r>
              <a:rPr lang="en-AU" dirty="0"/>
              <a:t>P = 1 + \frac{1}{n} \ \ \ (PP) \\</a:t>
            </a:r>
          </a:p>
          <a:p>
            <a:r>
              <a:rPr lang="en-AU" dirty="0"/>
              <a:t>AC = \frac{10}{Q} + 1 \\</a:t>
            </a:r>
          </a:p>
          <a:p>
            <a:r>
              <a:rPr lang="en-AU" dirty="0"/>
              <a:t>\text{equal market share: } Q = \frac{S}{n} \\</a:t>
            </a:r>
          </a:p>
          <a:p>
            <a:r>
              <a:rPr lang="en-AU" dirty="0"/>
              <a:t>\therefore AC = \frac{10n}{s} + 1 \\</a:t>
            </a:r>
          </a:p>
          <a:p>
            <a:r>
              <a:rPr lang="en-AU" dirty="0"/>
              <a:t>P = \frac{10n}{s} + 1 \\</a:t>
            </a:r>
          </a:p>
          <a:p>
            <a:r>
              <a:rPr lang="en-AU" dirty="0"/>
              <a:t>\text{For home:} \\</a:t>
            </a:r>
          </a:p>
          <a:p>
            <a:r>
              <a:rPr lang="en-AU" dirty="0"/>
              <a:t>P = \frac{10n}{90} + 1 = \frac{n}{9} + 1 \ \ (CC home) \\ </a:t>
            </a:r>
          </a:p>
          <a:p>
            <a:r>
              <a:rPr lang="en-AU" dirty="0"/>
              <a:t>\text{For foreign:} \\</a:t>
            </a:r>
          </a:p>
          <a:p>
            <a:r>
              <a:rPr lang="en-AU" dirty="0"/>
              <a:t>P = \frac{10n}{160} + 1 = \frac{n}{16} + 1 \ \ (CC foreign)</a:t>
            </a:r>
          </a:p>
          <a:p>
            <a:endParaRPr lang="en-AU" dirty="0"/>
          </a:p>
          <a:p>
            <a:r>
              <a:rPr lang="en-AU" dirty="0"/>
              <a:t>\text{Home:} \\</a:t>
            </a:r>
          </a:p>
          <a:p>
            <a:r>
              <a:rPr lang="en-AU" dirty="0"/>
              <a:t>PP = CC \\</a:t>
            </a:r>
          </a:p>
          <a:p>
            <a:r>
              <a:rPr lang="en-AU" dirty="0"/>
              <a:t>1 + \frac{1}{n} = \frac{n}{9} + 1 \\</a:t>
            </a:r>
          </a:p>
          <a:p>
            <a:r>
              <a:rPr lang="en-AU" dirty="0"/>
              <a:t>\frac{1}{n} = \frac{n}{9} \\</a:t>
            </a:r>
          </a:p>
          <a:p>
            <a:r>
              <a:rPr lang="en-AU" dirty="0"/>
              <a:t>9 = n^{2} \\</a:t>
            </a:r>
          </a:p>
          <a:p>
            <a:r>
              <a:rPr lang="en-AU" dirty="0"/>
              <a:t>n = 3 \\</a:t>
            </a:r>
          </a:p>
          <a:p>
            <a:r>
              <a:rPr lang="en-AU" dirty="0"/>
              <a:t>P = \frac{3}{9} + 1 = 1.333 \\</a:t>
            </a:r>
          </a:p>
          <a:p>
            <a:r>
              <a:rPr lang="en-AU" dirty="0"/>
              <a:t>\text{Foreign:} \\</a:t>
            </a:r>
          </a:p>
          <a:p>
            <a:r>
              <a:rPr lang="en-AU" dirty="0"/>
              <a:t>PP = CC \\</a:t>
            </a:r>
          </a:p>
          <a:p>
            <a:r>
              <a:rPr lang="en-AU" dirty="0"/>
              <a:t>1 + \frac{1}{n} = \frac{n}{16} + 1 \\</a:t>
            </a:r>
          </a:p>
          <a:p>
            <a:r>
              <a:rPr lang="en-AU" dirty="0"/>
              <a:t>18 = n^{2} \\</a:t>
            </a:r>
          </a:p>
          <a:p>
            <a:r>
              <a:rPr lang="en-AU" dirty="0"/>
              <a:t>n = 4 \\</a:t>
            </a:r>
          </a:p>
          <a:p>
            <a:r>
              <a:rPr lang="en-AU" dirty="0"/>
              <a:t>P = \frac{4}{16} + 1 = 1.25</a:t>
            </a:r>
          </a:p>
          <a:p>
            <a:endParaRPr lang="en-AU" dirty="0"/>
          </a:p>
          <a:p>
            <a:r>
              <a:rPr lang="en-AU" dirty="0"/>
              <a:t>s = 90 + 160 = 250 \\</a:t>
            </a:r>
          </a:p>
          <a:p>
            <a:r>
              <a:rPr lang="en-AU" dirty="0"/>
              <a:t>CC = \frac{n}{25} + 1 \\ </a:t>
            </a:r>
          </a:p>
          <a:p>
            <a:r>
              <a:rPr lang="en-AU" dirty="0"/>
              <a:t>PP = CC \\</a:t>
            </a:r>
          </a:p>
          <a:p>
            <a:r>
              <a:rPr lang="en-AU" dirty="0"/>
              <a:t>1 + \frac{1}{n} = \frac{n}{25} + 1 \\</a:t>
            </a:r>
          </a:p>
          <a:p>
            <a:r>
              <a:rPr lang="en-AU" dirty="0"/>
              <a:t>n^{2} = 25 \\</a:t>
            </a:r>
          </a:p>
          <a:p>
            <a:r>
              <a:rPr lang="en-AU" dirty="0"/>
              <a:t>n = 5</a:t>
            </a:r>
          </a:p>
        </p:txBody>
      </p:sp>
    </p:spTree>
    <p:extLst>
      <p:ext uri="{BB962C8B-B14F-4D97-AF65-F5344CB8AC3E}">
        <p14:creationId xmlns:p14="http://schemas.microsoft.com/office/powerpoint/2010/main" val="2322463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AU" dirty="0"/>
              <a:t>\text{As before we have that for both home and foreign}: \\</a:t>
            </a:r>
          </a:p>
          <a:p>
            <a:r>
              <a:rPr lang="en-AU" dirty="0"/>
              <a:t>MR = P - \frac{1}{n} \\</a:t>
            </a:r>
          </a:p>
          <a:p>
            <a:r>
              <a:rPr lang="en-AU" dirty="0"/>
              <a:t>\text{MC in home is } \frac{\partial}{ \partial Q} = 2 \text{ so PP is}: \\</a:t>
            </a:r>
          </a:p>
          <a:p>
            <a:r>
              <a:rPr lang="en-AU" dirty="0"/>
              <a:t>MR = MC \\</a:t>
            </a:r>
          </a:p>
          <a:p>
            <a:r>
              <a:rPr lang="en-AU" dirty="0"/>
              <a:t>P - \frac{1}{n} = 2 \\</a:t>
            </a:r>
          </a:p>
          <a:p>
            <a:r>
              <a:rPr lang="en-AU" dirty="0"/>
              <a:t>\therefore P = 2 + \frac{1}{n} \ \ (PP) \\</a:t>
            </a:r>
          </a:p>
          <a:p>
            <a:r>
              <a:rPr lang="en-AU" dirty="0"/>
              <a:t>\text{AC in home is:} \\</a:t>
            </a:r>
          </a:p>
          <a:p>
            <a:r>
              <a:rPr lang="en-AU" dirty="0"/>
              <a:t>AC = \frac{10}{Q} + 2 \\</a:t>
            </a:r>
          </a:p>
          <a:p>
            <a:r>
              <a:rPr lang="en-AU" dirty="0"/>
              <a:t>AC = \frac{10n}{s} + 2 \\</a:t>
            </a:r>
          </a:p>
          <a:p>
            <a:r>
              <a:rPr lang="en-AU" dirty="0"/>
              <a:t>\text{</a:t>
            </a:r>
            <a:r>
              <a:rPr lang="en-AU" dirty="0" err="1"/>
              <a:t>Therefpre</a:t>
            </a:r>
            <a:r>
              <a:rPr lang="en-AU" dirty="0"/>
              <a:t> CC in home}: \\</a:t>
            </a:r>
          </a:p>
          <a:p>
            <a:r>
              <a:rPr lang="en-AU" dirty="0"/>
              <a:t>CC = \frac{10n}{s} + 2 \\</a:t>
            </a:r>
          </a:p>
          <a:p>
            <a:r>
              <a:rPr lang="en-AU" dirty="0"/>
              <a:t>CC = \frac{10n}{90} + 2 \\</a:t>
            </a:r>
          </a:p>
          <a:p>
            <a:r>
              <a:rPr lang="en-AU" dirty="0"/>
              <a:t>CC = \frac{n}{9} + 2 \ \ (CC) \\</a:t>
            </a:r>
          </a:p>
          <a:p>
            <a:r>
              <a:rPr lang="en-AU" dirty="0"/>
              <a:t>\text{So we have:} \\</a:t>
            </a:r>
          </a:p>
          <a:p>
            <a:r>
              <a:rPr lang="en-AU" dirty="0"/>
              <a:t>CC = PP \\</a:t>
            </a:r>
          </a:p>
          <a:p>
            <a:r>
              <a:rPr lang="en-AU" dirty="0"/>
              <a:t>\frac{n}{9} + 2 = 2 + \frac{1}{n} \\</a:t>
            </a:r>
          </a:p>
          <a:p>
            <a:r>
              <a:rPr lang="en-AU" dirty="0"/>
              <a:t>n^{2} = 9 \\</a:t>
            </a:r>
          </a:p>
          <a:p>
            <a:r>
              <a:rPr lang="en-AU" dirty="0"/>
              <a:t>n = 3 \\</a:t>
            </a:r>
          </a:p>
          <a:p>
            <a:r>
              <a:rPr lang="en-AU" dirty="0"/>
              <a:t>P = 2.333</a:t>
            </a:r>
          </a:p>
          <a:p>
            <a:endParaRPr lang="en-AU" dirty="0"/>
          </a:p>
          <a:p>
            <a:r>
              <a:rPr lang="en-AU" dirty="0"/>
              <a:t>\text{As before we have that for both home and foreign}: \\</a:t>
            </a:r>
          </a:p>
          <a:p>
            <a:r>
              <a:rPr lang="en-AU" dirty="0"/>
              <a:t>MR = P - \frac{1}{n} \\</a:t>
            </a:r>
          </a:p>
          <a:p>
            <a:r>
              <a:rPr lang="en-AU" dirty="0"/>
              <a:t>\text{MC in foreign is } \frac{\partial}{\partial Q} = 3: \\</a:t>
            </a:r>
          </a:p>
          <a:p>
            <a:r>
              <a:rPr lang="en-AU" dirty="0"/>
              <a:t>P = 3 + \frac{1}{n} \\</a:t>
            </a:r>
          </a:p>
          <a:p>
            <a:r>
              <a:rPr lang="en-AU" dirty="0"/>
              <a:t>\text{AC for foreign is}: \\</a:t>
            </a:r>
          </a:p>
          <a:p>
            <a:r>
              <a:rPr lang="en-AU" dirty="0"/>
              <a:t>AC = \frac{10}{Q} + 3 \\</a:t>
            </a:r>
          </a:p>
          <a:p>
            <a:r>
              <a:rPr lang="en-AU" dirty="0"/>
              <a:t>AC = \frac{10n}{s} + 3 \\</a:t>
            </a:r>
          </a:p>
          <a:p>
            <a:r>
              <a:rPr lang="en-AU" dirty="0"/>
              <a:t>\text{Therefore CC in foreign is:} \\</a:t>
            </a:r>
          </a:p>
          <a:p>
            <a:r>
              <a:rPr lang="en-AU" dirty="0"/>
              <a:t>CC = \frac{10n}{s} + 3 \\</a:t>
            </a:r>
          </a:p>
          <a:p>
            <a:r>
              <a:rPr lang="en-AU" dirty="0"/>
              <a:t>CC = \frac{10n}{160} + 3 \\</a:t>
            </a:r>
          </a:p>
          <a:p>
            <a:r>
              <a:rPr lang="en-AU" dirty="0"/>
              <a:t>CC = \frac{n}{16} + 3 \\</a:t>
            </a:r>
          </a:p>
          <a:p>
            <a:r>
              <a:rPr lang="en-AU" dirty="0"/>
              <a:t>\text{So we have:} \\</a:t>
            </a:r>
          </a:p>
          <a:p>
            <a:r>
              <a:rPr lang="en-AU" dirty="0"/>
              <a:t>CC = PP \\</a:t>
            </a:r>
          </a:p>
          <a:p>
            <a:r>
              <a:rPr lang="en-AU" dirty="0"/>
              <a:t>\frac{n}{16} + 3 = 3 + \frac{1}{n} \\</a:t>
            </a:r>
          </a:p>
          <a:p>
            <a:r>
              <a:rPr lang="en-AU" dirty="0"/>
              <a:t>n^{2} = 16 \\</a:t>
            </a:r>
          </a:p>
          <a:p>
            <a:r>
              <a:rPr lang="en-AU" dirty="0"/>
              <a:t>n = 4 \\</a:t>
            </a:r>
          </a:p>
          <a:p>
            <a:r>
              <a:rPr lang="en-AU" dirty="0"/>
              <a:t>p = 3.25</a:t>
            </a:r>
          </a:p>
          <a:p>
            <a:endParaRPr lang="en-AU" dirty="0"/>
          </a:p>
          <a:p>
            <a:r>
              <a:rPr lang="en-AU" dirty="0"/>
              <a:t>s = 90 + 160 = 250 \\</a:t>
            </a:r>
          </a:p>
          <a:p>
            <a:r>
              <a:rPr lang="en-AU" dirty="0"/>
              <a:t>\text{If home takes over production then CC is}: \\</a:t>
            </a:r>
          </a:p>
          <a:p>
            <a:r>
              <a:rPr lang="en-AU" dirty="0"/>
              <a:t>CC = \frac{n}{25} + 2 \\</a:t>
            </a:r>
          </a:p>
          <a:p>
            <a:r>
              <a:rPr lang="en-AU" dirty="0"/>
              <a:t>PP = CC \\</a:t>
            </a:r>
          </a:p>
          <a:p>
            <a:r>
              <a:rPr lang="en-AU" dirty="0"/>
              <a:t>2 + \frac{1}{n} = \frac{n}{25} + 2 \\</a:t>
            </a:r>
          </a:p>
          <a:p>
            <a:r>
              <a:rPr lang="en-AU" dirty="0"/>
              <a:t>n^{2} = 25 \\</a:t>
            </a:r>
          </a:p>
          <a:p>
            <a:r>
              <a:rPr lang="en-AU" dirty="0"/>
              <a:t>n = 5 \\</a:t>
            </a:r>
          </a:p>
          <a:p>
            <a:r>
              <a:rPr lang="en-AU" dirty="0"/>
              <a:t>P = 2.2 \\</a:t>
            </a:r>
          </a:p>
          <a:p>
            <a:r>
              <a:rPr lang="en-AU" dirty="0"/>
              <a:t>\text{If foreign takes over production then CC is:} \\</a:t>
            </a:r>
          </a:p>
          <a:p>
            <a:r>
              <a:rPr lang="en-AU" dirty="0"/>
              <a:t>CC = \frac{n}{25} + 3 \\</a:t>
            </a:r>
          </a:p>
          <a:p>
            <a:r>
              <a:rPr lang="en-AU" dirty="0"/>
              <a:t>PP = CC \\</a:t>
            </a:r>
          </a:p>
          <a:p>
            <a:r>
              <a:rPr lang="en-AU" dirty="0"/>
              <a:t>\frac{1}{n} + 3 = \frac{n}{25} + 3 \\</a:t>
            </a:r>
          </a:p>
          <a:p>
            <a:r>
              <a:rPr lang="en-AU" dirty="0"/>
              <a:t>n = 5 \\</a:t>
            </a:r>
          </a:p>
          <a:p>
            <a:r>
              <a:rPr lang="en-AU" dirty="0"/>
              <a:t>P = 3.2 \\</a:t>
            </a:r>
          </a:p>
          <a:p>
            <a:r>
              <a:rPr lang="en-AU" dirty="0"/>
              <a:t>\text{Since } P^{*} &gt; P \text{ we would expect that all production will be located in home - reflecting its lower marginal cost}</a:t>
            </a:r>
          </a:p>
        </p:txBody>
      </p:sp>
    </p:spTree>
    <p:extLst>
      <p:ext uri="{BB962C8B-B14F-4D97-AF65-F5344CB8AC3E}">
        <p14:creationId xmlns:p14="http://schemas.microsoft.com/office/powerpoint/2010/main" val="416288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5/17/2020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5/17/2020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5/17/2020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5/17/2020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spTree>
    <p:extLst>
      <p:ext uri="{BB962C8B-B14F-4D97-AF65-F5344CB8AC3E}">
        <p14:creationId xmlns:p14="http://schemas.microsoft.com/office/powerpoint/2010/main" val="2850760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0D54-682A-0F4F-8EAB-71F3EC0D4A89}"/>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3AB2EE-0EDA-5347-8A53-B662B0CB85E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9AD92-47FE-5845-8F4F-C5133DE0A7CC}"/>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5" name="Footer Placeholder 4">
            <a:extLst>
              <a:ext uri="{FF2B5EF4-FFF2-40B4-BE49-F238E27FC236}">
                <a16:creationId xmlns:a16="http://schemas.microsoft.com/office/drawing/2014/main" id="{C6ECBF66-D2D7-FB43-B58A-16D788EAE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D42F4-E305-774C-A08F-D25315CB1FF0}"/>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4287058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8340-AFC0-8847-9BD1-B338DF423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DD1F5-3034-3347-823E-F23D5BCD01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700D8-6447-B549-9B17-24CE39FEE0D7}"/>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5" name="Footer Placeholder 4">
            <a:extLst>
              <a:ext uri="{FF2B5EF4-FFF2-40B4-BE49-F238E27FC236}">
                <a16:creationId xmlns:a16="http://schemas.microsoft.com/office/drawing/2014/main" id="{1BC939BB-AA79-0D46-B9BB-0E20181A4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880D4-FBF4-6641-B5B1-2FEB96B5DDBB}"/>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1797331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7AC8-AA86-DB42-8ADB-1418AAAD847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C9457-FAAF-8645-B6EA-AA6FA582B837}"/>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6EBE7C-B179-7F4D-B1B0-211496D17A47}"/>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5" name="Footer Placeholder 4">
            <a:extLst>
              <a:ext uri="{FF2B5EF4-FFF2-40B4-BE49-F238E27FC236}">
                <a16:creationId xmlns:a16="http://schemas.microsoft.com/office/drawing/2014/main" id="{7FD2EE44-16CA-C54A-9C82-23055901E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060CD-5E69-034B-866B-3B1EB99CD84B}"/>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1698283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C089-D7CC-EF45-AAF1-6FB080AA9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0921C-CE9B-1A40-B700-E9BFB47B0316}"/>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52D57-6B17-E540-9FEF-63BECEA17267}"/>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B72505-6475-DC48-A151-9C703C8C3D8F}"/>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6" name="Footer Placeholder 5">
            <a:extLst>
              <a:ext uri="{FF2B5EF4-FFF2-40B4-BE49-F238E27FC236}">
                <a16:creationId xmlns:a16="http://schemas.microsoft.com/office/drawing/2014/main" id="{520DDD91-E030-6347-A4C1-9BE5F1FC3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42CA9-CBCA-3446-8AE3-621ECA5617D7}"/>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3388638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EA50-18A8-0A47-9ACB-466892290CD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0649DA-3A85-A549-959D-385BFE13C3B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FD2AAF-0D35-3346-BF03-4183C3388992}"/>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958173-103C-444A-9405-15238BD4A46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7EA1E5-D8D5-9B49-B0BB-9F43AAC25E0D}"/>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53CED-DB59-A840-865A-878FD07BF2FF}"/>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8" name="Footer Placeholder 7">
            <a:extLst>
              <a:ext uri="{FF2B5EF4-FFF2-40B4-BE49-F238E27FC236}">
                <a16:creationId xmlns:a16="http://schemas.microsoft.com/office/drawing/2014/main" id="{557684D0-57D9-3D47-BFD0-BD740A821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DBEDB8-F777-ED4A-9115-DC9A9D1A0C0F}"/>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8554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9CF4-0A59-484E-A3F1-19EAD4672E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DEFC9-3EBC-9A4D-9E2C-FF8DDE9CD061}"/>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4" name="Footer Placeholder 3">
            <a:extLst>
              <a:ext uri="{FF2B5EF4-FFF2-40B4-BE49-F238E27FC236}">
                <a16:creationId xmlns:a16="http://schemas.microsoft.com/office/drawing/2014/main" id="{E3E972C3-1A9D-6346-A034-63B2BD786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C4D9EC-0E9E-FC40-8EA4-6F2A7350BD93}"/>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808984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70956-90AB-534F-A5D7-B72CC2456E8F}"/>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3" name="Footer Placeholder 2">
            <a:extLst>
              <a:ext uri="{FF2B5EF4-FFF2-40B4-BE49-F238E27FC236}">
                <a16:creationId xmlns:a16="http://schemas.microsoft.com/office/drawing/2014/main" id="{3BD28602-2F20-8A46-AF93-F56311A2D7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809E5A-9DA9-0540-8099-5FF45BDBCBB0}"/>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6978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pPr/>
              <a:t>5/17/2020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2ABC-F478-A44F-8BA4-1D6061AC32E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57099A-E796-874A-83E1-A33C817C43A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4EB138-87C1-4249-8E2A-4248A69B8EC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4708BF-287A-0F49-A3B6-C72C06058E21}"/>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6" name="Footer Placeholder 5">
            <a:extLst>
              <a:ext uri="{FF2B5EF4-FFF2-40B4-BE49-F238E27FC236}">
                <a16:creationId xmlns:a16="http://schemas.microsoft.com/office/drawing/2014/main" id="{D1154655-18EF-4E42-B80A-B1C603899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0318F-60D4-5D4A-999B-0AD791AD6276}"/>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373501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0F83-69A5-4C4F-A17D-753422B4A36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9E981-8FDD-4743-A374-A74D3D333C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845CF-5685-0545-B953-51BCE6B7F54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1CD197-9E5D-F34D-B536-DCD34194F19B}"/>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6" name="Footer Placeholder 5">
            <a:extLst>
              <a:ext uri="{FF2B5EF4-FFF2-40B4-BE49-F238E27FC236}">
                <a16:creationId xmlns:a16="http://schemas.microsoft.com/office/drawing/2014/main" id="{8C1DDE11-1F81-EA4D-8336-FCB28317E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28FD7-E6AC-7443-A20F-B8A0E98C4B36}"/>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966018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30FE-86E5-2A4D-9C30-3246ED6E0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83BF3E-04F3-F041-A8FA-52956C7595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94D1A-A291-0C4E-93C9-B32E1738A0DD}"/>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5" name="Footer Placeholder 4">
            <a:extLst>
              <a:ext uri="{FF2B5EF4-FFF2-40B4-BE49-F238E27FC236}">
                <a16:creationId xmlns:a16="http://schemas.microsoft.com/office/drawing/2014/main" id="{ECE047BE-DB34-C148-87DE-0A0E123B7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787BC-A378-FB41-9D0D-BE3C6D290F67}"/>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741682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9B002-9562-BA48-B509-73AAAC5435A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39C5CA-ED90-CB4F-A03B-E12907A4D2E6}"/>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437CA-2BEA-7A4B-8DF2-4FD06EF971A4}"/>
              </a:ext>
            </a:extLst>
          </p:cNvPr>
          <p:cNvSpPr>
            <a:spLocks noGrp="1"/>
          </p:cNvSpPr>
          <p:nvPr>
            <p:ph type="dt" sz="half" idx="10"/>
          </p:nvPr>
        </p:nvSpPr>
        <p:spPr/>
        <p:txBody>
          <a:bodyPr/>
          <a:lstStyle/>
          <a:p>
            <a:fld id="{775B00D5-AA46-EA41-8DB8-1DE9422FCBEC}" type="datetimeFigureOut">
              <a:rPr lang="en-US" smtClean="0"/>
              <a:t>5/17/2020</a:t>
            </a:fld>
            <a:endParaRPr lang="en-US"/>
          </a:p>
        </p:txBody>
      </p:sp>
      <p:sp>
        <p:nvSpPr>
          <p:cNvPr id="5" name="Footer Placeholder 4">
            <a:extLst>
              <a:ext uri="{FF2B5EF4-FFF2-40B4-BE49-F238E27FC236}">
                <a16:creationId xmlns:a16="http://schemas.microsoft.com/office/drawing/2014/main" id="{63D629C9-6EEA-374A-9721-6E198CF97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E7307-1464-514F-8556-8D85DCA74933}"/>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1305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5/17/2020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5/17/2020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5/17/2020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5/17/2020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5/17/2020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5/17/2020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pic>
        <p:nvPicPr>
          <p:cNvPr id="10" name="Picture 9" descr="Pearson Logo"/>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 id="2147483675" r:id="rId12"/>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32DA0-F871-474B-8581-97C35AFA3FB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6FCEB9-EF27-DE45-ADAE-65BB4565E10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E203E-F5E5-5D42-AC35-112F8EEEFB9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B00D5-AA46-EA41-8DB8-1DE9422FCBEC}" type="datetimeFigureOut">
              <a:rPr lang="en-US" smtClean="0"/>
              <a:t>5/17/2020</a:t>
            </a:fld>
            <a:endParaRPr lang="en-US"/>
          </a:p>
        </p:txBody>
      </p:sp>
      <p:sp>
        <p:nvSpPr>
          <p:cNvPr id="5" name="Footer Placeholder 4">
            <a:extLst>
              <a:ext uri="{FF2B5EF4-FFF2-40B4-BE49-F238E27FC236}">
                <a16:creationId xmlns:a16="http://schemas.microsoft.com/office/drawing/2014/main" id="{D3DBCE67-1AF0-6F43-8521-D23F74CC264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BEED59-78C4-D243-B411-04371629476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5727C-48CB-6646-8CE1-52FF47BA664A}" type="slidenum">
              <a:rPr lang="en-US" smtClean="0"/>
              <a:t>‹#›</a:t>
            </a:fld>
            <a:endParaRPr lang="en-US"/>
          </a:p>
        </p:txBody>
      </p:sp>
    </p:spTree>
    <p:extLst>
      <p:ext uri="{BB962C8B-B14F-4D97-AF65-F5344CB8AC3E}">
        <p14:creationId xmlns:p14="http://schemas.microsoft.com/office/powerpoint/2010/main" val="19356128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afr.com/politics/federal/australia-suffers-embarassing-wto-defeat-20191211-p53iz3" TargetMode="External"/><Relationship Id="rId2" Type="http://schemas.openxmlformats.org/officeDocument/2006/relationships/hyperlink" Target="https://www.aeaweb.org/research/infant-industry-napoleonic-blockade" TargetMode="External"/><Relationship Id="rId1" Type="http://schemas.openxmlformats.org/officeDocument/2006/relationships/slideLayout" Target="../slideLayouts/slideLayout4.xml"/><Relationship Id="rId4" Type="http://schemas.openxmlformats.org/officeDocument/2006/relationships/hyperlink" Target="https://mailchi.mp/huntvic/hunt-hunt-ttp-4683977?e=0c6f3dd24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228600"/>
            <a:ext cx="8305799" cy="1022532"/>
          </a:xfrm>
        </p:spPr>
        <p:txBody>
          <a:bodyPr anchor="b"/>
          <a:lstStyle/>
          <a:p>
            <a:pPr algn="ctr">
              <a:defRPr/>
            </a:pPr>
            <a:r>
              <a:rPr lang="en-US" sz="3600" dirty="0">
                <a:ea typeface="Verdana" panose="020B0604030504040204" pitchFamily="34" charset="0"/>
              </a:rPr>
              <a:t>ECON 3510</a:t>
            </a:r>
            <a:br>
              <a:rPr lang="en-US" sz="3600" dirty="0">
                <a:ea typeface="Verdana" panose="020B0604030504040204" pitchFamily="34" charset="0"/>
              </a:rPr>
            </a:br>
            <a:r>
              <a:rPr lang="en-US" sz="3600" dirty="0">
                <a:ea typeface="Verdana" panose="020B0604030504040204" pitchFamily="34" charset="0"/>
              </a:rPr>
              <a:t>International Trade Theory and Policy</a:t>
            </a:r>
            <a:endParaRPr lang="en-US" sz="3600" dirty="0"/>
          </a:p>
        </p:txBody>
      </p:sp>
      <p:sp>
        <p:nvSpPr>
          <p:cNvPr id="4" name="Text Placeholder 3"/>
          <p:cNvSpPr>
            <a:spLocks noGrp="1"/>
          </p:cNvSpPr>
          <p:nvPr>
            <p:ph type="body" sz="quarter" idx="4294967295"/>
          </p:nvPr>
        </p:nvSpPr>
        <p:spPr>
          <a:xfrm>
            <a:off x="914400" y="1981200"/>
            <a:ext cx="7162800" cy="4038600"/>
          </a:xfrm>
        </p:spPr>
        <p:txBody>
          <a:bodyPr/>
          <a:lstStyle/>
          <a:p>
            <a:pPr marL="0" indent="0" algn="ctr">
              <a:buNone/>
            </a:pPr>
            <a:endParaRPr lang="en-IN" sz="1200" b="1" dirty="0">
              <a:latin typeface="Times New Roman" charset="0"/>
              <a:ea typeface="Times New Roman" charset="0"/>
              <a:cs typeface="Times New Roman" charset="0"/>
            </a:endParaRPr>
          </a:p>
          <a:p>
            <a:pPr marL="0" indent="0" algn="ctr">
              <a:buNone/>
            </a:pPr>
            <a:endParaRPr lang="en-IN" sz="1200" b="1" dirty="0">
              <a:latin typeface="Times New Roman" charset="0"/>
              <a:ea typeface="Times New Roman" charset="0"/>
              <a:cs typeface="Times New Roman" charset="0"/>
            </a:endParaRPr>
          </a:p>
          <a:p>
            <a:pPr marL="0" indent="0" algn="ctr">
              <a:buNone/>
            </a:pPr>
            <a:r>
              <a:rPr lang="en-IN" sz="3600" b="1" dirty="0">
                <a:solidFill>
                  <a:schemeClr val="bg2"/>
                </a:solidFill>
                <a:latin typeface="Times New Roman" charset="0"/>
                <a:ea typeface="Times New Roman" charset="0"/>
                <a:cs typeface="Times New Roman" charset="0"/>
              </a:rPr>
              <a:t>Internal Economies of Scale</a:t>
            </a:r>
          </a:p>
          <a:p>
            <a:pPr marL="0" indent="0" algn="ctr">
              <a:buNone/>
            </a:pPr>
            <a:endParaRPr lang="en-IN" sz="3600" b="1" dirty="0">
              <a:solidFill>
                <a:schemeClr val="bg2"/>
              </a:solidFill>
              <a:latin typeface="Times New Roman" charset="0"/>
              <a:ea typeface="Times New Roman" charset="0"/>
              <a:cs typeface="Times New Roman" charset="0"/>
            </a:endParaRPr>
          </a:p>
          <a:p>
            <a:pPr marL="0" indent="0" algn="ctr">
              <a:buNone/>
            </a:pPr>
            <a:r>
              <a:rPr lang="en-IN" sz="3600" b="1" dirty="0">
                <a:solidFill>
                  <a:schemeClr val="bg2"/>
                </a:solidFill>
                <a:latin typeface="Times New Roman" charset="0"/>
                <a:ea typeface="Times New Roman" charset="0"/>
                <a:cs typeface="Times New Roman" charset="0"/>
              </a:rPr>
              <a:t>Tutorial 8</a:t>
            </a:r>
          </a:p>
          <a:p>
            <a:pPr algn="ctr"/>
            <a:endParaRPr lang="en-IN" sz="1200" dirty="0"/>
          </a:p>
        </p:txBody>
      </p:sp>
    </p:spTree>
    <p:extLst>
      <p:ext uri="{BB962C8B-B14F-4D97-AF65-F5344CB8AC3E}">
        <p14:creationId xmlns:p14="http://schemas.microsoft.com/office/powerpoint/2010/main" val="109391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228600"/>
            <a:ext cx="8305800" cy="626852"/>
          </a:xfrm>
        </p:spPr>
        <p:txBody>
          <a:bodyPr/>
          <a:lstStyle/>
          <a:p>
            <a:r>
              <a:rPr lang="en-US" altLang="en-US" sz="3600" dirty="0"/>
              <a:t>Recap of Lecture 8</a:t>
            </a:r>
            <a:endParaRPr lang="en-IN" sz="2000" b="0" dirty="0">
              <a:latin typeface="Times New Roman" panose="02020603050405020304" pitchFamily="18" charset="0"/>
            </a:endParaRPr>
          </a:p>
        </p:txBody>
      </p:sp>
      <p:sp>
        <p:nvSpPr>
          <p:cNvPr id="3" name="Content Placeholder 2"/>
          <p:cNvSpPr>
            <a:spLocks noGrp="1"/>
          </p:cNvSpPr>
          <p:nvPr>
            <p:ph idx="1"/>
          </p:nvPr>
        </p:nvSpPr>
        <p:spPr>
          <a:xfrm>
            <a:off x="472440" y="990600"/>
            <a:ext cx="8290560" cy="5410200"/>
          </a:xfrm>
        </p:spPr>
        <p:txBody>
          <a:bodyPr/>
          <a:lstStyle/>
          <a:p>
            <a:pPr marL="429768" indent="-429768">
              <a:buFont typeface="Times" pitchFamily="-1" charset="0"/>
              <a:buAutoNum type="arabicPeriod"/>
            </a:pPr>
            <a:r>
              <a:rPr lang="en-US" altLang="en-US" sz="2400" dirty="0">
                <a:latin typeface="Times New Roman" panose="02020603050405020304" pitchFamily="18" charset="0"/>
                <a:cs typeface="Times New Roman" panose="02020603050405020304" pitchFamily="18" charset="0"/>
              </a:rPr>
              <a:t>More production at the firm level causes average cost to fall.</a:t>
            </a:r>
          </a:p>
          <a:p>
            <a:pPr marL="0" indent="0">
              <a:buNone/>
            </a:pPr>
            <a:r>
              <a:rPr lang="en-US" altLang="en-US" sz="2400" dirty="0">
                <a:latin typeface="Times New Roman" panose="02020603050405020304" pitchFamily="18" charset="0"/>
                <a:cs typeface="Times New Roman" panose="02020603050405020304" pitchFamily="18" charset="0"/>
              </a:rPr>
              <a:t>With monopolistic competition:</a:t>
            </a:r>
          </a:p>
          <a:p>
            <a:pPr marL="457200" indent="-457200">
              <a:buFont typeface="+mj-lt"/>
              <a:buAutoNum type="arabicPeriod" startAt="2"/>
            </a:pPr>
            <a:r>
              <a:rPr lang="en-US" altLang="en-US" sz="2400" dirty="0">
                <a:latin typeface="Times New Roman" panose="02020603050405020304" pitchFamily="18" charset="0"/>
                <a:cs typeface="Times New Roman" panose="02020603050405020304" pitchFamily="18" charset="0"/>
              </a:rPr>
              <a:t>product differentiation, free entry leads to zero economic profit</a:t>
            </a:r>
            <a:endParaRPr lang="en-US" altLang="ja-JP" sz="2400" dirty="0">
              <a:latin typeface="Times New Roman" panose="02020603050405020304" pitchFamily="18" charset="0"/>
              <a:cs typeface="Times New Roman" panose="02020603050405020304" pitchFamily="18" charset="0"/>
            </a:endParaRPr>
          </a:p>
          <a:p>
            <a:pPr marL="429768" indent="-429768">
              <a:buFont typeface="Times" pitchFamily="-1" charset="0"/>
              <a:buAutoNum type="arabicPeriod" startAt="2"/>
            </a:pPr>
            <a:r>
              <a:rPr lang="en-US" altLang="en-US" sz="2400" dirty="0">
                <a:latin typeface="Times New Roman" panose="02020603050405020304" pitchFamily="18" charset="0"/>
                <a:cs typeface="Times New Roman" panose="02020603050405020304" pitchFamily="18" charset="0"/>
              </a:rPr>
              <a:t>gains from trade: lower costs and prices, wider consumer choice</a:t>
            </a:r>
          </a:p>
          <a:p>
            <a:pPr marL="429768" indent="-429768">
              <a:buFont typeface="Times" pitchFamily="-1" charset="0"/>
              <a:buAutoNum type="arabicPeriod" startAt="4"/>
            </a:pPr>
            <a:r>
              <a:rPr lang="en-US" altLang="en-US" sz="2400" dirty="0">
                <a:latin typeface="Times New Roman" panose="02020603050405020304" pitchFamily="18" charset="0"/>
                <a:cs typeface="Times New Roman" panose="02020603050405020304" pitchFamily="18" charset="0"/>
              </a:rPr>
              <a:t>intra-industry trade</a:t>
            </a:r>
          </a:p>
          <a:p>
            <a:pPr marL="429768" indent="-429768">
              <a:buFont typeface="Times" pitchFamily="-1" charset="0"/>
              <a:buAutoNum type="arabicPeriod" startAt="4"/>
            </a:pPr>
            <a:r>
              <a:rPr lang="en-US" altLang="en-US" sz="2400" dirty="0">
                <a:latin typeface="Times New Roman" panose="02020603050405020304" pitchFamily="18" charset="0"/>
                <a:cs typeface="Times New Roman" panose="02020603050405020304" pitchFamily="18" charset="0"/>
              </a:rPr>
              <a:t>Dumping may be a legitimate profitable strategy</a:t>
            </a:r>
          </a:p>
          <a:p>
            <a:pPr marL="429768" indent="-429768">
              <a:buFont typeface="Times" pitchFamily="-1" charset="0"/>
              <a:buAutoNum type="arabicPeriod" startAt="6"/>
            </a:pPr>
            <a:r>
              <a:rPr lang="en-US" altLang="en-US" sz="2400" dirty="0">
                <a:latin typeface="Times New Roman" panose="02020603050405020304" pitchFamily="18" charset="0"/>
                <a:cs typeface="Times New Roman" panose="02020603050405020304" pitchFamily="18" charset="0"/>
              </a:rPr>
              <a:t>Multinationals larger and more productive than exporters, which are larger and more efficient than firms only selling domestically</a:t>
            </a:r>
          </a:p>
          <a:p>
            <a:pPr marL="429768" indent="-429768">
              <a:buFont typeface="Times" pitchFamily="-1" charset="0"/>
              <a:buAutoNum type="arabicPeriod" startAt="6"/>
            </a:pPr>
            <a:r>
              <a:rPr lang="en-US" altLang="en-US" sz="2400" dirty="0">
                <a:latin typeface="Times New Roman" panose="02020603050405020304" pitchFamily="18" charset="0"/>
                <a:cs typeface="Times New Roman" panose="02020603050405020304" pitchFamily="18" charset="0"/>
              </a:rPr>
              <a:t>Horizontal FDI when proximity to customers is more important than concentrating production in one location</a:t>
            </a:r>
            <a:endParaRPr lang="en-IN" sz="2400" dirty="0">
              <a:latin typeface="Times New Roman" panose="02020603050405020304" pitchFamily="18" charset="0"/>
              <a:cs typeface="Times New Roman" panose="02020603050405020304" pitchFamily="18" charset="0"/>
            </a:endParaRPr>
          </a:p>
          <a:p>
            <a:pPr marL="429768" indent="-429768">
              <a:buFont typeface="Times" pitchFamily="-1" charset="0"/>
              <a:buAutoNum type="arabicPeriod" startAt="4"/>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75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D7A-DAC5-1A4F-B9F2-639051ED5222}"/>
              </a:ext>
            </a:extLst>
          </p:cNvPr>
          <p:cNvSpPr>
            <a:spLocks noGrp="1"/>
          </p:cNvSpPr>
          <p:nvPr>
            <p:ph type="title"/>
          </p:nvPr>
        </p:nvSpPr>
        <p:spPr>
          <a:xfrm>
            <a:off x="452120" y="76200"/>
            <a:ext cx="8229600" cy="626852"/>
          </a:xfrm>
        </p:spPr>
        <p:txBody>
          <a:bodyPr/>
          <a:lstStyle/>
          <a:p>
            <a:r>
              <a:rPr lang="en-US" dirty="0"/>
              <a:t>Exercise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8F0569-E0A1-6044-9164-735D4050901F}"/>
                  </a:ext>
                </a:extLst>
              </p:cNvPr>
              <p:cNvSpPr>
                <a:spLocks noGrp="1"/>
              </p:cNvSpPr>
              <p:nvPr>
                <p:ph idx="1"/>
              </p:nvPr>
            </p:nvSpPr>
            <p:spPr>
              <a:xfrm>
                <a:off x="381000" y="990600"/>
                <a:ext cx="8300720" cy="5486400"/>
              </a:xfrm>
            </p:spPr>
            <p:txBody>
              <a:bodyPr>
                <a:noAutofit/>
              </a:bodyPr>
              <a:lstStyle/>
              <a:p>
                <a:pPr marL="0" indent="0">
                  <a:buNone/>
                </a:pPr>
                <a:r>
                  <a:rPr lang="en-AU" sz="2000" dirty="0"/>
                  <a:t>Let  </a:t>
                </a:r>
                <a14:m>
                  <m:oMath xmlns:m="http://schemas.openxmlformats.org/officeDocument/2006/math">
                    <m:r>
                      <a:rPr lang="en-AU" sz="2000" b="0" i="0" smtClean="0">
                        <a:latin typeface="Cambria Math" panose="02040503050406030204" pitchFamily="18" charset="0"/>
                      </a:rPr>
                      <m:t>  </m:t>
                    </m:r>
                    <m:r>
                      <a:rPr lang="en-AU" sz="2000" i="1">
                        <a:latin typeface="Cambria Math"/>
                      </a:rPr>
                      <m:t>𝑄</m:t>
                    </m:r>
                    <m:r>
                      <a:rPr lang="en-AU" sz="2000" i="1">
                        <a:latin typeface="Cambria Math"/>
                      </a:rPr>
                      <m:t>=</m:t>
                    </m:r>
                    <m:r>
                      <a:rPr lang="en-AU" sz="2000" i="1">
                        <a:latin typeface="Cambria Math"/>
                      </a:rPr>
                      <m:t>𝑆</m:t>
                    </m:r>
                    <m:d>
                      <m:dPr>
                        <m:begChr m:val="["/>
                        <m:endChr m:val="]"/>
                        <m:ctrlPr>
                          <a:rPr lang="en-AU" sz="2000" i="1">
                            <a:latin typeface="Cambria Math" panose="02040503050406030204" pitchFamily="18" charset="0"/>
                          </a:rPr>
                        </m:ctrlPr>
                      </m:dPr>
                      <m:e>
                        <m:f>
                          <m:fPr>
                            <m:ctrlPr>
                              <a:rPr lang="en-AU" sz="2000" i="1">
                                <a:latin typeface="Cambria Math" panose="02040503050406030204" pitchFamily="18" charset="0"/>
                              </a:rPr>
                            </m:ctrlPr>
                          </m:fPr>
                          <m:num>
                            <m:r>
                              <a:rPr lang="en-AU" sz="2000" i="1">
                                <a:latin typeface="Cambria Math"/>
                              </a:rPr>
                              <m:t>1</m:t>
                            </m:r>
                          </m:num>
                          <m:den>
                            <m:r>
                              <a:rPr lang="en-AU" sz="2000" i="1">
                                <a:latin typeface="Cambria Math"/>
                              </a:rPr>
                              <m:t>𝑛</m:t>
                            </m:r>
                          </m:den>
                        </m:f>
                        <m:r>
                          <a:rPr lang="en-AU" sz="2000" i="1">
                            <a:latin typeface="Cambria Math"/>
                          </a:rPr>
                          <m:t>−</m:t>
                        </m:r>
                        <m:d>
                          <m:dPr>
                            <m:ctrlPr>
                              <a:rPr lang="en-AU" sz="2000" i="1">
                                <a:latin typeface="Cambria Math" panose="02040503050406030204" pitchFamily="18" charset="0"/>
                              </a:rPr>
                            </m:ctrlPr>
                          </m:dPr>
                          <m:e>
                            <m:r>
                              <a:rPr lang="en-AU" sz="2000" i="1">
                                <a:latin typeface="Cambria Math"/>
                              </a:rPr>
                              <m:t>𝑃</m:t>
                            </m:r>
                            <m:r>
                              <a:rPr lang="en-AU" sz="2000" i="1">
                                <a:latin typeface="Cambria Math"/>
                              </a:rPr>
                              <m:t>−</m:t>
                            </m:r>
                            <m:r>
                              <a:rPr lang="en-AU" sz="2000" i="1">
                                <a:latin typeface="Cambria Math"/>
                              </a:rPr>
                              <m:t>𝐴𝑃</m:t>
                            </m:r>
                          </m:e>
                        </m:d>
                      </m:e>
                    </m:d>
                  </m:oMath>
                </a14:m>
                <a:r>
                  <a:rPr lang="en-AU" sz="2000" dirty="0">
                    <a:latin typeface="Arial" panose="020B0604020202020204" pitchFamily="34" charset="0"/>
                    <a:cs typeface="Arial" panose="020B0604020202020204" pitchFamily="34" charset="0"/>
                  </a:rPr>
                  <a:t>   be the demand for a firm product in a monopolistic competition market. Suppose  </a:t>
                </a:r>
                <a14:m>
                  <m:oMath xmlns:m="http://schemas.openxmlformats.org/officeDocument/2006/math">
                    <m:r>
                      <a:rPr lang="en-AU" sz="2000" i="1" dirty="0" smtClean="0">
                        <a:latin typeface="Cambria Math" panose="02040503050406030204" pitchFamily="18" charset="0"/>
                        <a:cs typeface="Arial" panose="020B0604020202020204" pitchFamily="34" charset="0"/>
                      </a:rPr>
                      <m:t>𝑆</m:t>
                    </m:r>
                    <m:r>
                      <a:rPr lang="en-AU" sz="2000" i="1" dirty="0" smtClean="0">
                        <a:latin typeface="Cambria Math" panose="02040503050406030204" pitchFamily="18" charset="0"/>
                        <a:cs typeface="Arial" panose="020B0604020202020204" pitchFamily="34" charset="0"/>
                      </a:rPr>
                      <m:t>=90</m:t>
                    </m:r>
                  </m:oMath>
                </a14:m>
                <a:r>
                  <a:rPr lang="en-AU" sz="2000" dirty="0">
                    <a:latin typeface="Arial" panose="020B0604020202020204" pitchFamily="34" charset="0"/>
                    <a:cs typeface="Arial" panose="020B0604020202020204" pitchFamily="34" charset="0"/>
                  </a:rPr>
                  <a:t> is Home market size; </a:t>
                </a:r>
                <a14:m>
                  <m:oMath xmlns:m="http://schemas.openxmlformats.org/officeDocument/2006/math">
                    <m:r>
                      <a:rPr lang="en-AU" sz="2000" b="0" i="1" smtClean="0">
                        <a:latin typeface="Cambria Math" panose="02040503050406030204" pitchFamily="18" charset="0"/>
                        <a:cs typeface="Arial" panose="020B0604020202020204" pitchFamily="34" charset="0"/>
                      </a:rPr>
                      <m:t>𝑆</m:t>
                    </m:r>
                    <m:r>
                      <a:rPr lang="en-AU" sz="2000" b="0" i="1" smtClean="0">
                        <a:latin typeface="Cambria Math" panose="02040503050406030204" pitchFamily="18" charset="0"/>
                        <a:cs typeface="Arial" panose="020B0604020202020204" pitchFamily="34" charset="0"/>
                      </a:rPr>
                      <m:t>=160</m:t>
                    </m:r>
                  </m:oMath>
                </a14:m>
                <a:r>
                  <a:rPr lang="en-AU" sz="2000" dirty="0">
                    <a:latin typeface="Arial" panose="020B0604020202020204" pitchFamily="34" charset="0"/>
                    <a:cs typeface="Arial" panose="020B0604020202020204" pitchFamily="34" charset="0"/>
                  </a:rPr>
                  <a:t>  is Foreign market size.  Suppose  firms are symmetric and each firm has a total cost </a:t>
                </a:r>
                <a14:m>
                  <m:oMath xmlns:m="http://schemas.openxmlformats.org/officeDocument/2006/math">
                    <m:r>
                      <a:rPr lang="en-AU" sz="2000" b="0" i="1" smtClean="0">
                        <a:latin typeface="Cambria Math" panose="02040503050406030204" pitchFamily="18" charset="0"/>
                        <a:cs typeface="Arial" panose="020B0604020202020204" pitchFamily="34" charset="0"/>
                      </a:rPr>
                      <m:t>𝐶</m:t>
                    </m:r>
                    <m:r>
                      <a:rPr lang="en-AU" sz="2000" b="0" i="1" smtClean="0">
                        <a:latin typeface="Cambria Math" panose="02040503050406030204" pitchFamily="18" charset="0"/>
                        <a:cs typeface="Arial" panose="020B0604020202020204" pitchFamily="34" charset="0"/>
                      </a:rPr>
                      <m:t>=10+</m:t>
                    </m:r>
                    <m:r>
                      <a:rPr lang="en-AU" sz="2000" b="0" i="1" smtClean="0">
                        <a:latin typeface="Cambria Math" panose="02040503050406030204" pitchFamily="18" charset="0"/>
                        <a:cs typeface="Arial" panose="020B0604020202020204" pitchFamily="34" charset="0"/>
                      </a:rPr>
                      <m:t>𝑄</m:t>
                    </m:r>
                  </m:oMath>
                </a14:m>
                <a:r>
                  <a:rPr lang="en-AU" sz="2000" dirty="0">
                    <a:latin typeface="Arial" panose="020B0604020202020204" pitchFamily="34" charset="0"/>
                    <a:cs typeface="Arial" panose="020B0604020202020204" pitchFamily="34" charset="0"/>
                  </a:rPr>
                  <a:t>.</a:t>
                </a:r>
                <a:endParaRPr lang="en-US" sz="2000" dirty="0"/>
              </a:p>
              <a:p>
                <a:pPr marL="457200" indent="-457200">
                  <a:buFont typeface="+mj-lt"/>
                  <a:buAutoNum type="arabicPeriod"/>
                </a:pPr>
                <a:r>
                  <a:rPr lang="en-US" altLang="en-US" sz="2000" dirty="0">
                    <a:ea typeface="ヒラギノ角ゴ Pro W3" pitchFamily="-84" charset="-128"/>
                  </a:rPr>
                  <a:t>Compute Home and Foreign PP curve</a:t>
                </a:r>
              </a:p>
              <a:p>
                <a:pPr marL="457200" indent="-457200">
                  <a:buFont typeface="+mj-lt"/>
                  <a:buAutoNum type="arabicPeriod"/>
                </a:pPr>
                <a:r>
                  <a:rPr lang="en-US" altLang="en-US" sz="2000" dirty="0">
                    <a:ea typeface="ヒラギノ角ゴ Pro W3" pitchFamily="-84" charset="-128"/>
                  </a:rPr>
                  <a:t>Compute Home and Foreign CC curve</a:t>
                </a:r>
              </a:p>
              <a:p>
                <a:pPr marL="457200" indent="-457200">
                  <a:buFont typeface="+mj-lt"/>
                  <a:buAutoNum type="arabicPeriod"/>
                </a:pPr>
                <a:r>
                  <a:rPr lang="en-US" altLang="en-US" sz="2000" dirty="0">
                    <a:ea typeface="ヒラギノ角ゴ Pro W3" pitchFamily="-84" charset="-128"/>
                  </a:rPr>
                  <a:t>Compute the equilibrium number of firms and the market price in Home and Foreign under autarchy.</a:t>
                </a:r>
              </a:p>
              <a:p>
                <a:pPr marL="457200" indent="-457200">
                  <a:buFont typeface="+mj-lt"/>
                  <a:buAutoNum type="arabicPeriod"/>
                </a:pPr>
                <a:r>
                  <a:rPr lang="en-US" altLang="en-US" sz="2000" dirty="0">
                    <a:ea typeface="ヒラギノ角ゴ Pro W3" pitchFamily="-84" charset="-128"/>
                  </a:rPr>
                  <a:t>Compute the world equilibrium number of firms and market price under free trade. Is the world price somewhere in between the prices in the two countries under autarchy? Where will firms be located?</a:t>
                </a:r>
              </a:p>
            </p:txBody>
          </p:sp>
        </mc:Choice>
        <mc:Fallback xmlns="">
          <p:sp>
            <p:nvSpPr>
              <p:cNvPr id="3" name="Content Placeholder 2">
                <a:extLst>
                  <a:ext uri="{FF2B5EF4-FFF2-40B4-BE49-F238E27FC236}">
                    <a16:creationId xmlns:a16="http://schemas.microsoft.com/office/drawing/2014/main" id="{698F0569-E0A1-6044-9164-735D4050901F}"/>
                  </a:ext>
                </a:extLst>
              </p:cNvPr>
              <p:cNvSpPr>
                <a:spLocks noGrp="1" noRot="1" noChangeAspect="1" noMove="1" noResize="1" noEditPoints="1" noAdjustHandles="1" noChangeArrowheads="1" noChangeShapeType="1" noTextEdit="1"/>
              </p:cNvSpPr>
              <p:nvPr>
                <p:ph idx="1"/>
              </p:nvPr>
            </p:nvSpPr>
            <p:spPr>
              <a:xfrm>
                <a:off x="381000" y="990600"/>
                <a:ext cx="8300720" cy="5486400"/>
              </a:xfrm>
              <a:blipFill>
                <a:blip r:embed="rId3"/>
                <a:stretch>
                  <a:fillRect l="-1832" r="-1374"/>
                </a:stretch>
              </a:blipFill>
            </p:spPr>
            <p:txBody>
              <a:bodyPr/>
              <a:lstStyle/>
              <a:p>
                <a:r>
                  <a:rPr lang="en-US">
                    <a:noFill/>
                  </a:rPr>
                  <a:t> </a:t>
                </a:r>
              </a:p>
            </p:txBody>
          </p:sp>
        </mc:Fallback>
      </mc:AlternateContent>
    </p:spTree>
    <p:extLst>
      <p:ext uri="{BB962C8B-B14F-4D97-AF65-F5344CB8AC3E}">
        <p14:creationId xmlns:p14="http://schemas.microsoft.com/office/powerpoint/2010/main" val="215128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412C-D71B-B84B-973A-B265C2933D0F}"/>
              </a:ext>
            </a:extLst>
          </p:cNvPr>
          <p:cNvSpPr>
            <a:spLocks noGrp="1"/>
          </p:cNvSpPr>
          <p:nvPr>
            <p:ph type="title"/>
          </p:nvPr>
        </p:nvSpPr>
        <p:spPr>
          <a:xfrm>
            <a:off x="457200" y="76200"/>
            <a:ext cx="8229600" cy="703052"/>
          </a:xfrm>
        </p:spPr>
        <p:txBody>
          <a:bodyPr/>
          <a:lstStyle/>
          <a:p>
            <a:r>
              <a:rPr lang="en-US" dirty="0"/>
              <a:t>Exercise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37E7B6-3E18-974D-8F28-BCDDC3EA1F70}"/>
                  </a:ext>
                </a:extLst>
              </p:cNvPr>
              <p:cNvSpPr>
                <a:spLocks noGrp="1"/>
              </p:cNvSpPr>
              <p:nvPr>
                <p:ph idx="1"/>
              </p:nvPr>
            </p:nvSpPr>
            <p:spPr>
              <a:xfrm>
                <a:off x="381000" y="973282"/>
                <a:ext cx="8229600" cy="5410200"/>
              </a:xfrm>
            </p:spPr>
            <p:txBody>
              <a:bodyPr/>
              <a:lstStyle/>
              <a:p>
                <a:pPr marL="0" indent="0">
                  <a:buNone/>
                </a:pPr>
                <a:r>
                  <a:rPr lang="en-AU" sz="2000" dirty="0"/>
                  <a:t>Let  </a:t>
                </a:r>
                <a14:m>
                  <m:oMath xmlns:m="http://schemas.openxmlformats.org/officeDocument/2006/math">
                    <m:r>
                      <a:rPr lang="en-AU" sz="2000">
                        <a:latin typeface="Cambria Math" panose="02040503050406030204" pitchFamily="18" charset="0"/>
                      </a:rPr>
                      <m:t>  </m:t>
                    </m:r>
                    <m:r>
                      <a:rPr lang="en-AU" sz="2000" i="1">
                        <a:latin typeface="Cambria Math"/>
                      </a:rPr>
                      <m:t>𝑄</m:t>
                    </m:r>
                    <m:r>
                      <a:rPr lang="en-AU" sz="2000" i="1">
                        <a:latin typeface="Cambria Math"/>
                      </a:rPr>
                      <m:t>=</m:t>
                    </m:r>
                    <m:r>
                      <a:rPr lang="en-AU" sz="2000" i="1">
                        <a:latin typeface="Cambria Math"/>
                      </a:rPr>
                      <m:t>𝑆</m:t>
                    </m:r>
                    <m:d>
                      <m:dPr>
                        <m:begChr m:val="["/>
                        <m:endChr m:val="]"/>
                        <m:ctrlPr>
                          <a:rPr lang="en-AU" sz="2000" i="1">
                            <a:latin typeface="Cambria Math" panose="02040503050406030204" pitchFamily="18" charset="0"/>
                          </a:rPr>
                        </m:ctrlPr>
                      </m:dPr>
                      <m:e>
                        <m:f>
                          <m:fPr>
                            <m:ctrlPr>
                              <a:rPr lang="en-AU" sz="2000" i="1">
                                <a:latin typeface="Cambria Math" panose="02040503050406030204" pitchFamily="18" charset="0"/>
                              </a:rPr>
                            </m:ctrlPr>
                          </m:fPr>
                          <m:num>
                            <m:r>
                              <a:rPr lang="en-AU" sz="2000" i="1">
                                <a:latin typeface="Cambria Math"/>
                              </a:rPr>
                              <m:t>1</m:t>
                            </m:r>
                          </m:num>
                          <m:den>
                            <m:r>
                              <a:rPr lang="en-AU" sz="2000" i="1">
                                <a:latin typeface="Cambria Math"/>
                              </a:rPr>
                              <m:t>𝑛</m:t>
                            </m:r>
                          </m:den>
                        </m:f>
                        <m:r>
                          <a:rPr lang="en-AU" sz="2000" i="1">
                            <a:latin typeface="Cambria Math"/>
                          </a:rPr>
                          <m:t>−</m:t>
                        </m:r>
                        <m:d>
                          <m:dPr>
                            <m:ctrlPr>
                              <a:rPr lang="en-AU" sz="2000" i="1">
                                <a:latin typeface="Cambria Math" panose="02040503050406030204" pitchFamily="18" charset="0"/>
                              </a:rPr>
                            </m:ctrlPr>
                          </m:dPr>
                          <m:e>
                            <m:r>
                              <a:rPr lang="en-AU" sz="2000" i="1">
                                <a:latin typeface="Cambria Math"/>
                              </a:rPr>
                              <m:t>𝑃</m:t>
                            </m:r>
                            <m:r>
                              <a:rPr lang="en-AU" sz="2000" i="1">
                                <a:latin typeface="Cambria Math"/>
                              </a:rPr>
                              <m:t>−</m:t>
                            </m:r>
                            <m:r>
                              <a:rPr lang="en-AU" sz="2000" i="1">
                                <a:latin typeface="Cambria Math"/>
                              </a:rPr>
                              <m:t>𝐴𝑃</m:t>
                            </m:r>
                          </m:e>
                        </m:d>
                      </m:e>
                    </m:d>
                  </m:oMath>
                </a14:m>
                <a:r>
                  <a:rPr lang="en-AU" sz="2000" dirty="0">
                    <a:latin typeface="Arial" panose="020B0604020202020204" pitchFamily="34" charset="0"/>
                    <a:cs typeface="Arial" panose="020B0604020202020204" pitchFamily="34" charset="0"/>
                  </a:rPr>
                  <a:t>   be the demand for a firm product in a monopolistic competition market. Suppose  </a:t>
                </a:r>
                <a14:m>
                  <m:oMath xmlns:m="http://schemas.openxmlformats.org/officeDocument/2006/math">
                    <m:r>
                      <a:rPr lang="en-AU" sz="2000" i="1" dirty="0">
                        <a:latin typeface="Cambria Math" panose="02040503050406030204" pitchFamily="18" charset="0"/>
                        <a:cs typeface="Arial" panose="020B0604020202020204" pitchFamily="34" charset="0"/>
                      </a:rPr>
                      <m:t>𝑆</m:t>
                    </m:r>
                    <m:r>
                      <a:rPr lang="en-AU" sz="2000" i="1" dirty="0">
                        <a:latin typeface="Cambria Math" panose="02040503050406030204" pitchFamily="18" charset="0"/>
                        <a:cs typeface="Arial" panose="020B0604020202020204" pitchFamily="34" charset="0"/>
                      </a:rPr>
                      <m:t>=90</m:t>
                    </m:r>
                  </m:oMath>
                </a14:m>
                <a:r>
                  <a:rPr lang="en-AU" sz="2000" dirty="0">
                    <a:latin typeface="Arial" panose="020B0604020202020204" pitchFamily="34" charset="0"/>
                    <a:cs typeface="Arial" panose="020B0604020202020204" pitchFamily="34" charset="0"/>
                  </a:rPr>
                  <a:t> is Home market size; </a:t>
                </a:r>
                <a14:m>
                  <m:oMath xmlns:m="http://schemas.openxmlformats.org/officeDocument/2006/math">
                    <m:r>
                      <a:rPr lang="en-AU" sz="2000" i="1">
                        <a:latin typeface="Cambria Math" panose="02040503050406030204" pitchFamily="18" charset="0"/>
                        <a:cs typeface="Arial" panose="020B0604020202020204" pitchFamily="34" charset="0"/>
                      </a:rPr>
                      <m:t>𝑆</m:t>
                    </m:r>
                    <m:r>
                      <a:rPr lang="en-AU" sz="2000" i="1">
                        <a:latin typeface="Cambria Math" panose="02040503050406030204" pitchFamily="18" charset="0"/>
                        <a:cs typeface="Arial" panose="020B0604020202020204" pitchFamily="34" charset="0"/>
                      </a:rPr>
                      <m:t>=160</m:t>
                    </m:r>
                  </m:oMath>
                </a14:m>
                <a:r>
                  <a:rPr lang="en-AU" sz="2000" dirty="0">
                    <a:latin typeface="Arial" panose="020B0604020202020204" pitchFamily="34" charset="0"/>
                    <a:cs typeface="Arial" panose="020B0604020202020204" pitchFamily="34" charset="0"/>
                  </a:rPr>
                  <a:t>  is Foreign market size.  Suppose  Home firms are symmetric and each has has a total cost </a:t>
                </a:r>
                <a14:m>
                  <m:oMath xmlns:m="http://schemas.openxmlformats.org/officeDocument/2006/math">
                    <m:r>
                      <a:rPr lang="en-AU" sz="2000" i="1">
                        <a:latin typeface="Cambria Math" panose="02040503050406030204" pitchFamily="18" charset="0"/>
                        <a:cs typeface="Arial" panose="020B0604020202020204" pitchFamily="34" charset="0"/>
                      </a:rPr>
                      <m:t>𝐶</m:t>
                    </m:r>
                    <m:r>
                      <a:rPr lang="en-AU" sz="2000" i="1">
                        <a:latin typeface="Cambria Math" panose="02040503050406030204" pitchFamily="18" charset="0"/>
                        <a:cs typeface="Arial" panose="020B0604020202020204" pitchFamily="34" charset="0"/>
                      </a:rPr>
                      <m:t>=10+2</m:t>
                    </m:r>
                    <m:r>
                      <a:rPr lang="en-AU" sz="2000" i="1">
                        <a:latin typeface="Cambria Math" panose="02040503050406030204" pitchFamily="18" charset="0"/>
                        <a:cs typeface="Arial" panose="020B0604020202020204" pitchFamily="34" charset="0"/>
                      </a:rPr>
                      <m:t>𝑄</m:t>
                    </m:r>
                  </m:oMath>
                </a14:m>
                <a:r>
                  <a:rPr lang="en-AU" sz="2000" dirty="0">
                    <a:latin typeface="Arial" panose="020B0604020202020204" pitchFamily="34" charset="0"/>
                    <a:cs typeface="Arial" panose="020B0604020202020204" pitchFamily="34" charset="0"/>
                  </a:rPr>
                  <a:t>. Foreign firms are also symmetric and each has has a total cost </a:t>
                </a:r>
                <a14:m>
                  <m:oMath xmlns:m="http://schemas.openxmlformats.org/officeDocument/2006/math">
                    <m:r>
                      <a:rPr lang="en-AU" sz="2000" i="1">
                        <a:latin typeface="Cambria Math" panose="02040503050406030204" pitchFamily="18" charset="0"/>
                        <a:cs typeface="Arial" panose="020B0604020202020204" pitchFamily="34" charset="0"/>
                      </a:rPr>
                      <m:t>𝐶</m:t>
                    </m:r>
                    <m:r>
                      <a:rPr lang="en-AU" sz="2000" i="1">
                        <a:latin typeface="Cambria Math" panose="02040503050406030204" pitchFamily="18" charset="0"/>
                        <a:cs typeface="Arial" panose="020B0604020202020204" pitchFamily="34" charset="0"/>
                      </a:rPr>
                      <m:t>=10+3</m:t>
                    </m:r>
                    <m:r>
                      <a:rPr lang="en-AU" sz="2000" i="1">
                        <a:latin typeface="Cambria Math" panose="02040503050406030204" pitchFamily="18" charset="0"/>
                        <a:cs typeface="Arial" panose="020B0604020202020204" pitchFamily="34" charset="0"/>
                      </a:rPr>
                      <m:t>𝑄</m:t>
                    </m:r>
                  </m:oMath>
                </a14:m>
                <a:r>
                  <a:rPr lang="en-AU" sz="2000" dirty="0">
                    <a:latin typeface="Arial" panose="020B0604020202020204" pitchFamily="34" charset="0"/>
                    <a:cs typeface="Arial" panose="020B0604020202020204" pitchFamily="34" charset="0"/>
                  </a:rPr>
                  <a:t>.</a:t>
                </a:r>
                <a:endParaRPr lang="en-US" sz="2000" dirty="0"/>
              </a:p>
              <a:p>
                <a:pPr marL="457200" indent="-457200">
                  <a:buFont typeface="+mj-lt"/>
                  <a:buAutoNum type="arabicPeriod"/>
                </a:pPr>
                <a:r>
                  <a:rPr lang="en-US" altLang="en-US" sz="2000" dirty="0">
                    <a:ea typeface="ヒラギノ角ゴ Pro W3" pitchFamily="-84" charset="-128"/>
                  </a:rPr>
                  <a:t>Compute the equilibrium number of firms and the market price in Home and Foreign under autarchy.</a:t>
                </a:r>
              </a:p>
              <a:p>
                <a:pPr marL="457200" indent="-457200">
                  <a:buFont typeface="+mj-lt"/>
                  <a:buAutoNum type="arabicPeriod"/>
                </a:pPr>
                <a:r>
                  <a:rPr lang="en-US" altLang="en-US" sz="2000" dirty="0">
                    <a:ea typeface="ヒラギノ角ゴ Pro W3" pitchFamily="-84" charset="-128"/>
                  </a:rPr>
                  <a:t>Compute the world equilibrium number of firms and market price under free trade. Is the world price somewhere in between the prices in the two countries under autarchy? Where will firms be located? What does this say about efficiency and which firms survive with the increased competition associated with free trade? </a:t>
                </a:r>
              </a:p>
            </p:txBody>
          </p:sp>
        </mc:Choice>
        <mc:Fallback xmlns="">
          <p:sp>
            <p:nvSpPr>
              <p:cNvPr id="3" name="Content Placeholder 2">
                <a:extLst>
                  <a:ext uri="{FF2B5EF4-FFF2-40B4-BE49-F238E27FC236}">
                    <a16:creationId xmlns:a16="http://schemas.microsoft.com/office/drawing/2014/main" id="{3237E7B6-3E18-974D-8F28-BCDDC3EA1F70}"/>
                  </a:ext>
                </a:extLst>
              </p:cNvPr>
              <p:cNvSpPr>
                <a:spLocks noGrp="1" noRot="1" noChangeAspect="1" noMove="1" noResize="1" noEditPoints="1" noAdjustHandles="1" noChangeArrowheads="1" noChangeShapeType="1" noTextEdit="1"/>
              </p:cNvSpPr>
              <p:nvPr>
                <p:ph idx="1"/>
              </p:nvPr>
            </p:nvSpPr>
            <p:spPr>
              <a:xfrm>
                <a:off x="381000" y="973282"/>
                <a:ext cx="8229600" cy="5410200"/>
              </a:xfrm>
              <a:blipFill>
                <a:blip r:embed="rId3"/>
                <a:stretch>
                  <a:fillRect l="-1849" r="-2003"/>
                </a:stretch>
              </a:blipFill>
            </p:spPr>
            <p:txBody>
              <a:bodyPr/>
              <a:lstStyle/>
              <a:p>
                <a:r>
                  <a:rPr lang="en-US">
                    <a:noFill/>
                  </a:rPr>
                  <a:t> </a:t>
                </a:r>
              </a:p>
            </p:txBody>
          </p:sp>
        </mc:Fallback>
      </mc:AlternateContent>
    </p:spTree>
    <p:extLst>
      <p:ext uri="{BB962C8B-B14F-4D97-AF65-F5344CB8AC3E}">
        <p14:creationId xmlns:p14="http://schemas.microsoft.com/office/powerpoint/2010/main" val="38748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D15B-746B-A149-9123-FA00A785EDAA}"/>
              </a:ext>
            </a:extLst>
          </p:cNvPr>
          <p:cNvSpPr>
            <a:spLocks noGrp="1"/>
          </p:cNvSpPr>
          <p:nvPr>
            <p:ph type="title"/>
          </p:nvPr>
        </p:nvSpPr>
        <p:spPr>
          <a:xfrm>
            <a:off x="436880" y="5080"/>
            <a:ext cx="8229600" cy="779252"/>
          </a:xfrm>
        </p:spPr>
        <p:txBody>
          <a:bodyPr/>
          <a:lstStyle/>
          <a:p>
            <a:r>
              <a:rPr lang="en-US" dirty="0"/>
              <a:t>Exercise 3</a:t>
            </a:r>
          </a:p>
        </p:txBody>
      </p:sp>
      <p:sp>
        <p:nvSpPr>
          <p:cNvPr id="3" name="Content Placeholder 2">
            <a:extLst>
              <a:ext uri="{FF2B5EF4-FFF2-40B4-BE49-F238E27FC236}">
                <a16:creationId xmlns:a16="http://schemas.microsoft.com/office/drawing/2014/main" id="{2977F15C-9B30-5B4B-90E7-0E107B34FE4C}"/>
              </a:ext>
            </a:extLst>
          </p:cNvPr>
          <p:cNvSpPr>
            <a:spLocks noGrp="1"/>
          </p:cNvSpPr>
          <p:nvPr>
            <p:ph idx="1"/>
          </p:nvPr>
        </p:nvSpPr>
        <p:spPr>
          <a:xfrm>
            <a:off x="436880" y="1066800"/>
            <a:ext cx="8382000" cy="5715000"/>
          </a:xfrm>
        </p:spPr>
        <p:txBody>
          <a:bodyPr/>
          <a:lstStyle/>
          <a:p>
            <a:pPr marL="462150" lvl="1" indent="0">
              <a:spcBef>
                <a:spcPct val="50000"/>
              </a:spcBef>
              <a:buNone/>
            </a:pPr>
            <a:endParaRPr lang="en-US" altLang="en-US" sz="2000" dirty="0"/>
          </a:p>
          <a:p>
            <a:r>
              <a:rPr lang="en-US" sz="2000" dirty="0"/>
              <a:t>Australia anti-dumping policy. Is it protectionism in disguise? </a:t>
            </a:r>
          </a:p>
          <a:p>
            <a:endParaRPr lang="en-US" sz="2000" dirty="0">
              <a:hlinkClick r:id="rId2"/>
            </a:endParaRPr>
          </a:p>
          <a:p>
            <a:r>
              <a:rPr lang="en-US" sz="2000" dirty="0">
                <a:hlinkClick r:id="rId3"/>
              </a:rPr>
              <a:t>https://www.afr.com/politics/federal/australia-suffers-embarassing-wto-defeat-20191211-p53iz3</a:t>
            </a:r>
            <a:r>
              <a:rPr lang="en-US" sz="2000" dirty="0"/>
              <a:t> </a:t>
            </a:r>
          </a:p>
          <a:p>
            <a:endParaRPr lang="en-US" sz="2000" dirty="0"/>
          </a:p>
          <a:p>
            <a:r>
              <a:rPr lang="en-US" sz="2000" dirty="0">
                <a:hlinkClick r:id="rId4"/>
              </a:rPr>
              <a:t>https://mailchi.mp/huntvic/hunt-hunt-ttp-4683977?e=0c6f3dd246</a:t>
            </a:r>
            <a:endParaRPr lang="en-US" sz="2000" dirty="0"/>
          </a:p>
        </p:txBody>
      </p:sp>
    </p:spTree>
    <p:extLst>
      <p:ext uri="{BB962C8B-B14F-4D97-AF65-F5344CB8AC3E}">
        <p14:creationId xmlns:p14="http://schemas.microsoft.com/office/powerpoint/2010/main" val="138171373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34531</TotalTime>
  <Words>1576</Words>
  <Application>Microsoft Office PowerPoint</Application>
  <PresentationFormat>On-screen Show (4:3)</PresentationFormat>
  <Paragraphs>134</Paragraphs>
  <Slides>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Calibri Light</vt:lpstr>
      <vt:lpstr>Cambria Math</vt:lpstr>
      <vt:lpstr>Times</vt:lpstr>
      <vt:lpstr>Times New Roman</vt:lpstr>
      <vt:lpstr>Verdana</vt:lpstr>
      <vt:lpstr>Wingdings</vt:lpstr>
      <vt:lpstr>508 Lecture</vt:lpstr>
      <vt:lpstr>Custom Design</vt:lpstr>
      <vt:lpstr>ECON 3510 International Trade Theory and Policy</vt:lpstr>
      <vt:lpstr>Recap of Lecture 8</vt:lpstr>
      <vt:lpstr>Exercise 1</vt:lpstr>
      <vt:lpstr>Exercise 2</vt:lpstr>
      <vt:lpstr>Exercise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Theory and Policy, Eleventh Edition</dc:title>
  <dc:subject>Business</dc:subject>
  <dc:creator>Krugman/Obstfeld/Melitz</dc:creator>
  <cp:lastModifiedBy>Nicholas Umashev</cp:lastModifiedBy>
  <cp:revision>2099</cp:revision>
  <cp:lastPrinted>2020-02-23T22:20:04Z</cp:lastPrinted>
  <dcterms:created xsi:type="dcterms:W3CDTF">2014-07-14T20:04:21Z</dcterms:created>
  <dcterms:modified xsi:type="dcterms:W3CDTF">2020-05-17T13:58:14Z</dcterms:modified>
</cp:coreProperties>
</file>