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8"/>
  </p:notesMasterIdLst>
  <p:handoutMasterIdLst>
    <p:handoutMasterId r:id="rId9"/>
  </p:handoutMasterIdLst>
  <p:sldIdLst>
    <p:sldId id="537" r:id="rId3"/>
    <p:sldId id="547" r:id="rId4"/>
    <p:sldId id="538" r:id="rId5"/>
    <p:sldId id="543" r:id="rId6"/>
    <p:sldId id="54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  <p:cmAuthor id="2" name="Rakshit, Nikhil" initials="RN" lastIdx="9" clrIdx="1"/>
  <p:cmAuthor id="3" name="Claudio Mezzetti" initials="CM" lastIdx="2" clrIdx="2">
    <p:extLst>
      <p:ext uri="{19B8F6BF-5375-455C-9EA6-DF929625EA0E}">
        <p15:presenceInfo xmlns:p15="http://schemas.microsoft.com/office/powerpoint/2012/main" userId="S::uqcmezze@uq.edu.au::21e8f06b-e3af-46e1-b904-1f78801dac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99008C"/>
    <a:srgbClr val="001581"/>
    <a:srgbClr val="82007C"/>
    <a:srgbClr val="96008F"/>
    <a:srgbClr val="595375"/>
    <a:srgbClr val="6B638B"/>
    <a:srgbClr val="000000"/>
    <a:srgbClr val="FDB940"/>
    <a:srgbClr val="D4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8" autoAdjust="0"/>
    <p:restoredTop sz="96272" autoAdjust="0"/>
  </p:normalViewPr>
  <p:slideViewPr>
    <p:cSldViewPr>
      <p:cViewPr varScale="1">
        <p:scale>
          <a:sx n="79" d="100"/>
          <a:sy n="79" d="100"/>
        </p:scale>
        <p:origin x="84" y="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If this PowerPoint presentation contains mathematical equations, you may need to check that your computer has the following installed: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1) MathType Plugin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2) Math Player (free versions available)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3) NVDA Reader (free versions available)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Q_{S} = Q_{D} \\</a:t>
            </a:r>
          </a:p>
          <a:p>
            <a:r>
              <a:rPr lang="en-AU" dirty="0"/>
              <a:t>CS = (C_{NG} \</a:t>
            </a:r>
            <a:r>
              <a:rPr lang="en-AU" dirty="0" err="1"/>
              <a:t>cdot</a:t>
            </a:r>
            <a:r>
              <a:rPr lang="en-AU" dirty="0"/>
              <a:t> Q_{D})/2 \\</a:t>
            </a:r>
          </a:p>
          <a:p>
            <a:r>
              <a:rPr lang="en-AU" dirty="0"/>
              <a:t>\text{where } C_{NG} \text{ is the difference between } P \text{ at } Q_{D}=0 \text{ and the actual } P \\</a:t>
            </a:r>
          </a:p>
          <a:p>
            <a:r>
              <a:rPr lang="en-AU" dirty="0"/>
              <a:t>PS = P \</a:t>
            </a:r>
            <a:r>
              <a:rPr lang="en-AU" dirty="0" err="1"/>
              <a:t>cdot</a:t>
            </a:r>
            <a:r>
              <a:rPr lang="en-AU" dirty="0"/>
              <a:t> S_{NS} + [(Q_{S} - S_{NS}) \</a:t>
            </a:r>
            <a:r>
              <a:rPr lang="en-AU" dirty="0" err="1"/>
              <a:t>cdot</a:t>
            </a:r>
            <a:r>
              <a:rPr lang="en-AU" dirty="0"/>
              <a:t> P]/2 \\</a:t>
            </a:r>
          </a:p>
          <a:p>
            <a:r>
              <a:rPr lang="en-AU" dirty="0"/>
              <a:t>\text{where } S_{NS} \text{ is just the quantity supplied at } P=0 </a:t>
            </a:r>
          </a:p>
          <a:p>
            <a:endParaRPr lang="en-AU" dirty="0"/>
          </a:p>
          <a:p>
            <a:r>
              <a:rPr lang="en-AU" dirty="0"/>
              <a:t>1) </a:t>
            </a:r>
          </a:p>
          <a:p>
            <a:r>
              <a:rPr lang="en-GB" dirty="0"/>
              <a:t>Q_{S} = Q_{D} \\</a:t>
            </a:r>
          </a:p>
          <a:p>
            <a:r>
              <a:rPr lang="en-GB" dirty="0"/>
              <a:t>100 + 40P = 400 - 10P \\</a:t>
            </a:r>
          </a:p>
          <a:p>
            <a:r>
              <a:rPr lang="en-GB" dirty="0"/>
              <a:t>50P = 300 \\</a:t>
            </a:r>
          </a:p>
          <a:p>
            <a:r>
              <a:rPr lang="en-GB" dirty="0"/>
              <a:t>\therefore P = 6 \\</a:t>
            </a:r>
          </a:p>
          <a:p>
            <a:r>
              <a:rPr lang="en-GB" dirty="0"/>
              <a:t>\therefore Q = 400 - 10(6) = 340 </a:t>
            </a:r>
          </a:p>
          <a:p>
            <a:endParaRPr lang="en-GB" dirty="0"/>
          </a:p>
          <a:p>
            <a:r>
              <a:rPr lang="en-GB" dirty="0"/>
              <a:t>2)</a:t>
            </a:r>
          </a:p>
          <a:p>
            <a:r>
              <a:rPr lang="en-GB" dirty="0"/>
              <a:t>P = 4 \\</a:t>
            </a:r>
          </a:p>
          <a:p>
            <a:r>
              <a:rPr lang="en-GB" dirty="0"/>
              <a:t>\therefore Q_{S} = 100 + 40(4) = 260 \\</a:t>
            </a:r>
          </a:p>
          <a:p>
            <a:r>
              <a:rPr lang="en-GB" dirty="0"/>
              <a:t>\therefore Q_{D} = 400 - 10(4) = 360 \\</a:t>
            </a:r>
          </a:p>
          <a:p>
            <a:r>
              <a:rPr lang="en-GB" dirty="0"/>
              <a:t>\text{The amount imported is } \\</a:t>
            </a:r>
          </a:p>
          <a:p>
            <a:r>
              <a:rPr lang="en-GB" dirty="0"/>
              <a:t>I = Q_{D} - Q_{S} = 360 - 260 = 100 \\</a:t>
            </a:r>
          </a:p>
          <a:p>
            <a:r>
              <a:rPr lang="en-GB" dirty="0"/>
              <a:t>\text{The consumer surplus is } CS = (C_{NG} \</a:t>
            </a:r>
            <a:r>
              <a:rPr lang="en-GB" dirty="0" err="1"/>
              <a:t>cdot</a:t>
            </a:r>
            <a:r>
              <a:rPr lang="en-GB" dirty="0"/>
              <a:t> Q_{D})/2 \text{where } C_{NG} \text{ is the difference between } P \text{ at } Q_{D}=0 \text{ and the actual } P \\</a:t>
            </a:r>
          </a:p>
          <a:p>
            <a:r>
              <a:rPr lang="en-GB" dirty="0"/>
              <a:t>Q_{D} = 0 = 400 - 10P \\</a:t>
            </a:r>
          </a:p>
          <a:p>
            <a:r>
              <a:rPr lang="en-GB" dirty="0"/>
              <a:t>\therefore P_{0} = 40 \\</a:t>
            </a:r>
          </a:p>
          <a:p>
            <a:r>
              <a:rPr lang="en-GB" dirty="0"/>
              <a:t>C_{NG} = P_{0} - P = 40 - 4 = 36 \\</a:t>
            </a:r>
          </a:p>
          <a:p>
            <a:r>
              <a:rPr lang="en-GB" dirty="0"/>
              <a:t>\text{Using the consumer surplus formula:} \\</a:t>
            </a:r>
          </a:p>
          <a:p>
            <a:r>
              <a:rPr lang="en-GB" dirty="0"/>
              <a:t>CS = (36 \</a:t>
            </a:r>
            <a:r>
              <a:rPr lang="en-GB" dirty="0" err="1"/>
              <a:t>cdot</a:t>
            </a:r>
            <a:r>
              <a:rPr lang="en-GB" dirty="0"/>
              <a:t> 360)/2 = 6480 \\</a:t>
            </a:r>
          </a:p>
          <a:p>
            <a:r>
              <a:rPr lang="en-GB" dirty="0"/>
              <a:t>\text{The producer surplus formula is } PS = P \</a:t>
            </a:r>
            <a:r>
              <a:rPr lang="en-GB" dirty="0" err="1"/>
              <a:t>cdot</a:t>
            </a:r>
            <a:r>
              <a:rPr lang="en-GB" dirty="0"/>
              <a:t> S_{NS} + [(Q_{S} - S_{NS}) \</a:t>
            </a:r>
            <a:r>
              <a:rPr lang="en-GB" dirty="0" err="1"/>
              <a:t>cdot</a:t>
            </a:r>
            <a:r>
              <a:rPr lang="en-GB" dirty="0"/>
              <a:t> P]/2 \text{ where } S_{NS} \text{ is the amount supplied at } P=0 \\</a:t>
            </a:r>
          </a:p>
          <a:p>
            <a:r>
              <a:rPr lang="en-GB" dirty="0"/>
              <a:t>S_{NS} = 100 + 40(0) = 100 \\</a:t>
            </a:r>
          </a:p>
          <a:p>
            <a:r>
              <a:rPr lang="en-GB" dirty="0"/>
              <a:t>\text{Therefore the producer surplus is: } \\</a:t>
            </a:r>
          </a:p>
          <a:p>
            <a:r>
              <a:rPr lang="en-GB" dirty="0"/>
              <a:t>PS = 4 \</a:t>
            </a:r>
            <a:r>
              <a:rPr lang="en-GB" dirty="0" err="1"/>
              <a:t>cdot</a:t>
            </a:r>
            <a:r>
              <a:rPr lang="en-GB" dirty="0"/>
              <a:t> 100 + [(260-100) \</a:t>
            </a:r>
            <a:r>
              <a:rPr lang="en-GB" dirty="0" err="1"/>
              <a:t>cdot</a:t>
            </a:r>
            <a:r>
              <a:rPr lang="en-GB" dirty="0"/>
              <a:t> 4]/2 = 720 </a:t>
            </a:r>
          </a:p>
          <a:p>
            <a:endParaRPr lang="en-GB" dirty="0"/>
          </a:p>
          <a:p>
            <a:r>
              <a:rPr lang="en-GB" dirty="0"/>
              <a:t>3)</a:t>
            </a:r>
          </a:p>
          <a:p>
            <a:r>
              <a:rPr lang="en-GB" dirty="0"/>
              <a:t>P = 5 \\</a:t>
            </a:r>
          </a:p>
          <a:p>
            <a:r>
              <a:rPr lang="en-GB" dirty="0"/>
              <a:t>\therefore Q_{S} = 100 + 40(5) = 300 \\</a:t>
            </a:r>
          </a:p>
          <a:p>
            <a:r>
              <a:rPr lang="en-GB" dirty="0"/>
              <a:t>\therefore Q_{D} = 400 - 10(5) = 350 \\</a:t>
            </a:r>
          </a:p>
          <a:p>
            <a:r>
              <a:rPr lang="en-GB" dirty="0"/>
              <a:t>\therefore I = Q_{D} - Q_{S} = 350 - 300 = 50 \\</a:t>
            </a:r>
          </a:p>
          <a:p>
            <a:r>
              <a:rPr lang="en-GB" dirty="0"/>
              <a:t>C_{NG} = P_{0} - P = 40 - 5 = 35 \\</a:t>
            </a:r>
          </a:p>
          <a:p>
            <a:r>
              <a:rPr lang="en-GB" dirty="0"/>
              <a:t>CS = (C_{NG} \</a:t>
            </a:r>
            <a:r>
              <a:rPr lang="en-GB" dirty="0" err="1"/>
              <a:t>cdot</a:t>
            </a:r>
            <a:r>
              <a:rPr lang="en-GB" dirty="0"/>
              <a:t> Q_{D})/2 = (35 \</a:t>
            </a:r>
            <a:r>
              <a:rPr lang="en-GB" dirty="0" err="1"/>
              <a:t>cdot</a:t>
            </a:r>
            <a:r>
              <a:rPr lang="en-GB" dirty="0"/>
              <a:t> 350)/2 = 6125 \\</a:t>
            </a:r>
          </a:p>
          <a:p>
            <a:r>
              <a:rPr lang="en-GB" dirty="0"/>
              <a:t>\text{So consumer surplus has fallen by } 6480 - 6126 = 355 \\</a:t>
            </a:r>
          </a:p>
          <a:p>
            <a:r>
              <a:rPr lang="en-GB" dirty="0"/>
              <a:t>S_{NS} \text{ has not changed and it is still 100 so PS is} \\</a:t>
            </a:r>
          </a:p>
          <a:p>
            <a:r>
              <a:rPr lang="en-GB" dirty="0"/>
              <a:t>PS = P \</a:t>
            </a:r>
            <a:r>
              <a:rPr lang="en-GB" dirty="0" err="1"/>
              <a:t>cdot</a:t>
            </a:r>
            <a:r>
              <a:rPr lang="en-GB" dirty="0"/>
              <a:t> S_{NS} +  [(Q_{S} - S_{NS}) \</a:t>
            </a:r>
            <a:r>
              <a:rPr lang="en-GB" dirty="0" err="1"/>
              <a:t>cdot</a:t>
            </a:r>
            <a:r>
              <a:rPr lang="en-GB" dirty="0"/>
              <a:t> P]/2 = 5 \</a:t>
            </a:r>
            <a:r>
              <a:rPr lang="en-GB" dirty="0" err="1"/>
              <a:t>cdot</a:t>
            </a:r>
            <a:r>
              <a:rPr lang="en-GB" dirty="0"/>
              <a:t> 100 +[(300 - 100) \</a:t>
            </a:r>
            <a:r>
              <a:rPr lang="en-GB" dirty="0" err="1"/>
              <a:t>cdot</a:t>
            </a:r>
            <a:r>
              <a:rPr lang="en-GB" dirty="0"/>
              <a:t> 5] /2  = 1000 \\</a:t>
            </a:r>
          </a:p>
          <a:p>
            <a:r>
              <a:rPr lang="en-GB" dirty="0"/>
              <a:t>\text{So producer surplus has actually increased by 1000-720 = 280} \\</a:t>
            </a:r>
          </a:p>
          <a:p>
            <a:r>
              <a:rPr lang="en-GB" dirty="0"/>
              <a:t>\text{Revenue from tariff is } I \</a:t>
            </a:r>
            <a:r>
              <a:rPr lang="en-GB" dirty="0" err="1"/>
              <a:t>cdot</a:t>
            </a:r>
            <a:r>
              <a:rPr lang="en-GB" dirty="0"/>
              <a:t> tariff = 50 \</a:t>
            </a:r>
            <a:r>
              <a:rPr lang="en-GB" dirty="0" err="1"/>
              <a:t>cdot</a:t>
            </a:r>
            <a:r>
              <a:rPr lang="en-GB" dirty="0"/>
              <a:t> 1 = 50 \\</a:t>
            </a:r>
          </a:p>
          <a:p>
            <a:r>
              <a:rPr lang="en-GB" dirty="0"/>
              <a:t>\text{Total welfare </a:t>
            </a:r>
            <a:r>
              <a:rPr lang="en-GB" dirty="0" err="1"/>
              <a:t>reducion</a:t>
            </a:r>
            <a:r>
              <a:rPr lang="en-GB" dirty="0"/>
              <a:t> is } Welfare = \Delta CS - \Delta PS - \Delta Revenue = 355 - 280 - 50 = 25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777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1) Q_{SE} = Q_{DI} \\</a:t>
            </a:r>
          </a:p>
          <a:p>
            <a:r>
              <a:rPr lang="en-AU" dirty="0"/>
              <a:t>-120 + 40 P_{w} = 120 - 20 P_{w} \\</a:t>
            </a:r>
          </a:p>
          <a:p>
            <a:r>
              <a:rPr lang="en-AU" dirty="0"/>
              <a:t>60 P_{w} = 240 \\</a:t>
            </a:r>
          </a:p>
          <a:p>
            <a:r>
              <a:rPr lang="en-AU" dirty="0"/>
              <a:t>\therefore P_{w} = 4 \\</a:t>
            </a:r>
          </a:p>
          <a:p>
            <a:r>
              <a:rPr lang="en-AU" dirty="0"/>
              <a:t>\therefore Q_{DI} = 40 </a:t>
            </a:r>
          </a:p>
          <a:p>
            <a:endParaRPr lang="en-AU" dirty="0"/>
          </a:p>
          <a:p>
            <a:r>
              <a:rPr lang="en-AU" dirty="0"/>
              <a:t>2)</a:t>
            </a:r>
          </a:p>
          <a:p>
            <a:r>
              <a:rPr lang="en-AU" dirty="0"/>
              <a:t>\text{We now have the importer is facing } P = P_{w} + 1.5 \text{ for the importers equation } Q_{DI} \text{ we substitute in } P \\</a:t>
            </a:r>
          </a:p>
          <a:p>
            <a:r>
              <a:rPr lang="en-AU" dirty="0"/>
              <a:t>Q_{SE} = Q_{DI} \\</a:t>
            </a:r>
          </a:p>
          <a:p>
            <a:r>
              <a:rPr lang="en-AU" dirty="0"/>
              <a:t>-120 + 40 P_{w} = 120 - 20 (P_{w} + 1.5) \\</a:t>
            </a:r>
          </a:p>
          <a:p>
            <a:r>
              <a:rPr lang="en-AU" dirty="0"/>
              <a:t>60 P_{w} = 210 \\</a:t>
            </a:r>
          </a:p>
          <a:p>
            <a:r>
              <a:rPr lang="en-AU" dirty="0"/>
              <a:t>P_{w} = 3.5 \\</a:t>
            </a:r>
          </a:p>
          <a:p>
            <a:r>
              <a:rPr lang="en-AU" dirty="0"/>
              <a:t>\text{Since } P_{w} = 3.5 \text{ and the US has a 1.5 tariff then the US faces } P=5. Therefore we have: \\</a:t>
            </a:r>
          </a:p>
          <a:p>
            <a:r>
              <a:rPr lang="en-AU" dirty="0"/>
              <a:t>Q_{DI} = 120 - 20(5) = 20 \\</a:t>
            </a:r>
          </a:p>
          <a:p>
            <a:r>
              <a:rPr lang="en-AU" dirty="0"/>
              <a:t>\text{Tariff revenue is } tariff \</a:t>
            </a:r>
            <a:r>
              <a:rPr lang="en-AU" dirty="0" err="1"/>
              <a:t>cdot</a:t>
            </a:r>
            <a:r>
              <a:rPr lang="en-AU" dirty="0"/>
              <a:t> Q_{DI} = 1.5 \</a:t>
            </a:r>
            <a:r>
              <a:rPr lang="en-AU" dirty="0" err="1"/>
              <a:t>cdot</a:t>
            </a:r>
            <a:r>
              <a:rPr lang="en-AU" dirty="0"/>
              <a:t> 20 = 30</a:t>
            </a:r>
          </a:p>
        </p:txBody>
      </p:sp>
    </p:spTree>
    <p:extLst>
      <p:ext uri="{BB962C8B-B14F-4D97-AF65-F5344CB8AC3E}">
        <p14:creationId xmlns:p14="http://schemas.microsoft.com/office/powerpoint/2010/main" val="6110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2018, 2015, 2012 Pearson Education, Inc. All Rights Reserved</a:t>
            </a:r>
          </a:p>
        </p:txBody>
      </p:sp>
      <p:pic>
        <p:nvPicPr>
          <p:cNvPr id="15" name="Picture 14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2018, 2015, 2012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0" y="6529254"/>
            <a:ext cx="5867400" cy="187537"/>
          </a:xfrm>
        </p:spPr>
        <p:txBody>
          <a:bodyPr/>
          <a:lstStyle>
            <a:lvl1pPr marL="0" indent="0" algn="r">
              <a:buNone/>
              <a:defRPr sz="800" baseline="0"/>
            </a:lvl1pPr>
          </a:lstStyle>
          <a:p>
            <a:pPr lvl="0"/>
            <a:r>
              <a:rPr lang="en-US" dirty="0"/>
              <a:t>Click to add copyright 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760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0D54-682A-0F4F-8EAB-71F3EC0D4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AB2EE-0EDA-5347-8A53-B662B0CB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AD92-47FE-5845-8F4F-C5133DE0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BF66-D2D7-FB43-B58A-16D788EA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D42F4-E305-774C-A08F-D25315CB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58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8340-AFC0-8847-9BD1-B338DF42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D1F5-3034-3347-823E-F23D5BCD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00D8-6447-B549-9B17-24CE39FE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39BB-AA79-0D46-B9BB-0E20181A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880D4-FBF4-6641-B5B1-2FEB96B5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1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7AC8-AA86-DB42-8ADB-1418AAA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9457-FAAF-8645-B6EA-AA6FA582B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BE7C-B179-7F4D-B1B0-211496D1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EE44-16CA-C54A-9C82-23055901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60CD-5E69-034B-866B-3B1EB99C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83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C089-D7CC-EF45-AAF1-6FB080AA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921C-CE9B-1A40-B700-E9BFB47B0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52D57-6B17-E540-9FEF-63BECEA17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72505-6475-DC48-A151-9C703C8C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DDD91-E030-6347-A4C1-9BE5F1FC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42CA9-CBCA-3446-8AE3-621ECA56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8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EA50-18A8-0A47-9ACB-46689229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649DA-3A85-A549-959D-385BFE13C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2AAF-0D35-3346-BF03-4183C3388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58173-103C-444A-9405-15238BD4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A1E5-D8D5-9B49-B0BB-9F43AAC25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3CED-DB59-A840-865A-878FD07B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684D0-57D9-3D47-BFD0-BD740A82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BEDB8-F777-ED4A-9115-DC9A9D1A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9CF4-0A59-484E-A3F1-19EAD467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DEFC9-3EBC-9A4D-9E2C-FF8DDE9C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972C3-1A9D-6346-A034-63B2BD78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4D9EC-0E9E-FC40-8EA4-6F2A7350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70956-90AB-534F-A5D7-B72CC245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28602-2F20-8A46-AF93-F56311A2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09E5A-9DA9-0540-8099-5FF45BD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3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2ABC-F478-A44F-8BA4-1D6061AC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099A-E796-874A-83E1-A33C817C4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EB138-87C1-4249-8E2A-4248A69B8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708BF-287A-0F49-A3B6-C72C0605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4655-18EF-4E42-B80A-B1C60389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0318F-60D4-5D4A-999B-0AD791AD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01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0F83-69A5-4C4F-A17D-753422B4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9E981-8FDD-4743-A374-A74D3D333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845CF-5685-0545-B953-51BCE6B7F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CD197-9E5D-F34D-B536-DCD34194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DDE11-1F81-EA4D-8336-FCB28317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28FD7-E6AC-7443-A20F-B8A0E98C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8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30FE-86E5-2A4D-9C30-3246ED6E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BF3E-04F3-F041-A8FA-52956C759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4D1A-A291-0C4E-93C9-B32E1738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047BE-DB34-C148-87DE-0A0E123B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87BC-A378-FB41-9D0D-BE3C6D29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82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9B002-9562-BA48-B509-73AAAC543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9C5CA-ED90-CB4F-A03B-E12907A4D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37CA-2BEA-7A4B-8DF2-4FD06EF9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29C9-6EEA-374A-9721-6E198CF9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7307-1464-514F-8556-8D85DCA7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2362201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7200" y="30480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57200" y="38100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7200" y="46482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3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2018, 2015, 2012 Pearson Education, Inc. All Rights Reserved</a:t>
            </a:r>
          </a:p>
        </p:txBody>
      </p:sp>
      <p:pic>
        <p:nvPicPr>
          <p:cNvPr id="10" name="Picture 9" descr="Pearson Logo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51" r:id="rId9"/>
    <p:sldLayoutId id="2147483654" r:id="rId10"/>
    <p:sldLayoutId id="2147483655" r:id="rId11"/>
    <p:sldLayoutId id="2147483675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32DA0-F871-474B-8581-97C35AFA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CEB9-EF27-DE45-ADAE-65BB4565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203E-F5E5-5D42-AC35-112F8EEEF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B00D5-AA46-EA41-8DB8-1DE9422FCBEC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CE67-1AF0-6F43-8521-D23F74CC2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ED59-78C4-D243-B411-043716294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think.unsw.edu.au/articles/Are-subsidies-for-banana-growers-an-unreasonable-cost" TargetMode="External"/><Relationship Id="rId2" Type="http://schemas.openxmlformats.org/officeDocument/2006/relationships/hyperlink" Target="https://www.aeaweb.org/research/infant-industry-napoleonic-blockade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bgc.org.au/about-us/" TargetMode="External"/><Relationship Id="rId4" Type="http://schemas.openxmlformats.org/officeDocument/2006/relationships/hyperlink" Target="http://gtansw.org.au/files/geog_bulletin/2017/HSC2_2017/03_GTA%20NSW%20_HSC%20special%20edition%20Issue%202_Banana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600"/>
            <a:ext cx="8305799" cy="1022532"/>
          </a:xfrm>
        </p:spPr>
        <p:txBody>
          <a:bodyPr anchor="b"/>
          <a:lstStyle/>
          <a:p>
            <a:pPr algn="ctr">
              <a:defRPr/>
            </a:pPr>
            <a:r>
              <a:rPr lang="en-US" sz="3600" dirty="0">
                <a:ea typeface="Verdana" panose="020B0604030504040204" pitchFamily="34" charset="0"/>
              </a:rPr>
              <a:t>ECON 3510</a:t>
            </a:r>
            <a:br>
              <a:rPr lang="en-US" sz="3600" dirty="0">
                <a:ea typeface="Verdana" panose="020B0604030504040204" pitchFamily="34" charset="0"/>
              </a:rPr>
            </a:br>
            <a:r>
              <a:rPr lang="en-US" sz="3600" dirty="0">
                <a:ea typeface="Verdana" panose="020B0604030504040204" pitchFamily="34" charset="0"/>
              </a:rPr>
              <a:t>International Trade Theory and Policy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14400" y="1981200"/>
            <a:ext cx="7162800" cy="4038600"/>
          </a:xfrm>
        </p:spPr>
        <p:txBody>
          <a:bodyPr/>
          <a:lstStyle/>
          <a:p>
            <a:pPr marL="0" indent="0" algn="ctr">
              <a:buNone/>
            </a:pPr>
            <a:endParaRPr lang="en-IN" sz="1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endParaRPr lang="en-IN" sz="1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IN" sz="3600" b="1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Trade Policy</a:t>
            </a:r>
          </a:p>
          <a:p>
            <a:pPr marL="0" indent="0" algn="ctr">
              <a:buNone/>
            </a:pPr>
            <a:endParaRPr lang="en-IN" sz="3600" b="1" dirty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IN" sz="3600" b="1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Tutorial 9</a:t>
            </a:r>
          </a:p>
          <a:p>
            <a:pPr algn="ctr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9391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28600"/>
            <a:ext cx="8305800" cy="626852"/>
          </a:xfrm>
        </p:spPr>
        <p:txBody>
          <a:bodyPr/>
          <a:lstStyle/>
          <a:p>
            <a:r>
              <a:rPr lang="en-US" altLang="en-US" sz="3600" dirty="0"/>
              <a:t>Recap of Lecture 9</a:t>
            </a:r>
            <a:endParaRPr lang="en-IN" sz="2000" b="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90560" cy="5410200"/>
          </a:xfrm>
        </p:spPr>
        <p:txBody>
          <a:bodyPr/>
          <a:lstStyle/>
          <a:p>
            <a:pPr marL="429768" indent="-429768">
              <a:buFont typeface="Times" pitchFamily="-84" charset="0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ea typeface="ヒラギノ角ゴ Pro W3" pitchFamily="-84" charset="-128"/>
                <a:cs typeface="Arial" panose="020B0604020202020204" pitchFamily="34" charset="0"/>
              </a:rPr>
              <a:t>A Home tariff, quota and export subsidy increase Home price and quantity supplies and reduces the quantity demanded and the quantity traded; they also decrease the world price when the country is </a:t>
            </a:r>
            <a:r>
              <a:rPr lang="ja-JP" altLang="en-US" sz="2400">
                <a:latin typeface="Arial" panose="020B0604020202020204" pitchFamily="34" charset="0"/>
                <a:ea typeface="ヒラギノ角ゴ Pro W3" pitchFamily="-84" charset="-128"/>
                <a:cs typeface="Arial" panose="020B0604020202020204" pitchFamily="34" charset="0"/>
              </a:rPr>
              <a:t>“</a:t>
            </a:r>
            <a:r>
              <a:rPr lang="en-US" altLang="ja-JP" sz="2400" dirty="0">
                <a:latin typeface="Arial" panose="020B0604020202020204" pitchFamily="34" charset="0"/>
                <a:ea typeface="ヒラギノ角ゴ Pro W3" pitchFamily="-84" charset="-128"/>
                <a:cs typeface="Arial" panose="020B0604020202020204" pitchFamily="34" charset="0"/>
              </a:rPr>
              <a:t>large.</a:t>
            </a:r>
            <a:r>
              <a:rPr lang="ja-JP" altLang="en-US" sz="2400">
                <a:latin typeface="Arial" panose="020B0604020202020204" pitchFamily="34" charset="0"/>
                <a:ea typeface="ヒラギノ角ゴ Pro W3" pitchFamily="-84" charset="-128"/>
                <a:cs typeface="Arial" panose="020B0604020202020204" pitchFamily="34" charset="0"/>
              </a:rPr>
              <a:t>”</a:t>
            </a:r>
            <a:endParaRPr lang="en-US" altLang="ja-JP" sz="2400" dirty="0">
              <a:latin typeface="Arial" panose="020B0604020202020204" pitchFamily="34" charset="0"/>
              <a:ea typeface="ヒラギノ角ゴ Pro W3" pitchFamily="-84" charset="-128"/>
              <a:cs typeface="Arial" panose="020B0604020202020204" pitchFamily="34" charset="0"/>
            </a:endParaRPr>
          </a:p>
          <a:p>
            <a:pPr marL="429768" indent="-429768">
              <a:buFont typeface="Times" pitchFamily="-84" charset="0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ea typeface="ヒラギノ角ゴ Pro W3" pitchFamily="-84" charset="-128"/>
                <a:cs typeface="Arial" panose="020B0604020202020204" pitchFamily="34" charset="0"/>
              </a:rPr>
              <a:t>Tariffs generate government revenue; export subsidies drain it; import quotas are revenue neutral, but quota rents go to foreigners.</a:t>
            </a:r>
          </a:p>
          <a:p>
            <a:pPr marL="429768" indent="-429768">
              <a:buFont typeface="Times" pitchFamily="-84" charset="0"/>
              <a:buAutoNum type="arabicPeriod" startAt="4"/>
            </a:pPr>
            <a:r>
              <a:rPr lang="en-US" altLang="en-US" sz="2400" dirty="0">
                <a:latin typeface="Arial (Body)"/>
                <a:ea typeface="ヒラギノ角ゴ Pro W3" pitchFamily="-84" charset="-128"/>
              </a:rPr>
              <a:t>The welfare effect of a tariff, quota, or export subsidy can be measured by </a:t>
            </a:r>
          </a:p>
          <a:p>
            <a:pPr marL="740664" lvl="1" indent="-283464"/>
            <a:r>
              <a:rPr lang="en-US" altLang="en-US" sz="2400" dirty="0">
                <a:latin typeface="Arial (Body)"/>
                <a:ea typeface="ヒラギノ角ゴ Pro W3" pitchFamily="-84" charset="-128"/>
              </a:rPr>
              <a:t>efficiency loss from consumption and production distortions,</a:t>
            </a:r>
          </a:p>
          <a:p>
            <a:pPr marL="740664" lvl="1" indent="-283464"/>
            <a:r>
              <a:rPr lang="en-US" altLang="en-US" sz="2400" dirty="0">
                <a:latin typeface="Arial (Body)"/>
                <a:ea typeface="ヒラギノ角ゴ Pro W3" pitchFamily="-84" charset="-128"/>
              </a:rPr>
              <a:t>terms of trade gain or loss.</a:t>
            </a:r>
          </a:p>
        </p:txBody>
      </p:sp>
    </p:spTree>
    <p:extLst>
      <p:ext uri="{BB962C8B-B14F-4D97-AF65-F5344CB8AC3E}">
        <p14:creationId xmlns:p14="http://schemas.microsoft.com/office/powerpoint/2010/main" val="202675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2D7A-DAC5-1A4F-B9F2-639051ED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6200"/>
            <a:ext cx="8224520" cy="474452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0569-E0A1-6044-9164-735D40509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685800"/>
            <a:ext cx="8300720" cy="6096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800" dirty="0"/>
              <a:t>Brazil imports Mexican avocados and is a </a:t>
            </a:r>
            <a:r>
              <a:rPr lang="en-US" sz="1800" b="1" i="1" dirty="0"/>
              <a:t>small </a:t>
            </a:r>
            <a:r>
              <a:rPr lang="en-US" sz="1800" dirty="0"/>
              <a:t>country as an importer of avocados. The domestic supply function of avocados in Brazil is Q</a:t>
            </a:r>
            <a:r>
              <a:rPr lang="en-US" sz="1800" baseline="-25000" dirty="0"/>
              <a:t>S</a:t>
            </a:r>
            <a:r>
              <a:rPr lang="en-US" sz="1800" dirty="0"/>
              <a:t> = 100 + 40P  and the domestic demand function is  Q</a:t>
            </a:r>
            <a:r>
              <a:rPr lang="en-US" sz="1800" baseline="-25000" dirty="0"/>
              <a:t>D</a:t>
            </a:r>
            <a:r>
              <a:rPr lang="en-US" sz="1800" dirty="0"/>
              <a:t> = 400 - 10P. </a:t>
            </a:r>
            <a:endParaRPr lang="en-AU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Calculate the domestic equilibrium price and quantity of avocados in Brazil in absence of international trade.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Suppose the international price of avocados is $4. Compute:’</a:t>
            </a:r>
          </a:p>
          <a:p>
            <a:pPr marL="829818" lvl="1" indent="-342900"/>
            <a:r>
              <a:rPr lang="en-US" sz="1800" dirty="0"/>
              <a:t>the quantity supplied by Brazilian producers, </a:t>
            </a:r>
          </a:p>
          <a:p>
            <a:pPr marL="829818" lvl="1" indent="-342900"/>
            <a:r>
              <a:rPr lang="en-US" sz="1800" dirty="0"/>
              <a:t>the quantity demanded by Brazilian consumers, </a:t>
            </a:r>
          </a:p>
          <a:p>
            <a:pPr marL="829818" lvl="1" indent="-342900"/>
            <a:r>
              <a:rPr lang="en-US" sz="1800" dirty="0"/>
              <a:t>the quantity of avocados imported by Brazil, </a:t>
            </a:r>
          </a:p>
          <a:p>
            <a:pPr marL="829818" lvl="1" indent="-342900"/>
            <a:r>
              <a:rPr lang="en-US" sz="1800" dirty="0"/>
              <a:t>Brazilian consumer surplus and Brazilian producer surplus. </a:t>
            </a:r>
            <a:endParaRPr lang="en-AU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Suppose Brazil imposes a specific tariff of $1 per unit on avocados. Calculate:</a:t>
            </a:r>
          </a:p>
          <a:p>
            <a:pPr marL="829818" lvl="1" indent="-342900"/>
            <a:r>
              <a:rPr lang="en-US" sz="1800" dirty="0"/>
              <a:t>the price of avocados in Brazil after the tariff,</a:t>
            </a:r>
          </a:p>
          <a:p>
            <a:pPr marL="829818" lvl="1" indent="-342900"/>
            <a:r>
              <a:rPr lang="en-US" sz="1800" dirty="0"/>
              <a:t>the level of imports of avocados. </a:t>
            </a:r>
          </a:p>
          <a:p>
            <a:pPr marL="829818" lvl="1" indent="-342900"/>
            <a:r>
              <a:rPr lang="en-US" sz="1800" dirty="0"/>
              <a:t>the change in consumer and producer surplus due to the tariff,</a:t>
            </a:r>
          </a:p>
          <a:p>
            <a:pPr marL="829818" lvl="1" indent="-342900"/>
            <a:r>
              <a:rPr lang="en-US" sz="1800" dirty="0"/>
              <a:t>the government revenue from the tariff,</a:t>
            </a:r>
          </a:p>
          <a:p>
            <a:pPr marL="829818" lvl="1" indent="-342900"/>
            <a:r>
              <a:rPr lang="en-US" sz="1800" dirty="0"/>
              <a:t>the total effect on welfare of the tariff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15128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412C-D71B-B84B-973A-B265C293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03052"/>
          </a:xfrm>
        </p:spPr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7E7B6-3E18-974D-8F28-BCDDC3EA1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73282"/>
            <a:ext cx="8229600" cy="5410200"/>
          </a:xfrm>
        </p:spPr>
        <p:txBody>
          <a:bodyPr/>
          <a:lstStyle/>
          <a:p>
            <a:pPr marL="0" lvl="0" indent="0">
              <a:buNone/>
            </a:pPr>
            <a:r>
              <a:rPr lang="en-US" sz="1800" dirty="0"/>
              <a:t>The USA imports Mexican avocados and is a </a:t>
            </a:r>
            <a:r>
              <a:rPr lang="en-US" sz="1800" b="1" i="1" dirty="0"/>
              <a:t>large </a:t>
            </a:r>
            <a:r>
              <a:rPr lang="en-US" sz="1800" dirty="0"/>
              <a:t>country as an importer of avocados. The US import demand function of avocados is Q</a:t>
            </a:r>
            <a:r>
              <a:rPr lang="en-US" sz="1800" baseline="-25000" dirty="0"/>
              <a:t>D</a:t>
            </a:r>
            <a:r>
              <a:rPr lang="en-US" sz="1800" dirty="0"/>
              <a:t> = 120 - 20P  and the Mexico export supply function is  Q</a:t>
            </a:r>
            <a:r>
              <a:rPr lang="en-US" sz="1800" baseline="-25000" dirty="0"/>
              <a:t>S</a:t>
            </a:r>
            <a:r>
              <a:rPr lang="en-US" sz="1800" dirty="0"/>
              <a:t> = - 120 + 40P. </a:t>
            </a:r>
            <a:endParaRPr lang="en-AU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Calculate the international avocado price and the quantity of avocados imported by the USA under free trade.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Suppose the USA imposes a specific tariff of $1.5 on avocados. Compute:’</a:t>
            </a:r>
          </a:p>
          <a:p>
            <a:pPr marL="829818" lvl="1" indent="-342900"/>
            <a:r>
              <a:rPr lang="en-US" sz="1800" dirty="0"/>
              <a:t>the international price of avocados, </a:t>
            </a:r>
          </a:p>
          <a:p>
            <a:pPr marL="829818" lvl="1" indent="-342900"/>
            <a:r>
              <a:rPr lang="en-US" sz="1800" dirty="0"/>
              <a:t>The price of avocados in the USA,</a:t>
            </a:r>
          </a:p>
          <a:p>
            <a:pPr marL="829818" lvl="1" indent="-342900"/>
            <a:r>
              <a:rPr lang="en-US" sz="1800" dirty="0"/>
              <a:t>the quantity of avocados imported by the USA,</a:t>
            </a:r>
          </a:p>
          <a:p>
            <a:pPr marL="829818" lvl="1" indent="-342900"/>
            <a:r>
              <a:rPr lang="en-US" sz="1800" dirty="0"/>
              <a:t>the USA government revenue from the tariff.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8748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D15B-746B-A149-9123-FA00A785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5080"/>
            <a:ext cx="8229600" cy="779252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F15C-9B30-5B4B-90E7-0E107B34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1066800"/>
            <a:ext cx="8382000" cy="5715000"/>
          </a:xfrm>
        </p:spPr>
        <p:txBody>
          <a:bodyPr/>
          <a:lstStyle/>
          <a:p>
            <a:pPr marL="462150" lvl="1" indent="0">
              <a:spcBef>
                <a:spcPct val="50000"/>
              </a:spcBef>
              <a:buNone/>
            </a:pPr>
            <a:endParaRPr lang="en-US" altLang="en-US" sz="2000" dirty="0"/>
          </a:p>
          <a:p>
            <a:r>
              <a:rPr lang="en-US" sz="2000" dirty="0"/>
              <a:t>Australia does not export and does not import bananas. How could that be? Exports are allowed. Imports are banned. Is it just biosecurity?</a:t>
            </a:r>
            <a:endParaRPr lang="en-US" sz="2000" dirty="0">
              <a:hlinkClick r:id="rId2"/>
            </a:endParaRPr>
          </a:p>
          <a:p>
            <a:r>
              <a:rPr lang="en-US" sz="2000" dirty="0">
                <a:hlinkClick r:id="rId3"/>
              </a:rPr>
              <a:t>https://www.businessthink.unsw.edu.au/articles/Are-subsidies-for-banana-growers-an-unreasonable-cost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4"/>
              </a:rPr>
              <a:t>http://gtansw.org.au/files/geog_bulletin</a:t>
            </a:r>
            <a:r>
              <a:rPr lang="en-US" sz="2000">
                <a:hlinkClick r:id="rId4"/>
              </a:rPr>
              <a:t>/2017/HSC2_2017/03_GTA%20NSW%20_HSC%20special%20edition%20Issue%202_Bananas.pdf</a:t>
            </a:r>
            <a:endParaRPr lang="en-US" sz="2000"/>
          </a:p>
          <a:p>
            <a:r>
              <a:rPr lang="en-US" sz="200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://abgc.org.au/about-us/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713734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33320</TotalTime>
  <Words>1386</Words>
  <Application>Microsoft Office PowerPoint</Application>
  <PresentationFormat>On-screen Show (4:3)</PresentationFormat>
  <Paragraphs>105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(Body)</vt:lpstr>
      <vt:lpstr>Calibri</vt:lpstr>
      <vt:lpstr>Calibri Light</vt:lpstr>
      <vt:lpstr>Times</vt:lpstr>
      <vt:lpstr>Times New Roman</vt:lpstr>
      <vt:lpstr>Verdana</vt:lpstr>
      <vt:lpstr>Wingdings</vt:lpstr>
      <vt:lpstr>508 Lecture</vt:lpstr>
      <vt:lpstr>Custom Design</vt:lpstr>
      <vt:lpstr>ECON 3510 International Trade Theory and Policy</vt:lpstr>
      <vt:lpstr>Recap of Lecture 9</vt:lpstr>
      <vt:lpstr>Exercise 1</vt:lpstr>
      <vt:lpstr>Exercise 2</vt:lpstr>
      <vt:lpstr>Exercise 3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Economics: Theory and Policy, Eleventh Edition</dc:title>
  <dc:subject>Business</dc:subject>
  <dc:creator>Krugman/Obstfeld/Melitz</dc:creator>
  <cp:lastModifiedBy>Nicholas Umashev</cp:lastModifiedBy>
  <cp:revision>2112</cp:revision>
  <cp:lastPrinted>2020-02-23T22:20:04Z</cp:lastPrinted>
  <dcterms:created xsi:type="dcterms:W3CDTF">2014-07-14T20:04:21Z</dcterms:created>
  <dcterms:modified xsi:type="dcterms:W3CDTF">2020-05-15T02:35:53Z</dcterms:modified>
</cp:coreProperties>
</file>