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8"/>
  </p:notesMasterIdLst>
  <p:handoutMasterIdLst>
    <p:handoutMasterId r:id="rId9"/>
  </p:handoutMasterIdLst>
  <p:sldIdLst>
    <p:sldId id="537" r:id="rId3"/>
    <p:sldId id="546" r:id="rId4"/>
    <p:sldId id="538" r:id="rId5"/>
    <p:sldId id="543" r:id="rId6"/>
    <p:sldId id="54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, Mohanapriya" initials="DM" lastIdx="1" clrIdx="0"/>
  <p:cmAuthor id="2" name="Rakshit, Nikhil" initials="RN" lastIdx="9" clrIdx="1"/>
  <p:cmAuthor id="3" name="Claudio Mezzetti" initials="CM" lastIdx="2" clrIdx="2">
    <p:extLst>
      <p:ext uri="{19B8F6BF-5375-455C-9EA6-DF929625EA0E}">
        <p15:presenceInfo xmlns:p15="http://schemas.microsoft.com/office/powerpoint/2012/main" userId="S::uqcmezze@uq.edu.au::21e8f06b-e3af-46e1-b904-1f78801dac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99008C"/>
    <a:srgbClr val="001581"/>
    <a:srgbClr val="82007C"/>
    <a:srgbClr val="96008F"/>
    <a:srgbClr val="595375"/>
    <a:srgbClr val="6B638B"/>
    <a:srgbClr val="000000"/>
    <a:srgbClr val="FDB940"/>
    <a:srgbClr val="D4E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 autoAdjust="0"/>
    <p:restoredTop sz="96272" autoAdjust="0"/>
  </p:normalViewPr>
  <p:slideViewPr>
    <p:cSldViewPr>
      <p:cViewPr varScale="1">
        <p:scale>
          <a:sx n="115" d="100"/>
          <a:sy n="115" d="100"/>
        </p:scale>
        <p:origin x="13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064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If this PowerPoint presentation contains mathematical equations, you may need to check that your computer has the following installed: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1) MathType Plugin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2) Math Player (free versions available)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3) NVDA Reader (free versions available)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2018, 2015, 2012 Pearson Education, Inc. All Rights Reserved</a:t>
            </a:r>
          </a:p>
        </p:txBody>
      </p:sp>
      <p:pic>
        <p:nvPicPr>
          <p:cNvPr id="15" name="Picture 14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2018, 2015, 2012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048000" y="6529254"/>
            <a:ext cx="5867400" cy="187537"/>
          </a:xfrm>
        </p:spPr>
        <p:txBody>
          <a:bodyPr/>
          <a:lstStyle>
            <a:lvl1pPr marL="0" indent="0" algn="r">
              <a:buNone/>
              <a:defRPr sz="800" baseline="0"/>
            </a:lvl1pPr>
          </a:lstStyle>
          <a:p>
            <a:pPr lvl="0"/>
            <a:r>
              <a:rPr lang="en-US" dirty="0"/>
              <a:t>Click to add copyright 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760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0D54-682A-0F4F-8EAB-71F3EC0D4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AB2EE-0EDA-5347-8A53-B662B0CB8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9AD92-47FE-5845-8F4F-C5133DE0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BF66-D2D7-FB43-B58A-16D788EA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D42F4-E305-774C-A08F-D25315CB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58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8340-AFC0-8847-9BD1-B338DF42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D1F5-3034-3347-823E-F23D5BCD0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700D8-6447-B549-9B17-24CE39FE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39BB-AA79-0D46-B9BB-0E20181A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880D4-FBF4-6641-B5B1-2FEB96B5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31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7AC8-AA86-DB42-8ADB-1418AAA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9457-FAAF-8645-B6EA-AA6FA582B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EBE7C-B179-7F4D-B1B0-211496D1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2EE44-16CA-C54A-9C82-23055901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60CD-5E69-034B-866B-3B1EB99C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83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C089-D7CC-EF45-AAF1-6FB080AA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0921C-CE9B-1A40-B700-E9BFB47B0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52D57-6B17-E540-9FEF-63BECEA17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72505-6475-DC48-A151-9C703C8C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DDD91-E030-6347-A4C1-9BE5F1FC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42CA9-CBCA-3446-8AE3-621ECA56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38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EA50-18A8-0A47-9ACB-46689229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649DA-3A85-A549-959D-385BFE13C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D2AAF-0D35-3346-BF03-4183C3388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58173-103C-444A-9405-15238BD4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A1E5-D8D5-9B49-B0BB-9F43AAC25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3CED-DB59-A840-865A-878FD07B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684D0-57D9-3D47-BFD0-BD740A82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BEDB8-F777-ED4A-9115-DC9A9D1A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1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9CF4-0A59-484E-A3F1-19EAD467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DEFC9-3EBC-9A4D-9E2C-FF8DDE9C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972C3-1A9D-6346-A034-63B2BD78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4D9EC-0E9E-FC40-8EA4-6F2A7350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84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70956-90AB-534F-A5D7-B72CC245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28602-2F20-8A46-AF93-F56311A2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09E5A-9DA9-0540-8099-5FF45BDB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3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2ABC-F478-A44F-8BA4-1D6061AC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099A-E796-874A-83E1-A33C817C4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EB138-87C1-4249-8E2A-4248A69B8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708BF-287A-0F49-A3B6-C72C0605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4655-18EF-4E42-B80A-B1C60389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0318F-60D4-5D4A-999B-0AD791AD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014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0F83-69A5-4C4F-A17D-753422B4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9E981-8FDD-4743-A374-A74D3D333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845CF-5685-0545-B953-51BCE6B7F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CD197-9E5D-F34D-B536-DCD34194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DDE11-1F81-EA4D-8336-FCB28317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28FD7-E6AC-7443-A20F-B8A0E98C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8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30FE-86E5-2A4D-9C30-3246ED6E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BF3E-04F3-F041-A8FA-52956C759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94D1A-A291-0C4E-93C9-B32E1738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047BE-DB34-C148-87DE-0A0E123B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787BC-A378-FB41-9D0D-BE3C6D29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82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9B002-9562-BA48-B509-73AAAC543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9C5CA-ED90-CB4F-A03B-E12907A4D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437CA-2BEA-7A4B-8DF2-4FD06EF9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629C9-6EEA-374A-9721-6E198CF9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7307-1464-514F-8556-8D85DCA7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2362201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7200" y="3048000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457200" y="3810000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457200" y="4648200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3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2018, 2015, 2012 Pearson Education, Inc. All Rights Reserved</a:t>
            </a:r>
          </a:p>
        </p:txBody>
      </p:sp>
      <p:pic>
        <p:nvPicPr>
          <p:cNvPr id="10" name="Picture 9" descr="Pearson Logo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61" r:id="rId8"/>
    <p:sldLayoutId id="2147483651" r:id="rId9"/>
    <p:sldLayoutId id="2147483654" r:id="rId10"/>
    <p:sldLayoutId id="2147483655" r:id="rId11"/>
    <p:sldLayoutId id="2147483675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32DA0-F871-474B-8581-97C35AFA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FCEB9-EF27-DE45-ADAE-65BB4565E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203E-F5E5-5D42-AC35-112F8EEEF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B00D5-AA46-EA41-8DB8-1DE9422FCBE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CE67-1AF0-6F43-8521-D23F74CC2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EED59-78C4-D243-B411-043716294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ei.org/blog/infant-industry-argument-does-not-justify-trade-barriers" TargetMode="External"/><Relationship Id="rId2" Type="http://schemas.openxmlformats.org/officeDocument/2006/relationships/hyperlink" Target="https://www.aeaweb.org/research/infant-industry-napoleonic-blockad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heguardian.com/business/2005/dec/12/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600"/>
            <a:ext cx="8305799" cy="1022532"/>
          </a:xfrm>
        </p:spPr>
        <p:txBody>
          <a:bodyPr anchor="b"/>
          <a:lstStyle/>
          <a:p>
            <a:pPr algn="ctr">
              <a:defRPr/>
            </a:pPr>
            <a:r>
              <a:rPr lang="en-US" sz="3600" dirty="0">
                <a:ea typeface="Verdana" panose="020B0604030504040204" pitchFamily="34" charset="0"/>
              </a:rPr>
              <a:t>ECON 3510</a:t>
            </a:r>
            <a:br>
              <a:rPr lang="en-US" sz="3600" dirty="0">
                <a:ea typeface="Verdana" panose="020B0604030504040204" pitchFamily="34" charset="0"/>
              </a:rPr>
            </a:br>
            <a:r>
              <a:rPr lang="en-US" sz="3600" dirty="0">
                <a:ea typeface="Verdana" panose="020B0604030504040204" pitchFamily="34" charset="0"/>
              </a:rPr>
              <a:t>International Trade Theory and Policy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914400" y="1981200"/>
            <a:ext cx="7162800" cy="4038600"/>
          </a:xfrm>
        </p:spPr>
        <p:txBody>
          <a:bodyPr/>
          <a:lstStyle/>
          <a:p>
            <a:pPr marL="0" indent="0" algn="ctr">
              <a:buNone/>
            </a:pPr>
            <a:endParaRPr lang="en-IN" sz="12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ctr">
              <a:buNone/>
            </a:pPr>
            <a:endParaRPr lang="en-IN" sz="12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ctr">
              <a:buNone/>
            </a:pPr>
            <a:r>
              <a:rPr lang="en-IN" sz="3600" b="1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External Economies of Scale</a:t>
            </a:r>
          </a:p>
          <a:p>
            <a:pPr marL="0" indent="0" algn="ctr">
              <a:buNone/>
            </a:pPr>
            <a:endParaRPr lang="en-IN" sz="3600" b="1" dirty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ctr">
              <a:buNone/>
            </a:pPr>
            <a:r>
              <a:rPr lang="en-IN" sz="3600" b="1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Tutorial 7</a:t>
            </a:r>
          </a:p>
          <a:p>
            <a:pPr algn="ctr"/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09391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703052"/>
          </a:xfrm>
        </p:spPr>
        <p:txBody>
          <a:bodyPr/>
          <a:lstStyle/>
          <a:p>
            <a:r>
              <a:rPr lang="en-US" altLang="en-US" sz="3600" dirty="0">
                <a:ea typeface="ヒラギノ角ゴ Pro W3" pitchFamily="-84" charset="-128"/>
              </a:rPr>
              <a:t>Recap of Lecture 7</a:t>
            </a:r>
            <a:endParaRPr lang="en-IN" sz="2000" b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13563"/>
          </a:xfrm>
        </p:spPr>
        <p:txBody>
          <a:bodyPr/>
          <a:lstStyle/>
          <a:p>
            <a:pPr marL="429768" indent="-429768">
              <a:spcBef>
                <a:spcPts val="1200"/>
              </a:spcBef>
              <a:buFont typeface="+mj-lt"/>
              <a:buAutoNum type="arabicPeriod"/>
            </a:pPr>
            <a:r>
              <a:rPr lang="en-US" altLang="en-US" sz="2400" dirty="0"/>
              <a:t>With external economies of scale unit cost falls as industry gets larger, markets remain perfectly competitive</a:t>
            </a:r>
            <a:endParaRPr lang="en-US" altLang="en-US" sz="2400" b="1" dirty="0"/>
          </a:p>
          <a:p>
            <a:pPr marL="429768" indent="-429768">
              <a:spcBef>
                <a:spcPts val="1200"/>
              </a:spcBef>
              <a:buFont typeface="+mj-lt"/>
              <a:buAutoNum type="arabicPeriod"/>
            </a:pPr>
            <a:r>
              <a:rPr lang="en-US" altLang="en-US" sz="2400" dirty="0"/>
              <a:t>Trade may be driven by external economies of scale: incentive to specialize</a:t>
            </a:r>
          </a:p>
          <a:p>
            <a:pPr marL="429768" indent="-429768">
              <a:spcBef>
                <a:spcPts val="1200"/>
              </a:spcBef>
              <a:buFont typeface="+mj-lt"/>
              <a:buAutoNum type="arabicPeriod"/>
            </a:pPr>
            <a:r>
              <a:rPr lang="en-US" altLang="en-US" sz="2400" dirty="0"/>
              <a:t>Role to history and accident in determining the pattern of international trade – head start advantage</a:t>
            </a:r>
          </a:p>
          <a:p>
            <a:pPr marL="429768" indent="-429768">
              <a:spcBef>
                <a:spcPts val="1200"/>
              </a:spcBef>
              <a:buFont typeface="+mj-lt"/>
              <a:buAutoNum type="arabicPeriod"/>
            </a:pPr>
            <a:r>
              <a:rPr lang="en-US" altLang="en-US" sz="2400" dirty="0"/>
              <a:t>Free trade price may fall below the price before trade in all countries.</a:t>
            </a:r>
          </a:p>
          <a:p>
            <a:pPr marL="429768" indent="-429768">
              <a:spcBef>
                <a:spcPts val="1200"/>
              </a:spcBef>
              <a:buFont typeface="+mj-lt"/>
              <a:buAutoNum type="arabicPeriod"/>
            </a:pPr>
            <a:r>
              <a:rPr lang="en-US" altLang="en-US" sz="2400" dirty="0"/>
              <a:t>With free trade a country’s welfare may increase or decrease -- benefit from temporary protectionism</a:t>
            </a:r>
          </a:p>
          <a:p>
            <a:pPr marL="429768" indent="-429768">
              <a:spcBef>
                <a:spcPts val="1200"/>
              </a:spcBef>
              <a:buFont typeface="+mj-lt"/>
              <a:buAutoNum type="arabicPeriod"/>
            </a:pP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0298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2D7A-DAC5-1A4F-B9F2-639051ED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20" y="76200"/>
            <a:ext cx="8229600" cy="626852"/>
          </a:xfrm>
        </p:spPr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F0569-E0A1-6044-9164-735D40509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0072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China and the US have external economies in the production of buttons. </a:t>
            </a:r>
          </a:p>
          <a:p>
            <a:pPr marL="0" indent="0">
              <a:buNone/>
            </a:pPr>
            <a:r>
              <a:rPr lang="en-US" sz="2000" dirty="0"/>
              <a:t>China’s Average cost is AC = 36/(Q+10). </a:t>
            </a:r>
          </a:p>
          <a:p>
            <a:pPr marL="0" indent="0">
              <a:buNone/>
            </a:pPr>
            <a:r>
              <a:rPr lang="en-US" sz="2000" dirty="0"/>
              <a:t>The US average cost is AC = 51/(Q+10).  </a:t>
            </a:r>
          </a:p>
          <a:p>
            <a:pPr marL="0" indent="0">
              <a:buNone/>
            </a:pPr>
            <a:r>
              <a:rPr lang="en-US" sz="2000" dirty="0"/>
              <a:t>The demand for buttons is the same in China and the US, it is Q= 10– P.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>
                <a:ea typeface="ヒラギノ角ゴ Pro W3" pitchFamily="-84" charset="-128"/>
              </a:rPr>
              <a:t>Under autarchy, what is the price of buttons and the quantity produced in China?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>
                <a:ea typeface="ヒラギノ角ゴ Pro W3" pitchFamily="-84" charset="-128"/>
              </a:rPr>
              <a:t>Under autarchy, what is the price of buttons and the quantity produced in the US?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>
                <a:ea typeface="ヒラギノ角ゴ Pro W3" pitchFamily="-84" charset="-128"/>
              </a:rPr>
              <a:t>Under free trade, which country will produce buttons? What will be the quantity produced and the price?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>
                <a:ea typeface="ヒラギノ角ゴ Pro W3" pitchFamily="-84" charset="-128"/>
              </a:rPr>
              <a:t>Suppose the US has a head start in the world market. Would China be able to enter the market?</a:t>
            </a:r>
          </a:p>
        </p:txBody>
      </p:sp>
    </p:spTree>
    <p:extLst>
      <p:ext uri="{BB962C8B-B14F-4D97-AF65-F5344CB8AC3E}">
        <p14:creationId xmlns:p14="http://schemas.microsoft.com/office/powerpoint/2010/main" val="215128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412C-D71B-B84B-973A-B265C293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03052"/>
          </a:xfrm>
        </p:spPr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7E7B6-3E18-974D-8F28-BCDDC3EA1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In period 1 the average cost in the USA button industry is   AC = 51/(Q+10)  and the domestic demand in the US and China is the same and equal to  Q = 5 – P/2. China does not produce buttons in period 1.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2000" dirty="0">
                <a:ea typeface="ヒラギノ角ゴ Pro W3" pitchFamily="-84" charset="-128"/>
              </a:rPr>
              <a:t>Under free trade, what will be the quantity produced in the US and the price? How much will be consumed in each country?</a:t>
            </a:r>
          </a:p>
          <a:p>
            <a:pPr marL="0" indent="0">
              <a:buNone/>
            </a:pPr>
            <a:r>
              <a:rPr lang="en-US" sz="2000" dirty="0"/>
              <a:t>In period 2 China’s button industry may enter the market at an Average cost of AC = 36/(Q+10).  The AC of the US industry has changed due to the total quantity produced in period 1, Q</a:t>
            </a:r>
            <a:r>
              <a:rPr lang="en-US" sz="2000" baseline="-25000" dirty="0"/>
              <a:t>1</a:t>
            </a:r>
            <a:r>
              <a:rPr lang="en-US" sz="2000" dirty="0"/>
              <a:t>. It is AC = (51-2Q</a:t>
            </a:r>
            <a:r>
              <a:rPr lang="en-US" sz="2000" baseline="-25000" dirty="0"/>
              <a:t>1</a:t>
            </a:r>
            <a:r>
              <a:rPr lang="en-US" sz="2000" dirty="0"/>
              <a:t>)/(Q+10). The domestic US and China demand is the same as in period 1.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2000" dirty="0"/>
              <a:t>Under free trade, will the China button industry be able to enter the market? Why or why not? </a:t>
            </a:r>
            <a:r>
              <a:rPr lang="en-US" altLang="en-US" sz="2000" dirty="0">
                <a:ea typeface="ヒラギノ角ゴ Pro W3" pitchFamily="-84" charset="-128"/>
              </a:rPr>
              <a:t>What will be the quantity produced in each country and the price? How much will be consumed in each country?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2000" dirty="0"/>
              <a:t>If the US average cost in period 2 is instead AC = (51-3Q</a:t>
            </a:r>
            <a:r>
              <a:rPr lang="en-US" sz="2000" baseline="-25000" dirty="0"/>
              <a:t>1</a:t>
            </a:r>
            <a:r>
              <a:rPr lang="en-US" sz="2000" dirty="0"/>
              <a:t>)/(Q+10), will China produce any buttons in period 2?</a:t>
            </a:r>
          </a:p>
        </p:txBody>
      </p:sp>
    </p:spTree>
    <p:extLst>
      <p:ext uri="{BB962C8B-B14F-4D97-AF65-F5344CB8AC3E}">
        <p14:creationId xmlns:p14="http://schemas.microsoft.com/office/powerpoint/2010/main" val="38748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D15B-746B-A149-9123-FA00A785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5080"/>
            <a:ext cx="8229600" cy="779252"/>
          </a:xfrm>
        </p:spPr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7F15C-9B30-5B4B-90E7-0E107B34F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1066800"/>
            <a:ext cx="8382000" cy="5715000"/>
          </a:xfrm>
        </p:spPr>
        <p:txBody>
          <a:bodyPr/>
          <a:lstStyle/>
          <a:p>
            <a:pPr marL="462150" lvl="1" indent="0">
              <a:spcBef>
                <a:spcPct val="50000"/>
              </a:spcBef>
              <a:buNone/>
            </a:pPr>
            <a:endParaRPr lang="en-US" altLang="en-US" sz="2000" dirty="0"/>
          </a:p>
          <a:p>
            <a:r>
              <a:rPr lang="en-US" sz="2000" dirty="0"/>
              <a:t>Should countries protect their Infant Industries? </a:t>
            </a:r>
          </a:p>
          <a:p>
            <a:endParaRPr lang="en-US" sz="2000" dirty="0">
              <a:hlinkClick r:id="rId2"/>
            </a:endParaRPr>
          </a:p>
          <a:p>
            <a:r>
              <a:rPr lang="en-US" sz="2000" dirty="0">
                <a:hlinkClick r:id="rId2"/>
              </a:rPr>
              <a:t>https://www.aeaweb.org/research/infant-industry-napoleonic-blockade</a:t>
            </a:r>
            <a:r>
              <a:rPr lang="en-US" sz="2000" dirty="0"/>
              <a:t> </a:t>
            </a:r>
          </a:p>
          <a:p>
            <a:endParaRPr lang="en-US" sz="2000"/>
          </a:p>
          <a:p>
            <a:r>
              <a:rPr lang="en-US" sz="2000"/>
              <a:t>Two </a:t>
            </a:r>
            <a:r>
              <a:rPr lang="en-US" sz="2000" dirty="0"/>
              <a:t>opposite points of view:</a:t>
            </a:r>
          </a:p>
          <a:p>
            <a:r>
              <a:rPr lang="en-US" sz="2000" dirty="0">
                <a:hlinkClick r:id="rId3"/>
              </a:rPr>
              <a:t>https://cei.org/blog/infant-industry-argument-does-not-justify-trade-barriers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4"/>
              </a:rPr>
              <a:t>https://www.theguardian.com/business/2005/dec/12/5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1713734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28807</TotalTime>
  <Words>536</Words>
  <Application>Microsoft Office PowerPoint</Application>
  <PresentationFormat>On-screen Show (4:3)</PresentationFormat>
  <Paragraphs>43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Verdana</vt:lpstr>
      <vt:lpstr>Wingdings</vt:lpstr>
      <vt:lpstr>508 Lecture</vt:lpstr>
      <vt:lpstr>Custom Design</vt:lpstr>
      <vt:lpstr>ECON 3510 International Trade Theory and Policy</vt:lpstr>
      <vt:lpstr>Recap of Lecture 7</vt:lpstr>
      <vt:lpstr>Exercise 1</vt:lpstr>
      <vt:lpstr>Exercise 2</vt:lpstr>
      <vt:lpstr>Exercise 3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Economics: Theory and Policy, Eleventh Edition</dc:title>
  <dc:subject>Business</dc:subject>
  <dc:creator>Krugman/Obstfeld/Melitz</dc:creator>
  <cp:lastModifiedBy>Nicholas Umashev</cp:lastModifiedBy>
  <cp:revision>2083</cp:revision>
  <cp:lastPrinted>2020-02-23T22:20:04Z</cp:lastPrinted>
  <dcterms:created xsi:type="dcterms:W3CDTF">2014-07-14T20:04:21Z</dcterms:created>
  <dcterms:modified xsi:type="dcterms:W3CDTF">2020-05-01T01:33:11Z</dcterms:modified>
</cp:coreProperties>
</file>