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77" r:id="rId5"/>
    <p:sldId id="531" r:id="rId6"/>
    <p:sldId id="532" r:id="rId7"/>
    <p:sldId id="533" r:id="rId8"/>
    <p:sldId id="534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3CB44E-D948-4082-A485-F4F588E65251}">
          <p14:sldIdLst>
            <p14:sldId id="477"/>
            <p14:sldId id="531"/>
            <p14:sldId id="532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Karakostas" initials="AK" lastIdx="2" clrIdx="0">
    <p:extLst>
      <p:ext uri="{19B8F6BF-5375-455C-9EA6-DF929625EA0E}">
        <p15:presenceInfo xmlns:p15="http://schemas.microsoft.com/office/powerpoint/2012/main" userId="S-1-5-21-620321403-24207062-1845911597-1035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D97"/>
    <a:srgbClr val="FFCC00"/>
    <a:srgbClr val="D7D1CC"/>
    <a:srgbClr val="51247A"/>
    <a:srgbClr val="985CCF"/>
    <a:srgbClr val="7F49B1"/>
    <a:srgbClr val="8C2989"/>
    <a:srgbClr val="7635B1"/>
    <a:srgbClr val="AA309E"/>
    <a:srgbClr val="962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6517" autoAdjust="0"/>
  </p:normalViewPr>
  <p:slideViewPr>
    <p:cSldViewPr showGuides="1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97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3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3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1: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</a:t>
            </a:r>
            <a:r>
              <a:rPr lang="en-US" sz="120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implies P</a:t>
            </a:r>
            <a:r>
              <a:rPr lang="en-US" sz="120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 which implies P</a:t>
            </a:r>
            <a:r>
              <a:rPr lang="en-US" sz="120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</a:t>
            </a:r>
            <a:r>
              <a:rPr lang="en-US" sz="120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=3/2 which implies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=3/2 which implies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=1/3. </a:t>
            </a:r>
          </a:p>
          <a:p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2: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implies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implies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implies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a*</a:t>
            </a:r>
            <a:r>
              <a:rPr lang="en-US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05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6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1: In Australia the relative price is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and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=20. In China, the relative price is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=16 and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2: Production: In Australia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=40,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 In China,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=320, Q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 Consumption: In Australia: Computer = 1600, education =20. In China, the same, computer =1600, education = 20. Australia exports education, 20 units and imports computer, 160. China imports education, 20 and export computers, 160. The relative price of education is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8.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32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A89B-5F40-4031-8108-1BFB255068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875C-DD57-4708-A99D-D59276162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9219-BCD0-4496-8C5D-775ED0D278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4A70-781C-4A35-B011-4415D9D685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773C7E2-CDC5-49EC-A9E3-AC0C90373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23B96-95FF-4790-8D30-9E7B110C438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9D3A3A-6391-449C-98D8-8000F53C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091-B817-4684-B184-7D4087D1A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D46C-E3B9-4EED-8ECB-83007B70F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A529-ABC2-48D5-B054-69D988F2D0E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EAB6A-AEF1-462D-95F9-F1519022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570B25E-86C2-4120-ADF1-BA5A998ACB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E26C-0EA4-4311-8C33-7E0BB26727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DC021-5712-427A-9A4F-3BEA0E8F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C523327-0B7D-4C38-92D5-3F55376A81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 dirty="0"/>
              <a:t>Presentation Title | Date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AE99C-6246-4A8D-9665-8E1EF48C27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CRICOS code 00025B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688434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D377-DFFF-4D31-BDB5-651C6BEB3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5E0D7F5-D6F4-4FC8-AA3F-7860223EA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 dirty="0"/>
              <a:t>Presentation Title | Date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90E2-A6F8-4F49-8E32-5EC5B8A550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D377-DFFF-4D31-BDB5-651C6BEB3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5E0D7F5-D6F4-4FC8-AA3F-7860223EA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90E2-A6F8-4F49-8E32-5EC5B8A550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Presentation Title |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4DE91-0A0E-4F2C-AE95-29A5EC069F9B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E802-988F-4822-AAD4-8AB16076B2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45B7E6-67E2-4417-B8C5-36EEB1A4FA6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B92F1-D406-4B16-A1AC-4B90521D92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F75C0A-DA87-49E7-AF8C-E35E9D6CA4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FA6D2-EF83-4585-B84E-EC3FACE3286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241E-C81A-4E97-A038-49339AFE02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091-B817-4684-B184-7D4087D1A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D46C-E3B9-4EED-8ECB-83007B70F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A529-ABC2-48D5-B054-69D988F2D0E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02DF-17BD-46ED-A802-86B361F2E0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DBF07-3CD1-4DDE-9A1A-D0E171973E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7C89-2B79-461C-8BD1-C3E341EC7B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E9733-BF94-4100-BC67-F6D1B238A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DBB4-F82B-408D-A3AC-301DFBE50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2EF0-E71D-47A8-8995-F59268EA0BBD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4BAE-986D-4AFD-89E0-A19E4D2659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ABFD-9426-4AE2-BD85-21AAB157C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2426-C548-4F44-88F3-0399BED6EA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5A752-ADE5-45BF-9096-CA364AC58F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540D-5E1B-4B0D-A881-660BC8BFB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C08227A-03B4-4127-BD41-5A40903BC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DE1F6-7D39-4943-8CEF-C64A18EBD2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F225F-30EA-4FE3-AAEE-39A8613C3B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/>
            <a:r>
              <a:rPr lang="en-US"/>
              <a:t>CRICOS code 00025B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1892FA-066D-4596-B743-D8D2030EB9F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Presentation Title | Date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70BFB-816B-4C14-96C9-17BEC65A52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Presentation Title | Date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12488" y="6518190"/>
            <a:ext cx="2376000" cy="24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CRICOS code 00025B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AA4-4265-461E-911D-DD57138D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68" y="1124744"/>
            <a:ext cx="10738247" cy="648072"/>
          </a:xfrm>
        </p:spPr>
        <p:txBody>
          <a:bodyPr/>
          <a:lstStyle/>
          <a:p>
            <a:pPr algn="ctr"/>
            <a:r>
              <a:rPr lang="en-US" sz="3200" b="1" dirty="0"/>
              <a:t>ECON3510 – Tutorial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562C1-6FDC-4D31-955B-FE1F69A6CAFD}"/>
              </a:ext>
            </a:extLst>
          </p:cNvPr>
          <p:cNvSpPr/>
          <p:nvPr/>
        </p:nvSpPr>
        <p:spPr>
          <a:xfrm>
            <a:off x="4200924" y="6342754"/>
            <a:ext cx="379013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chemeClr val="bg1"/>
                </a:solidFill>
              </a:rPr>
              <a:t>Nicholas Umashev</a:t>
            </a:r>
          </a:p>
        </p:txBody>
      </p:sp>
    </p:spTree>
    <p:extLst>
      <p:ext uri="{BB962C8B-B14F-4D97-AF65-F5344CB8AC3E}">
        <p14:creationId xmlns:p14="http://schemas.microsoft.com/office/powerpoint/2010/main" val="33271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AA4-4265-461E-911D-DD57138D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76" y="2780928"/>
            <a:ext cx="10738247" cy="1296144"/>
          </a:xfrm>
        </p:spPr>
        <p:txBody>
          <a:bodyPr/>
          <a:lstStyle/>
          <a:p>
            <a:pPr algn="ctr"/>
            <a:r>
              <a:rPr lang="en-US" sz="4000" dirty="0"/>
              <a:t>Exercise 1</a:t>
            </a:r>
            <a:br>
              <a:rPr lang="en-US" sz="3600" dirty="0"/>
            </a:br>
            <a:r>
              <a:rPr lang="en-US" sz="3600" dirty="0"/>
              <a:t>	</a:t>
            </a:r>
            <a:br>
              <a:rPr lang="en-US" sz="3600" dirty="0"/>
            </a:br>
            <a:r>
              <a:rPr lang="en-US" sz="3600" dirty="0"/>
              <a:t>Heckscher-Ohlin Simplified</a:t>
            </a:r>
          </a:p>
        </p:txBody>
      </p:sp>
    </p:spTree>
    <p:extLst>
      <p:ext uri="{BB962C8B-B14F-4D97-AF65-F5344CB8AC3E}">
        <p14:creationId xmlns:p14="http://schemas.microsoft.com/office/powerpoint/2010/main" val="36168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08568" y="6519171"/>
            <a:ext cx="288032" cy="240219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E2107-D4E7-471D-AFD1-97DE050FDBE2}"/>
              </a:ext>
            </a:extLst>
          </p:cNvPr>
          <p:cNvSpPr/>
          <p:nvPr/>
        </p:nvSpPr>
        <p:spPr>
          <a:xfrm>
            <a:off x="4707661" y="116632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Exercise 1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F7513-2AFD-4099-9C19-D624127E28CB}"/>
              </a:ext>
            </a:extLst>
          </p:cNvPr>
          <p:cNvSpPr/>
          <p:nvPr/>
        </p:nvSpPr>
        <p:spPr>
          <a:xfrm>
            <a:off x="1269071" y="3312974"/>
            <a:ext cx="96850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Write down the optimality/equilibrium conditions and find (1) food and cloth production under autarchy (2) relative price at: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>
                <a:ea typeface="ヒラギノ角ゴ Pro W3" pitchFamily="-84" charset="-128"/>
              </a:rPr>
              <a:t>Home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>
                <a:ea typeface="ヒラギノ角ゴ Pro W3" pitchFamily="-84" charset="-128"/>
              </a:rPr>
              <a:t>Foreign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1400" dirty="0">
              <a:ea typeface="ヒラギノ角ゴ Pro W3" pitchFamily="-8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Write down the optimality/equilibrium conditions under free trade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1400" dirty="0">
              <a:ea typeface="ヒラギノ角ゴ Pro W3" pitchFamily="-8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Given the symmetry of the problem, conjecture that Q</a:t>
            </a:r>
            <a:r>
              <a:rPr lang="en-US" altLang="en-US" baseline="-25000" dirty="0">
                <a:ea typeface="ヒラギノ角ゴ Pro W3" pitchFamily="-84" charset="-128"/>
              </a:rPr>
              <a:t>F</a:t>
            </a:r>
            <a:r>
              <a:rPr lang="en-US" altLang="en-US" dirty="0">
                <a:ea typeface="ヒラギノ角ゴ Pro W3" pitchFamily="-84" charset="-128"/>
              </a:rPr>
              <a:t>=Q*</a:t>
            </a:r>
            <a:r>
              <a:rPr lang="en-US" altLang="en-US" baseline="-25000" dirty="0">
                <a:ea typeface="ヒラギノ角ゴ Pro W3" pitchFamily="-84" charset="-128"/>
              </a:rPr>
              <a:t>C, </a:t>
            </a:r>
            <a:r>
              <a:rPr lang="en-US" altLang="en-US" dirty="0">
                <a:ea typeface="ヒラギノ角ゴ Pro W3" pitchFamily="-84" charset="-128"/>
              </a:rPr>
              <a:t>Q</a:t>
            </a:r>
            <a:r>
              <a:rPr lang="en-US" altLang="en-US" baseline="-25000" dirty="0">
                <a:ea typeface="ヒラギノ角ゴ Pro W3" pitchFamily="-84" charset="-128"/>
              </a:rPr>
              <a:t>C</a:t>
            </a:r>
            <a:r>
              <a:rPr lang="en-US" altLang="en-US" dirty="0">
                <a:ea typeface="ヒラギノ角ゴ Pro W3" pitchFamily="-84" charset="-128"/>
              </a:rPr>
              <a:t>=Q*</a:t>
            </a:r>
            <a:r>
              <a:rPr lang="en-US" altLang="en-US" baseline="-25000" dirty="0">
                <a:ea typeface="ヒラギノ角ゴ Pro W3" pitchFamily="-84" charset="-128"/>
              </a:rPr>
              <a:t>F</a:t>
            </a:r>
            <a:r>
              <a:rPr lang="en-US" altLang="en-US" dirty="0">
                <a:ea typeface="ヒラギノ角ゴ Pro W3" pitchFamily="-84" charset="-128"/>
              </a:rPr>
              <a:t> and use the optimality conditions to </a:t>
            </a:r>
            <a:r>
              <a:rPr lang="en-US" altLang="en-US">
                <a:ea typeface="ヒラギノ角ゴ Pro W3" pitchFamily="-84" charset="-128"/>
              </a:rPr>
              <a:t>find the </a:t>
            </a:r>
            <a:r>
              <a:rPr lang="en-US" altLang="en-US" dirty="0">
                <a:ea typeface="ヒラギノ角ゴ Pro W3" pitchFamily="-84" charset="-128"/>
              </a:rPr>
              <a:t>relative price of cloth under free trade, Home and Foreign production, imports and exports under free trade.</a:t>
            </a:r>
            <a:r>
              <a:rPr lang="en-US" dirty="0"/>
              <a:t> 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B8E52-A134-4A91-8DDB-C4824721BCBF}"/>
              </a:ext>
            </a:extLst>
          </p:cNvPr>
          <p:cNvSpPr/>
          <p:nvPr/>
        </p:nvSpPr>
        <p:spPr>
          <a:xfrm>
            <a:off x="705911" y="703676"/>
            <a:ext cx="10811397" cy="236988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AU" b="1" dirty="0">
                <a:solidFill>
                  <a:schemeClr val="accent1"/>
                </a:solidFill>
              </a:rPr>
              <a:t>We have the following: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Home PPF is </a:t>
            </a:r>
            <a:r>
              <a:rPr lang="en-US" b="1" dirty="0">
                <a:solidFill>
                  <a:schemeClr val="accent1"/>
                </a:solidFill>
              </a:rPr>
              <a:t>4Q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+ Q</a:t>
            </a:r>
            <a:r>
              <a:rPr lang="en-US" b="1" baseline="-25000" dirty="0">
                <a:solidFill>
                  <a:schemeClr val="accent1"/>
                </a:solidFill>
              </a:rPr>
              <a:t>C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2,000 and Foreign PPF  is Q*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+ 4Q*</a:t>
            </a:r>
            <a:r>
              <a:rPr lang="en-US" b="1" baseline="-25000" dirty="0">
                <a:solidFill>
                  <a:schemeClr val="accent1"/>
                </a:solidFill>
              </a:rPr>
              <a:t>C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2,000</a:t>
            </a:r>
          </a:p>
          <a:p>
            <a:pPr lvl="0"/>
            <a:endParaRPr lang="en-US" sz="1100" b="1" dirty="0">
              <a:solidFill>
                <a:schemeClr val="accent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Opportunity cost of cloth for food is Q</a:t>
            </a:r>
            <a:r>
              <a:rPr lang="en-US" b="1" baseline="-25000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/4Q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for Home and 4Q*</a:t>
            </a:r>
            <a:r>
              <a:rPr lang="en-US" b="1" baseline="-25000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/Q*</a:t>
            </a:r>
            <a:r>
              <a:rPr lang="en-US" b="1" baseline="-25000" dirty="0">
                <a:solidFill>
                  <a:schemeClr val="accent1"/>
                </a:solidFill>
              </a:rPr>
              <a:t>F  </a:t>
            </a:r>
            <a:r>
              <a:rPr lang="en-US" b="1" dirty="0">
                <a:solidFill>
                  <a:schemeClr val="accent1"/>
                </a:solidFill>
              </a:rPr>
              <a:t>for Foreign</a:t>
            </a:r>
          </a:p>
          <a:p>
            <a:pPr lvl="0"/>
            <a:endParaRPr lang="en-US" sz="1100" b="1" dirty="0">
              <a:solidFill>
                <a:schemeClr val="accent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MRS between cloth and food is the same and is equal to the ratio of consumption of food over consumption of cloth. Therefore, </a:t>
            </a:r>
            <a:r>
              <a:rPr lang="en-US" b="1" i="1" dirty="0">
                <a:solidFill>
                  <a:schemeClr val="accent1"/>
                </a:solidFill>
              </a:rPr>
              <a:t>Q</a:t>
            </a:r>
            <a:r>
              <a:rPr lang="en-US" b="1" i="1" baseline="-25000" dirty="0">
                <a:solidFill>
                  <a:schemeClr val="accent1"/>
                </a:solidFill>
              </a:rPr>
              <a:t>F </a:t>
            </a:r>
            <a:r>
              <a:rPr lang="en-US" b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chemeClr val="accent1"/>
                </a:solidFill>
              </a:rPr>
              <a:t>Q</a:t>
            </a:r>
            <a:r>
              <a:rPr lang="en-US" b="1" i="1" baseline="-25000" dirty="0">
                <a:solidFill>
                  <a:schemeClr val="accent1"/>
                </a:solidFill>
              </a:rPr>
              <a:t>C 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chemeClr val="accent1"/>
                </a:solidFill>
              </a:rPr>
              <a:t>Q*</a:t>
            </a:r>
            <a:r>
              <a:rPr lang="en-US" b="1" i="1" baseline="-25000" dirty="0">
                <a:solidFill>
                  <a:schemeClr val="accent1"/>
                </a:solidFill>
              </a:rPr>
              <a:t>F </a:t>
            </a:r>
            <a:r>
              <a:rPr lang="en-US" b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chemeClr val="accent1"/>
                </a:solidFill>
              </a:rPr>
              <a:t>Q*</a:t>
            </a:r>
            <a:r>
              <a:rPr lang="en-US" b="1" i="1" baseline="-25000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  under autarchy and (Q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b="1" i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)/(Q</a:t>
            </a:r>
            <a:r>
              <a:rPr lang="en-US" b="1" baseline="-25000" dirty="0">
                <a:solidFill>
                  <a:schemeClr val="accent1"/>
                </a:solidFill>
              </a:rPr>
              <a:t>C-</a:t>
            </a:r>
            <a:r>
              <a:rPr lang="en-US" b="1" i="1" dirty="0">
                <a:solidFill>
                  <a:schemeClr val="accent1"/>
                </a:solidFill>
              </a:rPr>
              <a:t>X</a:t>
            </a:r>
            <a:r>
              <a:rPr lang="en-US" b="1" i="1" baseline="-25000" dirty="0">
                <a:solidFill>
                  <a:schemeClr val="accent1"/>
                </a:solidFill>
              </a:rPr>
              <a:t>C </a:t>
            </a:r>
            <a:r>
              <a:rPr lang="en-US" b="1" dirty="0">
                <a:solidFill>
                  <a:schemeClr val="accent1"/>
                </a:solidFill>
              </a:rPr>
              <a:t>) and (Q*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+X</a:t>
            </a:r>
            <a:r>
              <a:rPr lang="en-US" b="1" i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)/(Q*</a:t>
            </a:r>
            <a:r>
              <a:rPr lang="en-US" b="1" baseline="-25000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b="1" i="1" dirty="0">
                <a:solidFill>
                  <a:schemeClr val="accent1"/>
                </a:solidFill>
              </a:rPr>
              <a:t>X</a:t>
            </a:r>
            <a:r>
              <a:rPr lang="en-US" b="1" i="1" baseline="-25000" dirty="0">
                <a:solidFill>
                  <a:schemeClr val="accent1"/>
                </a:solidFill>
              </a:rPr>
              <a:t>C </a:t>
            </a:r>
            <a:r>
              <a:rPr lang="en-US" b="1" dirty="0">
                <a:solidFill>
                  <a:schemeClr val="accent1"/>
                </a:solidFill>
              </a:rPr>
              <a:t>) under trade</a:t>
            </a:r>
            <a:endParaRPr lang="en-AU" b="1" dirty="0">
              <a:solidFill>
                <a:schemeClr val="accent1"/>
              </a:solidFill>
            </a:endParaRPr>
          </a:p>
          <a:p>
            <a:pPr lvl="0"/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AA4-4265-461E-911D-DD57138D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76" y="2780928"/>
            <a:ext cx="10738247" cy="1296144"/>
          </a:xfrm>
        </p:spPr>
        <p:txBody>
          <a:bodyPr/>
          <a:lstStyle/>
          <a:p>
            <a:pPr algn="ctr"/>
            <a:r>
              <a:rPr lang="en-US" sz="4000" dirty="0"/>
              <a:t>Exercise 2</a:t>
            </a:r>
            <a:br>
              <a:rPr lang="en-US" sz="3600" dirty="0"/>
            </a:br>
            <a:r>
              <a:rPr lang="en-US" sz="3600" dirty="0"/>
              <a:t>	</a:t>
            </a:r>
            <a:br>
              <a:rPr lang="en-US" sz="3600" dirty="0"/>
            </a:br>
            <a:r>
              <a:rPr lang="en-US" sz="3600" dirty="0"/>
              <a:t>Analysis of Exercise 1</a:t>
            </a:r>
          </a:p>
        </p:txBody>
      </p:sp>
    </p:spTree>
    <p:extLst>
      <p:ext uri="{BB962C8B-B14F-4D97-AF65-F5344CB8AC3E}">
        <p14:creationId xmlns:p14="http://schemas.microsoft.com/office/powerpoint/2010/main" val="24833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E2107-D4E7-471D-AFD1-97DE050FDBE2}"/>
              </a:ext>
            </a:extLst>
          </p:cNvPr>
          <p:cNvSpPr/>
          <p:nvPr/>
        </p:nvSpPr>
        <p:spPr>
          <a:xfrm>
            <a:off x="5341642" y="116632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Question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5CA0C-C42A-4536-807C-9395C3FEDD4F}"/>
              </a:ext>
            </a:extLst>
          </p:cNvPr>
          <p:cNvSpPr/>
          <p:nvPr/>
        </p:nvSpPr>
        <p:spPr>
          <a:xfrm>
            <a:off x="705911" y="703676"/>
            <a:ext cx="10811397" cy="6463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AU" b="1" dirty="0">
                <a:solidFill>
                  <a:schemeClr val="accent1"/>
                </a:solidFill>
              </a:rPr>
              <a:t>Going back to Exercise 1:</a:t>
            </a:r>
          </a:p>
          <a:p>
            <a:pPr lvl="0" algn="ctr"/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8E7F7-05B5-45DE-86A0-BA6614BF344F}"/>
              </a:ext>
            </a:extLst>
          </p:cNvPr>
          <p:cNvSpPr txBox="1">
            <a:spLocks/>
          </p:cNvSpPr>
          <p:nvPr/>
        </p:nvSpPr>
        <p:spPr>
          <a:xfrm>
            <a:off x="483897" y="1844824"/>
            <a:ext cx="11255424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Looking at the PPF of each country, can you determine which country has a comparative advantage in cloth and which in food?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Does any country fully specialize in the production of one good as in the Ricardian model? Why?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Is it true that each country exports the good in which it has a comparative advantage? What does this say about the “robustness” of the main lesson of the Ricardian model?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Is the model in Exercise 1 a version of the </a:t>
            </a:r>
            <a:r>
              <a:rPr lang="en-GB" altLang="en-US" dirty="0">
                <a:ea typeface="ヒラギノ角ゴ Pro W3" pitchFamily="-84" charset="-128"/>
              </a:rPr>
              <a:t>Heckscher-Ohlin </a:t>
            </a:r>
            <a:r>
              <a:rPr lang="en-GB" dirty="0"/>
              <a:t>model? More precisely, what additional assumptions would need to be made to make it into a version of the Heckscher-Ohlin model?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What prediction about factor prices would the </a:t>
            </a:r>
            <a:r>
              <a:rPr lang="en-GB" altLang="en-US" dirty="0">
                <a:ea typeface="ヒラギノ角ゴ Pro W3" pitchFamily="-84" charset="-128"/>
              </a:rPr>
              <a:t>Heckscher-Ohlin </a:t>
            </a:r>
            <a:r>
              <a:rPr lang="en-GB" dirty="0"/>
              <a:t>model yield?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BB3144625574BA667E44BAE7C442C" ma:contentTypeVersion="11" ma:contentTypeDescription="Create a new document." ma:contentTypeScope="" ma:versionID="45783a6da7c45c16bf2132cdc7b7681d">
  <xsd:schema xmlns:xsd="http://www.w3.org/2001/XMLSchema" xmlns:xs="http://www.w3.org/2001/XMLSchema" xmlns:p="http://schemas.microsoft.com/office/2006/metadata/properties" xmlns:ns3="d6355a53-9a9b-4f9f-a280-78e6a77ff033" xmlns:ns4="28fde288-a958-4020-8abd-0c9de0946aa3" targetNamespace="http://schemas.microsoft.com/office/2006/metadata/properties" ma:root="true" ma:fieldsID="c2e32cfcad5bf66cfbb6d10819128d80" ns3:_="" ns4:_="">
    <xsd:import namespace="d6355a53-9a9b-4f9f-a280-78e6a77ff033"/>
    <xsd:import namespace="28fde288-a958-4020-8abd-0c9de0946a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55a53-9a9b-4f9f-a280-78e6a77ff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de288-a958-4020-8abd-0c9de0946a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C7D9B0-030C-426F-A79F-442A71D3D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55a53-9a9b-4f9f-a280-78e6a77ff033"/>
    <ds:schemaRef ds:uri="28fde288-a958-4020-8abd-0c9de0946a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8FF060-98E6-4FEF-B2C4-6F1A18B39E8D}">
  <ds:schemaRefs>
    <ds:schemaRef ds:uri="d6355a53-9a9b-4f9f-a280-78e6a77ff033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8fde288-a958-4020-8abd-0c9de0946aa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9A8CF8B-AC47-42C9-A853-87BA2FDF18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52542</TotalTime>
  <Words>551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University of Queensland</vt:lpstr>
      <vt:lpstr>ECON3510 – Tutorial 4</vt:lpstr>
      <vt:lpstr>Exercise 1   Heckscher-Ohlin Simplified</vt:lpstr>
      <vt:lpstr>PowerPoint Presentation</vt:lpstr>
      <vt:lpstr>Exercise 2   Analysis of Exercise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Alexandros;Daniel</dc:creator>
  <cp:lastModifiedBy>Nicholas Umashev</cp:lastModifiedBy>
  <cp:revision>527</cp:revision>
  <cp:lastPrinted>2020-03-10T13:32:43Z</cp:lastPrinted>
  <dcterms:created xsi:type="dcterms:W3CDTF">2018-09-28T01:38:30Z</dcterms:created>
  <dcterms:modified xsi:type="dcterms:W3CDTF">2020-04-03T05:14:57Z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0x0101006A2BB3144625574BA667E44BAE7C442C</vt:lpwstr>
  </property>
</Properties>
</file>