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477" r:id="rId5"/>
    <p:sldId id="531" r:id="rId6"/>
    <p:sldId id="532" r:id="rId7"/>
    <p:sldId id="535" r:id="rId8"/>
    <p:sldId id="533" r:id="rId9"/>
    <p:sldId id="534" r:id="rId10"/>
    <p:sldId id="536" r:id="rId11"/>
    <p:sldId id="537" r:id="rId12"/>
    <p:sldId id="538" r:id="rId13"/>
    <p:sldId id="539" r:id="rId14"/>
    <p:sldId id="540"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3CB44E-D948-4082-A485-F4F588E65251}">
          <p14:sldIdLst>
            <p14:sldId id="477"/>
            <p14:sldId id="531"/>
            <p14:sldId id="532"/>
            <p14:sldId id="535"/>
            <p14:sldId id="533"/>
            <p14:sldId id="534"/>
            <p14:sldId id="536"/>
            <p14:sldId id="537"/>
            <p14:sldId id="538"/>
            <p14:sldId id="539"/>
            <p14:sldId id="54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os Karakostas" initials="AK" lastIdx="2" clrIdx="0">
    <p:extLst>
      <p:ext uri="{19B8F6BF-5375-455C-9EA6-DF929625EA0E}">
        <p15:presenceInfo xmlns:p15="http://schemas.microsoft.com/office/powerpoint/2012/main" userId="S-1-5-21-620321403-24207062-1845911597-10355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2D97"/>
    <a:srgbClr val="FFCC00"/>
    <a:srgbClr val="D7D1CC"/>
    <a:srgbClr val="51247A"/>
    <a:srgbClr val="985CCF"/>
    <a:srgbClr val="7F49B1"/>
    <a:srgbClr val="8C2989"/>
    <a:srgbClr val="7635B1"/>
    <a:srgbClr val="AA309E"/>
    <a:srgbClr val="962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3" autoAdjust="0"/>
    <p:restoredTop sz="96517" autoAdjust="0"/>
  </p:normalViewPr>
  <p:slideViewPr>
    <p:cSldViewPr showGuides="1">
      <p:cViewPr varScale="1">
        <p:scale>
          <a:sx n="117" d="100"/>
          <a:sy n="117" d="100"/>
        </p:scale>
        <p:origin x="84" y="102"/>
      </p:cViewPr>
      <p:guideLst/>
    </p:cSldViewPr>
  </p:slideViewPr>
  <p:notesTextViewPr>
    <p:cViewPr>
      <p:scale>
        <a:sx n="125" d="100"/>
        <a:sy n="125" d="100"/>
      </p:scale>
      <p:origin x="0" y="0"/>
    </p:cViewPr>
  </p:notesTextViewPr>
  <p:notesViewPr>
    <p:cSldViewPr showGuides="1">
      <p:cViewPr varScale="1">
        <p:scale>
          <a:sx n="84" d="100"/>
          <a:sy n="84" d="100"/>
        </p:scale>
        <p:origin x="2976"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412A36AD-C140-47B5-A0AA-2808AF1C1C9D}" type="datetimeFigureOut">
              <a:rPr lang="en-AU" smtClean="0"/>
              <a:t>27/03/2020</a:t>
            </a:fld>
            <a:endParaRPr lang="en-AU"/>
          </a:p>
        </p:txBody>
      </p:sp>
      <p:sp>
        <p:nvSpPr>
          <p:cNvPr id="4" name="Footer Placeholder 3"/>
          <p:cNvSpPr>
            <a:spLocks noGrp="1"/>
          </p:cNvSpPr>
          <p:nvPr>
            <p:ph type="ftr" sz="quarter" idx="2"/>
          </p:nvPr>
        </p:nvSpPr>
        <p:spPr>
          <a:xfrm>
            <a:off x="1"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2763829E-EB69-4A98-9D54-8D6822520B27}" type="datetimeFigureOut">
              <a:rPr lang="en-AU" smtClean="0"/>
              <a:t>27/03/2020</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1</a:t>
            </a:fld>
            <a:endParaRPr lang="en-AU"/>
          </a:p>
        </p:txBody>
      </p:sp>
    </p:spTree>
    <p:extLst>
      <p:ext uri="{BB962C8B-B14F-4D97-AF65-F5344CB8AC3E}">
        <p14:creationId xmlns:p14="http://schemas.microsoft.com/office/powerpoint/2010/main" val="249793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a:t>
            </a:r>
          </a:p>
        </p:txBody>
      </p:sp>
      <p:sp>
        <p:nvSpPr>
          <p:cNvPr id="4" name="Slide Number Placeholder 3"/>
          <p:cNvSpPr>
            <a:spLocks noGrp="1"/>
          </p:cNvSpPr>
          <p:nvPr>
            <p:ph type="sldNum" sz="quarter" idx="10"/>
          </p:nvPr>
        </p:nvSpPr>
        <p:spPr/>
        <p:txBody>
          <a:bodyPr/>
          <a:lstStyle/>
          <a:p>
            <a:fld id="{0EF05BAA-92F6-4DEA-A832-E4B15A2F525C}" type="slidenum">
              <a:rPr lang="en-AU" smtClean="0"/>
              <a:t>10</a:t>
            </a:fld>
            <a:endParaRPr lang="en-AU"/>
          </a:p>
        </p:txBody>
      </p:sp>
    </p:spTree>
    <p:extLst>
      <p:ext uri="{BB962C8B-B14F-4D97-AF65-F5344CB8AC3E}">
        <p14:creationId xmlns:p14="http://schemas.microsoft.com/office/powerpoint/2010/main" val="2275005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a:t>
            </a:r>
          </a:p>
        </p:txBody>
      </p:sp>
      <p:sp>
        <p:nvSpPr>
          <p:cNvPr id="4" name="Slide Number Placeholder 3"/>
          <p:cNvSpPr>
            <a:spLocks noGrp="1"/>
          </p:cNvSpPr>
          <p:nvPr>
            <p:ph type="sldNum" sz="quarter" idx="10"/>
          </p:nvPr>
        </p:nvSpPr>
        <p:spPr/>
        <p:txBody>
          <a:bodyPr/>
          <a:lstStyle/>
          <a:p>
            <a:fld id="{0EF05BAA-92F6-4DEA-A832-E4B15A2F525C}" type="slidenum">
              <a:rPr lang="en-AU" smtClean="0"/>
              <a:t>11</a:t>
            </a:fld>
            <a:endParaRPr lang="en-AU"/>
          </a:p>
        </p:txBody>
      </p:sp>
    </p:spTree>
    <p:extLst>
      <p:ext uri="{BB962C8B-B14F-4D97-AF65-F5344CB8AC3E}">
        <p14:creationId xmlns:p14="http://schemas.microsoft.com/office/powerpoint/2010/main" val="250937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42323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Answer 1: </a:t>
            </a:r>
            <a:r>
              <a:rPr lang="en-US" sz="1200" i="0" kern="1200" dirty="0" err="1">
                <a:solidFill>
                  <a:schemeClr val="tx1"/>
                </a:solidFill>
                <a:effectLst/>
                <a:latin typeface="+mn-lt"/>
                <a:ea typeface="+mn-ea"/>
                <a:cs typeface="+mn-cs"/>
              </a:rPr>
              <a:t>w</a:t>
            </a:r>
            <a:r>
              <a:rPr lang="en-US" sz="1200" i="0" kern="1200" baseline="-25000" dirty="0" err="1">
                <a:solidFill>
                  <a:schemeClr val="tx1"/>
                </a:solidFill>
                <a:effectLst/>
                <a:latin typeface="+mn-lt"/>
                <a:ea typeface="+mn-ea"/>
                <a:cs typeface="+mn-cs"/>
              </a:rPr>
              <a:t>TV</a:t>
            </a:r>
            <a:r>
              <a:rPr lang="en-US" sz="1200" i="0" kern="1200" dirty="0" err="1">
                <a:solidFill>
                  <a:schemeClr val="tx1"/>
                </a:solidFill>
                <a:effectLst/>
                <a:latin typeface="+mn-lt"/>
                <a:ea typeface="+mn-ea"/>
                <a:cs typeface="+mn-cs"/>
              </a:rPr>
              <a:t>a</a:t>
            </a:r>
            <a:r>
              <a:rPr lang="en-US" sz="1200" i="0" kern="1200" baseline="-25000" dirty="0" err="1">
                <a:solidFill>
                  <a:schemeClr val="tx1"/>
                </a:solidFill>
                <a:effectLst/>
                <a:latin typeface="+mn-lt"/>
                <a:ea typeface="+mn-ea"/>
                <a:cs typeface="+mn-cs"/>
              </a:rPr>
              <a:t>TV</a:t>
            </a:r>
            <a:r>
              <a:rPr lang="en-US" sz="1200" i="0" kern="1200" dirty="0">
                <a:solidFill>
                  <a:schemeClr val="tx1"/>
                </a:solidFill>
                <a:effectLst/>
                <a:latin typeface="+mn-lt"/>
                <a:ea typeface="+mn-ea"/>
                <a:cs typeface="+mn-cs"/>
              </a:rPr>
              <a:t>=P</a:t>
            </a:r>
            <a:r>
              <a:rPr lang="en-US" sz="1200" i="0" kern="1200" baseline="-25000" dirty="0">
                <a:solidFill>
                  <a:schemeClr val="tx1"/>
                </a:solidFill>
                <a:effectLst/>
                <a:latin typeface="+mn-lt"/>
                <a:ea typeface="+mn-ea"/>
                <a:cs typeface="+mn-cs"/>
              </a:rPr>
              <a:t>TV</a:t>
            </a:r>
            <a:r>
              <a:rPr lang="en-US" sz="1200" i="0" kern="1200" dirty="0">
                <a:solidFill>
                  <a:schemeClr val="tx1"/>
                </a:solidFill>
                <a:effectLst/>
                <a:latin typeface="+mn-lt"/>
                <a:ea typeface="+mn-ea"/>
                <a:cs typeface="+mn-cs"/>
              </a:rPr>
              <a:t> implies P</a:t>
            </a:r>
            <a:r>
              <a:rPr lang="en-US" sz="1200" i="0" kern="1200" baseline="-25000" dirty="0">
                <a:solidFill>
                  <a:schemeClr val="tx1"/>
                </a:solidFill>
                <a:effectLst/>
                <a:latin typeface="+mn-lt"/>
                <a:ea typeface="+mn-ea"/>
                <a:cs typeface="+mn-cs"/>
              </a:rPr>
              <a:t>TV</a:t>
            </a:r>
            <a:r>
              <a:rPr lang="en-US" sz="1200" i="0" kern="1200" dirty="0">
                <a:solidFill>
                  <a:schemeClr val="tx1"/>
                </a:solidFill>
                <a:effectLst/>
                <a:latin typeface="+mn-lt"/>
                <a:ea typeface="+mn-ea"/>
                <a:cs typeface="+mn-cs"/>
              </a:rPr>
              <a:t>=6 which implies P</a:t>
            </a:r>
            <a:r>
              <a:rPr lang="en-US" sz="1200" i="0" kern="1200" baseline="-25000" dirty="0">
                <a:solidFill>
                  <a:schemeClr val="tx1"/>
                </a:solidFill>
                <a:effectLst/>
                <a:latin typeface="+mn-lt"/>
                <a:ea typeface="+mn-ea"/>
                <a:cs typeface="+mn-cs"/>
              </a:rPr>
              <a:t>TV</a:t>
            </a:r>
            <a:r>
              <a:rPr lang="en-US" sz="1200" i="0" kern="1200" dirty="0">
                <a:solidFill>
                  <a:schemeClr val="tx1"/>
                </a:solidFill>
                <a:effectLst/>
                <a:latin typeface="+mn-lt"/>
                <a:ea typeface="+mn-ea"/>
                <a:cs typeface="+mn-cs"/>
              </a:rPr>
              <a:t>/P</a:t>
            </a:r>
            <a:r>
              <a:rPr lang="en-US" sz="1200" i="0" kern="1200" baseline="-25000" dirty="0">
                <a:solidFill>
                  <a:schemeClr val="tx1"/>
                </a:solidFill>
                <a:effectLst/>
                <a:latin typeface="+mn-lt"/>
                <a:ea typeface="+mn-ea"/>
                <a:cs typeface="+mn-cs"/>
              </a:rPr>
              <a:t>C</a:t>
            </a:r>
            <a:r>
              <a:rPr lang="en-US" sz="1200" i="0" kern="1200" dirty="0">
                <a:solidFill>
                  <a:schemeClr val="tx1"/>
                </a:solidFill>
                <a:effectLst/>
                <a:latin typeface="+mn-lt"/>
                <a:ea typeface="+mn-ea"/>
                <a:cs typeface="+mn-cs"/>
              </a:rPr>
              <a:t>=3/2 which implies </a:t>
            </a:r>
            <a:r>
              <a:rPr lang="en-US" sz="1200" i="0" kern="1200" dirty="0" err="1">
                <a:solidFill>
                  <a:schemeClr val="tx1"/>
                </a:solidFill>
                <a:effectLst/>
                <a:latin typeface="+mn-lt"/>
                <a:ea typeface="+mn-ea"/>
                <a:cs typeface="+mn-cs"/>
              </a:rPr>
              <a:t>a</a:t>
            </a:r>
            <a:r>
              <a:rPr lang="en-US" sz="1200" i="0" kern="1200" baseline="-25000" dirty="0" err="1">
                <a:solidFill>
                  <a:schemeClr val="tx1"/>
                </a:solidFill>
                <a:effectLst/>
                <a:latin typeface="+mn-lt"/>
                <a:ea typeface="+mn-ea"/>
                <a:cs typeface="+mn-cs"/>
              </a:rPr>
              <a:t>TV</a:t>
            </a:r>
            <a:r>
              <a:rPr lang="en-US" sz="1200" i="0" kern="1200" dirty="0">
                <a:solidFill>
                  <a:schemeClr val="tx1"/>
                </a:solidFill>
                <a:effectLst/>
                <a:latin typeface="+mn-lt"/>
                <a:ea typeface="+mn-ea"/>
                <a:cs typeface="+mn-cs"/>
              </a:rPr>
              <a:t>/</a:t>
            </a:r>
            <a:r>
              <a:rPr lang="en-US" sz="1200" i="0" kern="1200" dirty="0" err="1">
                <a:solidFill>
                  <a:schemeClr val="tx1"/>
                </a:solidFill>
                <a:effectLst/>
                <a:latin typeface="+mn-lt"/>
                <a:ea typeface="+mn-ea"/>
                <a:cs typeface="+mn-cs"/>
              </a:rPr>
              <a:t>a</a:t>
            </a:r>
            <a:r>
              <a:rPr lang="en-US" sz="1200" i="0" kern="1200" baseline="-25000" dirty="0" err="1">
                <a:solidFill>
                  <a:schemeClr val="tx1"/>
                </a:solidFill>
                <a:effectLst/>
                <a:latin typeface="+mn-lt"/>
                <a:ea typeface="+mn-ea"/>
                <a:cs typeface="+mn-cs"/>
              </a:rPr>
              <a:t>C</a:t>
            </a:r>
            <a:r>
              <a:rPr lang="en-US" sz="1200" i="0" kern="1200" dirty="0">
                <a:solidFill>
                  <a:schemeClr val="tx1"/>
                </a:solidFill>
                <a:effectLst/>
                <a:latin typeface="+mn-lt"/>
                <a:ea typeface="+mn-ea"/>
                <a:cs typeface="+mn-cs"/>
              </a:rPr>
              <a:t>=3/2 which implies </a:t>
            </a:r>
            <a:r>
              <a:rPr lang="en-US" sz="1200" i="0" kern="1200" dirty="0" err="1">
                <a:solidFill>
                  <a:schemeClr val="tx1"/>
                </a:solidFill>
                <a:effectLst/>
                <a:latin typeface="+mn-lt"/>
                <a:ea typeface="+mn-ea"/>
                <a:cs typeface="+mn-cs"/>
              </a:rPr>
              <a:t>a</a:t>
            </a:r>
            <a:r>
              <a:rPr lang="en-US" sz="1200" i="0" kern="1200" baseline="-25000" dirty="0" err="1">
                <a:solidFill>
                  <a:schemeClr val="tx1"/>
                </a:solidFill>
                <a:effectLst/>
                <a:latin typeface="+mn-lt"/>
                <a:ea typeface="+mn-ea"/>
                <a:cs typeface="+mn-cs"/>
              </a:rPr>
              <a:t>C</a:t>
            </a:r>
            <a:r>
              <a:rPr lang="en-US" sz="1200" i="0" kern="1200" dirty="0">
                <a:solidFill>
                  <a:schemeClr val="tx1"/>
                </a:solidFill>
                <a:effectLst/>
                <a:latin typeface="+mn-lt"/>
                <a:ea typeface="+mn-ea"/>
                <a:cs typeface="+mn-cs"/>
              </a:rPr>
              <a:t>=1/3. </a:t>
            </a:r>
          </a:p>
          <a:p>
            <a:endParaRPr lang="en-US" sz="120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Answer 2: </a:t>
            </a:r>
            <a:r>
              <a:rPr lang="en-US" sz="1200" i="1" kern="1200" dirty="0">
                <a:solidFill>
                  <a:schemeClr val="tx1"/>
                </a:solidFill>
                <a:effectLst/>
                <a:latin typeface="+mn-lt"/>
                <a:ea typeface="+mn-ea"/>
                <a:cs typeface="+mn-cs"/>
              </a:rPr>
              <a:t>w*</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a*</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implies</a:t>
            </a:r>
            <a:r>
              <a:rPr lang="en-US" sz="1200" i="1" kern="1200" dirty="0">
                <a:solidFill>
                  <a:schemeClr val="tx1"/>
                </a:solidFill>
                <a:effectLst/>
                <a:latin typeface="+mn-lt"/>
                <a:ea typeface="+mn-ea"/>
                <a:cs typeface="+mn-cs"/>
              </a:rPr>
              <a:t> P*</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=6 </a:t>
            </a:r>
            <a:r>
              <a:rPr lang="en-US" sz="1200" kern="1200" dirty="0">
                <a:solidFill>
                  <a:schemeClr val="tx1"/>
                </a:solidFill>
                <a:effectLst/>
                <a:latin typeface="+mn-lt"/>
                <a:ea typeface="+mn-ea"/>
                <a:cs typeface="+mn-cs"/>
              </a:rPr>
              <a:t>which implies</a:t>
            </a:r>
            <a:r>
              <a:rPr lang="en-US" sz="1200" i="1" kern="1200" dirty="0">
                <a:solidFill>
                  <a:schemeClr val="tx1"/>
                </a:solidFill>
                <a:effectLst/>
                <a:latin typeface="+mn-lt"/>
                <a:ea typeface="+mn-ea"/>
                <a:cs typeface="+mn-cs"/>
              </a:rPr>
              <a:t> P*</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=1/2 </a:t>
            </a:r>
            <a:r>
              <a:rPr lang="en-US" sz="1200" kern="1200" dirty="0">
                <a:solidFill>
                  <a:schemeClr val="tx1"/>
                </a:solidFill>
                <a:effectLst/>
                <a:latin typeface="+mn-lt"/>
                <a:ea typeface="+mn-ea"/>
                <a:cs typeface="+mn-cs"/>
              </a:rPr>
              <a:t>which implies</a:t>
            </a:r>
            <a:r>
              <a:rPr lang="en-US" sz="1200" i="1" kern="1200" dirty="0">
                <a:solidFill>
                  <a:schemeClr val="tx1"/>
                </a:solidFill>
                <a:effectLst/>
                <a:latin typeface="+mn-lt"/>
                <a:ea typeface="+mn-ea"/>
                <a:cs typeface="+mn-cs"/>
              </a:rPr>
              <a:t> a*</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/a*</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=1/2 </a:t>
            </a:r>
            <a:r>
              <a:rPr lang="en-US" sz="1200" kern="1200" dirty="0">
                <a:solidFill>
                  <a:schemeClr val="tx1"/>
                </a:solidFill>
                <a:effectLst/>
                <a:latin typeface="+mn-lt"/>
                <a:ea typeface="+mn-ea"/>
                <a:cs typeface="+mn-cs"/>
              </a:rPr>
              <a:t>which implies</a:t>
            </a:r>
            <a:r>
              <a:rPr lang="en-US" sz="1200" i="1" kern="1200" dirty="0">
                <a:solidFill>
                  <a:schemeClr val="tx1"/>
                </a:solidFill>
                <a:effectLst/>
                <a:latin typeface="+mn-lt"/>
                <a:ea typeface="+mn-ea"/>
                <a:cs typeface="+mn-cs"/>
              </a:rPr>
              <a:t> a*</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=1/2</a:t>
            </a:r>
            <a:r>
              <a:rPr lang="en-US" sz="1200" kern="1200" dirty="0">
                <a:solidFill>
                  <a:schemeClr val="tx1"/>
                </a:solidFill>
                <a:effectLst/>
                <a:latin typeface="+mn-lt"/>
                <a:ea typeface="+mn-ea"/>
                <a:cs typeface="+mn-cs"/>
              </a:rPr>
              <a:t>.</a:t>
            </a: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3</a:t>
            </a:fld>
            <a:endParaRPr lang="en-AU"/>
          </a:p>
        </p:txBody>
      </p:sp>
    </p:spTree>
    <p:extLst>
      <p:ext uri="{BB962C8B-B14F-4D97-AF65-F5344CB8AC3E}">
        <p14:creationId xmlns:p14="http://schemas.microsoft.com/office/powerpoint/2010/main" val="3724056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Answer 3: </a:t>
            </a:r>
            <a:r>
              <a:rPr lang="en-US" sz="1200" kern="1200" dirty="0">
                <a:solidFill>
                  <a:schemeClr val="tx1"/>
                </a:solidFill>
                <a:effectLst/>
                <a:latin typeface="+mn-lt"/>
                <a:ea typeface="+mn-ea"/>
                <a:cs typeface="+mn-cs"/>
              </a:rPr>
              <a:t>Home will export cars and Foreign will export televisions because Home has a comparative advantage in cars whereas Foreign has a comparative advantage in televisions. Each country will specialize in the goods with lower opportunity cost. No-trade price of televisions in Foreign is 1/2, lower than the world price of 1. So, Foreign will specialize in televisions, export televisions, but import cars. Autarky price of cars in Home is 2/3, lower than the world price of 1. So, Home will specialize in cars, export cars, and import televisions.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Answer 4: With trade, workers at Home are paid in terms of cars because Home exports cars. Home is better off with trade because its real wage in terms of televisions has increased. Home real wage in terms of cars is the same with or without trade and is equal to the </a:t>
            </a:r>
            <a:r>
              <a:rPr lang="en-US" sz="1200" kern="1200" dirty="0" err="1">
                <a:solidFill>
                  <a:schemeClr val="tx1"/>
                </a:solidFill>
                <a:effectLst/>
                <a:latin typeface="+mn-lt"/>
                <a:ea typeface="+mn-ea"/>
                <a:cs typeface="+mn-cs"/>
              </a:rPr>
              <a:t>labour</a:t>
            </a:r>
            <a:r>
              <a:rPr lang="en-US" sz="1200" kern="1200" dirty="0">
                <a:solidFill>
                  <a:schemeClr val="tx1"/>
                </a:solidFill>
                <a:effectLst/>
                <a:latin typeface="+mn-lt"/>
                <a:ea typeface="+mn-ea"/>
                <a:cs typeface="+mn-cs"/>
              </a:rPr>
              <a:t> productivity in cars which is 1/</a:t>
            </a:r>
            <a:r>
              <a:rPr lang="en-US" sz="1200" kern="1200" dirty="0" err="1">
                <a:solidFill>
                  <a:schemeClr val="tx1"/>
                </a:solidFill>
                <a:effectLst/>
                <a:latin typeface="+mn-lt"/>
                <a:ea typeface="+mn-ea"/>
                <a:cs typeface="+mn-cs"/>
              </a:rPr>
              <a:t>a</a:t>
            </a:r>
            <a:r>
              <a:rPr lang="en-US" sz="1200" kern="1200" baseline="-25000" dirty="0" err="1">
                <a:solidFill>
                  <a:schemeClr val="tx1"/>
                </a:solidFill>
                <a:effectLst/>
                <a:latin typeface="+mn-lt"/>
                <a:ea typeface="+mn-ea"/>
                <a:cs typeface="+mn-cs"/>
              </a:rPr>
              <a:t>C</a:t>
            </a:r>
            <a:r>
              <a:rPr lang="en-US" sz="1200" kern="1200" dirty="0">
                <a:solidFill>
                  <a:schemeClr val="tx1"/>
                </a:solidFill>
                <a:effectLst/>
                <a:latin typeface="+mn-lt"/>
                <a:ea typeface="+mn-ea"/>
                <a:cs typeface="+mn-cs"/>
              </a:rPr>
              <a:t> = 3 cars. Home wage in terms of 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is 1/</a:t>
            </a:r>
            <a:r>
              <a:rPr lang="en-US" sz="1200" kern="1200" dirty="0" err="1">
                <a:solidFill>
                  <a:schemeClr val="tx1"/>
                </a:solidFill>
                <a:effectLst/>
                <a:latin typeface="+mn-lt"/>
                <a:ea typeface="+mn-ea"/>
                <a:cs typeface="+mn-cs"/>
              </a:rPr>
              <a:t>a</a:t>
            </a:r>
            <a:r>
              <a:rPr lang="en-US" sz="1200" kern="1200" baseline="-25000" dirty="0" err="1">
                <a:solidFill>
                  <a:schemeClr val="tx1"/>
                </a:solidFill>
                <a:effectLst/>
                <a:latin typeface="+mn-lt"/>
                <a:ea typeface="+mn-ea"/>
                <a:cs typeface="+mn-cs"/>
              </a:rPr>
              <a:t>TV</a:t>
            </a:r>
            <a:r>
              <a:rPr lang="en-US" sz="1200" kern="1200" dirty="0">
                <a:solidFill>
                  <a:schemeClr val="tx1"/>
                </a:solidFill>
                <a:effectLst/>
                <a:latin typeface="+mn-lt"/>
                <a:ea typeface="+mn-ea"/>
                <a:cs typeface="+mn-cs"/>
              </a:rPr>
              <a:t> = 2 without trade. While is </a:t>
            </a:r>
            <a:r>
              <a:rPr lang="en-US" sz="1200" i="1" kern="1200" dirty="0">
                <a:solidFill>
                  <a:schemeClr val="tx1"/>
                </a:solidFill>
                <a:effectLst/>
                <a:latin typeface="+mn-lt"/>
                <a:ea typeface="+mn-ea"/>
                <a:cs typeface="+mn-cs"/>
              </a:rPr>
              <a:t>or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TV</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a</a:t>
            </a:r>
            <a:r>
              <a:rPr lang="en-US" sz="1200" kern="1200" baseline="-25000" dirty="0" err="1">
                <a:solidFill>
                  <a:schemeClr val="tx1"/>
                </a:solidFill>
                <a:effectLst/>
                <a:latin typeface="+mn-lt"/>
                <a:ea typeface="+mn-ea"/>
                <a:cs typeface="+mn-cs"/>
              </a:rPr>
              <a:t>C</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  3 </a:t>
            </a:r>
            <a:r>
              <a:rPr lang="en-US" sz="1200" i="1" kern="1200" dirty="0">
                <a:solidFill>
                  <a:schemeClr val="tx1"/>
                </a:solidFill>
                <a:effectLst/>
                <a:latin typeface="+mn-lt"/>
                <a:ea typeface="+mn-ea"/>
                <a:cs typeface="+mn-cs"/>
              </a:rPr>
              <a:t>units of TV.</a:t>
            </a:r>
          </a:p>
          <a:p>
            <a:endParaRPr lang="en-US"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Answer 5: With trade, Foreign workers are paid in terms of televisions because Foreign exports televisions. Foreign gains in terms of cars with trade. The Foreign wage with trade is (</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TV</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 a*</a:t>
            </a:r>
            <a:r>
              <a:rPr lang="en-US" sz="1200"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2 </a:t>
            </a:r>
            <a:r>
              <a:rPr lang="en-US" sz="1200" i="1" kern="1200" dirty="0">
                <a:solidFill>
                  <a:schemeClr val="tx1"/>
                </a:solidFill>
                <a:effectLst/>
                <a:latin typeface="+mn-lt"/>
                <a:ea typeface="+mn-ea"/>
                <a:cs typeface="+mn-cs"/>
              </a:rPr>
              <a:t>units of cars or 1/ a</a:t>
            </a:r>
            <a:r>
              <a:rPr lang="en-US" sz="1200" kern="1200" dirty="0">
                <a:solidFill>
                  <a:schemeClr val="tx1"/>
                </a:solidFill>
                <a:effectLst/>
                <a:latin typeface="+mn-lt"/>
                <a:ea typeface="+mn-ea"/>
                <a:cs typeface="+mn-cs"/>
              </a:rPr>
              <a:t>* </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 2 </a:t>
            </a:r>
            <a:r>
              <a:rPr lang="en-US" sz="1200" i="1" kern="1200" dirty="0">
                <a:solidFill>
                  <a:schemeClr val="tx1"/>
                </a:solidFill>
                <a:effectLst/>
                <a:latin typeface="+mn-lt"/>
                <a:ea typeface="+mn-ea"/>
                <a:cs typeface="+mn-cs"/>
              </a:rPr>
              <a:t>units of TV. </a:t>
            </a:r>
            <a:r>
              <a:rPr lang="en-US" sz="1200" kern="1200" dirty="0">
                <a:solidFill>
                  <a:schemeClr val="tx1"/>
                </a:solidFill>
                <a:effectLst/>
                <a:latin typeface="+mn-lt"/>
                <a:ea typeface="+mn-ea"/>
                <a:cs typeface="+mn-cs"/>
              </a:rPr>
              <a:t>The Foreign wage without trade is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a:t>
            </a:r>
            <a:r>
              <a:rPr lang="en-US" sz="1200" i="1" kern="1200" baseline="-25000" dirty="0">
                <a:solidFill>
                  <a:schemeClr val="tx1"/>
                </a:solidFill>
                <a:effectLst/>
                <a:latin typeface="+mn-lt"/>
                <a:ea typeface="+mn-ea"/>
                <a:cs typeface="+mn-cs"/>
              </a:rPr>
              <a:t>TV</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a:t>
            </a:r>
            <a:r>
              <a:rPr lang="en-US" sz="1200" i="1"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 a *</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 1 unit of car</a:t>
            </a:r>
            <a:r>
              <a:rPr lang="en-US" sz="1200" i="1" kern="1200" dirty="0">
                <a:solidFill>
                  <a:schemeClr val="tx1"/>
                </a:solidFill>
                <a:effectLst/>
                <a:latin typeface="+mn-lt"/>
                <a:ea typeface="+mn-ea"/>
                <a:cs typeface="+mn-cs"/>
              </a:rPr>
              <a:t> or 1 / a</a:t>
            </a:r>
            <a:r>
              <a:rPr lang="en-US" sz="1200" kern="1200" dirty="0">
                <a:solidFill>
                  <a:schemeClr val="tx1"/>
                </a:solidFill>
                <a:effectLst/>
                <a:latin typeface="+mn-lt"/>
                <a:ea typeface="+mn-ea"/>
                <a:cs typeface="+mn-cs"/>
              </a:rPr>
              <a:t>*</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 2 </a:t>
            </a:r>
            <a:r>
              <a:rPr lang="en-US" sz="1200" i="1" kern="1200" dirty="0">
                <a:solidFill>
                  <a:schemeClr val="tx1"/>
                </a:solidFill>
                <a:effectLst/>
                <a:latin typeface="+mn-lt"/>
                <a:ea typeface="+mn-ea"/>
                <a:cs typeface="+mn-cs"/>
              </a:rPr>
              <a:t>units of TV.</a:t>
            </a:r>
            <a:endParaRPr lang="en-US" sz="1200" kern="1200" dirty="0">
              <a:solidFill>
                <a:schemeClr val="tx1"/>
              </a:solidFill>
              <a:effectLst/>
              <a:latin typeface="+mn-lt"/>
              <a:ea typeface="+mn-ea"/>
              <a:cs typeface="+mn-cs"/>
            </a:endParaRP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Answer 6: </a:t>
            </a:r>
            <a:r>
              <a:rPr lang="en-US" sz="1200" kern="1200" dirty="0">
                <a:solidFill>
                  <a:schemeClr val="tx1"/>
                </a:solidFill>
                <a:effectLst/>
                <a:latin typeface="+mn-lt"/>
                <a:ea typeface="+mn-ea"/>
                <a:cs typeface="+mn-cs"/>
              </a:rPr>
              <a:t>At the trade equilibrium, the real wage for Foreign workers are either 2 cars or 2 televisions, whereas the real wage for Home workers is either 3 televisions or 3 cars. Foreign workers earn less than workers at Home in terms of cars because Home has an absolute advantage in the production of cars. Home workers also earn more than Foreign workers in terms of televisions. Under the Ricardian model, wage differences are determined by  differences in productivity.</a:t>
            </a: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39108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5</a:t>
            </a:fld>
            <a:endParaRPr lang="en-AU"/>
          </a:p>
        </p:txBody>
      </p:sp>
    </p:spTree>
    <p:extLst>
      <p:ext uri="{BB962C8B-B14F-4D97-AF65-F5344CB8AC3E}">
        <p14:creationId xmlns:p14="http://schemas.microsoft.com/office/powerpoint/2010/main" val="2905679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 1: In Australia the relative price is P</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/P</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 and 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 =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=20. In China, the relative price is P</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/P</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=16 and 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 =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=10.</a:t>
            </a:r>
            <a:endParaRPr lang="en-A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Answer 2: Production: In Australia 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=40,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=0. In China,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=320, 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=0. Consumption: In Australia: Computer = 1600, education =20. In China, the same, computer =1600, education = 20. Australia exports education, 20 units and imports computer, 160. China imports education, 20 and export computers, 160. The relative price of education is P</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/P</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 8.</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F05BAA-92F6-4DEA-A832-E4B15A2F525C}" type="slidenum">
              <a:rPr lang="en-AU" smtClean="0"/>
              <a:t>6</a:t>
            </a:fld>
            <a:endParaRPr lang="en-AU"/>
          </a:p>
        </p:txBody>
      </p:sp>
    </p:spTree>
    <p:extLst>
      <p:ext uri="{BB962C8B-B14F-4D97-AF65-F5344CB8AC3E}">
        <p14:creationId xmlns:p14="http://schemas.microsoft.com/office/powerpoint/2010/main" val="3818324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7</a:t>
            </a:fld>
            <a:endParaRPr lang="en-AU"/>
          </a:p>
        </p:txBody>
      </p:sp>
    </p:spTree>
    <p:extLst>
      <p:ext uri="{BB962C8B-B14F-4D97-AF65-F5344CB8AC3E}">
        <p14:creationId xmlns:p14="http://schemas.microsoft.com/office/powerpoint/2010/main" val="149513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a:t>
            </a:r>
          </a:p>
        </p:txBody>
      </p:sp>
      <p:sp>
        <p:nvSpPr>
          <p:cNvPr id="4" name="Slide Number Placeholder 3"/>
          <p:cNvSpPr>
            <a:spLocks noGrp="1"/>
          </p:cNvSpPr>
          <p:nvPr>
            <p:ph type="sldNum" sz="quarter" idx="10"/>
          </p:nvPr>
        </p:nvSpPr>
        <p:spPr/>
        <p:txBody>
          <a:bodyPr/>
          <a:lstStyle/>
          <a:p>
            <a:fld id="{0EF05BAA-92F6-4DEA-A832-E4B15A2F525C}" type="slidenum">
              <a:rPr lang="en-AU" smtClean="0"/>
              <a:t>8</a:t>
            </a:fld>
            <a:endParaRPr lang="en-AU"/>
          </a:p>
        </p:txBody>
      </p:sp>
    </p:spTree>
    <p:extLst>
      <p:ext uri="{BB962C8B-B14F-4D97-AF65-F5344CB8AC3E}">
        <p14:creationId xmlns:p14="http://schemas.microsoft.com/office/powerpoint/2010/main" val="2291157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a:t>
            </a:r>
          </a:p>
        </p:txBody>
      </p:sp>
      <p:sp>
        <p:nvSpPr>
          <p:cNvPr id="4" name="Slide Number Placeholder 3"/>
          <p:cNvSpPr>
            <a:spLocks noGrp="1"/>
          </p:cNvSpPr>
          <p:nvPr>
            <p:ph type="sldNum" sz="quarter" idx="10"/>
          </p:nvPr>
        </p:nvSpPr>
        <p:spPr/>
        <p:txBody>
          <a:bodyPr/>
          <a:lstStyle/>
          <a:p>
            <a:fld id="{0EF05BAA-92F6-4DEA-A832-E4B15A2F525C}" type="slidenum">
              <a:rPr lang="en-AU" smtClean="0"/>
              <a:t>9</a:t>
            </a:fld>
            <a:endParaRPr lang="en-AU"/>
          </a:p>
        </p:txBody>
      </p:sp>
    </p:spTree>
    <p:extLst>
      <p:ext uri="{BB962C8B-B14F-4D97-AF65-F5344CB8AC3E}">
        <p14:creationId xmlns:p14="http://schemas.microsoft.com/office/powerpoint/2010/main" val="2934137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A2A89B-5F40-4031-8108-1BFB255068B7}"/>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375E875C-DD57-4708-A99D-D59276162100}"/>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AE529219-BCD0-4496-8C5D-775ED0D27837}"/>
              </a:ext>
            </a:extLst>
          </p:cNvPr>
          <p:cNvSpPr>
            <a:spLocks noGrp="1"/>
          </p:cNvSpPr>
          <p:nvPr>
            <p:ph type="dt" sz="half" idx="20"/>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Slide Number Placeholder 5">
            <a:extLst>
              <a:ext uri="{FF2B5EF4-FFF2-40B4-BE49-F238E27FC236}">
                <a16:creationId xmlns:a16="http://schemas.microsoft.com/office/drawing/2014/main" id="{28A64A70-781C-4A35-B011-4415D9D6857F}"/>
              </a:ext>
            </a:extLst>
          </p:cNvPr>
          <p:cNvSpPr>
            <a:spLocks noGrp="1"/>
          </p:cNvSpPr>
          <p:nvPr>
            <p:ph type="sldNum" sz="quarter" idx="15"/>
          </p:nvPr>
        </p:nvSpPr>
        <p:spPr/>
        <p:txBody>
          <a:bodyPr/>
          <a:lstStyle/>
          <a:p>
            <a:fld id="{E917DE0E-AFB1-41FD-BC35-27DB61CA125F}" type="slidenum">
              <a:rPr lang="en-AU" smtClean="0"/>
              <a:pPr/>
              <a:t>‹#›</a:t>
            </a:fld>
            <a:endParaRPr lang="en-AU" dirty="0"/>
          </a:p>
        </p:txBody>
      </p:sp>
      <p:sp>
        <p:nvSpPr>
          <p:cNvPr id="8" name="Footer Placeholder 2">
            <a:extLst>
              <a:ext uri="{FF2B5EF4-FFF2-40B4-BE49-F238E27FC236}">
                <a16:creationId xmlns:a16="http://schemas.microsoft.com/office/drawing/2014/main" id="{9773C7E2-CDC5-49EC-A9E3-AC0C9037344D}"/>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2" name="Date Placeholder 1">
            <a:extLst>
              <a:ext uri="{FF2B5EF4-FFF2-40B4-BE49-F238E27FC236}">
                <a16:creationId xmlns:a16="http://schemas.microsoft.com/office/drawing/2014/main" id="{0B423B96-95FF-4790-8D30-9E7B110C4387}"/>
              </a:ext>
            </a:extLst>
          </p:cNvPr>
          <p:cNvSpPr>
            <a:spLocks noGrp="1"/>
          </p:cNvSpPr>
          <p:nvPr>
            <p:ph type="dt" sz="half" idx="16"/>
          </p:nvPr>
        </p:nvSpPr>
        <p:spPr/>
        <p:txBody>
          <a:bodyPr/>
          <a:lstStyle/>
          <a:p>
            <a:pPr algn="l"/>
            <a:r>
              <a:rPr lang="en-US"/>
              <a:t>CRICOS code 00025B</a:t>
            </a:r>
            <a:endParaRPr lang="en-AU" dirty="0"/>
          </a:p>
        </p:txBody>
      </p:sp>
      <p:sp>
        <p:nvSpPr>
          <p:cNvPr id="5" name="Title 4">
            <a:extLst>
              <a:ext uri="{FF2B5EF4-FFF2-40B4-BE49-F238E27FC236}">
                <a16:creationId xmlns:a16="http://schemas.microsoft.com/office/drawing/2014/main" id="{CD9D3A3A-6391-449C-98D8-8000F53C5CEA}"/>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p:txBody>
          <a:bodyPr/>
          <a:lstStyle/>
          <a:p>
            <a:pPr algn="l"/>
            <a:r>
              <a:rPr lang="en-US"/>
              <a:t>CRICOS code 00025B</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Slide Number Placeholder 4">
            <a:extLst>
              <a:ext uri="{FF2B5EF4-FFF2-40B4-BE49-F238E27FC236}">
                <a16:creationId xmlns:a16="http://schemas.microsoft.com/office/drawing/2014/main" id="{4FBEAB6A-AEF1-462D-95F9-F1519022943D}"/>
              </a:ext>
            </a:extLst>
          </p:cNvPr>
          <p:cNvSpPr>
            <a:spLocks noGrp="1"/>
          </p:cNvSpPr>
          <p:nvPr>
            <p:ph type="sldNum" sz="quarter" idx="12"/>
          </p:nvPr>
        </p:nvSpPr>
        <p:spPr/>
        <p:txBody>
          <a:bodyPr/>
          <a:lstStyle/>
          <a:p>
            <a:fld id="{E917DE0E-AFB1-41FD-BC35-27DB61CA125F}" type="slidenum">
              <a:rPr lang="en-AU" smtClean="0"/>
              <a:pPr/>
              <a:t>‹#›</a:t>
            </a:fld>
            <a:endParaRPr lang="en-AU" dirty="0"/>
          </a:p>
        </p:txBody>
      </p:sp>
      <p:sp>
        <p:nvSpPr>
          <p:cNvPr id="8" name="Footer Placeholder 2">
            <a:extLst>
              <a:ext uri="{FF2B5EF4-FFF2-40B4-BE49-F238E27FC236}">
                <a16:creationId xmlns:a16="http://schemas.microsoft.com/office/drawing/2014/main" id="{5570B25E-86C2-4120-ADF1-BA5A998ACB22}"/>
              </a:ext>
            </a:extLst>
          </p:cNvPr>
          <p:cNvSpPr>
            <a:spLocks noGrp="1"/>
          </p:cNvSpPr>
          <p:nvPr>
            <p:ph type="ftr" sz="quarter" idx="13"/>
          </p:nvPr>
        </p:nvSpPr>
        <p:spPr>
          <a:xfrm>
            <a:off x="719668" y="6519171"/>
            <a:ext cx="3360109" cy="240219"/>
          </a:xfrm>
        </p:spPr>
        <p:txBody>
          <a:bodyPr/>
          <a:lstStyle>
            <a:lvl1pPr>
              <a:defRPr b="0"/>
            </a:lvl1pPr>
          </a:lstStyle>
          <a:p>
            <a:r>
              <a:rPr lang="en-AU"/>
              <a:t>Presentation Title | Date</a:t>
            </a:r>
            <a:endParaRPr lang="en-AU" dirty="0"/>
          </a:p>
        </p:txBody>
      </p:sp>
      <p:sp>
        <p:nvSpPr>
          <p:cNvPr id="4" name="Date Placeholder 3">
            <a:extLst>
              <a:ext uri="{FF2B5EF4-FFF2-40B4-BE49-F238E27FC236}">
                <a16:creationId xmlns:a16="http://schemas.microsoft.com/office/drawing/2014/main" id="{DEE5E26C-0EA4-4311-8C33-7E0BB26727D1}"/>
              </a:ext>
            </a:extLst>
          </p:cNvPr>
          <p:cNvSpPr>
            <a:spLocks noGrp="1"/>
          </p:cNvSpPr>
          <p:nvPr>
            <p:ph type="dt" sz="half" idx="14"/>
          </p:nvPr>
        </p:nvSpPr>
        <p:spPr/>
        <p:txBody>
          <a:bodyPr/>
          <a:lstStyle/>
          <a:p>
            <a:pPr algn="l"/>
            <a:r>
              <a:rPr lang="en-US"/>
              <a:t>CRICOS code 00025B</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Slide Number Placeholder 3">
            <a:extLst>
              <a:ext uri="{FF2B5EF4-FFF2-40B4-BE49-F238E27FC236}">
                <a16:creationId xmlns:a16="http://schemas.microsoft.com/office/drawing/2014/main" id="{B5ADC021-5712-427A-9A4F-3BEA0E8FD587}"/>
              </a:ext>
            </a:extLst>
          </p:cNvPr>
          <p:cNvSpPr>
            <a:spLocks noGrp="1"/>
          </p:cNvSpPr>
          <p:nvPr>
            <p:ph type="sldNum" sz="quarter" idx="12"/>
          </p:nvPr>
        </p:nvSpPr>
        <p:spPr/>
        <p:txBody>
          <a:bodyPr/>
          <a:lstStyle/>
          <a:p>
            <a:fld id="{E917DE0E-AFB1-41FD-BC35-27DB61CA125F}" type="slidenum">
              <a:rPr lang="en-AU" smtClean="0"/>
              <a:pPr/>
              <a:t>‹#›</a:t>
            </a:fld>
            <a:endParaRPr lang="en-AU" dirty="0"/>
          </a:p>
        </p:txBody>
      </p:sp>
      <p:sp>
        <p:nvSpPr>
          <p:cNvPr id="9" name="Footer Placeholder 2">
            <a:extLst>
              <a:ext uri="{FF2B5EF4-FFF2-40B4-BE49-F238E27FC236}">
                <a16:creationId xmlns:a16="http://schemas.microsoft.com/office/drawing/2014/main" id="{4C523327-0B7D-4C38-92D5-3F55376A81CA}"/>
              </a:ext>
            </a:extLst>
          </p:cNvPr>
          <p:cNvSpPr>
            <a:spLocks noGrp="1"/>
          </p:cNvSpPr>
          <p:nvPr>
            <p:ph type="ftr" sz="quarter" idx="13"/>
          </p:nvPr>
        </p:nvSpPr>
        <p:spPr>
          <a:xfrm>
            <a:off x="719668" y="6519171"/>
            <a:ext cx="3360109" cy="240219"/>
          </a:xfrm>
        </p:spPr>
        <p:txBody>
          <a:bodyPr/>
          <a:lstStyle>
            <a:lvl1pPr>
              <a:defRPr b="0"/>
            </a:lvl1pPr>
          </a:lstStyle>
          <a:p>
            <a:r>
              <a:rPr lang="en-AU" dirty="0"/>
              <a:t>Presentation Title | Date</a:t>
            </a:r>
          </a:p>
        </p:txBody>
      </p:sp>
      <p:sp>
        <p:nvSpPr>
          <p:cNvPr id="2" name="Date Placeholder 1">
            <a:extLst>
              <a:ext uri="{FF2B5EF4-FFF2-40B4-BE49-F238E27FC236}">
                <a16:creationId xmlns:a16="http://schemas.microsoft.com/office/drawing/2014/main" id="{B3CAE99C-6246-4A8D-9665-8E1EF48C2776}"/>
              </a:ext>
            </a:extLst>
          </p:cNvPr>
          <p:cNvSpPr>
            <a:spLocks noGrp="1"/>
          </p:cNvSpPr>
          <p:nvPr>
            <p:ph type="dt" sz="half" idx="14"/>
          </p:nvPr>
        </p:nvSpPr>
        <p:spPr/>
        <p:txBody>
          <a:bodyPr/>
          <a:lstStyle>
            <a:lvl1pPr algn="l">
              <a:defRPr/>
            </a:lvl1pPr>
          </a:lstStyle>
          <a:p>
            <a:r>
              <a:rPr lang="en-US"/>
              <a:t>CRICOS code 00025B</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80000" rIns="180000" bIns="180000" anchor="t">
            <a:normAutofit/>
          </a:bodyPr>
          <a:lstStyle>
            <a:lvl1pPr marL="285750" indent="-285750" algn="l">
              <a:buClr>
                <a:schemeClr val="bg1"/>
              </a:buClr>
              <a:buFont typeface="Arial" panose="020B0604020202020204" pitchFamily="34" charset="0"/>
              <a:buChar char="•"/>
              <a:defRPr lang="en-AU" dirty="0"/>
            </a:lvl1pPr>
          </a:lstStyle>
          <a:p>
            <a:pPr lvl="0"/>
            <a:br>
              <a:rPr lang="en-AU" dirty="0"/>
            </a:br>
            <a:br>
              <a:rPr lang="en-AU" dirty="0"/>
            </a:br>
            <a:br>
              <a:rPr lang="en-AU" dirty="0"/>
            </a:br>
            <a:br>
              <a:rPr lang="en-AU" dirty="0"/>
            </a:br>
            <a:br>
              <a:rPr lang="en-AU" dirty="0"/>
            </a:br>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688434"/>
            <a:ext cx="2592288" cy="876470"/>
          </a:xfrm>
        </p:spPr>
        <p:txBody>
          <a:bodyPr anchor="t">
            <a:normAutofit/>
          </a:bodyPr>
          <a:lstStyle>
            <a:lvl1pPr>
              <a:defRPr sz="2800"/>
            </a:lvl1pPr>
          </a:lstStyle>
          <a:p>
            <a:r>
              <a:rPr lang="en-US" dirty="0"/>
              <a:t>[Title]</a:t>
            </a:r>
            <a:endParaRPr lang="en-AU" dirty="0"/>
          </a:p>
        </p:txBody>
      </p:sp>
      <p:sp>
        <p:nvSpPr>
          <p:cNvPr id="6" name="Slide Number Placeholder 5">
            <a:extLst>
              <a:ext uri="{FF2B5EF4-FFF2-40B4-BE49-F238E27FC236}">
                <a16:creationId xmlns:a16="http://schemas.microsoft.com/office/drawing/2014/main" id="{B4A0D377-DFFF-4D31-BDB5-651C6BEB3C8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Footer Placeholder 2">
            <a:extLst>
              <a:ext uri="{FF2B5EF4-FFF2-40B4-BE49-F238E27FC236}">
                <a16:creationId xmlns:a16="http://schemas.microsoft.com/office/drawing/2014/main" id="{25E0D7F5-D6F4-4FC8-AA3F-7860223EA408}"/>
              </a:ext>
            </a:extLst>
          </p:cNvPr>
          <p:cNvSpPr>
            <a:spLocks noGrp="1"/>
          </p:cNvSpPr>
          <p:nvPr>
            <p:ph type="ftr" sz="quarter" idx="10"/>
          </p:nvPr>
        </p:nvSpPr>
        <p:spPr>
          <a:xfrm>
            <a:off x="719668" y="6519171"/>
            <a:ext cx="3360109" cy="240219"/>
          </a:xfrm>
        </p:spPr>
        <p:txBody>
          <a:bodyPr/>
          <a:lstStyle>
            <a:lvl1pPr>
              <a:defRPr b="0"/>
            </a:lvl1pPr>
          </a:lstStyle>
          <a:p>
            <a:r>
              <a:rPr lang="en-AU" dirty="0"/>
              <a:t>Presentation Title | Date</a:t>
            </a:r>
          </a:p>
        </p:txBody>
      </p:sp>
      <p:sp>
        <p:nvSpPr>
          <p:cNvPr id="5" name="Date Placeholder 4">
            <a:extLst>
              <a:ext uri="{FF2B5EF4-FFF2-40B4-BE49-F238E27FC236}">
                <a16:creationId xmlns:a16="http://schemas.microsoft.com/office/drawing/2014/main" id="{E33690E2-A6F8-4F49-8E32-5EC5B8A5507A}"/>
              </a:ext>
            </a:extLst>
          </p:cNvPr>
          <p:cNvSpPr>
            <a:spLocks noGrp="1"/>
          </p:cNvSpPr>
          <p:nvPr>
            <p:ph type="dt" sz="half" idx="12"/>
          </p:nvPr>
        </p:nvSpPr>
        <p:spPr/>
        <p:txBody>
          <a:bodyPr/>
          <a:lstStyle/>
          <a:p>
            <a:pPr algn="l"/>
            <a:r>
              <a:rPr lang="en-US"/>
              <a:t>CRICOS code 00025B</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4A0D377-DFFF-4D31-BDB5-651C6BEB3C8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Footer Placeholder 2">
            <a:extLst>
              <a:ext uri="{FF2B5EF4-FFF2-40B4-BE49-F238E27FC236}">
                <a16:creationId xmlns:a16="http://schemas.microsoft.com/office/drawing/2014/main" id="{25E0D7F5-D6F4-4FC8-AA3F-7860223EA408}"/>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5" name="Date Placeholder 4">
            <a:extLst>
              <a:ext uri="{FF2B5EF4-FFF2-40B4-BE49-F238E27FC236}">
                <a16:creationId xmlns:a16="http://schemas.microsoft.com/office/drawing/2014/main" id="{E33690E2-A6F8-4F49-8E32-5EC5B8A5507A}"/>
              </a:ext>
            </a:extLst>
          </p:cNvPr>
          <p:cNvSpPr>
            <a:spLocks noGrp="1"/>
          </p:cNvSpPr>
          <p:nvPr>
            <p:ph type="dt" sz="half" idx="12"/>
          </p:nvPr>
        </p:nvSpPr>
        <p:spPr/>
        <p:txBody>
          <a:bodyPr/>
          <a:lstStyle/>
          <a:p>
            <a:pPr algn="l"/>
            <a:r>
              <a:rPr lang="en-US"/>
              <a:t>CRICOS code 00025B</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p:txBody>
          <a:bodyPr/>
          <a:lstStyle/>
          <a:p>
            <a:pPr algn="l"/>
            <a:r>
              <a:rPr lang="en-US"/>
              <a:t>CRICOS code 00025B</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dirty="0"/>
              <a:t>Presentation Title | Date</a:t>
            </a:r>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p:txBody>
          <a:bodyPr/>
          <a:lstStyle/>
          <a:p>
            <a:pPr algn="l"/>
            <a:r>
              <a:rPr lang="en-US"/>
              <a:t>CRICOS code 00025B</a:t>
            </a:r>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lvl1pPr>
              <a:defRPr>
                <a:solidFill>
                  <a:schemeClr val="bg1"/>
                </a:solidFill>
              </a:defRPr>
            </a:lvl1pPr>
          </a:lstStyle>
          <a:p>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D34DE91-0A0E-4F2C-AE95-29A5EC069F9B}"/>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a:xfrm>
            <a:off x="695326" y="1052736"/>
            <a:ext cx="7096124" cy="469056"/>
          </a:xfrm>
        </p:spPr>
        <p:txBody>
          <a:bodyPr/>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p:txBody>
          <a:bodyPr/>
          <a:lstStyle/>
          <a:p>
            <a:pPr algn="l"/>
            <a:r>
              <a:rPr lang="en-US"/>
              <a:t>CRICOS code 00025B</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p:txBody>
          <a:bodyPr/>
          <a:lstStyle/>
          <a:p>
            <a:pPr algn="l"/>
            <a:r>
              <a:rPr lang="en-US"/>
              <a:t>CRICOS code 00025B</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p:txBody>
          <a:bodyPr/>
          <a:lstStyle/>
          <a:p>
            <a:pPr algn="l"/>
            <a:r>
              <a:rPr lang="en-US"/>
              <a:t>CRICOS code 00025B</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p:txBody>
          <a:bodyPr/>
          <a:lstStyle/>
          <a:p>
            <a:pPr algn="l"/>
            <a:r>
              <a:rPr lang="en-US"/>
              <a:t>CRICOS code 00025B</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DF44E802-988F-4822-AAD4-8AB16076B2C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9" name="Date Placeholder 8">
            <a:extLst>
              <a:ext uri="{FF2B5EF4-FFF2-40B4-BE49-F238E27FC236}">
                <a16:creationId xmlns:a16="http://schemas.microsoft.com/office/drawing/2014/main" id="{7E45B7E6-67E2-4417-B8C5-36EEB1A4FA61}"/>
              </a:ext>
            </a:extLst>
          </p:cNvPr>
          <p:cNvSpPr>
            <a:spLocks noGrp="1"/>
          </p:cNvSpPr>
          <p:nvPr>
            <p:ph type="dt" sz="half" idx="16"/>
          </p:nvPr>
        </p:nvSpPr>
        <p:spPr/>
        <p:txBody>
          <a:bodyPr/>
          <a:lstStyle/>
          <a:p>
            <a:pPr algn="l"/>
            <a:r>
              <a:rPr lang="en-US"/>
              <a:t>CRICOS code 00025B</a:t>
            </a:r>
            <a:endParaRPr lang="en-AU" dirty="0"/>
          </a:p>
        </p:txBody>
      </p:sp>
      <p:sp>
        <p:nvSpPr>
          <p:cNvPr id="10" name="Footer Placeholder 9">
            <a:extLst>
              <a:ext uri="{FF2B5EF4-FFF2-40B4-BE49-F238E27FC236}">
                <a16:creationId xmlns:a16="http://schemas.microsoft.com/office/drawing/2014/main" id="{356B92F1-D406-4B16-A1AC-4B90521D92A1}"/>
              </a:ext>
            </a:extLst>
          </p:cNvPr>
          <p:cNvSpPr>
            <a:spLocks noGrp="1"/>
          </p:cNvSpPr>
          <p:nvPr>
            <p:ph type="ftr" sz="quarter" idx="17"/>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4EF75C0A-DA87-49E7-AF8C-E35E9D6CA405}"/>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Date Placeholder 1">
            <a:extLst>
              <a:ext uri="{FF2B5EF4-FFF2-40B4-BE49-F238E27FC236}">
                <a16:creationId xmlns:a16="http://schemas.microsoft.com/office/drawing/2014/main" id="{DA8FA6D2-EF83-4585-B84E-EC3FACE3286F}"/>
              </a:ext>
            </a:extLst>
          </p:cNvPr>
          <p:cNvSpPr>
            <a:spLocks noGrp="1"/>
          </p:cNvSpPr>
          <p:nvPr>
            <p:ph type="dt" sz="half" idx="16"/>
          </p:nvPr>
        </p:nvSpPr>
        <p:spPr/>
        <p:txBody>
          <a:bodyPr/>
          <a:lstStyle/>
          <a:p>
            <a:pPr algn="l"/>
            <a:r>
              <a:rPr lang="en-US"/>
              <a:t>CRICOS code 00025B</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74C7241E-C81A-4E97-A038-49339AFE0279}"/>
              </a:ext>
            </a:extLst>
          </p:cNvPr>
          <p:cNvSpPr>
            <a:spLocks noGrp="1"/>
          </p:cNvSpPr>
          <p:nvPr>
            <p:ph type="dt" sz="half" idx="16"/>
          </p:nvPr>
        </p:nvSpPr>
        <p:spPr/>
        <p:txBody>
          <a:bodyPr/>
          <a:lstStyle/>
          <a:p>
            <a:pPr algn="l"/>
            <a:r>
              <a:rPr lang="en-US"/>
              <a:t>CRICOS code 00025B</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p:txBody>
          <a:bodyPr/>
          <a:lstStyle/>
          <a:p>
            <a:pPr algn="l"/>
            <a:r>
              <a:rPr lang="en-US"/>
              <a:t>CRICOS code 00025B</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D4702DF-17BD-46ED-A802-86B361F2E09F}"/>
              </a:ext>
            </a:extLst>
          </p:cNvPr>
          <p:cNvSpPr>
            <a:spLocks noGrp="1"/>
          </p:cNvSpPr>
          <p:nvPr>
            <p:ph type="dt" sz="half" idx="20"/>
          </p:nvPr>
        </p:nvSpPr>
        <p:spPr/>
        <p:txBody>
          <a:bodyPr/>
          <a:lstStyle/>
          <a:p>
            <a:pPr algn="l"/>
            <a:r>
              <a:rPr lang="en-US"/>
              <a:t>CRICOS code 00025B</a:t>
            </a:r>
            <a:endParaRPr lang="en-AU" dirty="0"/>
          </a:p>
        </p:txBody>
      </p:sp>
      <p:sp>
        <p:nvSpPr>
          <p:cNvPr id="3" name="Footer Placeholder 2">
            <a:extLst>
              <a:ext uri="{FF2B5EF4-FFF2-40B4-BE49-F238E27FC236}">
                <a16:creationId xmlns:a16="http://schemas.microsoft.com/office/drawing/2014/main" id="{A95DBF07-3CD1-4DDE-9A1A-D0E171973E18}"/>
              </a:ext>
            </a:extLst>
          </p:cNvPr>
          <p:cNvSpPr>
            <a:spLocks noGrp="1"/>
          </p:cNvSpPr>
          <p:nvPr>
            <p:ph type="ftr" sz="quarter" idx="21"/>
          </p:nvPr>
        </p:nvSpPr>
        <p:spPr/>
        <p:txBody>
          <a:body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1C4A7C89-2B79-461C-8BD1-C3E341EC7BC0}"/>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E9733-BF94-4100-BC67-F6D1B238A113}"/>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F0CDDBB4-F82B-408D-A3AC-301DFBE50D71}"/>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5" name="Date Placeholder 4">
            <a:extLst>
              <a:ext uri="{FF2B5EF4-FFF2-40B4-BE49-F238E27FC236}">
                <a16:creationId xmlns:a16="http://schemas.microsoft.com/office/drawing/2014/main" id="{E99A2EF0-E71D-47A8-8995-F59268EA0BBD}"/>
              </a:ext>
            </a:extLst>
          </p:cNvPr>
          <p:cNvSpPr>
            <a:spLocks noGrp="1"/>
          </p:cNvSpPr>
          <p:nvPr>
            <p:ph type="dt" sz="half" idx="30"/>
          </p:nvPr>
        </p:nvSpPr>
        <p:spPr/>
        <p:txBody>
          <a:bodyPr/>
          <a:lstStyle/>
          <a:p>
            <a:pPr algn="l"/>
            <a:r>
              <a:rPr lang="en-US"/>
              <a:t>CRICOS code 00025B</a:t>
            </a:r>
            <a:endParaRPr lang="en-AU" dirty="0"/>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B4E54BAE-986D-4AFD-89E0-A19E4D265928}"/>
              </a:ext>
            </a:extLst>
          </p:cNvPr>
          <p:cNvSpPr>
            <a:spLocks noGrp="1"/>
          </p:cNvSpPr>
          <p:nvPr>
            <p:ph type="dt" sz="half" idx="16"/>
          </p:nvPr>
        </p:nvSpPr>
        <p:spPr/>
        <p:txBody>
          <a:bodyPr/>
          <a:lstStyle/>
          <a:p>
            <a:pPr algn="l"/>
            <a:r>
              <a:rPr lang="en-US"/>
              <a:t>CRICOS code 00025B</a:t>
            </a:r>
            <a:endParaRPr lang="en-AU" dirty="0"/>
          </a:p>
        </p:txBody>
      </p:sp>
      <p:sp>
        <p:nvSpPr>
          <p:cNvPr id="6" name="Footer Placeholder 5">
            <a:extLst>
              <a:ext uri="{FF2B5EF4-FFF2-40B4-BE49-F238E27FC236}">
                <a16:creationId xmlns:a16="http://schemas.microsoft.com/office/drawing/2014/main" id="{CBA1ABFD-9426-4AE2-BD85-21AAB157C5F4}"/>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43B82426-C548-4F44-88F3-0399BED6EABE}"/>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a:xfrm>
            <a:off x="694800" y="1082188"/>
            <a:ext cx="10744005" cy="720081"/>
          </a:xfrm>
        </p:spPr>
        <p:txBody>
          <a:bodyPr anchor="b">
            <a:noAutofit/>
          </a:bodyPr>
          <a:lstStyle>
            <a:lvl1pPr>
              <a:lnSpc>
                <a:spcPts val="5040"/>
              </a:lnSpc>
              <a:defRPr sz="4200">
                <a:solidFill>
                  <a:schemeClr val="bg1"/>
                </a:solidFill>
              </a:defRPr>
            </a:lvl1pPr>
          </a:lstStyle>
          <a:p>
            <a:r>
              <a:rPr lang="en-US"/>
              <a:t>Click to edit Master title style</a:t>
            </a:r>
            <a:endParaRPr lang="en-AU" dirty="0"/>
          </a:p>
        </p:txBody>
      </p:sp>
      <p:sp>
        <p:nvSpPr>
          <p:cNvPr id="7" name="Text Placeholder 6"/>
          <p:cNvSpPr>
            <a:spLocks noGrp="1"/>
          </p:cNvSpPr>
          <p:nvPr>
            <p:ph type="body" sz="quarter" idx="10"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 name="Date Placeholder 2">
            <a:extLst>
              <a:ext uri="{FF2B5EF4-FFF2-40B4-BE49-F238E27FC236}">
                <a16:creationId xmlns:a16="http://schemas.microsoft.com/office/drawing/2014/main" id="{B8C5A752-ADE5-45BF-9096-CA364AC58F30}"/>
              </a:ext>
            </a:extLst>
          </p:cNvPr>
          <p:cNvSpPr>
            <a:spLocks noGrp="1"/>
          </p:cNvSpPr>
          <p:nvPr>
            <p:ph type="dt" sz="half" idx="16"/>
          </p:nvPr>
        </p:nvSpPr>
        <p:spPr/>
        <p:txBody>
          <a:bodyPr/>
          <a:lstStyle/>
          <a:p>
            <a:pPr algn="l"/>
            <a:r>
              <a:rPr lang="en-US"/>
              <a:t>CRICOS code 00025B</a:t>
            </a:r>
            <a:endParaRPr lang="en-AU" dirty="0"/>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Slide Number Placeholder 5">
            <a:extLst>
              <a:ext uri="{FF2B5EF4-FFF2-40B4-BE49-F238E27FC236}">
                <a16:creationId xmlns:a16="http://schemas.microsoft.com/office/drawing/2014/main" id="{780A540D-5E1B-4B0D-A881-660BC8BFB2C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Footer Placeholder 2">
            <a:extLst>
              <a:ext uri="{FF2B5EF4-FFF2-40B4-BE49-F238E27FC236}">
                <a16:creationId xmlns:a16="http://schemas.microsoft.com/office/drawing/2014/main" id="{2C08227A-03B4-4127-BD41-5A40903BC3A5}"/>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2" name="Date Placeholder 1">
            <a:extLst>
              <a:ext uri="{FF2B5EF4-FFF2-40B4-BE49-F238E27FC236}">
                <a16:creationId xmlns:a16="http://schemas.microsoft.com/office/drawing/2014/main" id="{816DE1F6-7D39-4943-8CEF-C64A18EBD2AB}"/>
              </a:ext>
            </a:extLst>
          </p:cNvPr>
          <p:cNvSpPr>
            <a:spLocks noGrp="1"/>
          </p:cNvSpPr>
          <p:nvPr>
            <p:ph type="dt" sz="half" idx="12"/>
          </p:nvPr>
        </p:nvSpPr>
        <p:spPr/>
        <p:txBody>
          <a:bodyPr/>
          <a:lstStyle/>
          <a:p>
            <a:pPr algn="l"/>
            <a:r>
              <a:rPr lang="en-US"/>
              <a:t>CRICOS code 00025B</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7" name="Date Placeholder 6">
            <a:extLst>
              <a:ext uri="{FF2B5EF4-FFF2-40B4-BE49-F238E27FC236}">
                <a16:creationId xmlns:a16="http://schemas.microsoft.com/office/drawing/2014/main" id="{6F1F225F-30EA-4FE3-AAEE-39A8613C3BF9}"/>
              </a:ext>
            </a:extLst>
          </p:cNvPr>
          <p:cNvSpPr>
            <a:spLocks noGrp="1"/>
          </p:cNvSpPr>
          <p:nvPr>
            <p:ph type="dt" sz="half" idx="17"/>
          </p:nvPr>
        </p:nvSpPr>
        <p:spPr/>
        <p:txBody>
          <a:bodyPr/>
          <a:lstStyle/>
          <a:p>
            <a:pPr algn="l"/>
            <a:r>
              <a:rPr lang="en-US"/>
              <a:t>CRICOS code 00025B</a:t>
            </a:r>
            <a:endParaRPr lang="en-AU" dirty="0"/>
          </a:p>
        </p:txBody>
      </p:sp>
      <p:sp>
        <p:nvSpPr>
          <p:cNvPr id="9" name="Footer Placeholder 8">
            <a:extLst>
              <a:ext uri="{FF2B5EF4-FFF2-40B4-BE49-F238E27FC236}">
                <a16:creationId xmlns:a16="http://schemas.microsoft.com/office/drawing/2014/main" id="{C01892FA-066D-4596-B743-D8D2030EB9FC}"/>
              </a:ext>
            </a:extLst>
          </p:cNvPr>
          <p:cNvSpPr>
            <a:spLocks noGrp="1"/>
          </p:cNvSpPr>
          <p:nvPr>
            <p:ph type="ftr" sz="quarter" idx="18"/>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B8B70BFB-816B-4C14-96C9-17BEC65A5292}"/>
              </a:ext>
            </a:extLst>
          </p:cNvPr>
          <p:cNvSpPr>
            <a:spLocks noGrp="1"/>
          </p:cNvSpPr>
          <p:nvPr>
            <p:ph type="sldNum" sz="quarter" idx="19"/>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dirty="0"/>
              <a:t>Presentation Title | Date</a:t>
            </a:r>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8112488" y="6518190"/>
            <a:ext cx="2376000" cy="241200"/>
          </a:xfrm>
          <a:prstGeom prst="rect">
            <a:avLst/>
          </a:prstGeom>
        </p:spPr>
        <p:txBody>
          <a:bodyPr vert="horz" lIns="0" tIns="0" rIns="0" bIns="0" rtlCol="0" anchor="ctr"/>
          <a:lstStyle>
            <a:lvl1pPr algn="l">
              <a:defRPr sz="800">
                <a:solidFill>
                  <a:schemeClr val="tx1"/>
                </a:solidFill>
              </a:defRPr>
            </a:lvl1pPr>
          </a:lstStyle>
          <a:p>
            <a:r>
              <a:rPr lang="en-US"/>
              <a:t>CRICOS code 00025B</a:t>
            </a:r>
            <a:endParaRPr lang="en-AU" dirty="0"/>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68" y="1124744"/>
            <a:ext cx="10738247" cy="648072"/>
          </a:xfrm>
        </p:spPr>
        <p:txBody>
          <a:bodyPr/>
          <a:lstStyle/>
          <a:p>
            <a:pPr algn="ctr"/>
            <a:r>
              <a:rPr lang="en-US" sz="3200" b="1" dirty="0"/>
              <a:t>ECON3510 – Tutorial 3</a:t>
            </a:r>
          </a:p>
        </p:txBody>
      </p:sp>
      <p:sp>
        <p:nvSpPr>
          <p:cNvPr id="4" name="Rectangle 3">
            <a:extLst>
              <a:ext uri="{FF2B5EF4-FFF2-40B4-BE49-F238E27FC236}">
                <a16:creationId xmlns:a16="http://schemas.microsoft.com/office/drawing/2014/main" id="{2E3562C1-6FDC-4D31-955B-FE1F69A6CAFD}"/>
              </a:ext>
            </a:extLst>
          </p:cNvPr>
          <p:cNvSpPr/>
          <p:nvPr/>
        </p:nvSpPr>
        <p:spPr>
          <a:xfrm>
            <a:off x="4200924" y="6342754"/>
            <a:ext cx="3790137"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solidFill>
                  <a:schemeClr val="bg1"/>
                </a:solidFill>
              </a:rPr>
              <a:t>Nicholas Umashev</a:t>
            </a:r>
          </a:p>
        </p:txBody>
      </p:sp>
      <p:sp>
        <p:nvSpPr>
          <p:cNvPr id="3" name="Rectangle 2">
            <a:extLst>
              <a:ext uri="{FF2B5EF4-FFF2-40B4-BE49-F238E27FC236}">
                <a16:creationId xmlns:a16="http://schemas.microsoft.com/office/drawing/2014/main" id="{2B8874F1-13FC-4373-9950-09EDD31A900A}"/>
              </a:ext>
            </a:extLst>
          </p:cNvPr>
          <p:cNvSpPr/>
          <p:nvPr/>
        </p:nvSpPr>
        <p:spPr>
          <a:xfrm>
            <a:off x="1607582" y="2276872"/>
            <a:ext cx="8976820" cy="400110"/>
          </a:xfrm>
          <a:prstGeom prst="rect">
            <a:avLst/>
          </a:prstGeom>
        </p:spPr>
        <p:txBody>
          <a:bodyPr wrap="square">
            <a:spAutoFit/>
          </a:bodyPr>
          <a:lstStyle/>
          <a:p>
            <a:pPr algn="ctr"/>
            <a:r>
              <a:rPr lang="en-US" sz="2000" b="1" dirty="0">
                <a:solidFill>
                  <a:schemeClr val="bg1"/>
                </a:solidFill>
              </a:rPr>
              <a:t>Welcome to ZOOM! </a:t>
            </a:r>
          </a:p>
        </p:txBody>
      </p:sp>
    </p:spTree>
    <p:extLst>
      <p:ext uri="{BB962C8B-B14F-4D97-AF65-F5344CB8AC3E}">
        <p14:creationId xmlns:p14="http://schemas.microsoft.com/office/powerpoint/2010/main" val="33271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10</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3</a:t>
            </a:r>
          </a:p>
        </p:txBody>
      </p:sp>
      <p:pic>
        <p:nvPicPr>
          <p:cNvPr id="2051" name="Picture 3">
            <a:extLst>
              <a:ext uri="{FF2B5EF4-FFF2-40B4-BE49-F238E27FC236}">
                <a16:creationId xmlns:a16="http://schemas.microsoft.com/office/drawing/2014/main" id="{7907E780-FC15-4C52-B71F-7DF702E2F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564" y="1340768"/>
            <a:ext cx="7848872" cy="462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7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11</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3</a:t>
            </a:r>
          </a:p>
        </p:txBody>
      </p:sp>
      <p:sp>
        <p:nvSpPr>
          <p:cNvPr id="2" name="Rectangle 1">
            <a:extLst>
              <a:ext uri="{FF2B5EF4-FFF2-40B4-BE49-F238E27FC236}">
                <a16:creationId xmlns:a16="http://schemas.microsoft.com/office/drawing/2014/main" id="{1768F817-235E-4034-859C-3ABA9829CB8B}"/>
              </a:ext>
            </a:extLst>
          </p:cNvPr>
          <p:cNvSpPr/>
          <p:nvPr/>
        </p:nvSpPr>
        <p:spPr>
          <a:xfrm>
            <a:off x="1307468" y="1146235"/>
            <a:ext cx="9577064" cy="1477328"/>
          </a:xfrm>
          <a:prstGeom prst="rect">
            <a:avLst/>
          </a:prstGeom>
        </p:spPr>
        <p:txBody>
          <a:bodyPr wrap="square">
            <a:spAutoFit/>
          </a:bodyPr>
          <a:lstStyle/>
          <a:p>
            <a:pPr>
              <a:spcBef>
                <a:spcPts val="2400"/>
              </a:spcBef>
              <a:spcAft>
                <a:spcPts val="0"/>
              </a:spcAft>
            </a:pPr>
            <a:r>
              <a:rPr lang="en-AU" spc="-5" dirty="0">
                <a:latin typeface="Times New Roman" panose="02020603050405020304" pitchFamily="18" charset="0"/>
                <a:ea typeface="Times New Roman" panose="02020603050405020304" pitchFamily="18" charset="0"/>
              </a:rPr>
              <a:t>Bangladesh has Least Developed Country (LDC) status that qualifies it for duty-free market access or reduced tariff facilities to many developed and developing nations, globally. Bangladesh enjoys duty-free access to around 52 countries, including countries in the EU, the USA, Australia, Switzerland, Japan, Turkey, Russia, Norway, New Zealand, China, South Korea, Thailand, Malaysia, and India, for the trade of many products.</a:t>
            </a:r>
            <a:endParaRPr lang="en-AU"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FB6E1E36-DA10-430C-BC24-CEF109DBF8C7}"/>
              </a:ext>
            </a:extLst>
          </p:cNvPr>
          <p:cNvSpPr/>
          <p:nvPr/>
        </p:nvSpPr>
        <p:spPr>
          <a:xfrm>
            <a:off x="1254393" y="4581703"/>
            <a:ext cx="9721080" cy="646331"/>
          </a:xfrm>
          <a:prstGeom prst="rect">
            <a:avLst/>
          </a:prstGeom>
        </p:spPr>
        <p:txBody>
          <a:bodyPr wrap="square">
            <a:spAutoFit/>
          </a:bodyPr>
          <a:lstStyle/>
          <a:p>
            <a:r>
              <a:rPr lang="en-AU" spc="-5" dirty="0">
                <a:latin typeface="Times New Roman" panose="02020603050405020304" pitchFamily="18" charset="0"/>
                <a:ea typeface="Times New Roman" panose="02020603050405020304" pitchFamily="18" charset="0"/>
              </a:rPr>
              <a:t>Bangladesh has attracted many major global retail brands, and with the technology and quality compliance parameters has also seeped in Bangladesh’s apparel manufacturing systems. </a:t>
            </a:r>
            <a:endParaRPr lang="en-AU" dirty="0"/>
          </a:p>
        </p:txBody>
      </p:sp>
      <p:sp>
        <p:nvSpPr>
          <p:cNvPr id="6" name="Rectangle 5">
            <a:extLst>
              <a:ext uri="{FF2B5EF4-FFF2-40B4-BE49-F238E27FC236}">
                <a16:creationId xmlns:a16="http://schemas.microsoft.com/office/drawing/2014/main" id="{4C950BB8-8E01-4C42-AEA2-1EE97DAF1EC2}"/>
              </a:ext>
            </a:extLst>
          </p:cNvPr>
          <p:cNvSpPr/>
          <p:nvPr/>
        </p:nvSpPr>
        <p:spPr>
          <a:xfrm>
            <a:off x="1235460" y="3140968"/>
            <a:ext cx="9721080" cy="923330"/>
          </a:xfrm>
          <a:prstGeom prst="rect">
            <a:avLst/>
          </a:prstGeom>
        </p:spPr>
        <p:txBody>
          <a:bodyPr wrap="square">
            <a:spAutoFit/>
          </a:bodyPr>
          <a:lstStyle/>
          <a:p>
            <a:pPr>
              <a:spcBef>
                <a:spcPts val="2400"/>
              </a:spcBef>
              <a:spcAft>
                <a:spcPts val="0"/>
              </a:spcAft>
            </a:pPr>
            <a:r>
              <a:rPr lang="en-AU" spc="-5" dirty="0">
                <a:latin typeface="Times New Roman" panose="02020603050405020304" pitchFamily="18" charset="0"/>
                <a:ea typeface="Times New Roman" panose="02020603050405020304" pitchFamily="18" charset="0"/>
              </a:rPr>
              <a:t>There are 37 private and public universities producing textile graduates in the country every year, further adding to the skilled manpower for the segment. There are favourable government policies and bank facilities (for raw material purchase).</a:t>
            </a:r>
            <a:endParaRPr lang="en-A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38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6" y="2780928"/>
            <a:ext cx="10738247" cy="1296144"/>
          </a:xfrm>
        </p:spPr>
        <p:txBody>
          <a:bodyPr/>
          <a:lstStyle/>
          <a:p>
            <a:pPr algn="ctr"/>
            <a:r>
              <a:rPr lang="en-US" sz="4000" dirty="0"/>
              <a:t>Exercise 1</a:t>
            </a:r>
            <a:br>
              <a:rPr lang="en-US" sz="3600" dirty="0"/>
            </a:br>
            <a:r>
              <a:rPr lang="en-US" sz="3600" dirty="0"/>
              <a:t>	</a:t>
            </a:r>
            <a:br>
              <a:rPr lang="en-US" sz="3600" dirty="0"/>
            </a:br>
            <a:r>
              <a:rPr lang="en-US" sz="3600" dirty="0"/>
              <a:t>Ricardian Model</a:t>
            </a:r>
          </a:p>
        </p:txBody>
      </p:sp>
    </p:spTree>
    <p:extLst>
      <p:ext uri="{BB962C8B-B14F-4D97-AF65-F5344CB8AC3E}">
        <p14:creationId xmlns:p14="http://schemas.microsoft.com/office/powerpoint/2010/main" val="361683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11208568" y="6519171"/>
            <a:ext cx="288032" cy="240219"/>
          </a:xfrm>
        </p:spPr>
        <p:txBody>
          <a:bodyPr/>
          <a:lstStyle/>
          <a:p>
            <a:fld id="{E917DE0E-AFB1-41FD-BC35-27DB61CA125F}" type="slidenum">
              <a:rPr lang="en-AU" smtClean="0"/>
              <a:pPr/>
              <a:t>3</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647816" y="116632"/>
            <a:ext cx="896399" cy="400110"/>
          </a:xfrm>
          <a:prstGeom prst="rect">
            <a:avLst/>
          </a:prstGeom>
        </p:spPr>
        <p:txBody>
          <a:bodyPr wrap="none">
            <a:spAutoFit/>
          </a:bodyPr>
          <a:lstStyle/>
          <a:p>
            <a:pPr algn="ctr"/>
            <a:r>
              <a:rPr lang="en-GB" sz="2000" b="1" dirty="0">
                <a:solidFill>
                  <a:schemeClr val="bg1"/>
                </a:solidFill>
              </a:rPr>
              <a:t>Part 1</a:t>
            </a:r>
          </a:p>
        </p:txBody>
      </p:sp>
      <p:graphicFrame>
        <p:nvGraphicFramePr>
          <p:cNvPr id="6" name="Table 5">
            <a:extLst>
              <a:ext uri="{FF2B5EF4-FFF2-40B4-BE49-F238E27FC236}">
                <a16:creationId xmlns:a16="http://schemas.microsoft.com/office/drawing/2014/main" id="{985040F0-F3A9-4165-99E3-91188B741F02}"/>
              </a:ext>
            </a:extLst>
          </p:cNvPr>
          <p:cNvGraphicFramePr>
            <a:graphicFrameLocks noGrp="1"/>
          </p:cNvGraphicFramePr>
          <p:nvPr>
            <p:extLst>
              <p:ext uri="{D42A27DB-BD31-4B8C-83A1-F6EECF244321}">
                <p14:modId xmlns:p14="http://schemas.microsoft.com/office/powerpoint/2010/main" val="703604511"/>
              </p:ext>
            </p:extLst>
          </p:nvPr>
        </p:nvGraphicFramePr>
        <p:xfrm>
          <a:off x="2334000" y="1191715"/>
          <a:ext cx="7524000" cy="1851715"/>
        </p:xfrm>
        <a:graphic>
          <a:graphicData uri="http://schemas.openxmlformats.org/drawingml/2006/table">
            <a:tbl>
              <a:tblPr firstRow="1" bandRow="1">
                <a:tableStyleId>{3B4B98B0-60AC-42C2-AFA5-B58CD77FA1E5}</a:tableStyleId>
              </a:tblPr>
              <a:tblGrid>
                <a:gridCol w="1800000">
                  <a:extLst>
                    <a:ext uri="{9D8B030D-6E8A-4147-A177-3AD203B41FA5}">
                      <a16:colId xmlns:a16="http://schemas.microsoft.com/office/drawing/2014/main" val="510951081"/>
                    </a:ext>
                  </a:extLst>
                </a:gridCol>
                <a:gridCol w="1800000">
                  <a:extLst>
                    <a:ext uri="{9D8B030D-6E8A-4147-A177-3AD203B41FA5}">
                      <a16:colId xmlns:a16="http://schemas.microsoft.com/office/drawing/2014/main" val="2723909371"/>
                    </a:ext>
                  </a:extLst>
                </a:gridCol>
                <a:gridCol w="324000">
                  <a:extLst>
                    <a:ext uri="{9D8B030D-6E8A-4147-A177-3AD203B41FA5}">
                      <a16:colId xmlns:a16="http://schemas.microsoft.com/office/drawing/2014/main" val="1410852989"/>
                    </a:ext>
                  </a:extLst>
                </a:gridCol>
                <a:gridCol w="1800000">
                  <a:extLst>
                    <a:ext uri="{9D8B030D-6E8A-4147-A177-3AD203B41FA5}">
                      <a16:colId xmlns:a16="http://schemas.microsoft.com/office/drawing/2014/main" val="454494970"/>
                    </a:ext>
                  </a:extLst>
                </a:gridCol>
                <a:gridCol w="1800000">
                  <a:extLst>
                    <a:ext uri="{9D8B030D-6E8A-4147-A177-3AD203B41FA5}">
                      <a16:colId xmlns:a16="http://schemas.microsoft.com/office/drawing/2014/main" val="2365556184"/>
                    </a:ext>
                  </a:extLst>
                </a:gridCol>
              </a:tblGrid>
              <a:tr h="370343">
                <a:tc gridSpan="2">
                  <a:txBody>
                    <a:bodyPr/>
                    <a:lstStyle/>
                    <a:p>
                      <a:pPr algn="ctr"/>
                      <a:r>
                        <a:rPr lang="en-US" dirty="0"/>
                        <a:t>Home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a:t>Foreign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221167"/>
                  </a:ext>
                </a:extLst>
              </a:tr>
              <a:tr h="370343">
                <a:tc>
                  <a:txBody>
                    <a:bodyPr/>
                    <a:lstStyle/>
                    <a:p>
                      <a:pPr algn="ctr"/>
                      <a:r>
                        <a:rPr lang="en-US" b="1" dirty="0"/>
                        <a:t>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pPr algn="ctr"/>
                      <a:r>
                        <a:rPr lang="en-US" b="1" dirty="0"/>
                        <a:t>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678157"/>
                  </a:ext>
                </a:extLst>
              </a:tr>
              <a:tr h="370343">
                <a:tc>
                  <a:txBody>
                    <a:bodyPr/>
                    <a:lstStyle/>
                    <a:p>
                      <a:pPr algn="ctr"/>
                      <a:r>
                        <a:rPr lang="en-US" b="0" dirty="0" err="1"/>
                        <a:t>w</a:t>
                      </a:r>
                      <a:r>
                        <a:rPr lang="en-US" b="0" baseline="-25000" dirty="0" err="1"/>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err="1"/>
                        <a:t>w</a:t>
                      </a:r>
                      <a:r>
                        <a:rPr lang="en-US" b="0" baseline="-25000" dirty="0" err="1"/>
                        <a:t>c</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w*</a:t>
                      </a:r>
                      <a:r>
                        <a:rPr lang="en-US" b="0" baseline="-25000" dirty="0"/>
                        <a:t>TV</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w*</a:t>
                      </a:r>
                      <a:r>
                        <a:rPr lang="en-US" b="0" baseline="-25000" dirty="0"/>
                        <a:t>c</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643575"/>
                  </a:ext>
                </a:extLst>
              </a:tr>
              <a:tr h="370343">
                <a:tc>
                  <a:txBody>
                    <a:bodyPr/>
                    <a:lstStyle/>
                    <a:p>
                      <a:pPr algn="ctr"/>
                      <a:r>
                        <a:rPr lang="en-US" b="0" dirty="0" err="1"/>
                        <a:t>a</a:t>
                      </a:r>
                      <a:r>
                        <a:rPr lang="en-US" b="0" baseline="-25000" dirty="0" err="1"/>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c</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TV</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c</a:t>
                      </a:r>
                      <a:r>
                        <a:rPr lang="en-US" b="0" baseline="30000" dirty="0"/>
                        <a:t> </a:t>
                      </a:r>
                      <a:r>
                        <a:rPr lang="en-US" b="0" baseline="0" dirty="0"/>
                        <a:t>= 1</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874253"/>
                  </a:ext>
                </a:extLst>
              </a:tr>
              <a:tr h="370343">
                <a:tc>
                  <a:txBody>
                    <a:bodyPr/>
                    <a:lstStyle/>
                    <a:p>
                      <a:pPr algn="ctr"/>
                      <a:r>
                        <a:rPr lang="en-US" b="0" dirty="0"/>
                        <a:t>P</a:t>
                      </a:r>
                      <a:r>
                        <a:rPr lang="en-US" b="0" baseline="-25000" dirty="0"/>
                        <a:t>TV</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c</a:t>
                      </a:r>
                      <a:r>
                        <a:rPr lang="en-US" b="0" baseline="30000" dirty="0"/>
                        <a:t> </a:t>
                      </a:r>
                      <a:r>
                        <a:rPr lang="en-US" b="0" baseline="0" dirty="0"/>
                        <a:t>= 4</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TV</a:t>
                      </a:r>
                      <a:r>
                        <a:rPr lang="en-US" b="0" baseline="30000" dirty="0"/>
                        <a:t> </a:t>
                      </a:r>
                      <a:r>
                        <a:rPr lang="en-US" b="0" baseline="0" dirty="0"/>
                        <a:t>= 3</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c</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875403"/>
                  </a:ext>
                </a:extLst>
              </a:tr>
            </a:tbl>
          </a:graphicData>
        </a:graphic>
      </p:graphicFrame>
      <p:sp>
        <p:nvSpPr>
          <p:cNvPr id="5" name="Rectangle 4">
            <a:extLst>
              <a:ext uri="{FF2B5EF4-FFF2-40B4-BE49-F238E27FC236}">
                <a16:creationId xmlns:a16="http://schemas.microsoft.com/office/drawing/2014/main" id="{650F7513-2AFD-4099-9C19-D624127E28CB}"/>
              </a:ext>
            </a:extLst>
          </p:cNvPr>
          <p:cNvSpPr/>
          <p:nvPr/>
        </p:nvSpPr>
        <p:spPr>
          <a:xfrm>
            <a:off x="981736" y="3814570"/>
            <a:ext cx="11737303" cy="830997"/>
          </a:xfrm>
          <a:prstGeom prst="rect">
            <a:avLst/>
          </a:prstGeom>
        </p:spPr>
        <p:txBody>
          <a:bodyPr wrap="square">
            <a:spAutoFit/>
          </a:bodyPr>
          <a:lstStyle/>
          <a:p>
            <a:pPr marL="342900" lvl="0" indent="-342900">
              <a:buFont typeface="+mj-lt"/>
              <a:buAutoNum type="arabicPeriod"/>
            </a:pPr>
            <a:r>
              <a:rPr lang="en-US" dirty="0"/>
              <a:t>At Home, what are: The unit labor requirement of cars? The autarchy relative price of TV?</a:t>
            </a:r>
          </a:p>
          <a:p>
            <a:pPr marL="342900" lvl="0" indent="-342900">
              <a:buFont typeface="+mj-lt"/>
              <a:buAutoNum type="arabicPeriod"/>
            </a:pPr>
            <a:endParaRPr lang="en-US" sz="1200" dirty="0"/>
          </a:p>
          <a:p>
            <a:pPr marL="342900" lvl="0" indent="-342900">
              <a:buFont typeface="+mj-lt"/>
              <a:buAutoNum type="arabicPeriod"/>
            </a:pPr>
            <a:r>
              <a:rPr lang="en-AU" dirty="0">
                <a:highlight>
                  <a:srgbClr val="FFFF00"/>
                </a:highlight>
              </a:rPr>
              <a:t>At Foreign, what are: The unit labour requirement </a:t>
            </a:r>
            <a:r>
              <a:rPr lang="en-US" dirty="0">
                <a:highlight>
                  <a:srgbClr val="FFFF00"/>
                </a:highlight>
              </a:rPr>
              <a:t>of TVs? The autarchy relative price of TVs?</a:t>
            </a:r>
            <a:r>
              <a:rPr lang="en-US" dirty="0"/>
              <a:t> </a:t>
            </a:r>
            <a:endParaRPr lang="en-AU" dirty="0"/>
          </a:p>
        </p:txBody>
      </p:sp>
    </p:spTree>
    <p:extLst>
      <p:ext uri="{BB962C8B-B14F-4D97-AF65-F5344CB8AC3E}">
        <p14:creationId xmlns:p14="http://schemas.microsoft.com/office/powerpoint/2010/main" val="42366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4</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647818" y="116632"/>
            <a:ext cx="896399" cy="400110"/>
          </a:xfrm>
          <a:prstGeom prst="rect">
            <a:avLst/>
          </a:prstGeom>
        </p:spPr>
        <p:txBody>
          <a:bodyPr wrap="none">
            <a:spAutoFit/>
          </a:bodyPr>
          <a:lstStyle/>
          <a:p>
            <a:pPr algn="ctr"/>
            <a:r>
              <a:rPr lang="en-GB" sz="2000" b="1" dirty="0">
                <a:solidFill>
                  <a:schemeClr val="bg1"/>
                </a:solidFill>
              </a:rPr>
              <a:t>Part 2</a:t>
            </a:r>
          </a:p>
        </p:txBody>
      </p:sp>
      <p:sp>
        <p:nvSpPr>
          <p:cNvPr id="2" name="Rectangle 1">
            <a:extLst>
              <a:ext uri="{FF2B5EF4-FFF2-40B4-BE49-F238E27FC236}">
                <a16:creationId xmlns:a16="http://schemas.microsoft.com/office/drawing/2014/main" id="{CC7CC18D-4268-43CC-9A0F-872B64365C8E}"/>
              </a:ext>
            </a:extLst>
          </p:cNvPr>
          <p:cNvSpPr/>
          <p:nvPr/>
        </p:nvSpPr>
        <p:spPr>
          <a:xfrm>
            <a:off x="1085528" y="3206470"/>
            <a:ext cx="10020944" cy="3416320"/>
          </a:xfrm>
          <a:prstGeom prst="rect">
            <a:avLst/>
          </a:prstGeom>
        </p:spPr>
        <p:txBody>
          <a:bodyPr wrap="square">
            <a:spAutoFit/>
          </a:bodyPr>
          <a:lstStyle/>
          <a:p>
            <a:pPr marL="342900" lvl="0" indent="-342900">
              <a:buFont typeface="+mj-lt"/>
              <a:buAutoNum type="arabicPeriod" startAt="3"/>
            </a:pPr>
            <a:r>
              <a:rPr lang="en-US" dirty="0"/>
              <a:t>Suppose the world relative price of TVs equilibrium is </a:t>
            </a:r>
            <a:r>
              <a:rPr lang="en-US" i="1" dirty="0"/>
              <a:t>P</a:t>
            </a:r>
            <a:r>
              <a:rPr lang="en-US" i="1" baseline="-25000" dirty="0"/>
              <a:t>TV</a:t>
            </a:r>
            <a:r>
              <a:rPr lang="en-US" i="1" dirty="0"/>
              <a:t>/P</a:t>
            </a:r>
            <a:r>
              <a:rPr lang="en-US" i="1" baseline="-25000" dirty="0"/>
              <a:t>C</a:t>
            </a:r>
            <a:r>
              <a:rPr lang="en-US" i="1" dirty="0"/>
              <a:t> </a:t>
            </a:r>
            <a:r>
              <a:rPr lang="en-US" dirty="0"/>
              <a:t>=1. Which good will each country export? </a:t>
            </a:r>
          </a:p>
          <a:p>
            <a:pPr marL="342900" lvl="0" indent="-342900">
              <a:buFont typeface="+mj-lt"/>
              <a:buAutoNum type="arabicPeriod" startAt="3"/>
            </a:pPr>
            <a:endParaRPr lang="en-AU" sz="1200" dirty="0"/>
          </a:p>
          <a:p>
            <a:pPr marL="342900" lvl="0" indent="-342900">
              <a:buFont typeface="+mj-lt"/>
              <a:buAutoNum type="arabicPeriod" startAt="3"/>
            </a:pPr>
            <a:r>
              <a:rPr lang="en-US" dirty="0"/>
              <a:t>In the trade equilibrium, what is the real wage at Home in terms of cars and in terms of TVs? How do these values compare with the real wage in terms of either good in the no-trade equilibrium?</a:t>
            </a:r>
            <a:endParaRPr lang="en-AU" dirty="0"/>
          </a:p>
          <a:p>
            <a:pPr marL="342900" lvl="0" indent="-342900">
              <a:buFont typeface="+mj-lt"/>
              <a:buAutoNum type="arabicPeriod" startAt="3"/>
            </a:pPr>
            <a:endParaRPr lang="en-AU" sz="1200" dirty="0"/>
          </a:p>
          <a:p>
            <a:pPr marL="342900" lvl="0" indent="-342900">
              <a:buFont typeface="+mj-lt"/>
              <a:buAutoNum type="arabicPeriod" startAt="3"/>
            </a:pPr>
            <a:r>
              <a:rPr lang="en-US" dirty="0">
                <a:highlight>
                  <a:srgbClr val="FFFF00"/>
                </a:highlight>
              </a:rPr>
              <a:t>In the trade equilibrium, what is the real wage in Foreign in terms of TVs and in terms of cars? How do these values compare with the real wage in terms of either good in the no-trade equilibrium?</a:t>
            </a:r>
            <a:endParaRPr lang="en-AU" dirty="0">
              <a:highlight>
                <a:srgbClr val="FFFF00"/>
              </a:highlight>
            </a:endParaRPr>
          </a:p>
          <a:p>
            <a:pPr marL="342900" lvl="0" indent="-342900">
              <a:buFont typeface="+mj-lt"/>
              <a:buAutoNum type="arabicPeriod" startAt="3"/>
            </a:pPr>
            <a:endParaRPr lang="en-AU" sz="1200" dirty="0"/>
          </a:p>
          <a:p>
            <a:pPr marL="342900" lvl="0" indent="-342900">
              <a:buFont typeface="+mj-lt"/>
              <a:buAutoNum type="arabicPeriod" startAt="3"/>
            </a:pPr>
            <a:r>
              <a:rPr lang="en-US" dirty="0"/>
              <a:t>In the trade equilibrium, do Foreign workers earn more or less than those at Home, measured in terms of their ability to purchase goods? Explain why.</a:t>
            </a:r>
            <a:endParaRPr lang="en-AU" dirty="0"/>
          </a:p>
        </p:txBody>
      </p:sp>
      <p:graphicFrame>
        <p:nvGraphicFramePr>
          <p:cNvPr id="6" name="Table 5">
            <a:extLst>
              <a:ext uri="{FF2B5EF4-FFF2-40B4-BE49-F238E27FC236}">
                <a16:creationId xmlns:a16="http://schemas.microsoft.com/office/drawing/2014/main" id="{9EC4257A-9312-44C8-97B5-0D126D93F016}"/>
              </a:ext>
            </a:extLst>
          </p:cNvPr>
          <p:cNvGraphicFramePr>
            <a:graphicFrameLocks noGrp="1"/>
          </p:cNvGraphicFramePr>
          <p:nvPr>
            <p:extLst>
              <p:ext uri="{D42A27DB-BD31-4B8C-83A1-F6EECF244321}">
                <p14:modId xmlns:p14="http://schemas.microsoft.com/office/powerpoint/2010/main" val="107729423"/>
              </p:ext>
            </p:extLst>
          </p:nvPr>
        </p:nvGraphicFramePr>
        <p:xfrm>
          <a:off x="2334000" y="955686"/>
          <a:ext cx="7524000" cy="1851715"/>
        </p:xfrm>
        <a:graphic>
          <a:graphicData uri="http://schemas.openxmlformats.org/drawingml/2006/table">
            <a:tbl>
              <a:tblPr firstRow="1" bandRow="1">
                <a:tableStyleId>{3B4B98B0-60AC-42C2-AFA5-B58CD77FA1E5}</a:tableStyleId>
              </a:tblPr>
              <a:tblGrid>
                <a:gridCol w="1800000">
                  <a:extLst>
                    <a:ext uri="{9D8B030D-6E8A-4147-A177-3AD203B41FA5}">
                      <a16:colId xmlns:a16="http://schemas.microsoft.com/office/drawing/2014/main" val="510951081"/>
                    </a:ext>
                  </a:extLst>
                </a:gridCol>
                <a:gridCol w="1800000">
                  <a:extLst>
                    <a:ext uri="{9D8B030D-6E8A-4147-A177-3AD203B41FA5}">
                      <a16:colId xmlns:a16="http://schemas.microsoft.com/office/drawing/2014/main" val="2723909371"/>
                    </a:ext>
                  </a:extLst>
                </a:gridCol>
                <a:gridCol w="324000">
                  <a:extLst>
                    <a:ext uri="{9D8B030D-6E8A-4147-A177-3AD203B41FA5}">
                      <a16:colId xmlns:a16="http://schemas.microsoft.com/office/drawing/2014/main" val="1410852989"/>
                    </a:ext>
                  </a:extLst>
                </a:gridCol>
                <a:gridCol w="1800000">
                  <a:extLst>
                    <a:ext uri="{9D8B030D-6E8A-4147-A177-3AD203B41FA5}">
                      <a16:colId xmlns:a16="http://schemas.microsoft.com/office/drawing/2014/main" val="454494970"/>
                    </a:ext>
                  </a:extLst>
                </a:gridCol>
                <a:gridCol w="1800000">
                  <a:extLst>
                    <a:ext uri="{9D8B030D-6E8A-4147-A177-3AD203B41FA5}">
                      <a16:colId xmlns:a16="http://schemas.microsoft.com/office/drawing/2014/main" val="2365556184"/>
                    </a:ext>
                  </a:extLst>
                </a:gridCol>
              </a:tblGrid>
              <a:tr h="370343">
                <a:tc gridSpan="2">
                  <a:txBody>
                    <a:bodyPr/>
                    <a:lstStyle/>
                    <a:p>
                      <a:pPr algn="ctr"/>
                      <a:r>
                        <a:rPr lang="en-US" dirty="0"/>
                        <a:t>Home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a:t>Foreign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221167"/>
                  </a:ext>
                </a:extLst>
              </a:tr>
              <a:tr h="370343">
                <a:tc>
                  <a:txBody>
                    <a:bodyPr/>
                    <a:lstStyle/>
                    <a:p>
                      <a:pPr algn="ctr"/>
                      <a:r>
                        <a:rPr lang="en-US" b="1" dirty="0"/>
                        <a:t>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pPr algn="ctr"/>
                      <a:r>
                        <a:rPr lang="en-US" b="1" dirty="0"/>
                        <a:t>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678157"/>
                  </a:ext>
                </a:extLst>
              </a:tr>
              <a:tr h="370343">
                <a:tc>
                  <a:txBody>
                    <a:bodyPr/>
                    <a:lstStyle/>
                    <a:p>
                      <a:pPr algn="ctr"/>
                      <a:r>
                        <a:rPr lang="en-US" b="0" dirty="0" err="1"/>
                        <a:t>w</a:t>
                      </a:r>
                      <a:r>
                        <a:rPr lang="en-US" b="0" baseline="-25000" dirty="0" err="1"/>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err="1"/>
                        <a:t>w</a:t>
                      </a:r>
                      <a:r>
                        <a:rPr lang="en-US" b="0" baseline="-25000" dirty="0" err="1"/>
                        <a:t>c</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w*</a:t>
                      </a:r>
                      <a:r>
                        <a:rPr lang="en-US" b="0" baseline="-25000" dirty="0"/>
                        <a:t>TV</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w*</a:t>
                      </a:r>
                      <a:r>
                        <a:rPr lang="en-US" b="0" baseline="-25000" dirty="0"/>
                        <a:t>c</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643575"/>
                  </a:ext>
                </a:extLst>
              </a:tr>
              <a:tr h="370343">
                <a:tc>
                  <a:txBody>
                    <a:bodyPr/>
                    <a:lstStyle/>
                    <a:p>
                      <a:pPr algn="ctr"/>
                      <a:r>
                        <a:rPr lang="en-US" b="0" dirty="0" err="1"/>
                        <a:t>a</a:t>
                      </a:r>
                      <a:r>
                        <a:rPr lang="en-US" b="0" baseline="-25000" dirty="0" err="1"/>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c</a:t>
                      </a:r>
                      <a:r>
                        <a:rPr lang="en-US" b="0" baseline="30000" dirty="0"/>
                        <a:t> </a:t>
                      </a:r>
                      <a:r>
                        <a:rPr lang="en-US" b="0" baseline="0" dirty="0"/>
                        <a:t>= 1/3</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c</a:t>
                      </a:r>
                      <a:r>
                        <a:rPr lang="en-US" b="0" baseline="30000" dirty="0"/>
                        <a:t> </a:t>
                      </a:r>
                      <a:r>
                        <a:rPr lang="en-US" b="0" baseline="0" dirty="0"/>
                        <a:t>= 1</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874253"/>
                  </a:ext>
                </a:extLst>
              </a:tr>
              <a:tr h="370343">
                <a:tc>
                  <a:txBody>
                    <a:bodyPr/>
                    <a:lstStyle/>
                    <a:p>
                      <a:pPr algn="ctr"/>
                      <a:r>
                        <a:rPr lang="en-US" b="0" dirty="0"/>
                        <a:t>P</a:t>
                      </a:r>
                      <a:r>
                        <a:rPr lang="en-US" b="0" baseline="-25000" dirty="0"/>
                        <a:t>TV</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c</a:t>
                      </a:r>
                      <a:r>
                        <a:rPr lang="en-US" b="0" baseline="30000" dirty="0"/>
                        <a:t> </a:t>
                      </a:r>
                      <a:r>
                        <a:rPr lang="en-US" b="0" baseline="0" dirty="0"/>
                        <a:t>= 4</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TV</a:t>
                      </a:r>
                      <a:r>
                        <a:rPr lang="en-US" b="0" baseline="30000" dirty="0"/>
                        <a:t> </a:t>
                      </a:r>
                      <a:r>
                        <a:rPr lang="en-US" b="0" baseline="0" dirty="0"/>
                        <a:t>= 3</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c</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875403"/>
                  </a:ext>
                </a:extLst>
              </a:tr>
            </a:tbl>
          </a:graphicData>
        </a:graphic>
      </p:graphicFrame>
    </p:spTree>
    <p:extLst>
      <p:ext uri="{BB962C8B-B14F-4D97-AF65-F5344CB8AC3E}">
        <p14:creationId xmlns:p14="http://schemas.microsoft.com/office/powerpoint/2010/main" val="17163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6" y="2780928"/>
            <a:ext cx="10738247" cy="1296144"/>
          </a:xfrm>
        </p:spPr>
        <p:txBody>
          <a:bodyPr/>
          <a:lstStyle/>
          <a:p>
            <a:pPr algn="ctr"/>
            <a:r>
              <a:rPr lang="en-US" sz="4000" dirty="0"/>
              <a:t>Exercise 2</a:t>
            </a:r>
            <a:br>
              <a:rPr lang="en-US" sz="3600" dirty="0"/>
            </a:br>
            <a:r>
              <a:rPr lang="en-US" sz="3600" dirty="0"/>
              <a:t>	</a:t>
            </a:r>
            <a:br>
              <a:rPr lang="en-US" sz="3600" dirty="0"/>
            </a:br>
            <a:r>
              <a:rPr lang="en-US" sz="3600" dirty="0"/>
              <a:t>Back to Unit Labor Requirements</a:t>
            </a:r>
          </a:p>
        </p:txBody>
      </p:sp>
    </p:spTree>
    <p:extLst>
      <p:ext uri="{BB962C8B-B14F-4D97-AF65-F5344CB8AC3E}">
        <p14:creationId xmlns:p14="http://schemas.microsoft.com/office/powerpoint/2010/main" val="248332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6</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2</a:t>
            </a:r>
          </a:p>
        </p:txBody>
      </p:sp>
      <p:graphicFrame>
        <p:nvGraphicFramePr>
          <p:cNvPr id="6" name="Table 5">
            <a:extLst>
              <a:ext uri="{FF2B5EF4-FFF2-40B4-BE49-F238E27FC236}">
                <a16:creationId xmlns:a16="http://schemas.microsoft.com/office/drawing/2014/main" id="{985040F0-F3A9-4165-99E3-91188B741F02}"/>
              </a:ext>
            </a:extLst>
          </p:cNvPr>
          <p:cNvGraphicFramePr>
            <a:graphicFrameLocks noGrp="1"/>
          </p:cNvGraphicFramePr>
          <p:nvPr>
            <p:extLst>
              <p:ext uri="{D42A27DB-BD31-4B8C-83A1-F6EECF244321}">
                <p14:modId xmlns:p14="http://schemas.microsoft.com/office/powerpoint/2010/main" val="3656916341"/>
              </p:ext>
            </p:extLst>
          </p:nvPr>
        </p:nvGraphicFramePr>
        <p:xfrm>
          <a:off x="2146364" y="1344372"/>
          <a:ext cx="7899272" cy="1112520"/>
        </p:xfrm>
        <a:graphic>
          <a:graphicData uri="http://schemas.openxmlformats.org/drawingml/2006/table">
            <a:tbl>
              <a:tblPr firstRow="1" bandRow="1">
                <a:tableStyleId>{3B4B98B0-60AC-42C2-AFA5-B58CD77FA1E5}</a:tableStyleId>
              </a:tblPr>
              <a:tblGrid>
                <a:gridCol w="1974818">
                  <a:extLst>
                    <a:ext uri="{9D8B030D-6E8A-4147-A177-3AD203B41FA5}">
                      <a16:colId xmlns:a16="http://schemas.microsoft.com/office/drawing/2014/main" val="510951081"/>
                    </a:ext>
                  </a:extLst>
                </a:gridCol>
                <a:gridCol w="1602908">
                  <a:extLst>
                    <a:ext uri="{9D8B030D-6E8A-4147-A177-3AD203B41FA5}">
                      <a16:colId xmlns:a16="http://schemas.microsoft.com/office/drawing/2014/main" val="2723909371"/>
                    </a:ext>
                  </a:extLst>
                </a:gridCol>
                <a:gridCol w="1742559">
                  <a:extLst>
                    <a:ext uri="{9D8B030D-6E8A-4147-A177-3AD203B41FA5}">
                      <a16:colId xmlns:a16="http://schemas.microsoft.com/office/drawing/2014/main" val="1410852989"/>
                    </a:ext>
                  </a:extLst>
                </a:gridCol>
                <a:gridCol w="2578987">
                  <a:extLst>
                    <a:ext uri="{9D8B030D-6E8A-4147-A177-3AD203B41FA5}">
                      <a16:colId xmlns:a16="http://schemas.microsoft.com/office/drawing/2014/main" val="45449497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Computers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Labor Hour 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221167"/>
                  </a:ext>
                </a:extLst>
              </a:tr>
              <a:tr h="370840">
                <a:tc>
                  <a:txBody>
                    <a:bodyPr/>
                    <a:lstStyle/>
                    <a:p>
                      <a:r>
                        <a:rPr lang="en-US" b="1" dirty="0"/>
                        <a:t>Japan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643575"/>
                  </a:ext>
                </a:extLst>
              </a:tr>
              <a:tr h="370840">
                <a:tc>
                  <a:txBody>
                    <a:bodyPr/>
                    <a:lstStyle/>
                    <a:p>
                      <a:r>
                        <a:rPr lang="en-US"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874253"/>
                  </a:ext>
                </a:extLst>
              </a:tr>
            </a:tbl>
          </a:graphicData>
        </a:graphic>
      </p:graphicFrame>
      <p:sp>
        <p:nvSpPr>
          <p:cNvPr id="3" name="TextBox 2">
            <a:extLst>
              <a:ext uri="{FF2B5EF4-FFF2-40B4-BE49-F238E27FC236}">
                <a16:creationId xmlns:a16="http://schemas.microsoft.com/office/drawing/2014/main" id="{CE323F78-8002-46A7-AD4E-3B0EC657B1FE}"/>
              </a:ext>
            </a:extLst>
          </p:cNvPr>
          <p:cNvSpPr txBox="1"/>
          <p:nvPr/>
        </p:nvSpPr>
        <p:spPr>
          <a:xfrm>
            <a:off x="3251684" y="868650"/>
            <a:ext cx="5688632" cy="400110"/>
          </a:xfrm>
          <a:prstGeom prst="rect">
            <a:avLst/>
          </a:prstGeom>
          <a:noFill/>
        </p:spPr>
        <p:txBody>
          <a:bodyPr wrap="square" rtlCol="0">
            <a:spAutoFit/>
          </a:bodyPr>
          <a:lstStyle/>
          <a:p>
            <a:pPr algn="ctr"/>
            <a:r>
              <a:rPr lang="en-US" sz="2000" b="1" dirty="0">
                <a:solidFill>
                  <a:schemeClr val="accent1"/>
                </a:solidFill>
              </a:rPr>
              <a:t>Table of Unit Labor Requirements</a:t>
            </a:r>
          </a:p>
        </p:txBody>
      </p:sp>
      <p:sp>
        <p:nvSpPr>
          <p:cNvPr id="8" name="Rectangle 7">
            <a:extLst>
              <a:ext uri="{FF2B5EF4-FFF2-40B4-BE49-F238E27FC236}">
                <a16:creationId xmlns:a16="http://schemas.microsoft.com/office/drawing/2014/main" id="{8D9E9752-E379-4335-9D3B-0ED6C76CDCA8}"/>
              </a:ext>
            </a:extLst>
          </p:cNvPr>
          <p:cNvSpPr/>
          <p:nvPr/>
        </p:nvSpPr>
        <p:spPr>
          <a:xfrm>
            <a:off x="1063024" y="4283633"/>
            <a:ext cx="10065949" cy="1200329"/>
          </a:xfrm>
          <a:prstGeom prst="rect">
            <a:avLst/>
          </a:prstGeom>
        </p:spPr>
        <p:txBody>
          <a:bodyPr wrap="square">
            <a:spAutoFit/>
          </a:bodyPr>
          <a:lstStyle/>
          <a:p>
            <a:pPr marL="342900" indent="-342900">
              <a:buAutoNum type="arabicParenR"/>
            </a:pPr>
            <a:r>
              <a:rPr lang="en-AU" dirty="0"/>
              <a:t>In autarchy, what is the production in each country and what is</a:t>
            </a:r>
            <a:r>
              <a:rPr lang="en-US" dirty="0"/>
              <a:t> the relative price of education in term of computers? (do Japan first, </a:t>
            </a:r>
            <a:r>
              <a:rPr lang="en-US" dirty="0">
                <a:highlight>
                  <a:srgbClr val="FFFF00"/>
                </a:highlight>
              </a:rPr>
              <a:t>then Australia</a:t>
            </a:r>
            <a:r>
              <a:rPr lang="en-US" dirty="0"/>
              <a:t>)</a:t>
            </a:r>
          </a:p>
          <a:p>
            <a:pPr marL="342900" indent="-342900">
              <a:buAutoNum type="arabicParenR"/>
            </a:pPr>
            <a:endParaRPr lang="en-US" dirty="0"/>
          </a:p>
          <a:p>
            <a:pPr marL="342900" indent="-342900">
              <a:buAutoNum type="arabicParenR"/>
            </a:pPr>
            <a:r>
              <a:rPr lang="en-US" dirty="0"/>
              <a:t>What is the production, consumption, relative price of education and exports under free trade?</a:t>
            </a:r>
          </a:p>
        </p:txBody>
      </p:sp>
      <p:sp>
        <p:nvSpPr>
          <p:cNvPr id="2" name="TextBox 1">
            <a:extLst>
              <a:ext uri="{FF2B5EF4-FFF2-40B4-BE49-F238E27FC236}">
                <a16:creationId xmlns:a16="http://schemas.microsoft.com/office/drawing/2014/main" id="{236AAD49-2DFC-4196-B3B9-D55475266348}"/>
              </a:ext>
            </a:extLst>
          </p:cNvPr>
          <p:cNvSpPr txBox="1"/>
          <p:nvPr/>
        </p:nvSpPr>
        <p:spPr>
          <a:xfrm>
            <a:off x="2391380" y="2528900"/>
            <a:ext cx="7409238" cy="830997"/>
          </a:xfrm>
          <a:prstGeom prst="rect">
            <a:avLst/>
          </a:prstGeom>
          <a:noFill/>
        </p:spPr>
        <p:txBody>
          <a:bodyPr wrap="square" rtlCol="0">
            <a:spAutoFit/>
          </a:bodyPr>
          <a:lstStyle/>
          <a:p>
            <a:r>
              <a:rPr lang="en-AU" sz="1600" b="1" dirty="0">
                <a:solidFill>
                  <a:schemeClr val="accent1"/>
                </a:solidFill>
              </a:rPr>
              <a:t>MRS is equal to total consumption of computers divided by total consumption of education in the country. </a:t>
            </a:r>
          </a:p>
          <a:p>
            <a:r>
              <a:rPr lang="en-AU" sz="1600" b="1" dirty="0">
                <a:solidFill>
                  <a:schemeClr val="accent1"/>
                </a:solidFill>
              </a:rPr>
              <a:t>For question 2 the MRS is the same in both countries.</a:t>
            </a:r>
          </a:p>
        </p:txBody>
      </p:sp>
    </p:spTree>
    <p:extLst>
      <p:ext uri="{BB962C8B-B14F-4D97-AF65-F5344CB8AC3E}">
        <p14:creationId xmlns:p14="http://schemas.microsoft.com/office/powerpoint/2010/main" val="358386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6" y="2780928"/>
            <a:ext cx="10738247" cy="1296144"/>
          </a:xfrm>
        </p:spPr>
        <p:txBody>
          <a:bodyPr/>
          <a:lstStyle/>
          <a:p>
            <a:pPr algn="ctr"/>
            <a:r>
              <a:rPr lang="en-US" sz="4000" dirty="0"/>
              <a:t>Exercise 3</a:t>
            </a:r>
            <a:br>
              <a:rPr lang="en-US" sz="3600" dirty="0"/>
            </a:br>
            <a:r>
              <a:rPr lang="en-US" sz="3600" dirty="0"/>
              <a:t>	</a:t>
            </a:r>
            <a:br>
              <a:rPr lang="en-US" sz="3600" dirty="0"/>
            </a:br>
            <a:r>
              <a:rPr lang="en-US" sz="3600" dirty="0"/>
              <a:t>Garments</a:t>
            </a:r>
          </a:p>
        </p:txBody>
      </p:sp>
    </p:spTree>
    <p:extLst>
      <p:ext uri="{BB962C8B-B14F-4D97-AF65-F5344CB8AC3E}">
        <p14:creationId xmlns:p14="http://schemas.microsoft.com/office/powerpoint/2010/main" val="41949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8</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3</a:t>
            </a:r>
          </a:p>
        </p:txBody>
      </p:sp>
      <p:sp>
        <p:nvSpPr>
          <p:cNvPr id="9" name="Content Placeholder 2">
            <a:extLst>
              <a:ext uri="{FF2B5EF4-FFF2-40B4-BE49-F238E27FC236}">
                <a16:creationId xmlns:a16="http://schemas.microsoft.com/office/drawing/2014/main" id="{A6E024B2-736A-4B9C-A6A1-24E40267D0DA}"/>
              </a:ext>
            </a:extLst>
          </p:cNvPr>
          <p:cNvSpPr txBox="1">
            <a:spLocks/>
          </p:cNvSpPr>
          <p:nvPr/>
        </p:nvSpPr>
        <p:spPr>
          <a:xfrm>
            <a:off x="720316" y="1052736"/>
            <a:ext cx="10751368" cy="4525963"/>
          </a:xfrm>
          <a:prstGeom prst="rect">
            <a:avLst/>
          </a:prstGeom>
        </p:spPr>
        <p:txBody>
          <a:bodyPr/>
          <a:lst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t>“Bangladesh is the world’s second largest Readymade Garment (RMG) exporter, just behind China. … 81% of exports come from the RMG sector, and the textile and Apparel sector contributes around 20% to Bangladesh’s GDP. It employs around 20 million people… and is the major driving force of the country’s economy.”</a:t>
            </a:r>
          </a:p>
          <a:p>
            <a:endParaRPr lang="en-GB" sz="2000" dirty="0"/>
          </a:p>
          <a:p>
            <a:r>
              <a:rPr lang="en-GB" sz="2000" dirty="0"/>
              <a:t>https://medium.com/@stitchdiary/what-makes-bangladesh-a-hub-of-garment-manufacturing-ce83aa37edfc</a:t>
            </a:r>
          </a:p>
          <a:p>
            <a:endParaRPr lang="en-GB" sz="2000" dirty="0"/>
          </a:p>
          <a:p>
            <a:r>
              <a:rPr lang="en-GB" sz="2000" dirty="0"/>
              <a:t>How did it happen? What’s the economics?</a:t>
            </a:r>
          </a:p>
          <a:p>
            <a:endParaRPr lang="en-GB" sz="2000" dirty="0"/>
          </a:p>
          <a:p>
            <a:endParaRPr lang="en-GB" sz="2000" dirty="0"/>
          </a:p>
        </p:txBody>
      </p:sp>
    </p:spTree>
    <p:extLst>
      <p:ext uri="{BB962C8B-B14F-4D97-AF65-F5344CB8AC3E}">
        <p14:creationId xmlns:p14="http://schemas.microsoft.com/office/powerpoint/2010/main" val="7978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9</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3</a:t>
            </a:r>
          </a:p>
        </p:txBody>
      </p:sp>
      <p:pic>
        <p:nvPicPr>
          <p:cNvPr id="1026" name="Picture 2">
            <a:extLst>
              <a:ext uri="{FF2B5EF4-FFF2-40B4-BE49-F238E27FC236}">
                <a16:creationId xmlns:a16="http://schemas.microsoft.com/office/drawing/2014/main" id="{2FA45113-6456-482D-A1FC-149187476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15" y="1104813"/>
            <a:ext cx="9200969" cy="464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93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2BB3144625574BA667E44BAE7C442C" ma:contentTypeVersion="11" ma:contentTypeDescription="Create a new document." ma:contentTypeScope="" ma:versionID="45783a6da7c45c16bf2132cdc7b7681d">
  <xsd:schema xmlns:xsd="http://www.w3.org/2001/XMLSchema" xmlns:xs="http://www.w3.org/2001/XMLSchema" xmlns:p="http://schemas.microsoft.com/office/2006/metadata/properties" xmlns:ns3="d6355a53-9a9b-4f9f-a280-78e6a77ff033" xmlns:ns4="28fde288-a958-4020-8abd-0c9de0946aa3" targetNamespace="http://schemas.microsoft.com/office/2006/metadata/properties" ma:root="true" ma:fieldsID="c2e32cfcad5bf66cfbb6d10819128d80" ns3:_="" ns4:_="">
    <xsd:import namespace="d6355a53-9a9b-4f9f-a280-78e6a77ff033"/>
    <xsd:import namespace="28fde288-a958-4020-8abd-0c9de0946aa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355a53-9a9b-4f9f-a280-78e6a77ff0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fde288-a958-4020-8abd-0c9de0946aa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C7D9B0-030C-426F-A79F-442A71D3D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355a53-9a9b-4f9f-a280-78e6a77ff033"/>
    <ds:schemaRef ds:uri="28fde288-a958-4020-8abd-0c9de0946a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8FF060-98E6-4FEF-B2C4-6F1A18B39E8D}">
  <ds:schemaRefs>
    <ds:schemaRef ds:uri="d6355a53-9a9b-4f9f-a280-78e6a77ff033"/>
    <ds:schemaRef ds:uri="http://purl.org/dc/dcmitype/"/>
    <ds:schemaRef ds:uri="http://purl.org/dc/term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28fde288-a958-4020-8abd-0c9de0946aa3"/>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69A8CF8B-AC47-42C9-A853-87BA2FDF18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UQ PowerPoint Template v4</Template>
  <TotalTime>52409</TotalTime>
  <Words>1218</Words>
  <Application>Microsoft Office PowerPoint</Application>
  <PresentationFormat>Widescreen</PresentationFormat>
  <Paragraphs>118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University of Queensland</vt:lpstr>
      <vt:lpstr>ECON3510 – Tutorial 3</vt:lpstr>
      <vt:lpstr>Exercise 1   Ricardian Model</vt:lpstr>
      <vt:lpstr>PowerPoint Presentation</vt:lpstr>
      <vt:lpstr>PowerPoint Presentation</vt:lpstr>
      <vt:lpstr>Exercise 2   Back to Unit Labor Requirements</vt:lpstr>
      <vt:lpstr>PowerPoint Presentation</vt:lpstr>
      <vt:lpstr>Exercise 3   Garments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Alexandros;Daniel</dc:creator>
  <cp:lastModifiedBy>Nicholas Umashev</cp:lastModifiedBy>
  <cp:revision>519</cp:revision>
  <cp:lastPrinted>2020-03-10T13:32:43Z</cp:lastPrinted>
  <dcterms:created xsi:type="dcterms:W3CDTF">2018-09-28T01:38:30Z</dcterms:created>
  <dcterms:modified xsi:type="dcterms:W3CDTF">2020-03-27T03:12:26Z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0x0101006A2BB3144625574BA667E44BAE7C442C</vt:lpwstr>
  </property>
</Properties>
</file>