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15"/>
  </p:notesMasterIdLst>
  <p:sldIdLst>
    <p:sldId id="280" r:id="rId2"/>
    <p:sldId id="311" r:id="rId3"/>
    <p:sldId id="296" r:id="rId4"/>
    <p:sldId id="367" r:id="rId5"/>
    <p:sldId id="368" r:id="rId6"/>
    <p:sldId id="376" r:id="rId7"/>
    <p:sldId id="377" r:id="rId8"/>
    <p:sldId id="375" r:id="rId9"/>
    <p:sldId id="378" r:id="rId10"/>
    <p:sldId id="379" r:id="rId11"/>
    <p:sldId id="380" r:id="rId12"/>
    <p:sldId id="373" r:id="rId13"/>
    <p:sldId id="38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40400"/>
    <a:srgbClr val="F7DDE8"/>
    <a:srgbClr val="F3CDDD"/>
    <a:srgbClr val="E9A5C2"/>
    <a:srgbClr val="C0D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85" autoAdjust="0"/>
    <p:restoredTop sz="94291" autoAdjust="0"/>
  </p:normalViewPr>
  <p:slideViewPr>
    <p:cSldViewPr>
      <p:cViewPr varScale="1">
        <p:scale>
          <a:sx n="53" d="100"/>
          <a:sy n="53" d="100"/>
        </p:scale>
        <p:origin x="96" y="4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8B487-7C9C-4EAC-A85D-8239B34A66C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71C3B-55F9-4D0D-AF66-55BF6513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1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before_step</a:t>
            </a:r>
            <a:r>
              <a:rPr lang="en-US" dirty="0"/>
              <a:t>(context, step), </a:t>
            </a:r>
            <a:r>
              <a:rPr lang="en-US" dirty="0" err="1"/>
              <a:t>after_step</a:t>
            </a:r>
            <a:r>
              <a:rPr lang="en-US" dirty="0"/>
              <a:t>(context, step) These run before and after every step.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before_scenario</a:t>
            </a:r>
            <a:r>
              <a:rPr lang="en-US" dirty="0"/>
              <a:t>(context, scenario), </a:t>
            </a:r>
            <a:r>
              <a:rPr lang="en-US" dirty="0" err="1"/>
              <a:t>after_scenario</a:t>
            </a:r>
            <a:r>
              <a:rPr lang="en-US" dirty="0"/>
              <a:t>(context, scenario) These run before and after each scenario is run. </a:t>
            </a:r>
          </a:p>
          <a:p>
            <a:endParaRPr lang="en-US" dirty="0"/>
          </a:p>
          <a:p>
            <a:r>
              <a:rPr lang="en-US" dirty="0" err="1"/>
              <a:t>before_feature</a:t>
            </a:r>
            <a:r>
              <a:rPr lang="en-US" dirty="0"/>
              <a:t>(context, feature), </a:t>
            </a:r>
            <a:r>
              <a:rPr lang="en-US" dirty="0" err="1"/>
              <a:t>after_feature</a:t>
            </a:r>
            <a:r>
              <a:rPr lang="en-US" dirty="0"/>
              <a:t>(context, feature) These run before and after each feature file is exercised. </a:t>
            </a:r>
          </a:p>
          <a:p>
            <a:endParaRPr lang="en-US" dirty="0"/>
          </a:p>
          <a:p>
            <a:r>
              <a:rPr lang="en-US" dirty="0" err="1"/>
              <a:t>before_tag</a:t>
            </a:r>
            <a:r>
              <a:rPr lang="en-US" dirty="0"/>
              <a:t>(context, tag), </a:t>
            </a:r>
            <a:r>
              <a:rPr lang="en-US" dirty="0" err="1"/>
              <a:t>after_tag</a:t>
            </a:r>
            <a:r>
              <a:rPr lang="en-US" dirty="0"/>
              <a:t>(context, tag) These run before and after a section tagged with the given name. They are invoked for each tag encountered in the order they’re found in the feature file.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before_all</a:t>
            </a:r>
            <a:r>
              <a:rPr lang="en-US" dirty="0"/>
              <a:t>(context), </a:t>
            </a:r>
            <a:r>
              <a:rPr lang="en-US" dirty="0" err="1"/>
              <a:t>after_all</a:t>
            </a:r>
            <a:r>
              <a:rPr lang="en-US" dirty="0"/>
              <a:t>(context) These run before and after the whole shooting match. </a:t>
            </a:r>
          </a:p>
          <a:p>
            <a:endParaRPr lang="en-US" dirty="0"/>
          </a:p>
          <a:p>
            <a:r>
              <a:rPr lang="en-US" dirty="0"/>
              <a:t>The feature, scenario and step objects represent the information parsed from the feature file. </a:t>
            </a:r>
          </a:p>
          <a:p>
            <a:r>
              <a:rPr lang="en-US" dirty="0"/>
              <a:t>They have a number of attributes: </a:t>
            </a:r>
          </a:p>
          <a:p>
            <a:endParaRPr lang="en-US" dirty="0"/>
          </a:p>
          <a:p>
            <a:r>
              <a:rPr lang="en-US" dirty="0"/>
              <a:t>keyword “Feature”, “Scenario”, “Given”, etc. name The name of the step (the text after the keyword.) </a:t>
            </a:r>
          </a:p>
          <a:p>
            <a:endParaRPr lang="en-US" dirty="0"/>
          </a:p>
          <a:p>
            <a:r>
              <a:rPr lang="en-US" dirty="0"/>
              <a:t>tags A list of the tags attached to the section or step. See controlling things with tags. filename and line The file name (or “”) and line number of the 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1C3B-55F9-4D0D-AF66-55BF6513A9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38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Configuration files for behave are called either “.</a:t>
            </a:r>
            <a:r>
              <a:rPr lang="en-US" dirty="0" err="1"/>
              <a:t>behaverc</a:t>
            </a:r>
            <a:r>
              <a:rPr lang="en-US" dirty="0"/>
              <a:t>”, “behave.ini”, “</a:t>
            </a:r>
            <a:r>
              <a:rPr lang="en-US" dirty="0" err="1"/>
              <a:t>setup.cfg</a:t>
            </a:r>
            <a:r>
              <a:rPr lang="en-US" dirty="0"/>
              <a:t>” or “tox.ini” (your preference) and are located in one of three places: 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current working directory (good for per-project settings), </a:t>
            </a:r>
          </a:p>
          <a:p>
            <a:pPr marL="228600" indent="-228600">
              <a:buAutoNum type="arabicPeriod"/>
            </a:pPr>
            <a:r>
              <a:rPr lang="en-US" dirty="0"/>
              <a:t>2. your home directory ($HOME), or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3. on Windows, in the %APPDATA% directory.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1200" b="1" dirty="0">
                <a:solidFill>
                  <a:schemeClr val="bg1"/>
                </a:solidFill>
              </a:rPr>
              <a:t>Tags</a:t>
            </a:r>
            <a:br>
              <a:rPr lang="en-US" sz="1200" b="1" dirty="0">
                <a:solidFill>
                  <a:schemeClr val="bg1"/>
                </a:solidFill>
              </a:rPr>
            </a:br>
            <a:r>
              <a:rPr lang="sv-SE" dirty="0">
                <a:solidFill>
                  <a:schemeClr val="bg1"/>
                </a:solidFill>
              </a:rPr>
              <a:t>--tags=tag99       </a:t>
            </a:r>
            <a:r>
              <a:rPr lang="sv-SE" dirty="0">
                <a:solidFill>
                  <a:schemeClr val="bg1"/>
                </a:solidFill>
                <a:sym typeface="Wingdings" pitchFamily="2" charset="2"/>
              </a:rPr>
              <a:t> </a:t>
            </a:r>
            <a:r>
              <a:rPr lang="sv-SE" dirty="0">
                <a:solidFill>
                  <a:schemeClr val="bg1"/>
                </a:solidFill>
              </a:rPr>
              <a:t>only tag99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sv-SE" dirty="0">
                <a:solidFill>
                  <a:schemeClr val="bg1"/>
                </a:solidFill>
              </a:rPr>
              <a:t>--tags=-tag99      </a:t>
            </a:r>
            <a:r>
              <a:rPr lang="sv-SE" dirty="0">
                <a:solidFill>
                  <a:schemeClr val="bg1"/>
                </a:solidFill>
                <a:sym typeface="Wingdings" pitchFamily="2" charset="2"/>
              </a:rPr>
              <a:t> </a:t>
            </a:r>
            <a:r>
              <a:rPr lang="sv-SE" dirty="0">
                <a:solidFill>
                  <a:schemeClr val="bg1"/>
                </a:solidFill>
              </a:rPr>
              <a:t>except tag99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sv-SE" dirty="0">
                <a:solidFill>
                  <a:schemeClr val="bg1"/>
                </a:solidFill>
              </a:rPr>
              <a:t>--tags=tag1,tag2                  </a:t>
            </a:r>
            <a:r>
              <a:rPr lang="sv-SE" dirty="0">
                <a:solidFill>
                  <a:schemeClr val="bg1"/>
                </a:solidFill>
                <a:sym typeface="Wingdings" pitchFamily="2" charset="2"/>
              </a:rPr>
              <a:t> </a:t>
            </a:r>
            <a:r>
              <a:rPr lang="sv-SE" dirty="0">
                <a:solidFill>
                  <a:schemeClr val="bg1"/>
                </a:solidFill>
              </a:rPr>
              <a:t>tag1 OR tag2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sv-SE" dirty="0">
                <a:solidFill>
                  <a:schemeClr val="bg1"/>
                </a:solidFill>
              </a:rPr>
              <a:t>--tags-tag1 --tags=tag2       </a:t>
            </a:r>
            <a:r>
              <a:rPr lang="sv-SE" dirty="0">
                <a:solidFill>
                  <a:schemeClr val="bg1"/>
                </a:solidFill>
                <a:sym typeface="Wingdings" pitchFamily="2" charset="2"/>
              </a:rPr>
              <a:t></a:t>
            </a:r>
            <a:r>
              <a:rPr lang="sv-SE" dirty="0">
                <a:solidFill>
                  <a:schemeClr val="bg1"/>
                </a:solidFill>
              </a:rPr>
              <a:t> tag1 AND tag2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b="1" dirty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1C3B-55F9-4D0D-AF66-55BF6513A9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64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1C3B-55F9-4D0D-AF66-55BF6513A9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56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F81A-250B-4D71-902E-9694EE2EA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BFBCC-1A7E-43A0-821F-57E32ABF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9389C-7440-42C6-8770-02EFF6FC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11/28/2018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7AA74-4B28-49BD-8E41-1DDC3733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F2D33-D0A3-456C-80B8-2EB62770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98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64C0-6C75-4171-AEC0-4B724347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30135-DD04-4ABD-B92A-6B6582B54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25088-B814-4B96-8E18-8B05D6E6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11/28/2018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6075B-9FC7-419C-907B-A5F27825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A94DE-CF8A-427E-A2CB-6F58A00C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7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1003EA-D787-4C87-8DE6-2CAB3A6B3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E7803-B8BA-4958-B0FD-0B9DCE6D4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351B3-AB32-4CE8-A3E6-94F20338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11/28/2018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17B0C-AFB2-4FF1-A557-02379022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B370B-2EFB-4044-AE08-8640BE90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725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5B5D-E3F1-4675-8C29-D1093B72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D7ED-443B-4A05-BB8C-AB03F85CA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0F168-B0C6-48C9-ABFA-65BD103E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11/28/2018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83FF9-DE87-43D1-A9B2-16DFD71BE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806B4-844E-4660-ABFE-403C07BC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221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C857-9DE9-4AA6-ABA7-FBF8B2F8C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4B3AB-F516-41E2-8E40-F597BA0A2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644F5-B3DA-4630-A1D5-5704DD08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11/28/2018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4EBE2-036B-4E91-840E-62F5C9CE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65CA5-6CF0-4AE7-A97C-4B8D782D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90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C0F6-559A-474D-A4BB-5F63B61D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BE70-92C8-4D8E-8DEA-9E7618101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A1F29-CE6B-42CB-B9CD-DC00CC68E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76649-355E-418F-A5D8-519C7460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11/28/2018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86279-1BC3-48A0-8AD7-BE01EB9B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D044E-1618-4EF4-BB33-6B497E28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963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D05F7-3294-46F3-97E9-1FEF1194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8F25F-617A-46C8-9606-C07A98B0B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D58D5-770E-4BA7-A297-9F07F4C6F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24CA5-5F98-4D43-9690-0DE8B42B3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CEE1B-74D2-4773-B13D-FBF8FFB55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01FA8-A348-456A-ABDA-841D89FF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11/28/2018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513126-A63A-4767-B817-972C465C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11FEB-3BB7-4018-832C-A3C251E2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859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1B1F-095A-4A7C-8738-8D4454B7F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60B55-EDB4-47D7-8559-E7E05E7C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11/28/2018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0141E-7354-43B5-9997-8EE532B6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97AE9-A55F-4984-BFB3-372D4FB5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25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7E6E3-B9BC-4960-8F24-978F17CC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11/28/2018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B59AC9-5B55-4BA5-AC27-C3FDDDF6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C1C88-996C-4F2A-9C8E-879B1FFC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93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4B3E-A628-4958-9ED5-264F41F5A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EBC89-0864-4954-9911-A8055DEF0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F056B-D7C0-40FE-85D3-0BCA8F104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B6FBA-2BEE-4C78-9183-24C98ED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11/28/2018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99B77-5E07-4BE6-A268-303FA6E3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4F340-D06E-4D96-9762-F024457D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66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D8C7-24BC-4D1C-9466-9C150D7EA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F59C5-1385-4AD9-9577-C8CF54EE4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D250A-E658-42FC-8B71-14D112CF0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7B465-30B4-4373-8161-153667D7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11/28/2018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4D049-A127-461C-A622-76623EA8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59191-FDBB-4A56-A5A3-5E2DB534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83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53503D-E1B1-4418-808D-03A99F8A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921C-1E66-4518-9121-999B14180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B6B48-E60E-4136-8667-7E920E486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5AEB4-E477-4CE7-B193-5F5560385FC2}" type="datetimeFigureOut">
              <a:rPr lang="en-US" smtClean="0"/>
              <a:pPr/>
              <a:t>11/28/2018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E7B9F-958E-4664-B996-500B23892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4F064-60BE-410C-BCB4-8319BF26A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87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00166" y="1928802"/>
            <a:ext cx="6143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Behave tutorials for </a:t>
            </a:r>
          </a:p>
          <a:p>
            <a:pPr algn="ctr"/>
            <a:r>
              <a:rPr lang="en-US" sz="3000" b="1" dirty="0">
                <a:solidFill>
                  <a:schemeClr val="bg1"/>
                </a:solidFill>
              </a:rPr>
              <a:t>BDD with Python</a:t>
            </a:r>
            <a:endParaRPr lang="en-IN" sz="3000" b="1" dirty="0">
              <a:solidFill>
                <a:schemeClr val="bg1"/>
              </a:solidFill>
            </a:endParaRPr>
          </a:p>
        </p:txBody>
      </p:sp>
      <p:pic>
        <p:nvPicPr>
          <p:cNvPr id="10" name="Picture 9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4238618"/>
            <a:ext cx="28194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04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D3B2-B8BB-48FF-AE34-B36B8BD3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ADAA24-1433-4F3A-942E-669A28E25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1"/>
            <a:ext cx="9144001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289632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E1A950-6E92-45DB-8193-E662CA1C2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80" r="2282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3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Reporting (JSON) using Allure module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406" y="1224456"/>
            <a:ext cx="8501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Install Allure modules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Add following command line arguments in runner file</a:t>
            </a:r>
          </a:p>
          <a:p>
            <a:pPr marL="457200" indent="-457200"/>
            <a:endParaRPr lang="en-IN" sz="2400" dirty="0">
              <a:solidFill>
                <a:schemeClr val="bg1"/>
              </a:solidFill>
            </a:endParaRPr>
          </a:p>
          <a:p>
            <a:pPr marL="457200" indent="-457200"/>
            <a:r>
              <a:rPr lang="en-IN" sz="2400" dirty="0">
                <a:solidFill>
                  <a:schemeClr val="bg1"/>
                </a:solidFill>
              </a:rPr>
              <a:t>-f </a:t>
            </a:r>
            <a:r>
              <a:rPr lang="en-IN" sz="2400" dirty="0" err="1">
                <a:solidFill>
                  <a:schemeClr val="bg1"/>
                </a:solidFill>
              </a:rPr>
              <a:t>allure_behave.formatter:AllureFormatter</a:t>
            </a:r>
            <a:r>
              <a:rPr lang="en-IN" sz="2400" dirty="0">
                <a:solidFill>
                  <a:schemeClr val="bg1"/>
                </a:solidFill>
              </a:rPr>
              <a:t> –o &lt;&lt;</a:t>
            </a:r>
            <a:r>
              <a:rPr lang="en-IN" sz="2400" dirty="0" err="1">
                <a:solidFill>
                  <a:schemeClr val="bg1"/>
                </a:solidFill>
              </a:rPr>
              <a:t>folder_name</a:t>
            </a:r>
            <a:r>
              <a:rPr lang="en-IN" sz="2400" dirty="0">
                <a:solidFill>
                  <a:schemeClr val="bg1"/>
                </a:solidFill>
              </a:rPr>
              <a:t>&gt;&gt;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1439" y="4509120"/>
            <a:ext cx="8501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Install and import json2html module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Add following after Allure behave finishes json format results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/>
            <a:r>
              <a:rPr lang="en-IN" sz="2400" dirty="0">
                <a:solidFill>
                  <a:schemeClr val="bg1"/>
                </a:solidFill>
              </a:rPr>
              <a:t>json2html.convert(json = &lt;&lt;</a:t>
            </a:r>
            <a:r>
              <a:rPr lang="en-IN" sz="2400" dirty="0" err="1">
                <a:solidFill>
                  <a:schemeClr val="bg1"/>
                </a:solidFill>
              </a:rPr>
              <a:t>json_from_allure_results</a:t>
            </a:r>
            <a:r>
              <a:rPr lang="en-IN" sz="2400" dirty="0">
                <a:solidFill>
                  <a:schemeClr val="bg1"/>
                </a:solidFill>
              </a:rPr>
              <a:t>&gt;&gt;)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0800000" flipV="1">
            <a:off x="-2" y="3637950"/>
            <a:ext cx="8964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Reporting (HTML) using json2html module</a:t>
            </a:r>
          </a:p>
        </p:txBody>
      </p:sp>
    </p:spTree>
    <p:extLst>
      <p:ext uri="{BB962C8B-B14F-4D97-AF65-F5344CB8AC3E}">
        <p14:creationId xmlns:p14="http://schemas.microsoft.com/office/powerpoint/2010/main" val="2086672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72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0906" y="2795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055" name="Picture 74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20"/>
          <a:stretch/>
        </p:blipFill>
        <p:spPr>
          <a:xfrm flipH="1">
            <a:off x="14636" y="0"/>
            <a:ext cx="9129364" cy="6858000"/>
          </a:xfrm>
          <a:prstGeom prst="rect">
            <a:avLst/>
          </a:prstGeom>
        </p:spPr>
      </p:pic>
      <p:sp>
        <p:nvSpPr>
          <p:cNvPr id="77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7816" y="-1017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2050" name="Picture 2" descr="Image result for the end">
            <a:extLst>
              <a:ext uri="{FF2B5EF4-FFF2-40B4-BE49-F238E27FC236}">
                <a16:creationId xmlns:a16="http://schemas.microsoft.com/office/drawing/2014/main" id="{08A0CADB-3FCB-485C-9EB8-778799056A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7" b="-2"/>
          <a:stretch/>
        </p:blipFill>
        <p:spPr bwMode="auto">
          <a:xfrm>
            <a:off x="3580534" y="-6733"/>
            <a:ext cx="3674756" cy="2106933"/>
          </a:xfrm>
          <a:custGeom>
            <a:avLst/>
            <a:gdLst>
              <a:gd name="connsiteX0" fmla="*/ 21954 w 3674754"/>
              <a:gd name="connsiteY0" fmla="*/ 0 h 2106932"/>
              <a:gd name="connsiteX1" fmla="*/ 3652800 w 3674754"/>
              <a:gd name="connsiteY1" fmla="*/ 0 h 2106932"/>
              <a:gd name="connsiteX2" fmla="*/ 3665268 w 3674754"/>
              <a:gd name="connsiteY2" fmla="*/ 81694 h 2106932"/>
              <a:gd name="connsiteX3" fmla="*/ 3674754 w 3674754"/>
              <a:gd name="connsiteY3" fmla="*/ 269555 h 2106932"/>
              <a:gd name="connsiteX4" fmla="*/ 1837377 w 3674754"/>
              <a:gd name="connsiteY4" fmla="*/ 2106932 h 2106932"/>
              <a:gd name="connsiteX5" fmla="*/ 0 w 3674754"/>
              <a:gd name="connsiteY5" fmla="*/ 269555 h 2106932"/>
              <a:gd name="connsiteX6" fmla="*/ 9486 w 3674754"/>
              <a:gd name="connsiteY6" fmla="*/ 81694 h 210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7E1F91-82F0-42D8-A595-25D4D0048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58" y="1431189"/>
            <a:ext cx="3733482" cy="10905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References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CC124-D8E2-45A3-8854-A8709B633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58" y="2645234"/>
            <a:ext cx="3733184" cy="2729467"/>
          </a:xfrm>
        </p:spPr>
        <p:txBody>
          <a:bodyPr anchor="ctr">
            <a:norm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Selenium Python Bindings Release 2 Baiju Muthukadan</a:t>
            </a:r>
          </a:p>
          <a:p>
            <a:r>
              <a:rPr lang="en-US" sz="1500">
                <a:solidFill>
                  <a:srgbClr val="000000"/>
                </a:solidFill>
              </a:rPr>
              <a:t>Selenium An Introduction to Python and the Selenium Module Patrick Messina </a:t>
            </a:r>
          </a:p>
        </p:txBody>
      </p:sp>
      <p:sp>
        <p:nvSpPr>
          <p:cNvPr id="79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2659" y="2912215"/>
            <a:ext cx="4956705" cy="3945298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2052" name="Picture 4" descr="Image result for Learning Selenium Testing Tools with Python">
            <a:extLst>
              <a:ext uri="{FF2B5EF4-FFF2-40B4-BE49-F238E27FC236}">
                <a16:creationId xmlns:a16="http://schemas.microsoft.com/office/drawing/2014/main" id="{111879D2-45E8-471C-8E71-BF74C2DF55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10" r="-1" b="8872"/>
          <a:stretch/>
        </p:blipFill>
        <p:spPr bwMode="auto">
          <a:xfrm>
            <a:off x="4336688" y="3055740"/>
            <a:ext cx="4792676" cy="3781269"/>
          </a:xfrm>
          <a:custGeom>
            <a:avLst/>
            <a:gdLst>
              <a:gd name="connsiteX0" fmla="*/ 2554615 w 4792674"/>
              <a:gd name="connsiteY0" fmla="*/ 0 h 3781268"/>
              <a:gd name="connsiteX1" fmla="*/ 4672942 w 4792674"/>
              <a:gd name="connsiteY1" fmla="*/ 1126306 h 3781268"/>
              <a:gd name="connsiteX2" fmla="*/ 4792674 w 4792674"/>
              <a:gd name="connsiteY2" fmla="*/ 1323391 h 3781268"/>
              <a:gd name="connsiteX3" fmla="*/ 4792674 w 4792674"/>
              <a:gd name="connsiteY3" fmla="*/ 3781268 h 3781268"/>
              <a:gd name="connsiteX4" fmla="*/ 313779 w 4792674"/>
              <a:gd name="connsiteY4" fmla="*/ 3781268 h 3781268"/>
              <a:gd name="connsiteX5" fmla="*/ 308328 w 4792674"/>
              <a:gd name="connsiteY5" fmla="*/ 3772297 h 3781268"/>
              <a:gd name="connsiteX6" fmla="*/ 0 w 4792674"/>
              <a:gd name="connsiteY6" fmla="*/ 2554615 h 3781268"/>
              <a:gd name="connsiteX7" fmla="*/ 2554615 w 4792674"/>
              <a:gd name="connsiteY7" fmla="*/ 0 h 378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36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b="1" dirty="0">
                <a:solidFill>
                  <a:schemeClr val="bg1"/>
                </a:solidFill>
              </a:rPr>
              <a:t>Agenda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42918"/>
            <a:ext cx="892971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What is Behave (in Python programming)?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 Keywords used in Behave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Feature file</a:t>
            </a:r>
            <a:endParaRPr lang="en-IN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</a:rPr>
              <a:t> Step, Step Definition, Step Implementation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 Installation details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 Parameterization (int, string, </a:t>
            </a:r>
            <a:r>
              <a:rPr lang="en-US" sz="2800" dirty="0" err="1">
                <a:solidFill>
                  <a:schemeClr val="bg1"/>
                </a:solidFill>
              </a:rPr>
              <a:t>dataTable</a:t>
            </a:r>
            <a:r>
              <a:rPr lang="en-US" sz="2800" dirty="0">
                <a:solidFill>
                  <a:schemeClr val="bg1"/>
                </a:solidFill>
              </a:rPr>
              <a:t>, examples)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 Before/ After Decorators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 Runner file with command line arguments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 Reporting (JSON format pass/ fail) using Allure module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 Reporting (HTML format) using json2html module</a:t>
            </a:r>
          </a:p>
        </p:txBody>
      </p:sp>
    </p:spTree>
    <p:extLst>
      <p:ext uri="{BB962C8B-B14F-4D97-AF65-F5344CB8AC3E}">
        <p14:creationId xmlns:p14="http://schemas.microsoft.com/office/powerpoint/2010/main" val="222530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512" y="548680"/>
            <a:ext cx="8964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What is Behave (in Python programming)?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9512" y="2151438"/>
            <a:ext cx="88216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It </a:t>
            </a:r>
            <a:r>
              <a:rPr lang="en-IN" sz="2400" dirty="0">
                <a:solidFill>
                  <a:schemeClr val="bg1"/>
                </a:solidFill>
              </a:rPr>
              <a:t>is a testing framework which is used in Behaviour Driven Development (BDD) based testing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</a:rPr>
              <a:t>Using Behave we can define application behaviour in plain English text.</a:t>
            </a:r>
          </a:p>
        </p:txBody>
      </p:sp>
    </p:spTree>
    <p:extLst>
      <p:ext uri="{BB962C8B-B14F-4D97-AF65-F5344CB8AC3E}">
        <p14:creationId xmlns:p14="http://schemas.microsoft.com/office/powerpoint/2010/main" val="208667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 Keywords used in Behave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" y="773088"/>
            <a:ext cx="35623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Given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When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And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Then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But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Scenario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Scenario Outline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Background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Examples, (Table)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208667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 Feature file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2844" y="500042"/>
            <a:ext cx="53578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A file with .feature extension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A place user can write different scenario in plain English statements                                                      in short called as steps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5934D8-AF02-40BA-845F-E8419ADE02FA}"/>
              </a:ext>
            </a:extLst>
          </p:cNvPr>
          <p:cNvSpPr/>
          <p:nvPr/>
        </p:nvSpPr>
        <p:spPr>
          <a:xfrm>
            <a:off x="395536" y="3645025"/>
            <a:ext cx="417646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400" b="1" dirty="0"/>
              <a:t>Sample project structure</a:t>
            </a:r>
          </a:p>
          <a:p>
            <a:pPr marL="457200" indent="-457200"/>
            <a:r>
              <a:rPr lang="en-IN" b="1" u="sng" dirty="0"/>
              <a:t>features</a:t>
            </a:r>
            <a:r>
              <a:rPr lang="en-IN" dirty="0"/>
              <a:t>/ </a:t>
            </a:r>
          </a:p>
          <a:p>
            <a:pPr marL="457200" indent="-457200"/>
            <a:r>
              <a:rPr lang="en-IN" dirty="0"/>
              <a:t>features/</a:t>
            </a:r>
            <a:r>
              <a:rPr lang="en-IN" dirty="0" err="1"/>
              <a:t>search_product.</a:t>
            </a:r>
            <a:r>
              <a:rPr lang="en-IN" b="1" u="sng" dirty="0" err="1"/>
              <a:t>feature</a:t>
            </a:r>
            <a:endParaRPr lang="en-IN" b="1" u="sng" dirty="0"/>
          </a:p>
          <a:p>
            <a:pPr marL="457200" indent="-457200"/>
            <a:r>
              <a:rPr lang="en-IN" dirty="0"/>
              <a:t>features/</a:t>
            </a:r>
            <a:r>
              <a:rPr lang="en-IN" dirty="0" err="1"/>
              <a:t>add_to_cart.feature</a:t>
            </a:r>
            <a:endParaRPr lang="en-IN" dirty="0"/>
          </a:p>
          <a:p>
            <a:pPr marL="457200" indent="-457200"/>
            <a:r>
              <a:rPr lang="en-IN" dirty="0"/>
              <a:t>features/</a:t>
            </a:r>
            <a:r>
              <a:rPr lang="en-IN" dirty="0" err="1"/>
              <a:t>payment_type.feature</a:t>
            </a:r>
            <a:endParaRPr lang="en-IN" dirty="0"/>
          </a:p>
          <a:p>
            <a:pPr marL="457200" indent="-457200"/>
            <a:r>
              <a:rPr lang="en-IN" dirty="0"/>
              <a:t>features/</a:t>
            </a:r>
            <a:r>
              <a:rPr lang="en-IN" b="1" u="sng" dirty="0"/>
              <a:t>environment.py</a:t>
            </a:r>
          </a:p>
          <a:p>
            <a:pPr marL="457200" indent="-457200"/>
            <a:r>
              <a:rPr lang="en-IN" dirty="0"/>
              <a:t>features/</a:t>
            </a:r>
            <a:r>
              <a:rPr lang="en-IN" b="1" u="sng" dirty="0"/>
              <a:t>steps</a:t>
            </a:r>
            <a:r>
              <a:rPr lang="en-IN" dirty="0"/>
              <a:t>/</a:t>
            </a:r>
          </a:p>
          <a:p>
            <a:pPr marL="457200" indent="-457200"/>
            <a:r>
              <a:rPr lang="en-IN" dirty="0"/>
              <a:t>features/steps/</a:t>
            </a:r>
            <a:r>
              <a:rPr lang="en-IN" b="1" u="sng" dirty="0"/>
              <a:t>user_action.py</a:t>
            </a:r>
          </a:p>
          <a:p>
            <a:pPr marL="457200" indent="-457200"/>
            <a:r>
              <a:rPr lang="en-IN" dirty="0"/>
              <a:t>features/steps/utilities.py</a:t>
            </a:r>
          </a:p>
          <a:p>
            <a:pPr marL="457200" indent="-457200"/>
            <a:r>
              <a:rPr lang="en-US" dirty="0"/>
              <a:t>features/Runner.py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67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4EE2-D5DD-4609-8D5D-DCDA110C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bg1"/>
                </a:solidFill>
              </a:rPr>
              <a:t>Step, Step Definition, Step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BE9A-58C2-4251-9213-70ABD5CE4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2052925"/>
            <a:ext cx="8784976" cy="419548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Step – Smallest individual action by user written in English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Step Definition – Actual testing implementation for each step i.e. actual automation code pertaining to each step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Step Implementation – Detailed automation code with many small, small pieces of code to achieve particular functionality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8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517E-A881-4B81-B31F-5C44621E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Parameterization</a:t>
            </a:r>
            <a:br>
              <a:rPr lang="en-US" sz="4400" b="1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7E605-668F-4F9A-84E7-56C1E6364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132855"/>
            <a:ext cx="7215826" cy="411555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Passing parameter from  feature file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Numeric (Int/ Float)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String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Using Examples, (Table)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Receiving/ parsing parameters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Automatically generate step definition code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3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 Decorators (Before/ After)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773088"/>
            <a:ext cx="88487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Advised to be coded in environment.py(coming soon)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err="1">
                <a:solidFill>
                  <a:schemeClr val="bg1"/>
                </a:solidFill>
              </a:rPr>
              <a:t>before_step</a:t>
            </a:r>
            <a:r>
              <a:rPr lang="en-IN" sz="2400" dirty="0">
                <a:solidFill>
                  <a:schemeClr val="bg1"/>
                </a:solidFill>
              </a:rPr>
              <a:t>(context, step),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err="1">
                <a:solidFill>
                  <a:schemeClr val="bg1"/>
                </a:solidFill>
              </a:rPr>
              <a:t>after_step</a:t>
            </a:r>
            <a:r>
              <a:rPr lang="en-IN" sz="2400" dirty="0">
                <a:solidFill>
                  <a:schemeClr val="bg1"/>
                </a:solidFill>
              </a:rPr>
              <a:t>(context, step)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err="1">
                <a:solidFill>
                  <a:schemeClr val="bg1"/>
                </a:solidFill>
              </a:rPr>
              <a:t>before_scenario</a:t>
            </a:r>
            <a:r>
              <a:rPr lang="en-IN" sz="2400" dirty="0">
                <a:solidFill>
                  <a:schemeClr val="bg1"/>
                </a:solidFill>
              </a:rPr>
              <a:t>(context, scenario),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err="1">
                <a:solidFill>
                  <a:schemeClr val="bg1"/>
                </a:solidFill>
              </a:rPr>
              <a:t>after_scenario</a:t>
            </a:r>
            <a:r>
              <a:rPr lang="en-IN" sz="2400" dirty="0">
                <a:solidFill>
                  <a:schemeClr val="bg1"/>
                </a:solidFill>
              </a:rPr>
              <a:t>(context, scenario)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err="1">
                <a:solidFill>
                  <a:schemeClr val="bg1"/>
                </a:solidFill>
              </a:rPr>
              <a:t>before_feature</a:t>
            </a:r>
            <a:r>
              <a:rPr lang="en-IN" sz="2400" dirty="0">
                <a:solidFill>
                  <a:schemeClr val="bg1"/>
                </a:solidFill>
              </a:rPr>
              <a:t>(context, feature),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err="1">
                <a:solidFill>
                  <a:schemeClr val="bg1"/>
                </a:solidFill>
              </a:rPr>
              <a:t>after_feature</a:t>
            </a:r>
            <a:r>
              <a:rPr lang="en-IN" sz="2400" dirty="0">
                <a:solidFill>
                  <a:schemeClr val="bg1"/>
                </a:solidFill>
              </a:rPr>
              <a:t>(context, feature)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err="1">
                <a:solidFill>
                  <a:schemeClr val="bg1"/>
                </a:solidFill>
              </a:rPr>
              <a:t>before_tag</a:t>
            </a:r>
            <a:r>
              <a:rPr lang="en-IN" sz="2400" dirty="0">
                <a:solidFill>
                  <a:schemeClr val="bg1"/>
                </a:solidFill>
              </a:rPr>
              <a:t>(context, tag),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err="1">
                <a:solidFill>
                  <a:schemeClr val="bg1"/>
                </a:solidFill>
              </a:rPr>
              <a:t>after_tag</a:t>
            </a:r>
            <a:r>
              <a:rPr lang="en-IN" sz="2400" dirty="0">
                <a:solidFill>
                  <a:schemeClr val="bg1"/>
                </a:solidFill>
              </a:rPr>
              <a:t>(context, tag)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err="1">
                <a:solidFill>
                  <a:schemeClr val="bg1"/>
                </a:solidFill>
              </a:rPr>
              <a:t>before_all</a:t>
            </a:r>
            <a:r>
              <a:rPr lang="en-IN" sz="2400" dirty="0">
                <a:solidFill>
                  <a:schemeClr val="bg1"/>
                </a:solidFill>
              </a:rPr>
              <a:t>(context),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err="1">
                <a:solidFill>
                  <a:schemeClr val="bg1"/>
                </a:solidFill>
              </a:rPr>
              <a:t>after_all</a:t>
            </a:r>
            <a:r>
              <a:rPr lang="en-IN" sz="2400" dirty="0">
                <a:solidFill>
                  <a:schemeClr val="bg1"/>
                </a:solidFill>
              </a:rPr>
              <a:t>(context)</a:t>
            </a:r>
          </a:p>
        </p:txBody>
      </p:sp>
    </p:spTree>
    <p:extLst>
      <p:ext uri="{BB962C8B-B14F-4D97-AF65-F5344CB8AC3E}">
        <p14:creationId xmlns:p14="http://schemas.microsoft.com/office/powerpoint/2010/main" val="208667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3C56-430D-4E71-AB90-6A5A5D3DD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88641"/>
            <a:ext cx="4032448" cy="576063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Runner file</a:t>
            </a:r>
            <a:br>
              <a:rPr lang="en-US" sz="4400" b="1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793D2-5429-42FA-AEB4-65C34EC9E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764704"/>
            <a:ext cx="8856984" cy="216024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FrameworkRunnerwithReporting</a:t>
            </a:r>
            <a:r>
              <a:rPr lang="en-US" dirty="0">
                <a:solidFill>
                  <a:schemeClr val="bg1"/>
                </a:solidFill>
              </a:rPr>
              <a:t> file (.</a:t>
            </a:r>
            <a:r>
              <a:rPr lang="en-US" dirty="0" err="1">
                <a:solidFill>
                  <a:schemeClr val="bg1"/>
                </a:solidFill>
              </a:rPr>
              <a:t>py</a:t>
            </a:r>
            <a:r>
              <a:rPr lang="en-US" dirty="0">
                <a:solidFill>
                  <a:schemeClr val="bg1"/>
                </a:solidFill>
              </a:rPr>
              <a:t>) (Pythonic way of running program)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Starting point of our Python Selenium BDD based framework which will trigger out feature file and generate the JSON2HTML report at specified location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F445C2-B89B-4CAE-844E-05EDAB420392}"/>
              </a:ext>
            </a:extLst>
          </p:cNvPr>
          <p:cNvSpPr/>
          <p:nvPr/>
        </p:nvSpPr>
        <p:spPr>
          <a:xfrm>
            <a:off x="251520" y="3717032"/>
            <a:ext cx="660647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Command line arguments: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command line options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Specific/ grouped feature files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</a:rPr>
              <a:t>--no-capture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</a:rPr>
              <a:t>--no-capture-stderr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</a:rPr>
              <a:t>--tags</a:t>
            </a:r>
            <a:endParaRPr lang="en-US" sz="2400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-f plain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 plain </a:t>
            </a:r>
            <a:r>
              <a:rPr lang="en-US" sz="2400" dirty="0">
                <a:solidFill>
                  <a:schemeClr val="bg1"/>
                </a:solidFill>
              </a:rPr>
              <a:t>text output</a:t>
            </a:r>
          </a:p>
        </p:txBody>
      </p:sp>
    </p:spTree>
    <p:extLst>
      <p:ext uri="{BB962C8B-B14F-4D97-AF65-F5344CB8AC3E}">
        <p14:creationId xmlns:p14="http://schemas.microsoft.com/office/powerpoint/2010/main" val="228084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831</Words>
  <Application>Microsoft Office PowerPoint</Application>
  <PresentationFormat>On-screen Show (4:3)</PresentationFormat>
  <Paragraphs>127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Step, Step Definition, Step Implementation</vt:lpstr>
      <vt:lpstr>Parameterization </vt:lpstr>
      <vt:lpstr>PowerPoint Presentation</vt:lpstr>
      <vt:lpstr>Runner file </vt:lpstr>
      <vt:lpstr>PowerPoint Presentation</vt:lpstr>
      <vt:lpstr>PowerPoint Presentation</vt:lpstr>
      <vt:lpstr>PowerPoint Presentation</vt:lpstr>
      <vt:lpstr>References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Asim Kumar</dc:creator>
  <cp:lastModifiedBy>Asim Kumar</cp:lastModifiedBy>
  <cp:revision>1</cp:revision>
  <dcterms:created xsi:type="dcterms:W3CDTF">2018-11-28T06:01:17Z</dcterms:created>
  <dcterms:modified xsi:type="dcterms:W3CDTF">2018-11-28T06:01:22Z</dcterms:modified>
</cp:coreProperties>
</file>