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  <p:sldMasterId id="2147483710" r:id="rId5"/>
    <p:sldMasterId id="2147483713" r:id="rId6"/>
    <p:sldMasterId id="2147483718" r:id="rId7"/>
    <p:sldMasterId id="2147483720" r:id="rId8"/>
    <p:sldMasterId id="2147483733" r:id="rId9"/>
  </p:sldMasterIdLst>
  <p:notesMasterIdLst>
    <p:notesMasterId r:id="rId16"/>
  </p:notesMasterIdLst>
  <p:sldIdLst>
    <p:sldId id="503" r:id="rId10"/>
    <p:sldId id="493" r:id="rId11"/>
    <p:sldId id="500" r:id="rId12"/>
    <p:sldId id="506" r:id="rId13"/>
    <p:sldId id="505" r:id="rId14"/>
    <p:sldId id="504" r:id="rId15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ess Carmichael" initials="TC" lastIdx="0" clrIdx="0">
    <p:extLst>
      <p:ext uri="{19B8F6BF-5375-455C-9EA6-DF929625EA0E}">
        <p15:presenceInfo xmlns:p15="http://schemas.microsoft.com/office/powerpoint/2012/main" userId="S-1-5-21-117609710-287218729-682003330-16345" providerId="AD"/>
      </p:ext>
    </p:extLst>
  </p:cmAuthor>
  <p:cmAuthor id="2" name="Lorna Hayton" initials="LH" lastIdx="1" clrIdx="1">
    <p:extLst>
      <p:ext uri="{19B8F6BF-5375-455C-9EA6-DF929625EA0E}">
        <p15:presenceInfo xmlns:p15="http://schemas.microsoft.com/office/powerpoint/2012/main" userId="S-1-5-21-117609710-287218729-682003330-165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B431"/>
    <a:srgbClr val="36434D"/>
    <a:srgbClr val="2CB4D2"/>
    <a:srgbClr val="D0BB7E"/>
    <a:srgbClr val="00427F"/>
    <a:srgbClr val="610E6C"/>
    <a:srgbClr val="5EBEB9"/>
    <a:srgbClr val="D65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984" autoAdjust="0"/>
  </p:normalViewPr>
  <p:slideViewPr>
    <p:cSldViewPr>
      <p:cViewPr>
        <p:scale>
          <a:sx n="90" d="100"/>
          <a:sy n="90" d="100"/>
        </p:scale>
        <p:origin x="906" y="-870"/>
      </p:cViewPr>
      <p:guideLst>
        <p:guide orient="horz" pos="1253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00"/>
    </p:cViewPr>
  </p:sorterViewPr>
  <p:notesViewPr>
    <p:cSldViewPr>
      <p:cViewPr varScale="1">
        <p:scale>
          <a:sx n="77" d="100"/>
          <a:sy n="77" d="100"/>
        </p:scale>
        <p:origin x="348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D778BC-D3A7-4949-A09A-9357A970C10F}" type="datetimeFigureOut">
              <a:rPr lang="en-GB"/>
              <a:pPr>
                <a:defRPr/>
              </a:pPr>
              <a:t>11/09/2023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A998410-66B9-46FC-8898-E1B0EAEDC3E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714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7"/>
          <p:cNvSpPr txBox="1">
            <a:spLocks noChangeArrowheads="1"/>
          </p:cNvSpPr>
          <p:nvPr/>
        </p:nvSpPr>
        <p:spPr bwMode="auto">
          <a:xfrm>
            <a:off x="488950" y="6237288"/>
            <a:ext cx="4319588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600" dirty="0">
                <a:solidFill>
                  <a:srgbClr val="00427F"/>
                </a:solidFill>
                <a:latin typeface="Arial" charset="0"/>
                <a:cs typeface="Arial" charset="0"/>
              </a:rPr>
              <a:t>www.scottish-enterprise.com</a:t>
            </a:r>
          </a:p>
        </p:txBody>
      </p:sp>
      <p:pic>
        <p:nvPicPr>
          <p:cNvPr id="3" name="Picture 8" descr="SE landscape logo (cmyk)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2488" y="6165850"/>
            <a:ext cx="2214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5589588"/>
            <a:ext cx="9906000" cy="985837"/>
            <a:chOff x="0" y="5589240"/>
            <a:chExt cx="9906000" cy="986626"/>
          </a:xfrm>
        </p:grpSpPr>
        <p:sp>
          <p:nvSpPr>
            <p:cNvPr id="5" name="Rectangle 4"/>
            <p:cNvSpPr/>
            <p:nvPr/>
          </p:nvSpPr>
          <p:spPr>
            <a:xfrm>
              <a:off x="0" y="5589240"/>
              <a:ext cx="9906000" cy="360650"/>
            </a:xfrm>
            <a:prstGeom prst="rect">
              <a:avLst/>
            </a:prstGeom>
            <a:solidFill>
              <a:srgbClr val="2CB431"/>
            </a:solidFill>
            <a:ln>
              <a:solidFill>
                <a:srgbClr val="2CB4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6" name="TextBox 8"/>
            <p:cNvSpPr txBox="1">
              <a:spLocks noChangeArrowheads="1"/>
            </p:cNvSpPr>
            <p:nvPr/>
          </p:nvSpPr>
          <p:spPr bwMode="auto">
            <a:xfrm>
              <a:off x="488950" y="6237458"/>
              <a:ext cx="4319588" cy="33840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GB" sz="1600" dirty="0">
                  <a:solidFill>
                    <a:srgbClr val="00427F"/>
                  </a:solidFill>
                  <a:latin typeface="Arial" charset="0"/>
                  <a:cs typeface="Arial" charset="0"/>
                </a:rPr>
                <a:t>www.scottish-enterprise.com</a:t>
              </a:r>
            </a:p>
          </p:txBody>
        </p:sp>
        <p:pic>
          <p:nvPicPr>
            <p:cNvPr id="7" name="Picture 2" descr="SE landscape logo (cmyk)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02933" y="6165850"/>
              <a:ext cx="2214563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2560" y="476672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66720" y="1857364"/>
            <a:ext cx="8715436" cy="3357586"/>
          </a:xfrm>
          <a:prstGeom prst="rect">
            <a:avLst/>
          </a:prstGeom>
        </p:spPr>
        <p:txBody>
          <a:bodyPr/>
          <a:lstStyle>
            <a:lvl1pPr marL="174625" indent="-174625"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66720" y="1214422"/>
            <a:ext cx="8715436" cy="571504"/>
          </a:xfrm>
          <a:prstGeom prst="rect">
            <a:avLst/>
          </a:prstGeom>
        </p:spPr>
        <p:txBody>
          <a:bodyPr lIns="36000" rIns="36000"/>
          <a:lstStyle>
            <a:lvl1pPr>
              <a:buNone/>
              <a:defRPr sz="1800" b="1">
                <a:solidFill>
                  <a:srgbClr val="3643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66720" y="6000768"/>
            <a:ext cx="6357982" cy="21431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800" i="1" baseline="0"/>
            </a:lvl1pPr>
          </a:lstStyle>
          <a:p>
            <a:pPr lvl="0"/>
            <a:r>
              <a:rPr lang="en-US" dirty="0"/>
              <a:t>Slide reference - 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66720" y="5643562"/>
            <a:ext cx="4214813" cy="285767"/>
          </a:xfrm>
          <a:prstGeom prst="rect">
            <a:avLst/>
          </a:prstGeom>
        </p:spPr>
        <p:txBody>
          <a:bodyPr lIns="36000" rIns="36000"/>
          <a:lstStyle>
            <a:lvl1pPr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‹#› │ Title│ date</a:t>
            </a:r>
          </a:p>
        </p:txBody>
      </p:sp>
    </p:spTree>
    <p:extLst>
      <p:ext uri="{BB962C8B-B14F-4D97-AF65-F5344CB8AC3E}">
        <p14:creationId xmlns:p14="http://schemas.microsoft.com/office/powerpoint/2010/main" val="819996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/>
          <p:nvPr userDrawn="1"/>
        </p:nvSpPr>
        <p:spPr>
          <a:xfrm>
            <a:off x="2649538" y="260350"/>
            <a:ext cx="3167062" cy="187325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8504" y="1340545"/>
            <a:ext cx="4464496" cy="17284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20552" y="1556792"/>
            <a:ext cx="8280275" cy="35279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476672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813" y="404813"/>
            <a:ext cx="8280400" cy="647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3" y="1600200"/>
            <a:ext cx="8561387" cy="3700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ustomer Research 2017 - Tas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8874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Research 2017 - Task Sk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20552" y="1556792"/>
            <a:ext cx="8280275" cy="35279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476672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3227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3317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ustomer Research 2017 - Task Slide Screensho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266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681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7"/>
          <p:cNvSpPr txBox="1">
            <a:spLocks noChangeArrowheads="1"/>
          </p:cNvSpPr>
          <p:nvPr/>
        </p:nvSpPr>
        <p:spPr bwMode="auto">
          <a:xfrm>
            <a:off x="488950" y="6237322"/>
            <a:ext cx="4319588" cy="31963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477" dirty="0">
                <a:solidFill>
                  <a:srgbClr val="00427F"/>
                </a:solidFill>
                <a:latin typeface="Arial" charset="0"/>
                <a:cs typeface="Arial" charset="0"/>
              </a:rPr>
              <a:t>www.scottish-enterprise.com</a:t>
            </a:r>
          </a:p>
        </p:txBody>
      </p:sp>
      <p:pic>
        <p:nvPicPr>
          <p:cNvPr id="3" name="Picture 8" descr="SE landscape logo (cmyk)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202489" y="6165884"/>
            <a:ext cx="2214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5589623"/>
            <a:ext cx="9906000" cy="967339"/>
            <a:chOff x="0" y="5589240"/>
            <a:chExt cx="9906000" cy="968113"/>
          </a:xfrm>
        </p:grpSpPr>
        <p:sp>
          <p:nvSpPr>
            <p:cNvPr id="5" name="Rectangle 4"/>
            <p:cNvSpPr/>
            <p:nvPr/>
          </p:nvSpPr>
          <p:spPr>
            <a:xfrm>
              <a:off x="0" y="5589240"/>
              <a:ext cx="9906000" cy="360650"/>
            </a:xfrm>
            <a:prstGeom prst="rect">
              <a:avLst/>
            </a:prstGeom>
            <a:solidFill>
              <a:srgbClr val="2CB431"/>
            </a:solidFill>
            <a:ln>
              <a:solidFill>
                <a:srgbClr val="2CB4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6" name="TextBox 8"/>
            <p:cNvSpPr txBox="1">
              <a:spLocks noChangeArrowheads="1"/>
            </p:cNvSpPr>
            <p:nvPr/>
          </p:nvSpPr>
          <p:spPr bwMode="auto">
            <a:xfrm>
              <a:off x="488950" y="6237458"/>
              <a:ext cx="4319588" cy="31989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GB" sz="1477" dirty="0">
                  <a:solidFill>
                    <a:srgbClr val="00427F"/>
                  </a:solidFill>
                  <a:latin typeface="Arial" charset="0"/>
                  <a:cs typeface="Arial" charset="0"/>
                </a:rPr>
                <a:t>www.scottish-enterprise.com</a:t>
              </a:r>
            </a:p>
          </p:txBody>
        </p:sp>
        <p:pic>
          <p:nvPicPr>
            <p:cNvPr id="7" name="Picture 2" descr="SE landscape logo (cmyk).jpg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7202933" y="6165850"/>
              <a:ext cx="2214563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619106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5465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34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2129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0266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94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94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7772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0659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195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84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29386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301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1497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72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8" y="274672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0870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2566" y="476672"/>
            <a:ext cx="7920881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215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66720" y="1857364"/>
            <a:ext cx="8715436" cy="3357586"/>
          </a:xfrm>
          <a:prstGeom prst="rect">
            <a:avLst/>
          </a:prstGeom>
        </p:spPr>
        <p:txBody>
          <a:bodyPr/>
          <a:lstStyle>
            <a:lvl1pPr marL="161196" indent="-161196">
              <a:defRPr sz="1662">
                <a:latin typeface="Arial" pitchFamily="34" charset="0"/>
                <a:cs typeface="Arial" pitchFamily="34" charset="0"/>
              </a:defRPr>
            </a:lvl1pPr>
            <a:lvl2pPr>
              <a:defRPr sz="1662">
                <a:latin typeface="Arial" pitchFamily="34" charset="0"/>
                <a:cs typeface="Arial" pitchFamily="34" charset="0"/>
              </a:defRPr>
            </a:lvl2pPr>
            <a:lvl3pPr>
              <a:defRPr sz="1662">
                <a:latin typeface="Arial" pitchFamily="34" charset="0"/>
                <a:cs typeface="Arial" pitchFamily="34" charset="0"/>
              </a:defRPr>
            </a:lvl3pPr>
            <a:lvl4pPr>
              <a:defRPr sz="1662">
                <a:latin typeface="Arial" pitchFamily="34" charset="0"/>
                <a:cs typeface="Arial" pitchFamily="34" charset="0"/>
              </a:defRPr>
            </a:lvl4pPr>
            <a:lvl5pPr>
              <a:defRPr sz="1662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66720" y="1214422"/>
            <a:ext cx="8715436" cy="571504"/>
          </a:xfrm>
          <a:prstGeom prst="rect">
            <a:avLst/>
          </a:prstGeom>
        </p:spPr>
        <p:txBody>
          <a:bodyPr lIns="36000" rIns="36000"/>
          <a:lstStyle>
            <a:lvl1pPr>
              <a:buNone/>
              <a:defRPr sz="1662" b="1">
                <a:solidFill>
                  <a:srgbClr val="36434D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66720" y="6000768"/>
            <a:ext cx="6357982" cy="21431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738" i="1" baseline="0"/>
            </a:lvl1pPr>
          </a:lstStyle>
          <a:p>
            <a:pPr lvl="0"/>
            <a:r>
              <a:rPr lang="en-US" dirty="0"/>
              <a:t>Slide reference - 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66738" y="5643596"/>
            <a:ext cx="4214813" cy="285767"/>
          </a:xfrm>
          <a:prstGeom prst="rect">
            <a:avLst/>
          </a:prstGeom>
        </p:spPr>
        <p:txBody>
          <a:bodyPr lIns="36000" rIns="36000"/>
          <a:lstStyle>
            <a:lvl1pPr>
              <a:buNone/>
              <a:defRPr sz="1015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‹#› │ Title│ date</a:t>
            </a:r>
          </a:p>
        </p:txBody>
      </p:sp>
    </p:spTree>
    <p:extLst>
      <p:ext uri="{BB962C8B-B14F-4D97-AF65-F5344CB8AC3E}">
        <p14:creationId xmlns:p14="http://schemas.microsoft.com/office/powerpoint/2010/main" val="8763801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ustomer Research 2017 - Tas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1009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Research 2017 - Task Sk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20553" y="1556792"/>
            <a:ext cx="8280275" cy="35279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1" y="476672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95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0812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9243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ustomer Research 2017 - Task Slide Screensho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03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488950" y="6237288"/>
            <a:ext cx="4319588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600" dirty="0">
                <a:solidFill>
                  <a:srgbClr val="00427F"/>
                </a:solidFill>
                <a:latin typeface="Arial" charset="0"/>
                <a:cs typeface="Arial" charset="0"/>
              </a:rPr>
              <a:t>www.scottish-enterprise.com</a:t>
            </a:r>
          </a:p>
        </p:txBody>
      </p:sp>
      <p:pic>
        <p:nvPicPr>
          <p:cNvPr id="2051" name="Picture 2" descr="SE landscape logo (cmyk)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02488" y="6165850"/>
            <a:ext cx="2214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5589588"/>
            <a:ext cx="9906000" cy="985837"/>
            <a:chOff x="0" y="5589240"/>
            <a:chExt cx="9906000" cy="986626"/>
          </a:xfrm>
        </p:grpSpPr>
        <p:sp>
          <p:nvSpPr>
            <p:cNvPr id="17" name="Rectangle 16"/>
            <p:cNvSpPr/>
            <p:nvPr/>
          </p:nvSpPr>
          <p:spPr>
            <a:xfrm>
              <a:off x="0" y="5589240"/>
              <a:ext cx="9906000" cy="360650"/>
            </a:xfrm>
            <a:prstGeom prst="rect">
              <a:avLst/>
            </a:prstGeom>
            <a:solidFill>
              <a:srgbClr val="2CB431"/>
            </a:solidFill>
            <a:ln>
              <a:solidFill>
                <a:srgbClr val="2CB4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18" name="TextBox 8"/>
            <p:cNvSpPr txBox="1">
              <a:spLocks noChangeArrowheads="1"/>
            </p:cNvSpPr>
            <p:nvPr/>
          </p:nvSpPr>
          <p:spPr bwMode="auto">
            <a:xfrm>
              <a:off x="488950" y="6237458"/>
              <a:ext cx="4319588" cy="33840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GB" sz="1600" dirty="0">
                  <a:solidFill>
                    <a:srgbClr val="00427F"/>
                  </a:solidFill>
                  <a:latin typeface="Arial" charset="0"/>
                  <a:cs typeface="Arial" charset="0"/>
                </a:rPr>
                <a:t>www.scottish-enterprise.com</a:t>
              </a:r>
            </a:p>
          </p:txBody>
        </p:sp>
        <p:pic>
          <p:nvPicPr>
            <p:cNvPr id="2055" name="Picture 2" descr="SE landscape logo (cmyk).jpg"/>
            <p:cNvPicPr>
              <a:picLocks noChangeAspect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7202933" y="6165850"/>
              <a:ext cx="2214563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5" r:id="rId12"/>
    <p:sldLayoutId id="214748369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52450" y="333375"/>
            <a:ext cx="8785225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404813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600200"/>
            <a:ext cx="8561387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6"/>
          <p:cNvGrpSpPr>
            <a:grpSpLocks/>
          </p:cNvGrpSpPr>
          <p:nvPr userDrawn="1"/>
        </p:nvGrpSpPr>
        <p:grpSpPr bwMode="auto">
          <a:xfrm>
            <a:off x="0" y="5589588"/>
            <a:ext cx="9906000" cy="1035050"/>
            <a:chOff x="0" y="3521"/>
            <a:chExt cx="6240" cy="652"/>
          </a:xfrm>
        </p:grpSpPr>
        <p:pic>
          <p:nvPicPr>
            <p:cNvPr id="1030" name="Picture 2" descr="SE landscape logo (cmyk).jpg"/>
            <p:cNvPicPr>
              <a:picLocks noChangeAspect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54" y="3896"/>
              <a:ext cx="1679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tangle 16"/>
            <p:cNvSpPr/>
            <p:nvPr userDrawn="1"/>
          </p:nvSpPr>
          <p:spPr>
            <a:xfrm>
              <a:off x="0" y="3521"/>
              <a:ext cx="6240" cy="227"/>
            </a:xfrm>
            <a:prstGeom prst="rect">
              <a:avLst/>
            </a:prstGeom>
            <a:solidFill>
              <a:srgbClr val="2CB431"/>
            </a:solidFill>
            <a:ln>
              <a:solidFill>
                <a:srgbClr val="2CB4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prstClr val="white"/>
                </a:solidFill>
              </a:endParaRPr>
            </a:p>
          </p:txBody>
        </p:sp>
        <p:pic>
          <p:nvPicPr>
            <p:cNvPr id="1032" name="Picture 9" descr="sdi logo sm.jpg"/>
            <p:cNvPicPr>
              <a:picLocks noChangeAspect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8" y="3878"/>
              <a:ext cx="1179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66750" y="333375"/>
            <a:ext cx="8785225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87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10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488950" y="6237322"/>
            <a:ext cx="4319588" cy="31963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477" dirty="0">
                <a:solidFill>
                  <a:srgbClr val="00427F"/>
                </a:solidFill>
                <a:latin typeface="Arial" charset="0"/>
                <a:cs typeface="Arial" charset="0"/>
              </a:rPr>
              <a:t>www.scottish-enterprise.com</a:t>
            </a:r>
          </a:p>
        </p:txBody>
      </p:sp>
      <p:pic>
        <p:nvPicPr>
          <p:cNvPr id="2051" name="Picture 2" descr="SE landscape logo (cmyk).jpg"/>
          <p:cNvPicPr>
            <a:picLocks noChangeAspect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7202489" y="6165884"/>
            <a:ext cx="2214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5589623"/>
            <a:ext cx="9906000" cy="967339"/>
            <a:chOff x="0" y="5589240"/>
            <a:chExt cx="9906000" cy="968113"/>
          </a:xfrm>
        </p:grpSpPr>
        <p:sp>
          <p:nvSpPr>
            <p:cNvPr id="17" name="Rectangle 16"/>
            <p:cNvSpPr/>
            <p:nvPr/>
          </p:nvSpPr>
          <p:spPr>
            <a:xfrm>
              <a:off x="0" y="5589240"/>
              <a:ext cx="9906000" cy="360650"/>
            </a:xfrm>
            <a:prstGeom prst="rect">
              <a:avLst/>
            </a:prstGeom>
            <a:solidFill>
              <a:srgbClr val="2CB431"/>
            </a:solidFill>
            <a:ln>
              <a:solidFill>
                <a:srgbClr val="2CB4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18" name="TextBox 8"/>
            <p:cNvSpPr txBox="1">
              <a:spLocks noChangeArrowheads="1"/>
            </p:cNvSpPr>
            <p:nvPr/>
          </p:nvSpPr>
          <p:spPr bwMode="auto">
            <a:xfrm>
              <a:off x="488950" y="6237458"/>
              <a:ext cx="4319588" cy="31989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GB" sz="1477" dirty="0">
                  <a:solidFill>
                    <a:srgbClr val="00427F"/>
                  </a:solidFill>
                  <a:latin typeface="Arial" charset="0"/>
                  <a:cs typeface="Arial" charset="0"/>
                </a:rPr>
                <a:t>www.scottish-enterprise.com</a:t>
              </a:r>
            </a:p>
          </p:txBody>
        </p:sp>
        <p:pic>
          <p:nvPicPr>
            <p:cNvPr id="2055" name="Picture 2" descr="SE landscape logo (cmyk).jpg"/>
            <p:cNvPicPr>
              <a:picLocks noChangeAspect="1"/>
            </p:cNvPicPr>
            <p:nvPr/>
          </p:nvPicPr>
          <p:blipFill>
            <a:blip r:embed="rId14" cstate="email"/>
            <a:srcRect/>
            <a:stretch>
              <a:fillRect/>
            </a:stretch>
          </p:blipFill>
          <p:spPr bwMode="auto">
            <a:xfrm>
              <a:off x="7202933" y="6165850"/>
              <a:ext cx="2214563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91437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215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215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215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215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215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22041" algn="ctr" rtl="0" fontAlgn="base">
        <a:spcBef>
          <a:spcPct val="0"/>
        </a:spcBef>
        <a:spcAft>
          <a:spcPct val="0"/>
        </a:spcAft>
        <a:defRPr sz="2215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844083" algn="ctr" rtl="0" fontAlgn="base">
        <a:spcBef>
          <a:spcPct val="0"/>
        </a:spcBef>
        <a:spcAft>
          <a:spcPct val="0"/>
        </a:spcAft>
        <a:defRPr sz="2215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266124" algn="ctr" rtl="0" fontAlgn="base">
        <a:spcBef>
          <a:spcPct val="0"/>
        </a:spcBef>
        <a:spcAft>
          <a:spcPct val="0"/>
        </a:spcAft>
        <a:defRPr sz="2215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688165" algn="ctr" rtl="0" fontAlgn="base">
        <a:spcBef>
          <a:spcPct val="0"/>
        </a:spcBef>
        <a:spcAft>
          <a:spcPct val="0"/>
        </a:spcAft>
        <a:defRPr sz="2215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316531" indent="-316531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77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92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8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23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738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738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738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738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738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66751" y="333377"/>
            <a:ext cx="8785225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95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25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575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575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575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575">
          <a:solidFill>
            <a:schemeClr val="tx1"/>
          </a:solidFill>
          <a:latin typeface="Calibri" pitchFamily="34" charset="0"/>
        </a:defRPr>
      </a:lvl5pPr>
      <a:lvl6pPr marL="371475" algn="ctr" rtl="0" fontAlgn="base">
        <a:spcBef>
          <a:spcPct val="0"/>
        </a:spcBef>
        <a:spcAft>
          <a:spcPct val="0"/>
        </a:spcAft>
        <a:defRPr sz="3575">
          <a:solidFill>
            <a:schemeClr val="tx1"/>
          </a:solidFill>
          <a:latin typeface="Calibri" pitchFamily="34" charset="0"/>
        </a:defRPr>
      </a:lvl6pPr>
      <a:lvl7pPr marL="742950" algn="ctr" rtl="0" fontAlgn="base">
        <a:spcBef>
          <a:spcPct val="0"/>
        </a:spcBef>
        <a:spcAft>
          <a:spcPct val="0"/>
        </a:spcAft>
        <a:defRPr sz="3575">
          <a:solidFill>
            <a:schemeClr val="tx1"/>
          </a:solidFill>
          <a:latin typeface="Calibri" pitchFamily="34" charset="0"/>
        </a:defRPr>
      </a:lvl7pPr>
      <a:lvl8pPr marL="1114425" algn="ctr" rtl="0" fontAlgn="base">
        <a:spcBef>
          <a:spcPct val="0"/>
        </a:spcBef>
        <a:spcAft>
          <a:spcPct val="0"/>
        </a:spcAft>
        <a:defRPr sz="3575">
          <a:solidFill>
            <a:schemeClr val="tx1"/>
          </a:solidFill>
          <a:latin typeface="Calibri" pitchFamily="34" charset="0"/>
        </a:defRPr>
      </a:lvl8pPr>
      <a:lvl9pPr marL="1485900" algn="ctr" rtl="0" fontAlgn="base">
        <a:spcBef>
          <a:spcPct val="0"/>
        </a:spcBef>
        <a:spcAft>
          <a:spcPct val="0"/>
        </a:spcAft>
        <a:defRPr sz="3575">
          <a:solidFill>
            <a:schemeClr val="tx1"/>
          </a:solidFill>
          <a:latin typeface="Calibri" pitchFamily="34" charset="0"/>
        </a:defRPr>
      </a:lvl9pPr>
    </p:titleStyle>
    <p:bodyStyle>
      <a:lvl1pPr marL="278606" indent="-27860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3647" indent="-2321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2480" y="6237312"/>
            <a:ext cx="37444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MS PGothic"/>
              <a:cs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04528" y="764704"/>
            <a:ext cx="8420100" cy="3948459"/>
          </a:xfrm>
        </p:spPr>
        <p:txBody>
          <a:bodyPr/>
          <a:lstStyle/>
          <a:p>
            <a:pPr algn="ctr"/>
            <a:r>
              <a:rPr lang="en-GB" sz="3600" b="1" dirty="0"/>
              <a:t>Open innovation – name suggestions  </a:t>
            </a:r>
          </a:p>
          <a:p>
            <a:pPr algn="ctr"/>
            <a:endParaRPr lang="en-GB" sz="4000" b="1" dirty="0"/>
          </a:p>
          <a:p>
            <a:pPr algn="ctr"/>
            <a:r>
              <a:rPr lang="en-GB" sz="2000" b="1" dirty="0"/>
              <a:t>9</a:t>
            </a:r>
            <a:r>
              <a:rPr lang="en-GB" sz="2000" b="1" baseline="30000" dirty="0"/>
              <a:t>th</a:t>
            </a:r>
            <a:r>
              <a:rPr lang="en-GB" sz="2000" b="1" dirty="0"/>
              <a:t> October 2018</a:t>
            </a:r>
          </a:p>
          <a:p>
            <a:pPr algn="ctr"/>
            <a:endParaRPr lang="en-GB" sz="4000" dirty="0"/>
          </a:p>
        </p:txBody>
      </p:sp>
      <p:sp>
        <p:nvSpPr>
          <p:cNvPr id="55298" name="AutoShape 2" descr="Image result for sdi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709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F5B8D7-68FD-4F1A-A24F-527D6EEE8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692696"/>
            <a:ext cx="8915400" cy="475252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3B76D7-654F-4F60-BFE4-1101990D3B96}"/>
              </a:ext>
            </a:extLst>
          </p:cNvPr>
          <p:cNvSpPr/>
          <p:nvPr/>
        </p:nvSpPr>
        <p:spPr>
          <a:xfrm>
            <a:off x="344488" y="980728"/>
            <a:ext cx="9289032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600" dirty="0">
              <a:latin typeface="+mn-lt"/>
            </a:endParaRPr>
          </a:p>
          <a:p>
            <a:r>
              <a:rPr lang="en-GB" sz="1600" b="1" dirty="0">
                <a:latin typeface="+mn-lt"/>
              </a:rPr>
              <a:t>Purpose</a:t>
            </a:r>
            <a:endParaRPr lang="en-GB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To gain feedback on potential names for the Open Innovation website </a:t>
            </a:r>
            <a:br>
              <a:rPr lang="en-GB" sz="1600" dirty="0">
                <a:latin typeface="+mn-lt"/>
              </a:rPr>
            </a:br>
            <a:endParaRPr lang="en-GB" sz="1600" b="1" dirty="0">
              <a:latin typeface="+mn-lt"/>
            </a:endParaRPr>
          </a:p>
          <a:p>
            <a:r>
              <a:rPr lang="en-GB" sz="1600" b="1" dirty="0">
                <a:latin typeface="+mn-lt"/>
              </a:rPr>
              <a:t>Location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WUD</a:t>
            </a:r>
          </a:p>
          <a:p>
            <a:endParaRPr lang="en-GB" sz="1600" dirty="0">
              <a:latin typeface="+mn-lt"/>
            </a:endParaRPr>
          </a:p>
          <a:p>
            <a:r>
              <a:rPr lang="en-GB" sz="1600" b="1" dirty="0">
                <a:latin typeface="+mn-lt"/>
              </a:rPr>
              <a:t>Sample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Number: 	20 (10 M, 10 F)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Country: 	UK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Type: 		Unmoderated testing including use of  a survey to rank name preferences and 		ask for name suggestions 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3A0C9E61-5ECB-4A6E-AB32-C8ACD3A3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60648"/>
            <a:ext cx="8915400" cy="720080"/>
          </a:xfrm>
        </p:spPr>
        <p:txBody>
          <a:bodyPr/>
          <a:lstStyle/>
          <a:p>
            <a:r>
              <a:rPr lang="en-GB" sz="3600" b="1" dirty="0">
                <a:solidFill>
                  <a:schemeClr val="tx1"/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72807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CD3ADC-80CF-44EF-97F2-F760F0760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60648"/>
            <a:ext cx="8915400" cy="931540"/>
          </a:xfrm>
        </p:spPr>
        <p:txBody>
          <a:bodyPr/>
          <a:lstStyle/>
          <a:p>
            <a:r>
              <a:rPr lang="en-GB" sz="3600" b="1" dirty="0">
                <a:solidFill>
                  <a:schemeClr val="tx1"/>
                </a:solidFill>
              </a:rPr>
              <a:t>Themes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F5B8D7-68FD-4F1A-A24F-527D6EEE8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20" y="620688"/>
            <a:ext cx="8915400" cy="5472608"/>
          </a:xfrm>
        </p:spPr>
        <p:txBody>
          <a:bodyPr/>
          <a:lstStyle/>
          <a:p>
            <a:pPr marL="0" indent="0">
              <a:buNone/>
            </a:pPr>
            <a:endParaRPr lang="en-GB" b="1" dirty="0"/>
          </a:p>
          <a:p>
            <a:endParaRPr lang="en-GB" dirty="0"/>
          </a:p>
          <a:p>
            <a:endParaRPr lang="en-GB" dirty="0"/>
          </a:p>
          <a:p>
            <a:pPr lvl="0"/>
            <a:r>
              <a:rPr lang="en-GB" sz="2400" dirty="0"/>
              <a:t>Some of the names were deemed to be very long</a:t>
            </a:r>
          </a:p>
          <a:p>
            <a:pPr marL="0" lvl="0" indent="0">
              <a:buNone/>
            </a:pPr>
            <a:endParaRPr lang="en-GB" sz="2400" dirty="0"/>
          </a:p>
          <a:p>
            <a:pPr lvl="0"/>
            <a:r>
              <a:rPr lang="en-GB" sz="2400" dirty="0"/>
              <a:t>Feeling that the names don't tell you what the website is about</a:t>
            </a:r>
          </a:p>
          <a:p>
            <a:pPr marL="0" lvl="0" indent="0">
              <a:buNone/>
            </a:pPr>
            <a:r>
              <a:rPr lang="en-GB" sz="2400" dirty="0"/>
              <a:t> </a:t>
            </a:r>
          </a:p>
          <a:p>
            <a:pPr lvl="0"/>
            <a:r>
              <a:rPr lang="en-GB" sz="2400" dirty="0"/>
              <a:t>Gave a sense of management speak </a:t>
            </a:r>
          </a:p>
          <a:p>
            <a:pPr marL="0" lvl="0" indent="0">
              <a:buNone/>
            </a:pPr>
            <a:endParaRPr lang="en-GB" sz="2400" dirty="0"/>
          </a:p>
          <a:p>
            <a:pPr lvl="0"/>
            <a:r>
              <a:rPr lang="en-GB" sz="2400" dirty="0"/>
              <a:t>“</a:t>
            </a:r>
            <a:r>
              <a:rPr lang="en-GB" sz="2400" dirty="0" err="1"/>
              <a:t>OpenInnovation</a:t>
            </a:r>
            <a:r>
              <a:rPr lang="en-GB" sz="2400" dirty="0"/>
              <a:t>” rated highest with participants (70% positive rating)</a:t>
            </a:r>
            <a:br>
              <a:rPr lang="en-GB" sz="1600" dirty="0"/>
            </a:br>
            <a:endParaRPr lang="en-GB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64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B161-EE6D-44B7-B715-F2377D05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chemeClr val="tx1"/>
                </a:solidFill>
              </a:rPr>
              <a:t>Breakdown of Responses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968C47-D873-4E4A-9C64-9BCE6A1AA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233555"/>
              </p:ext>
            </p:extLst>
          </p:nvPr>
        </p:nvGraphicFramePr>
        <p:xfrm>
          <a:off x="128464" y="1048139"/>
          <a:ext cx="9577063" cy="44644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3826213935"/>
                    </a:ext>
                  </a:extLst>
                </a:gridCol>
                <a:gridCol w="737313">
                  <a:extLst>
                    <a:ext uri="{9D8B030D-6E8A-4147-A177-3AD203B41FA5}">
                      <a16:colId xmlns:a16="http://schemas.microsoft.com/office/drawing/2014/main" val="3837413422"/>
                    </a:ext>
                  </a:extLst>
                </a:gridCol>
                <a:gridCol w="1092932">
                  <a:extLst>
                    <a:ext uri="{9D8B030D-6E8A-4147-A177-3AD203B41FA5}">
                      <a16:colId xmlns:a16="http://schemas.microsoft.com/office/drawing/2014/main" val="211464994"/>
                    </a:ext>
                  </a:extLst>
                </a:gridCol>
                <a:gridCol w="1300942">
                  <a:extLst>
                    <a:ext uri="{9D8B030D-6E8A-4147-A177-3AD203B41FA5}">
                      <a16:colId xmlns:a16="http://schemas.microsoft.com/office/drawing/2014/main" val="3349843488"/>
                    </a:ext>
                  </a:extLst>
                </a:gridCol>
                <a:gridCol w="1300942">
                  <a:extLst>
                    <a:ext uri="{9D8B030D-6E8A-4147-A177-3AD203B41FA5}">
                      <a16:colId xmlns:a16="http://schemas.microsoft.com/office/drawing/2014/main" val="2008818154"/>
                    </a:ext>
                  </a:extLst>
                </a:gridCol>
                <a:gridCol w="1300942">
                  <a:extLst>
                    <a:ext uri="{9D8B030D-6E8A-4147-A177-3AD203B41FA5}">
                      <a16:colId xmlns:a16="http://schemas.microsoft.com/office/drawing/2014/main" val="885138712"/>
                    </a:ext>
                  </a:extLst>
                </a:gridCol>
                <a:gridCol w="1300942">
                  <a:extLst>
                    <a:ext uri="{9D8B030D-6E8A-4147-A177-3AD203B41FA5}">
                      <a16:colId xmlns:a16="http://schemas.microsoft.com/office/drawing/2014/main" val="4291184225"/>
                    </a:ext>
                  </a:extLst>
                </a:gridCol>
                <a:gridCol w="742850">
                  <a:extLst>
                    <a:ext uri="{9D8B030D-6E8A-4147-A177-3AD203B41FA5}">
                      <a16:colId xmlns:a16="http://schemas.microsoft.com/office/drawing/2014/main" val="3494577624"/>
                    </a:ext>
                  </a:extLst>
                </a:gridCol>
              </a:tblGrid>
              <a:tr h="3108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cap="all">
                          <a:effectLst/>
                        </a:rPr>
                        <a:t> </a:t>
                      </a:r>
                      <a:endParaRPr lang="en-GB" sz="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500">
                          <a:effectLst/>
                        </a:rPr>
                        <a:t>–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HATE</a:t>
                      </a:r>
                      <a:r>
                        <a:rPr lang="en-GB" sz="500">
                          <a:effectLst/>
                        </a:rPr>
                        <a:t>–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REALLY DON'T LIKE</a:t>
                      </a:r>
                      <a:r>
                        <a:rPr lang="en-GB" sz="500">
                          <a:effectLst/>
                        </a:rPr>
                        <a:t>–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DON'T LIKE</a:t>
                      </a:r>
                      <a:r>
                        <a:rPr lang="en-GB" sz="500">
                          <a:effectLst/>
                        </a:rPr>
                        <a:t>–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LIKE</a:t>
                      </a:r>
                      <a:r>
                        <a:rPr lang="en-GB" sz="500">
                          <a:effectLst/>
                        </a:rPr>
                        <a:t>–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LIKE A LOT</a:t>
                      </a:r>
                      <a:r>
                        <a:rPr lang="en-GB" sz="500">
                          <a:effectLst/>
                        </a:rPr>
                        <a:t>–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LOVE</a:t>
                      </a:r>
                      <a:r>
                        <a:rPr lang="en-GB" sz="500">
                          <a:effectLst/>
                        </a:rPr>
                        <a:t>–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TOTAL</a:t>
                      </a:r>
                      <a:r>
                        <a:rPr lang="en-GB" sz="500">
                          <a:effectLst/>
                        </a:rPr>
                        <a:t>–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18783885"/>
                  </a:ext>
                </a:extLst>
              </a:tr>
              <a:tr h="7950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500">
                          <a:effectLst/>
                        </a:rPr>
                        <a:t>–</a:t>
                      </a:r>
                      <a:endParaRPr lang="en-GB" sz="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OpenInnovationMarketplace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35.00%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7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20.00%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20.00%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15.00%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20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extLst>
                  <a:ext uri="{0D108BD9-81ED-4DB2-BD59-A6C34878D82A}">
                    <a16:rowId xmlns:a16="http://schemas.microsoft.com/office/drawing/2014/main" val="2327248517"/>
                  </a:ext>
                </a:extLst>
              </a:tr>
              <a:tr h="4813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500" dirty="0">
                          <a:effectLst/>
                        </a:rPr>
                        <a:t>–</a:t>
                      </a:r>
                      <a:endParaRPr lang="en-GB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 err="1">
                          <a:effectLst/>
                        </a:rPr>
                        <a:t>ScotlandisOpen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10.00%</a:t>
                      </a:r>
                      <a:endParaRPr lang="en-GB" sz="800" dirty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2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30.00%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6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25.00%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20.00%</a:t>
                      </a:r>
                      <a:endParaRPr lang="en-GB" sz="800" dirty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4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15.00%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20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extLst>
                  <a:ext uri="{0D108BD9-81ED-4DB2-BD59-A6C34878D82A}">
                    <a16:rowId xmlns:a16="http://schemas.microsoft.com/office/drawing/2014/main" val="3153274560"/>
                  </a:ext>
                </a:extLst>
              </a:tr>
              <a:tr h="4813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500">
                          <a:effectLst/>
                        </a:rPr>
                        <a:t>–</a:t>
                      </a:r>
                      <a:endParaRPr lang="en-GB" sz="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CanDoInnovation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10.53%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10.53%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47.37%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9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31.58%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6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19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extLst>
                  <a:ext uri="{0D108BD9-81ED-4DB2-BD59-A6C34878D82A}">
                    <a16:rowId xmlns:a16="http://schemas.microsoft.com/office/drawing/2014/main" val="1571990406"/>
                  </a:ext>
                </a:extLst>
              </a:tr>
              <a:tr h="4813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500">
                          <a:effectLst/>
                        </a:rPr>
                        <a:t>–</a:t>
                      </a:r>
                      <a:endParaRPr lang="en-GB" sz="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OpenInnovation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10.00%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15.00%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25.00%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35.00%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7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10.00%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20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extLst>
                  <a:ext uri="{0D108BD9-81ED-4DB2-BD59-A6C34878D82A}">
                    <a16:rowId xmlns:a16="http://schemas.microsoft.com/office/drawing/2014/main" val="3357686256"/>
                  </a:ext>
                </a:extLst>
              </a:tr>
              <a:tr h="638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500">
                          <a:effectLst/>
                        </a:rPr>
                        <a:t>–</a:t>
                      </a:r>
                      <a:endParaRPr lang="en-GB" sz="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Innovationchallenges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10.00%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20.00%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20.00%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40.00%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8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20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extLst>
                  <a:ext uri="{0D108BD9-81ED-4DB2-BD59-A6C34878D82A}">
                    <a16:rowId xmlns:a16="http://schemas.microsoft.com/office/drawing/2014/main" val="3657673799"/>
                  </a:ext>
                </a:extLst>
              </a:tr>
              <a:tr h="638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500">
                          <a:effectLst/>
                        </a:rPr>
                        <a:t>–</a:t>
                      </a:r>
                      <a:endParaRPr lang="en-GB" sz="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InnovationOpportunities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10.00%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35.00%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7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35.00%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7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20.00%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20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extLst>
                  <a:ext uri="{0D108BD9-81ED-4DB2-BD59-A6C34878D82A}">
                    <a16:rowId xmlns:a16="http://schemas.microsoft.com/office/drawing/2014/main" val="3805208635"/>
                  </a:ext>
                </a:extLst>
              </a:tr>
              <a:tr h="638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500">
                          <a:effectLst/>
                        </a:rPr>
                        <a:t>–</a:t>
                      </a:r>
                      <a:endParaRPr lang="en-GB" sz="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ResearchOpportunities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25.00%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30.00%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6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30.00%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6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10.00%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0.00%</a:t>
                      </a:r>
                      <a:endParaRPr lang="en-GB" sz="80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GB" sz="800" dirty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20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538" marR="135076" marT="40523" marB="40523"/>
                </a:tc>
                <a:extLst>
                  <a:ext uri="{0D108BD9-81ED-4DB2-BD59-A6C34878D82A}">
                    <a16:rowId xmlns:a16="http://schemas.microsoft.com/office/drawing/2014/main" val="314258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12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B76A-9377-4089-AD28-23F11D58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chemeClr val="tx1"/>
                </a:solidFill>
              </a:rPr>
              <a:t>Alternative Names </a:t>
            </a:r>
            <a:br>
              <a:rPr lang="en-GB" sz="3600" dirty="0">
                <a:solidFill>
                  <a:schemeClr val="tx1"/>
                </a:solidFill>
              </a:rPr>
            </a:b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5AFC5-6D9E-4173-843D-E1F56FBC2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3" y="1942338"/>
            <a:ext cx="5040560" cy="4320480"/>
          </a:xfrm>
        </p:spPr>
        <p:txBody>
          <a:bodyPr/>
          <a:lstStyle/>
          <a:p>
            <a:pPr eaLnBrk="1" fontAlgn="b" hangingPunct="1"/>
            <a:r>
              <a:rPr lang="en-GB" sz="1400" dirty="0" err="1"/>
              <a:t>InnovationMarketplace</a:t>
            </a:r>
            <a:endParaRPr lang="en-GB" sz="1400" dirty="0"/>
          </a:p>
          <a:p>
            <a:pPr eaLnBrk="1" fontAlgn="b" hangingPunct="1"/>
            <a:r>
              <a:rPr lang="en-GB" sz="1400" dirty="0"/>
              <a:t>Collaborative Scotland </a:t>
            </a:r>
          </a:p>
          <a:p>
            <a:pPr eaLnBrk="1" fontAlgn="b" hangingPunct="1"/>
            <a:r>
              <a:rPr lang="en-GB" sz="1400" dirty="0"/>
              <a:t>Innovate Scotland  Smart Scotland</a:t>
            </a:r>
          </a:p>
          <a:p>
            <a:pPr eaLnBrk="1" fontAlgn="b" hangingPunct="1"/>
            <a:r>
              <a:rPr lang="en-GB" sz="1400" dirty="0"/>
              <a:t>Innovation tools</a:t>
            </a:r>
          </a:p>
          <a:p>
            <a:pPr eaLnBrk="1" fontAlgn="b" hangingPunct="1"/>
            <a:r>
              <a:rPr lang="en-GB" sz="1400" dirty="0"/>
              <a:t>The Scottish Business Solutions Platform </a:t>
            </a:r>
          </a:p>
          <a:p>
            <a:pPr eaLnBrk="1" fontAlgn="b" hangingPunct="1"/>
            <a:r>
              <a:rPr lang="en-GB" sz="1400" dirty="0" err="1"/>
              <a:t>InnovativeChallenges</a:t>
            </a:r>
            <a:endParaRPr lang="en-GB" sz="1400" dirty="0"/>
          </a:p>
          <a:p>
            <a:pPr eaLnBrk="1" fontAlgn="b" hangingPunct="1"/>
            <a:r>
              <a:rPr lang="en-GB" sz="1400" dirty="0"/>
              <a:t>Business Collaborations, Business Brainstorm, </a:t>
            </a:r>
          </a:p>
          <a:p>
            <a:pPr eaLnBrk="1" fontAlgn="b" hangingPunct="1"/>
            <a:r>
              <a:rPr lang="en-GB" sz="1400" dirty="0" err="1"/>
              <a:t>Scotlandinnovate</a:t>
            </a:r>
            <a:endParaRPr lang="en-GB" sz="1400" dirty="0"/>
          </a:p>
          <a:p>
            <a:pPr eaLnBrk="1" fontAlgn="b" hangingPunct="1"/>
            <a:r>
              <a:rPr lang="en-GB" sz="1400" dirty="0" err="1"/>
              <a:t>Enterprisetools</a:t>
            </a:r>
            <a:endParaRPr lang="en-GB" sz="1400" dirty="0"/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16C024-3644-4EF4-98CA-4A5019C3E356}"/>
              </a:ext>
            </a:extLst>
          </p:cNvPr>
          <p:cNvSpPr txBox="1">
            <a:spLocks/>
          </p:cNvSpPr>
          <p:nvPr/>
        </p:nvSpPr>
        <p:spPr>
          <a:xfrm>
            <a:off x="4556956" y="1700808"/>
            <a:ext cx="5040560" cy="4320480"/>
          </a:xfrm>
          <a:prstGeom prst="rect">
            <a:avLst/>
          </a:prstGeom>
        </p:spPr>
        <p:txBody>
          <a:bodyPr/>
          <a:lstStyle>
            <a:lvl1pPr marL="316531" indent="-316531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7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7" indent="-26377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92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5103" indent="-211021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8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7145" indent="-211021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92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9186" indent="-211021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738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21227" indent="-211021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738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-211021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738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65310" indent="-211021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738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7351" indent="-211021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738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b" hangingPunct="1"/>
            <a:endParaRPr lang="en-GB" sz="1400" kern="0" dirty="0"/>
          </a:p>
          <a:p>
            <a:pPr eaLnBrk="1" fontAlgn="b" hangingPunct="1"/>
            <a:r>
              <a:rPr lang="en-GB" sz="1400" kern="0" dirty="0"/>
              <a:t>Scottish Innovation</a:t>
            </a:r>
          </a:p>
          <a:p>
            <a:pPr eaLnBrk="1" fontAlgn="b" hangingPunct="1"/>
            <a:r>
              <a:rPr lang="en-GB" sz="1400" kern="0" dirty="0"/>
              <a:t>Innovation marketplace</a:t>
            </a:r>
          </a:p>
          <a:p>
            <a:pPr eaLnBrk="1" fontAlgn="b" hangingPunct="1"/>
            <a:r>
              <a:rPr lang="en-GB" sz="1400" kern="0" dirty="0"/>
              <a:t>Innovation4bussiness</a:t>
            </a:r>
          </a:p>
          <a:p>
            <a:pPr eaLnBrk="1" fontAlgn="b" hangingPunct="1"/>
            <a:r>
              <a:rPr lang="en-GB" sz="1400" kern="0" dirty="0"/>
              <a:t>Scottish Innovation. Sustainable Innovation. </a:t>
            </a:r>
          </a:p>
          <a:p>
            <a:pPr eaLnBrk="1" fontAlgn="b" hangingPunct="1"/>
            <a:r>
              <a:rPr lang="en-GB" sz="1400" kern="0" dirty="0"/>
              <a:t>Innovation Scotland</a:t>
            </a:r>
          </a:p>
          <a:p>
            <a:pPr eaLnBrk="1" fontAlgn="b" hangingPunct="1"/>
            <a:r>
              <a:rPr lang="en-GB" sz="1400" kern="0" dirty="0" err="1"/>
              <a:t>InnovationIsOurs</a:t>
            </a:r>
            <a:r>
              <a:rPr lang="en-GB" sz="1400" kern="0" dirty="0"/>
              <a:t>, </a:t>
            </a:r>
            <a:r>
              <a:rPr lang="en-GB" sz="1400" kern="0" dirty="0" err="1"/>
              <a:t>InnovateandRelate</a:t>
            </a:r>
            <a:r>
              <a:rPr lang="en-GB" sz="1400" kern="0" dirty="0"/>
              <a:t>, </a:t>
            </a:r>
            <a:r>
              <a:rPr lang="en-GB" sz="1400" kern="0" dirty="0" err="1"/>
              <a:t>ScotlandInnovate</a:t>
            </a:r>
            <a:r>
              <a:rPr lang="en-GB" sz="1400" kern="0" dirty="0"/>
              <a:t>/Innovation</a:t>
            </a:r>
          </a:p>
          <a:p>
            <a:pPr eaLnBrk="1" fontAlgn="b" hangingPunct="1"/>
            <a:r>
              <a:rPr lang="en-GB" sz="1400" kern="0" dirty="0"/>
              <a:t>Business Innovation  Business Research  Open Business Innovation  </a:t>
            </a:r>
          </a:p>
          <a:p>
            <a:pPr eaLnBrk="1" fontAlgn="b" hangingPunct="1"/>
            <a:r>
              <a:rPr lang="en-GB" sz="1400" kern="0" dirty="0" err="1"/>
              <a:t>ScotlandSolutions</a:t>
            </a:r>
            <a:endParaRPr lang="en-GB" sz="1400" kern="0" dirty="0"/>
          </a:p>
          <a:p>
            <a:pPr eaLnBrk="1" fontAlgn="b" hangingPunct="1"/>
            <a:r>
              <a:rPr lang="en-GB" sz="1400" kern="0" dirty="0" err="1"/>
              <a:t>InnovationResearch</a:t>
            </a:r>
            <a:endParaRPr lang="en-GB" sz="1400" kern="0" dirty="0"/>
          </a:p>
          <a:p>
            <a:endParaRPr lang="en-GB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5A1EF-7C86-4518-8EEB-A989696E27A8}"/>
              </a:ext>
            </a:extLst>
          </p:cNvPr>
          <p:cNvSpPr txBox="1"/>
          <p:nvPr/>
        </p:nvSpPr>
        <p:spPr>
          <a:xfrm>
            <a:off x="272480" y="933217"/>
            <a:ext cx="932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Participants were asked to provide alternative suggestions and these are listed below </a:t>
            </a:r>
          </a:p>
        </p:txBody>
      </p:sp>
    </p:spTree>
    <p:extLst>
      <p:ext uri="{BB962C8B-B14F-4D97-AF65-F5344CB8AC3E}">
        <p14:creationId xmlns:p14="http://schemas.microsoft.com/office/powerpoint/2010/main" val="291786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CD3ADC-80CF-44EF-97F2-F760F0760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32" y="31965"/>
            <a:ext cx="9037380" cy="1143000"/>
          </a:xfrm>
        </p:spPr>
        <p:txBody>
          <a:bodyPr/>
          <a:lstStyle/>
          <a:p>
            <a:r>
              <a:rPr lang="en-GB" sz="3600" b="1" dirty="0">
                <a:solidFill>
                  <a:schemeClr val="tx1"/>
                </a:solidFill>
              </a:rPr>
              <a:t>Quotes</a:t>
            </a: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F87F67C7-8B4A-4DF3-8A45-23BBE80CB9A2}"/>
              </a:ext>
            </a:extLst>
          </p:cNvPr>
          <p:cNvSpPr/>
          <p:nvPr/>
        </p:nvSpPr>
        <p:spPr>
          <a:xfrm>
            <a:off x="524132" y="1340768"/>
            <a:ext cx="2844692" cy="18002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/>
              <a:t>“I hate that it doesn’t tell you what the website is going to be about” (Scotland is open</a:t>
            </a:r>
            <a:r>
              <a:rPr lang="en-GB" dirty="0"/>
              <a:t>)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A05D4BF0-64E5-4623-985B-1257CB70B9FB}"/>
              </a:ext>
            </a:extLst>
          </p:cNvPr>
          <p:cNvSpPr/>
          <p:nvPr/>
        </p:nvSpPr>
        <p:spPr>
          <a:xfrm>
            <a:off x="5313040" y="933831"/>
            <a:ext cx="3240360" cy="136815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“I think have the word business in it because its about business“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C86EF554-A1EC-492C-A053-72B8D965FDA8}"/>
              </a:ext>
            </a:extLst>
          </p:cNvPr>
          <p:cNvSpPr/>
          <p:nvPr/>
        </p:nvSpPr>
        <p:spPr>
          <a:xfrm>
            <a:off x="5708708" y="3429000"/>
            <a:ext cx="3204732" cy="18002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“I think that gives it a negative kind of spin” (Innovation challenges)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8D7437E7-79BB-46D9-84F0-B155FE8B4978}"/>
              </a:ext>
            </a:extLst>
          </p:cNvPr>
          <p:cNvSpPr/>
          <p:nvPr/>
        </p:nvSpPr>
        <p:spPr>
          <a:xfrm>
            <a:off x="3325355" y="2226158"/>
            <a:ext cx="2923789" cy="156288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“</a:t>
            </a:r>
            <a:r>
              <a:rPr lang="en-GB" i="1" dirty="0"/>
              <a:t>it’s a bit management speak” </a:t>
            </a:r>
            <a:r>
              <a:rPr lang="en-GB" dirty="0"/>
              <a:t>(</a:t>
            </a:r>
            <a:r>
              <a:rPr lang="en-GB"/>
              <a:t>Innovation Challenges)</a:t>
            </a:r>
            <a:endParaRPr lang="en-GB" i="1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70998D97-624E-483F-95AE-4DAD35D3E926}"/>
              </a:ext>
            </a:extLst>
          </p:cNvPr>
          <p:cNvSpPr/>
          <p:nvPr/>
        </p:nvSpPr>
        <p:spPr>
          <a:xfrm>
            <a:off x="1279840" y="3443482"/>
            <a:ext cx="2844692" cy="18002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“I don’t know whether this would catch my attention” (Can do innovation)</a:t>
            </a:r>
          </a:p>
        </p:txBody>
      </p:sp>
    </p:spTree>
    <p:extLst>
      <p:ext uri="{BB962C8B-B14F-4D97-AF65-F5344CB8AC3E}">
        <p14:creationId xmlns:p14="http://schemas.microsoft.com/office/powerpoint/2010/main" val="873131079"/>
      </p:ext>
    </p:extLst>
  </p:cSld>
  <p:clrMapOvr>
    <a:masterClrMapping/>
  </p:clrMapOvr>
</p:sld>
</file>

<file path=ppt/theme/theme1.xml><?xml version="1.0" encoding="utf-8"?>
<a:theme xmlns:a="http://schemas.openxmlformats.org/drawingml/2006/main" name="1_sdi template">
  <a:themeElements>
    <a:clrScheme name="1_sdi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sdi templat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di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er Research 2017 - Screenshot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er Research 2017 - Screenshot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di template">
  <a:themeElements>
    <a:clrScheme name="1_sdi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sdi templat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di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Customer Research 2017 - Screenshot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0DC4077303224A9978BC484BAD9DBE" ma:contentTypeVersion="14" ma:contentTypeDescription="Create a new document." ma:contentTypeScope="" ma:versionID="c744df0e042174a5b9bc818feb4110b9">
  <xsd:schema xmlns:xsd="http://www.w3.org/2001/XMLSchema" xmlns:xs="http://www.w3.org/2001/XMLSchema" xmlns:p="http://schemas.microsoft.com/office/2006/metadata/properties" xmlns:ns2="00c63645-a318-4fc0-8fc7-bc244fa01a6e" xmlns:ns3="5e24c017-938f-4e38-adb5-8ecc6bc9a53a" targetNamespace="http://schemas.microsoft.com/office/2006/metadata/properties" ma:root="true" ma:fieldsID="6bf5b0a9291b8ea04e772eb9f70c819b" ns2:_="" ns3:_="">
    <xsd:import namespace="00c63645-a318-4fc0-8fc7-bc244fa01a6e"/>
    <xsd:import namespace="5e24c017-938f-4e38-adb5-8ecc6bc9a5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c63645-a318-4fc0-8fc7-bc244fa01a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0434b960-ae4c-4e49-acf7-3c16af5f55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24c017-938f-4e38-adb5-8ecc6bc9a53a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9e1c377-5160-44af-88a8-d238b5209bbc}" ma:internalName="TaxCatchAll" ma:showField="CatchAllData" ma:web="5e24c017-938f-4e38-adb5-8ecc6bc9a5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e24c017-938f-4e38-adb5-8ecc6bc9a53a" xsi:nil="true"/>
    <lcf76f155ced4ddcb4097134ff3c332f xmlns="00c63645-a318-4fc0-8fc7-bc244fa01a6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47BF60-9B68-4E89-9DA5-BB24B7C690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c63645-a318-4fc0-8fc7-bc244fa01a6e"/>
    <ds:schemaRef ds:uri="5e24c017-938f-4e38-adb5-8ecc6bc9a5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94AF57-505B-43E7-8B2B-F88E875D2B2E}">
  <ds:schemaRefs>
    <ds:schemaRef ds:uri="http://purl.org/dc/dcmitype/"/>
    <ds:schemaRef ds:uri="http://schemas.microsoft.com/office/2006/documentManagement/types"/>
    <ds:schemaRef ds:uri="http://purl.org/dc/elements/1.1/"/>
    <ds:schemaRef ds:uri="5c0236c5-800f-4186-8dff-7b2f080b9de5"/>
    <ds:schemaRef ds:uri="6db2c8f2-fe83-4eb7-aef3-51a35d5deb6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5e24c017-938f-4e38-adb5-8ecc6bc9a53a"/>
    <ds:schemaRef ds:uri="00c63645-a318-4fc0-8fc7-bc244fa01a6e"/>
  </ds:schemaRefs>
</ds:datastoreItem>
</file>

<file path=customXml/itemProps3.xml><?xml version="1.0" encoding="utf-8"?>
<ds:datastoreItem xmlns:ds="http://schemas.openxmlformats.org/officeDocument/2006/customXml" ds:itemID="{936BBD3D-5952-4429-8E4B-D240C2B837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37852</TotalTime>
  <Words>372</Words>
  <Application>Microsoft Office PowerPoint</Application>
  <PresentationFormat>A4 Paper (210x297 mm)</PresentationFormat>
  <Paragraphs>174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1_sdi template</vt:lpstr>
      <vt:lpstr>sdi template</vt:lpstr>
      <vt:lpstr>1_Customer Research 2017 - Screenshot only</vt:lpstr>
      <vt:lpstr>2_Customer Research 2017 - Screenshot only</vt:lpstr>
      <vt:lpstr>2_sdi template</vt:lpstr>
      <vt:lpstr>3_Customer Research 2017 - Screenshot only</vt:lpstr>
      <vt:lpstr>PowerPoint Presentation</vt:lpstr>
      <vt:lpstr>Methodology</vt:lpstr>
      <vt:lpstr>Themes</vt:lpstr>
      <vt:lpstr>Breakdown of Responses</vt:lpstr>
      <vt:lpstr>Alternative Names  </vt:lpstr>
      <vt:lpstr>Quotes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Transformation</dc:title>
  <dc:subject>digital</dc:subject>
  <dc:creator>Glenn Exton</dc:creator>
  <cp:lastModifiedBy>Lorna Hayton</cp:lastModifiedBy>
  <cp:revision>2195</cp:revision>
  <cp:lastPrinted>2018-08-01T10:56:36Z</cp:lastPrinted>
  <dcterms:created xsi:type="dcterms:W3CDTF">2013-05-29T15:18:42Z</dcterms:created>
  <dcterms:modified xsi:type="dcterms:W3CDTF">2023-09-11T12:34:39Z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0x010100D90DC4077303224A9978BC484BAD9DBE</vt:lpwstr>
  </property>
  <property fmtid="{D5CDD505-2E9C-101B-9397-08002B2CF9AE}" pid="3" name="_dlc_DocIdItemGuid">
    <vt:lpwstr>10fc3092-07d6-4e2c-a95c-8e76faa055d0</vt:lpwstr>
  </property>
  <property fmtid="{D5CDD505-2E9C-101B-9397-08002B2CF9AE}" pid="4" name="MediaServiceImageTags">
    <vt:lpwstr/>
  </property>
</Properties>
</file>