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26"/>
  </p:notesMasterIdLst>
  <p:sldIdLst>
    <p:sldId id="454" r:id="rId8"/>
    <p:sldId id="510" r:id="rId9"/>
    <p:sldId id="540" r:id="rId10"/>
    <p:sldId id="530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66" r:id="rId20"/>
    <p:sldId id="570" r:id="rId21"/>
    <p:sldId id="574" r:id="rId22"/>
    <p:sldId id="584" r:id="rId23"/>
    <p:sldId id="585" r:id="rId24"/>
    <p:sldId id="561" r:id="rId25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811"/>
    <a:srgbClr val="2CB431"/>
    <a:srgbClr val="36434D"/>
    <a:srgbClr val="2CB4D2"/>
    <a:srgbClr val="D0BB7E"/>
    <a:srgbClr val="00427F"/>
    <a:srgbClr val="610E6C"/>
    <a:srgbClr val="5EB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E2870-B9E9-4487-8B38-0B31B4F534C5}" v="2" dt="2020-06-08T08:45:47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48" y="67"/>
      </p:cViewPr>
      <p:guideLst>
        <p:guide orient="horz" pos="890"/>
        <p:guide pos="3120"/>
        <p:guide pos="3347"/>
        <p:guide pos="28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11/09/2023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451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67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375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82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96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067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104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3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9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02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506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76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4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1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6112A-4B7F-7A47-97DF-61781BDD4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B38B4-86B5-FD4F-B8C3-A8CDDEEF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730" r:id="rId4"/>
    <p:sldLayoutId id="21474836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err="1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  <a:endParaRPr lang="en-GB" sz="1600">
              <a:solidFill>
                <a:srgbClr val="00427F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None/>
            </a:pPr>
            <a:r>
              <a:rPr lang="en-GB" sz="4000" b="1"/>
              <a:t>SEP</a:t>
            </a:r>
          </a:p>
          <a:p>
            <a:pPr marL="0" indent="0" algn="ctr">
              <a:buNone/>
            </a:pPr>
            <a:r>
              <a:rPr lang="en-GB" sz="4000" b="1"/>
              <a:t>User Research</a:t>
            </a:r>
          </a:p>
          <a:p>
            <a:pPr marL="0" indent="0" algn="ctr">
              <a:buNone/>
            </a:pPr>
            <a:endParaRPr lang="en-GB" sz="4000" b="1"/>
          </a:p>
          <a:p>
            <a:pPr marL="0" indent="0" algn="ctr">
              <a:buNone/>
            </a:pPr>
            <a:r>
              <a:rPr lang="en-GB" sz="2800" b="1"/>
              <a:t>(Challenge's and opportunities facing business, Website feedback and Search filter)</a:t>
            </a:r>
          </a:p>
          <a:p>
            <a:pPr marL="0" indent="0" algn="ctr">
              <a:buNone/>
            </a:pPr>
            <a:endParaRPr lang="en-GB" sz="2800" b="1"/>
          </a:p>
          <a:p>
            <a:pPr marL="0" indent="0" algn="ctr">
              <a:buNone/>
            </a:pPr>
            <a:r>
              <a:rPr lang="en-GB" sz="2800" b="1"/>
              <a:t>May 2020</a:t>
            </a:r>
          </a:p>
          <a:p>
            <a:pPr algn="ctr"/>
            <a:endParaRPr lang="en-GB" b="1"/>
          </a:p>
          <a:p>
            <a:pPr marL="0" indent="0" algn="ctr">
              <a:buNone/>
            </a:pPr>
            <a:r>
              <a:rPr lang="en-GB" b="1"/>
              <a:t>Anubhav Mittal 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solidFill>
                  <a:schemeClr val="tx1"/>
                </a:solidFill>
              </a:rPr>
              <a:t>Feedback about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674642"/>
          </a:xfrm>
        </p:spPr>
        <p:txBody>
          <a:bodyPr/>
          <a:lstStyle/>
          <a:p>
            <a:pPr marL="11113"/>
            <a:r>
              <a:rPr lang="en-US" sz="2000"/>
              <a:t>What improvements would you like to see on this website?</a:t>
            </a:r>
            <a:endParaRPr lang="en-GB"/>
          </a:p>
          <a:p>
            <a:pPr marL="342900" indent="-342900">
              <a:buFont typeface="+mj-lt"/>
              <a:buAutoNum type="arabicPeriod"/>
            </a:pPr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2ACDE4-9AF8-477E-9DFB-EB0DA2F49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58775"/>
              </p:ext>
            </p:extLst>
          </p:nvPr>
        </p:nvGraphicFramePr>
        <p:xfrm>
          <a:off x="632520" y="1624236"/>
          <a:ext cx="8352929" cy="4243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119">
                  <a:extLst>
                    <a:ext uri="{9D8B030D-6E8A-4147-A177-3AD203B41FA5}">
                      <a16:colId xmlns:a16="http://schemas.microsoft.com/office/drawing/2014/main" val="3387845698"/>
                    </a:ext>
                  </a:extLst>
                </a:gridCol>
                <a:gridCol w="1676119">
                  <a:extLst>
                    <a:ext uri="{9D8B030D-6E8A-4147-A177-3AD203B41FA5}">
                      <a16:colId xmlns:a16="http://schemas.microsoft.com/office/drawing/2014/main" val="1557077274"/>
                    </a:ext>
                  </a:extLst>
                </a:gridCol>
                <a:gridCol w="1661809">
                  <a:extLst>
                    <a:ext uri="{9D8B030D-6E8A-4147-A177-3AD203B41FA5}">
                      <a16:colId xmlns:a16="http://schemas.microsoft.com/office/drawing/2014/main" val="3676197912"/>
                    </a:ext>
                  </a:extLst>
                </a:gridCol>
                <a:gridCol w="1664671">
                  <a:extLst>
                    <a:ext uri="{9D8B030D-6E8A-4147-A177-3AD203B41FA5}">
                      <a16:colId xmlns:a16="http://schemas.microsoft.com/office/drawing/2014/main" val="3188866008"/>
                    </a:ext>
                  </a:extLst>
                </a:gridCol>
                <a:gridCol w="1674211">
                  <a:extLst>
                    <a:ext uri="{9D8B030D-6E8A-4147-A177-3AD203B41FA5}">
                      <a16:colId xmlns:a16="http://schemas.microsoft.com/office/drawing/2014/main" val="2138877421"/>
                    </a:ext>
                  </a:extLst>
                </a:gridCol>
              </a:tblGrid>
              <a:tr h="253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8244826"/>
                  </a:ext>
                </a:extLst>
              </a:tr>
              <a:tr h="523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better navigation all round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more images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less text on some pages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specific industry advice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videos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033091"/>
                  </a:ext>
                </a:extLst>
              </a:tr>
              <a:tr h="1606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chat function so you can live chat to someone from the site or one of its partners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case studies of businesses and how this site has helped them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forum where business decision owners can discuss business matters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ready reckoner telling you what your business would be entitled to after you input your details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link you can click on to join a mailing list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689733"/>
                  </a:ext>
                </a:extLst>
              </a:tr>
              <a:tr h="1335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None, I think the information provided and how it is provided is excellent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a chatbot that asks specific questions to help me find the right product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different perhap attractive colour scheme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More use of graphics , illustrations and diagrams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improve search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787008"/>
                  </a:ext>
                </a:extLst>
              </a:tr>
              <a:tr h="523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community forum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more visuals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thicker font used in headings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Examples of how they support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evidence of support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416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73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solidFill>
                  <a:schemeClr val="tx1"/>
                </a:solidFill>
              </a:rPr>
              <a:t>Feedback about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44" y="908704"/>
            <a:ext cx="8915400" cy="5674642"/>
          </a:xfrm>
        </p:spPr>
        <p:txBody>
          <a:bodyPr/>
          <a:lstStyle/>
          <a:p>
            <a:pPr marL="11113"/>
            <a:r>
              <a:rPr lang="en-US" sz="2000"/>
              <a:t>How would you expect to find this website?</a:t>
            </a:r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519B5B-184F-4CDD-BFC7-DB7F0DAC2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63805"/>
              </p:ext>
            </p:extLst>
          </p:nvPr>
        </p:nvGraphicFramePr>
        <p:xfrm>
          <a:off x="560512" y="1628800"/>
          <a:ext cx="8424937" cy="1516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691">
                  <a:extLst>
                    <a:ext uri="{9D8B030D-6E8A-4147-A177-3AD203B41FA5}">
                      <a16:colId xmlns:a16="http://schemas.microsoft.com/office/drawing/2014/main" val="166206240"/>
                    </a:ext>
                  </a:extLst>
                </a:gridCol>
                <a:gridCol w="2808623">
                  <a:extLst>
                    <a:ext uri="{9D8B030D-6E8A-4147-A177-3AD203B41FA5}">
                      <a16:colId xmlns:a16="http://schemas.microsoft.com/office/drawing/2014/main" val="1708421722"/>
                    </a:ext>
                  </a:extLst>
                </a:gridCol>
                <a:gridCol w="2808623">
                  <a:extLst>
                    <a:ext uri="{9D8B030D-6E8A-4147-A177-3AD203B41FA5}">
                      <a16:colId xmlns:a16="http://schemas.microsoft.com/office/drawing/2014/main" val="6554678"/>
                    </a:ext>
                  </a:extLst>
                </a:gridCol>
              </a:tblGrid>
              <a:tr h="156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GB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GB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GB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647372"/>
                  </a:ext>
                </a:extLst>
              </a:tr>
              <a:tr h="3278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using google and typing support for Businesses in Scotland</a:t>
                      </a:r>
                      <a:endParaRPr lang="en-GB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regional business hubs</a:t>
                      </a:r>
                      <a:endParaRPr lang="en-GB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online ad</a:t>
                      </a:r>
                      <a:endParaRPr lang="en-GB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4415786"/>
                  </a:ext>
                </a:extLst>
              </a:tr>
              <a:tr h="3278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google search</a:t>
                      </a:r>
                      <a:endParaRPr lang="en-GB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Through Scottish Gov website (gov.uk)</a:t>
                      </a:r>
                      <a:endParaRPr lang="en-GB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radio tv</a:t>
                      </a:r>
                      <a:endParaRPr lang="en-GB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2573281"/>
                  </a:ext>
                </a:extLst>
              </a:tr>
              <a:tr h="3278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through a tv or online advertising campaign</a:t>
                      </a:r>
                      <a:endParaRPr lang="en-GB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through the HMRC site</a:t>
                      </a:r>
                      <a:endParaRPr lang="en-GB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via the Scottish government site</a:t>
                      </a:r>
                      <a:endParaRPr lang="en-GB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826533"/>
                  </a:ext>
                </a:extLst>
              </a:tr>
              <a:tr h="156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being emailed to me by FSB</a:t>
                      </a:r>
                      <a:endParaRPr lang="en-GB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letter to the business</a:t>
                      </a:r>
                      <a:endParaRPr lang="en-GB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ads on social media/tv </a:t>
                      </a:r>
                      <a:r>
                        <a:rPr lang="en-US" sz="1200" err="1">
                          <a:effectLst/>
                        </a:rPr>
                        <a:t>etc</a:t>
                      </a:r>
                      <a:endParaRPr lang="en-GB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61290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EA0C7E2-63F6-4E9F-BAD9-123A85622C6F}"/>
              </a:ext>
            </a:extLst>
          </p:cNvPr>
          <p:cNvSpPr/>
          <p:nvPr/>
        </p:nvSpPr>
        <p:spPr>
          <a:xfrm>
            <a:off x="560512" y="3415300"/>
            <a:ext cx="4972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Where should this website we advertised?</a:t>
            </a:r>
            <a:endParaRPr lang="en-GB" sz="20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DC2CA8-ED60-436D-9889-145108D77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6831"/>
              </p:ext>
            </p:extLst>
          </p:nvPr>
        </p:nvGraphicFramePr>
        <p:xfrm>
          <a:off x="603837" y="4274988"/>
          <a:ext cx="8381612" cy="1587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703">
                  <a:extLst>
                    <a:ext uri="{9D8B030D-6E8A-4147-A177-3AD203B41FA5}">
                      <a16:colId xmlns:a16="http://schemas.microsoft.com/office/drawing/2014/main" val="3955565983"/>
                    </a:ext>
                  </a:extLst>
                </a:gridCol>
                <a:gridCol w="2818121">
                  <a:extLst>
                    <a:ext uri="{9D8B030D-6E8A-4147-A177-3AD203B41FA5}">
                      <a16:colId xmlns:a16="http://schemas.microsoft.com/office/drawing/2014/main" val="1003109353"/>
                    </a:ext>
                  </a:extLst>
                </a:gridCol>
                <a:gridCol w="2780788">
                  <a:extLst>
                    <a:ext uri="{9D8B030D-6E8A-4147-A177-3AD203B41FA5}">
                      <a16:colId xmlns:a16="http://schemas.microsoft.com/office/drawing/2014/main" val="3597867918"/>
                    </a:ext>
                  </a:extLst>
                </a:gridCol>
              </a:tblGrid>
              <a:tr h="171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917979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 TV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radio channels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Scottish Gov site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5362339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bill boards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newspapers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online social media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864782"/>
                  </a:ext>
                </a:extLst>
              </a:tr>
              <a:tr h="355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Scottish newspapers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community forums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below online articles on Scottish business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908860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google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Google search results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local ads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023836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Scottish websites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 buses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344428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Facebook and other social media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local council pages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local papers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94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0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solidFill>
                  <a:schemeClr val="tx1"/>
                </a:solidFill>
              </a:rPr>
              <a:t>FBS search filters– likes and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674642"/>
          </a:xfrm>
        </p:spPr>
        <p:txBody>
          <a:bodyPr/>
          <a:lstStyle/>
          <a:p>
            <a:pPr marL="11113"/>
            <a:r>
              <a:rPr lang="en-GB" sz="2000"/>
              <a:t>When we asked the users about their likes and dislikes of using search filters, following things were mentioned:</a:t>
            </a:r>
          </a:p>
          <a:p>
            <a:pPr marL="11113"/>
            <a:r>
              <a:rPr lang="en-GB" sz="2000"/>
              <a:t>	</a:t>
            </a:r>
            <a:r>
              <a:rPr lang="en-GB" b="1"/>
              <a:t>Top 3 likes </a:t>
            </a:r>
            <a:r>
              <a:rPr lang="en-GB"/>
              <a:t>				  </a:t>
            </a:r>
            <a:r>
              <a:rPr lang="en-GB" b="1"/>
              <a:t>Top 3 dislikes 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+mj-lt"/>
              <a:buAutoNum type="arabicPeriod"/>
            </a:pPr>
            <a:endParaRPr lang="en-GB"/>
          </a:p>
          <a:p>
            <a:pPr marL="342900" indent="-342900">
              <a:buFont typeface="+mj-lt"/>
              <a:buAutoNum type="arabicPeriod"/>
            </a:pPr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DBC846-EF6A-4743-BF8C-B6B358C0A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00361"/>
              </p:ext>
            </p:extLst>
          </p:nvPr>
        </p:nvGraphicFramePr>
        <p:xfrm>
          <a:off x="39489" y="2081026"/>
          <a:ext cx="4880993" cy="4565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051">
                  <a:extLst>
                    <a:ext uri="{9D8B030D-6E8A-4147-A177-3AD203B41FA5}">
                      <a16:colId xmlns:a16="http://schemas.microsoft.com/office/drawing/2014/main" val="3385290235"/>
                    </a:ext>
                  </a:extLst>
                </a:gridCol>
                <a:gridCol w="1631643">
                  <a:extLst>
                    <a:ext uri="{9D8B030D-6E8A-4147-A177-3AD203B41FA5}">
                      <a16:colId xmlns:a16="http://schemas.microsoft.com/office/drawing/2014/main" val="1097815756"/>
                    </a:ext>
                  </a:extLst>
                </a:gridCol>
                <a:gridCol w="1628299">
                  <a:extLst>
                    <a:ext uri="{9D8B030D-6E8A-4147-A177-3AD203B41FA5}">
                      <a16:colId xmlns:a16="http://schemas.microsoft.com/office/drawing/2014/main" val="1616852584"/>
                    </a:ext>
                  </a:extLst>
                </a:gridCol>
              </a:tblGrid>
              <a:tr h="223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3327789"/>
                  </a:ext>
                </a:extLst>
              </a:tr>
              <a:tr h="582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filters list the major types of support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use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2885817"/>
                  </a:ext>
                </a:extLst>
              </a:tr>
              <a:tr h="582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plenty options that will most people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filters worked quickly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text was easy to read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292913"/>
                  </a:ext>
                </a:extLst>
              </a:tr>
              <a:tr h="582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you can filter by location and proximity to location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you can switch between events and services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you can filter by A-Z and by Z-A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3444650"/>
                  </a:ext>
                </a:extLst>
              </a:tr>
              <a:tr h="281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Ease of use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Availability of filters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Placement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389048"/>
                  </a:ext>
                </a:extLst>
              </a:tr>
              <a:tr h="883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being able to filter my results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events showed all information without having to click on anything else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284323"/>
                  </a:ext>
                </a:extLst>
              </a:tr>
              <a:tr h="582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Once you tick, that’s it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brings up results on right hand side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 easy steps to get the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0552122"/>
                  </a:ext>
                </a:extLst>
              </a:tr>
              <a:tr h="281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select (checkbox)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They made sense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They covered pressing topics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4873184"/>
                  </a:ext>
                </a:extLst>
              </a:tr>
              <a:tr h="281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has search bar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seems fairly comprehensive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793793"/>
                  </a:ext>
                </a:extLst>
              </a:tr>
              <a:tr h="281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quick to load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focused on current needs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meet my requirements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534937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9098AB-CCDF-4937-87E2-B308CDEA5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84010"/>
              </p:ext>
            </p:extLst>
          </p:nvPr>
        </p:nvGraphicFramePr>
        <p:xfrm>
          <a:off x="4985520" y="2081026"/>
          <a:ext cx="4792016" cy="450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238">
                  <a:extLst>
                    <a:ext uri="{9D8B030D-6E8A-4147-A177-3AD203B41FA5}">
                      <a16:colId xmlns:a16="http://schemas.microsoft.com/office/drawing/2014/main" val="127609131"/>
                    </a:ext>
                  </a:extLst>
                </a:gridCol>
                <a:gridCol w="1598615">
                  <a:extLst>
                    <a:ext uri="{9D8B030D-6E8A-4147-A177-3AD203B41FA5}">
                      <a16:colId xmlns:a16="http://schemas.microsoft.com/office/drawing/2014/main" val="2837767493"/>
                    </a:ext>
                  </a:extLst>
                </a:gridCol>
                <a:gridCol w="1599163">
                  <a:extLst>
                    <a:ext uri="{9D8B030D-6E8A-4147-A177-3AD203B41FA5}">
                      <a16:colId xmlns:a16="http://schemas.microsoft.com/office/drawing/2014/main" val="4248816184"/>
                    </a:ext>
                  </a:extLst>
                </a:gridCol>
              </a:tblGrid>
              <a:tr h="2048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459812"/>
                  </a:ext>
                </a:extLst>
              </a:tr>
              <a:tr h="853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does not include sectors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does not include size of businesses, i.e. micro, small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could have sub filters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6043502"/>
                  </a:ext>
                </a:extLst>
              </a:tr>
              <a:tr h="12949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sometimes the filters brought up irrelevant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would have liked a most searched filter to see what’s most popular on the site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would love industry specific filter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075661"/>
                  </a:ext>
                </a:extLst>
              </a:tr>
              <a:tr h="12949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some headers seem to overlap such as training and programmes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would have liked to filter by which </a:t>
                      </a:r>
                      <a:r>
                        <a:rPr lang="en-US" sz="900" err="1">
                          <a:solidFill>
                            <a:schemeClr val="tx1"/>
                          </a:solidFill>
                          <a:effectLst/>
                        </a:rPr>
                        <a:t>organisation</a:t>
                      </a: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 was offering the events or services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would have liked a more tailored filter i.e. filter by size of business like SME and large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5011827"/>
                  </a:ext>
                </a:extLst>
              </a:tr>
              <a:tr h="853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quite dull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font could be thicker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doesn’t need ’see more’ when only one item not shown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61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91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solidFill>
                  <a:schemeClr val="tx1"/>
                </a:solidFill>
              </a:rPr>
              <a:t>FBS search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458618"/>
          </a:xfrm>
        </p:spPr>
        <p:txBody>
          <a:bodyPr/>
          <a:lstStyle/>
          <a:p>
            <a:r>
              <a:rPr lang="en-US" b="1"/>
              <a:t>In terms of filters available, is this what you were expecting to see?</a:t>
            </a:r>
            <a:endParaRPr lang="en-GB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9F693-F96F-42FD-B7FF-F05107D04164}"/>
              </a:ext>
            </a:extLst>
          </p:cNvPr>
          <p:cNvSpPr/>
          <p:nvPr/>
        </p:nvSpPr>
        <p:spPr>
          <a:xfrm>
            <a:off x="419894" y="3068960"/>
            <a:ext cx="9066212" cy="3098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 expected to see a filter that also shows me support available to businesses </a:t>
            </a:r>
            <a:r>
              <a:rPr lang="en-US" sz="1400" i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depending of the sector and its size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Yes, but the filters do not seem to work correctly. sometimes bringing up what looks to be irrelevant information and when picking multiple options the list increased not decreased as I might expect.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 only one missing was one for a popular or </a:t>
            </a:r>
            <a:r>
              <a:rPr lang="en-US" sz="1400" i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most viewed search.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Yes- especially Funding- This is a major area that my business required support in these times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i="1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They seem quite focused and useful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Makes the items and articles easier to find using filters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It’s easy to navigate, and once you tick you get the filtered result right away - no waiting around.</a:t>
            </a:r>
          </a:p>
        </p:txBody>
      </p:sp>
      <p:pic>
        <p:nvPicPr>
          <p:cNvPr id="7" name="C1022C5479" descr="C1022C5479.jpeg">
            <a:extLst>
              <a:ext uri="{FF2B5EF4-FFF2-40B4-BE49-F238E27FC236}">
                <a16:creationId xmlns:a16="http://schemas.microsoft.com/office/drawing/2014/main" id="{615FFA40-5383-455A-8F21-EF0A6A7617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171" y="1513981"/>
            <a:ext cx="5753100" cy="12287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D5548E-0FED-4899-8199-44E89A1A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82634"/>
              </p:ext>
            </p:extLst>
          </p:nvPr>
        </p:nvGraphicFramePr>
        <p:xfrm>
          <a:off x="5912335" y="1834899"/>
          <a:ext cx="3103884" cy="5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00">
                  <a:extLst>
                    <a:ext uri="{9D8B030D-6E8A-4147-A177-3AD203B41FA5}">
                      <a16:colId xmlns:a16="http://schemas.microsoft.com/office/drawing/2014/main" val="105576147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669018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2376592"/>
                    </a:ext>
                  </a:extLst>
                </a:gridCol>
              </a:tblGrid>
              <a:tr h="146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Answer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Count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Percent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851146"/>
                  </a:ext>
                </a:extLst>
              </a:tr>
              <a:tr h="146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89%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751823"/>
                  </a:ext>
                </a:extLst>
              </a:tr>
              <a:tr h="146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11%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879900"/>
                  </a:ext>
                </a:extLst>
              </a:tr>
              <a:tr h="14672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answered question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415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59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solidFill>
                  <a:schemeClr val="tx1"/>
                </a:solidFill>
              </a:rPr>
              <a:t>FBS search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1052736"/>
            <a:ext cx="9505056" cy="5530626"/>
          </a:xfrm>
        </p:spPr>
        <p:txBody>
          <a:bodyPr/>
          <a:lstStyle/>
          <a:p>
            <a:pPr marL="11113"/>
            <a:r>
              <a:rPr lang="en-US" sz="1400" b="1"/>
              <a:t>If you feel there is anything missing around the filters available then please list them below or kindly suggest other filters that might benefit your business:</a:t>
            </a:r>
            <a:r>
              <a:rPr lang="en-GB" sz="1400"/>
              <a:t>		</a:t>
            </a:r>
          </a:p>
          <a:p>
            <a:pPr marL="342900" indent="-342900">
              <a:buFont typeface="+mj-lt"/>
              <a:buAutoNum type="arabicPeriod"/>
            </a:pPr>
            <a:endParaRPr lang="en-GB" sz="1400"/>
          </a:p>
          <a:p>
            <a:pPr marL="342900" indent="-342900">
              <a:buFont typeface="+mj-lt"/>
              <a:buAutoNum type="arabicPeriod"/>
            </a:pPr>
            <a:endParaRPr lang="en-GB" sz="1400"/>
          </a:p>
          <a:p>
            <a:pPr marL="342900" indent="-342900">
              <a:buFont typeface="+mj-lt"/>
              <a:buAutoNum type="arabicPeriod"/>
            </a:pPr>
            <a:endParaRPr lang="en-GB" sz="1400"/>
          </a:p>
          <a:p>
            <a:pPr marL="342900" indent="-342900">
              <a:buFont typeface="+mj-lt"/>
              <a:buAutoNum type="arabicPeriod"/>
            </a:pPr>
            <a:endParaRPr lang="en-GB" sz="1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471EF7-07E3-4369-A354-B4849CEB3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32800"/>
              </p:ext>
            </p:extLst>
          </p:nvPr>
        </p:nvGraphicFramePr>
        <p:xfrm>
          <a:off x="1496616" y="2195736"/>
          <a:ext cx="6912767" cy="181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290">
                  <a:extLst>
                    <a:ext uri="{9D8B030D-6E8A-4147-A177-3AD203B41FA5}">
                      <a16:colId xmlns:a16="http://schemas.microsoft.com/office/drawing/2014/main" val="396423068"/>
                    </a:ext>
                  </a:extLst>
                </a:gridCol>
                <a:gridCol w="1386343">
                  <a:extLst>
                    <a:ext uri="{9D8B030D-6E8A-4147-A177-3AD203B41FA5}">
                      <a16:colId xmlns:a16="http://schemas.microsoft.com/office/drawing/2014/main" val="559813369"/>
                    </a:ext>
                  </a:extLst>
                </a:gridCol>
                <a:gridCol w="1391080">
                  <a:extLst>
                    <a:ext uri="{9D8B030D-6E8A-4147-A177-3AD203B41FA5}">
                      <a16:colId xmlns:a16="http://schemas.microsoft.com/office/drawing/2014/main" val="1112158833"/>
                    </a:ext>
                  </a:extLst>
                </a:gridCol>
                <a:gridCol w="1378448">
                  <a:extLst>
                    <a:ext uri="{9D8B030D-6E8A-4147-A177-3AD203B41FA5}">
                      <a16:colId xmlns:a16="http://schemas.microsoft.com/office/drawing/2014/main" val="729359528"/>
                    </a:ext>
                  </a:extLst>
                </a:gridCol>
                <a:gridCol w="1381606">
                  <a:extLst>
                    <a:ext uri="{9D8B030D-6E8A-4147-A177-3AD203B41FA5}">
                      <a16:colId xmlns:a16="http://schemas.microsoft.com/office/drawing/2014/main" val="775308427"/>
                    </a:ext>
                  </a:extLst>
                </a:gridCol>
              </a:tblGrid>
              <a:tr h="52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13712"/>
                  </a:ext>
                </a:extLst>
              </a:tr>
              <a:tr h="1120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does not include sectors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does not include size of businesses, i.e. micro, small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sub filters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filter by business type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filter by </a:t>
                      </a:r>
                      <a:r>
                        <a:rPr lang="en-US" sz="1200" dirty="0" err="1">
                          <a:effectLst/>
                        </a:rPr>
                        <a:t>organisation</a:t>
                      </a:r>
                      <a:r>
                        <a:rPr lang="en-US" sz="1200" dirty="0">
                          <a:effectLst/>
                        </a:rPr>
                        <a:t> offering the event or service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560955"/>
                  </a:ext>
                </a:extLst>
              </a:tr>
              <a:tr h="5509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industry specific menu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 council?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Grants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filter by company revenue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 filter specific to the self-employed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007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59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solidFill>
                  <a:schemeClr val="tx1"/>
                </a:solidFill>
              </a:rPr>
              <a:t>Support after lockdown restrictions are over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1052736"/>
            <a:ext cx="9505056" cy="5530626"/>
          </a:xfrm>
        </p:spPr>
        <p:txBody>
          <a:bodyPr/>
          <a:lstStyle/>
          <a:p>
            <a:r>
              <a:rPr lang="en-US" b="1"/>
              <a:t>When the lock down restrictions are lifted, what specific support would your business require from us?</a:t>
            </a:r>
            <a:endParaRPr lang="en-GB" b="1"/>
          </a:p>
          <a:p>
            <a:pPr marL="11113"/>
            <a:endParaRPr lang="en-GB" sz="1400"/>
          </a:p>
          <a:p>
            <a:pPr marL="11113"/>
            <a:r>
              <a:rPr lang="en-GB" sz="1400"/>
              <a:t>		</a:t>
            </a:r>
          </a:p>
          <a:p>
            <a:pPr marL="342900" indent="-342900">
              <a:buFont typeface="+mj-lt"/>
              <a:buAutoNum type="arabicPeriod"/>
            </a:pPr>
            <a:endParaRPr lang="en-GB" sz="1400"/>
          </a:p>
          <a:p>
            <a:pPr marL="342900" indent="-342900">
              <a:buFont typeface="+mj-lt"/>
              <a:buAutoNum type="arabicPeriod"/>
            </a:pPr>
            <a:endParaRPr lang="en-GB" sz="1400"/>
          </a:p>
          <a:p>
            <a:pPr marL="342900" indent="-342900">
              <a:buFont typeface="+mj-lt"/>
              <a:buAutoNum type="arabicPeriod"/>
            </a:pPr>
            <a:endParaRPr lang="en-GB" sz="1400"/>
          </a:p>
          <a:p>
            <a:pPr marL="342900" indent="-342900">
              <a:buFont typeface="+mj-lt"/>
              <a:buAutoNum type="arabicPeriod"/>
            </a:pPr>
            <a:endParaRPr lang="en-GB" sz="1400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GB" sz="1400" b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FEEDC-8E3A-4D95-942E-D243F7E3D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69026"/>
              </p:ext>
            </p:extLst>
          </p:nvPr>
        </p:nvGraphicFramePr>
        <p:xfrm>
          <a:off x="495300" y="1882141"/>
          <a:ext cx="8915400" cy="3700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04">
                  <a:extLst>
                    <a:ext uri="{9D8B030D-6E8A-4147-A177-3AD203B41FA5}">
                      <a16:colId xmlns:a16="http://schemas.microsoft.com/office/drawing/2014/main" val="1918309784"/>
                    </a:ext>
                  </a:extLst>
                </a:gridCol>
                <a:gridCol w="1785931">
                  <a:extLst>
                    <a:ext uri="{9D8B030D-6E8A-4147-A177-3AD203B41FA5}">
                      <a16:colId xmlns:a16="http://schemas.microsoft.com/office/drawing/2014/main" val="1970975219"/>
                    </a:ext>
                  </a:extLst>
                </a:gridCol>
                <a:gridCol w="1780840">
                  <a:extLst>
                    <a:ext uri="{9D8B030D-6E8A-4147-A177-3AD203B41FA5}">
                      <a16:colId xmlns:a16="http://schemas.microsoft.com/office/drawing/2014/main" val="3272606736"/>
                    </a:ext>
                  </a:extLst>
                </a:gridCol>
                <a:gridCol w="1786949">
                  <a:extLst>
                    <a:ext uri="{9D8B030D-6E8A-4147-A177-3AD203B41FA5}">
                      <a16:colId xmlns:a16="http://schemas.microsoft.com/office/drawing/2014/main" val="990777835"/>
                    </a:ext>
                  </a:extLst>
                </a:gridCol>
                <a:gridCol w="1782876">
                  <a:extLst>
                    <a:ext uri="{9D8B030D-6E8A-4147-A177-3AD203B41FA5}">
                      <a16:colId xmlns:a16="http://schemas.microsoft.com/office/drawing/2014/main" val="3300543686"/>
                    </a:ext>
                  </a:extLst>
                </a:gridCol>
              </a:tblGrid>
              <a:tr h="1630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85895"/>
                  </a:ext>
                </a:extLst>
              </a:tr>
              <a:tr h="10347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to adapt to any measures enacted by the government to stop the spread of the virus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help with filling out grant forms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access to employee support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grants/loans are available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WFH resources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427576"/>
                  </a:ext>
                </a:extLst>
              </a:tr>
              <a:tr h="686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ways to access low cost loans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ways to get back up to full capacity again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to access mental health support for me and my employees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section to help employees on the website so they feel supported too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more advice on how my local council can help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8889248"/>
                  </a:ext>
                </a:extLst>
              </a:tr>
              <a:tr h="860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detailed plan of what we can do/when we can do it in regard to opening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resources showing us where we can source PPE if needed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Safety at work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Middle man to other support available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returning back to work safely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0833520"/>
                  </a:ext>
                </a:extLst>
              </a:tr>
              <a:tr h="337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remodeling the business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to keep clients and ourselves safe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help with rates etc.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continued online training courses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phone help and advice - links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588910"/>
                  </a:ext>
                </a:extLst>
              </a:tr>
              <a:tr h="337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contingency planning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staff management advice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to move services online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26993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D098AE0-7314-41BF-B362-294475982805}"/>
              </a:ext>
            </a:extLst>
          </p:cNvPr>
          <p:cNvSpPr/>
          <p:nvPr/>
        </p:nvSpPr>
        <p:spPr>
          <a:xfrm>
            <a:off x="1316596" y="5728897"/>
            <a:ext cx="7272808" cy="85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i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website has some excellent information on it, but it needs to be categorized better and filters need to reduce the options not increase.</a:t>
            </a:r>
            <a:endParaRPr lang="en-GB" sz="110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i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i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site is very detailed. It’s presented in a friendly and very proactive manner that makes it easy to use.</a:t>
            </a:r>
            <a:endParaRPr lang="en-GB" sz="110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87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851338"/>
            <a:ext cx="9505056" cy="5890030"/>
          </a:xfrm>
        </p:spPr>
        <p:txBody>
          <a:bodyPr/>
          <a:lstStyle/>
          <a:p>
            <a:r>
              <a:rPr lang="en-GB"/>
              <a:t>Businesses are face the following challenges and opportunities at present:</a:t>
            </a:r>
          </a:p>
          <a:p>
            <a:r>
              <a:rPr lang="en-GB"/>
              <a:t> </a:t>
            </a:r>
          </a:p>
          <a:p>
            <a:r>
              <a:rPr lang="en-US" i="1"/>
              <a:t>“loss of income because of the lockdown”</a:t>
            </a:r>
            <a:endParaRPr lang="en-GB"/>
          </a:p>
          <a:p>
            <a:r>
              <a:rPr lang="en-US" i="1"/>
              <a:t>“having to adapt to more home working is a challenge”</a:t>
            </a:r>
            <a:endParaRPr lang="en-GB"/>
          </a:p>
          <a:p>
            <a:r>
              <a:rPr lang="en-GB"/>
              <a:t> </a:t>
            </a:r>
          </a:p>
          <a:p>
            <a:r>
              <a:rPr lang="en-GB" i="1"/>
              <a:t>“opportunity to replicate the business abroad”</a:t>
            </a:r>
            <a:endParaRPr lang="en-GB"/>
          </a:p>
          <a:p>
            <a:r>
              <a:rPr lang="en-US" i="1"/>
              <a:t>“more financial help is now on offer”</a:t>
            </a:r>
            <a:endParaRPr lang="en-GB"/>
          </a:p>
          <a:p>
            <a:pPr marL="11113"/>
            <a:endParaRPr lang="en-GB" sz="1400"/>
          </a:p>
          <a:p>
            <a:r>
              <a:rPr lang="en-GB"/>
              <a:t>Following general feedback and specific needs from the website is shared below:</a:t>
            </a:r>
          </a:p>
          <a:p>
            <a:r>
              <a:rPr lang="en-GB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“Support available to businesses, help with financials, funding info, protecting workforce” were mentioned when asking for services most interested from this website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“No industry menu, No social media links, lack of images, wordy website” were some of things mentioned as frustrations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“Better navigation, more visuals, improved search, forum, case studies” were suggested as improvements to this website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When asked how users expect to find this website they mentioned via google search, via gov.uk, online 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TV, Radio, Gov.uk websites, newspapers community forums were mentioned as channels to advertise this website. </a:t>
            </a:r>
          </a:p>
          <a:p>
            <a:pPr marL="11113"/>
            <a:endParaRPr lang="en-GB" sz="1400"/>
          </a:p>
          <a:p>
            <a:pPr marL="342900" indent="-342900">
              <a:buFont typeface="+mj-lt"/>
              <a:buAutoNum type="arabicPeriod"/>
            </a:pPr>
            <a:endParaRPr lang="en-GB" sz="1400"/>
          </a:p>
          <a:p>
            <a:pPr marL="342900" indent="-342900">
              <a:buFont typeface="+mj-lt"/>
              <a:buAutoNum type="arabicPeriod"/>
            </a:pPr>
            <a:endParaRPr lang="en-GB" sz="1400"/>
          </a:p>
          <a:p>
            <a:pPr marL="342900" indent="-342900">
              <a:buFont typeface="+mj-lt"/>
              <a:buAutoNum type="arabicPeriod"/>
            </a:pPr>
            <a:endParaRPr lang="en-GB" sz="1400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89098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solidFill>
                  <a:schemeClr val="tx1"/>
                </a:solidFill>
              </a:rPr>
              <a:t>Summary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72" y="1124744"/>
            <a:ext cx="9505056" cy="5890030"/>
          </a:xfrm>
        </p:spPr>
        <p:txBody>
          <a:bodyPr/>
          <a:lstStyle/>
          <a:p>
            <a:r>
              <a:rPr lang="en-GB"/>
              <a:t>Search filter feedback: </a:t>
            </a:r>
          </a:p>
          <a:p>
            <a:r>
              <a:rPr lang="en-GB"/>
              <a:t> </a:t>
            </a:r>
          </a:p>
          <a:p>
            <a:r>
              <a:rPr lang="en-US" i="1"/>
              <a:t>“It’s easy to navigate, and once you tick you get the filtered result right away - no waiting around”</a:t>
            </a:r>
            <a:endParaRPr lang="en-GB"/>
          </a:p>
          <a:p>
            <a:r>
              <a:rPr lang="en-US" i="1"/>
              <a:t>“I expected to see a filter that also shows me support available to businesses depending of the sector and its size”</a:t>
            </a:r>
            <a:endParaRPr lang="en-GB"/>
          </a:p>
          <a:p>
            <a:r>
              <a:rPr lang="en-GB"/>
              <a:t> </a:t>
            </a:r>
          </a:p>
          <a:p>
            <a:r>
              <a:rPr lang="en-GB"/>
              <a:t>Filter by sector, size of business, business type, org offering service were mentioned as being missing </a:t>
            </a:r>
          </a:p>
          <a:p>
            <a:r>
              <a:rPr lang="en-GB"/>
              <a:t> </a:t>
            </a:r>
          </a:p>
          <a:p>
            <a:r>
              <a:rPr lang="en-GB"/>
              <a:t>Overall:</a:t>
            </a:r>
          </a:p>
          <a:p>
            <a:r>
              <a:rPr lang="en-GB"/>
              <a:t> </a:t>
            </a:r>
          </a:p>
          <a:p>
            <a:r>
              <a:rPr lang="en-US" i="1"/>
              <a:t>“The website has some excellent information on it, but it needs to be categorized better and filters need to reduce the options not increase”</a:t>
            </a:r>
            <a:endParaRPr lang="en-GB"/>
          </a:p>
          <a:p>
            <a:endParaRPr lang="en-US" i="1"/>
          </a:p>
          <a:p>
            <a:r>
              <a:rPr lang="en-GB"/>
              <a:t>“</a:t>
            </a:r>
            <a:r>
              <a:rPr lang="en-US" i="1"/>
              <a:t>The site is very detailed. It’s presented in a friendly and very proactive manner that makes it easy to use”</a:t>
            </a:r>
            <a:endParaRPr lang="en-GB"/>
          </a:p>
          <a:p>
            <a:pPr marL="11113"/>
            <a:endParaRPr lang="en-GB" sz="1400"/>
          </a:p>
          <a:p>
            <a:pPr marL="342900" indent="-342900">
              <a:buFont typeface="+mj-lt"/>
              <a:buAutoNum type="arabicPeriod"/>
            </a:pPr>
            <a:endParaRPr lang="en-GB" sz="1400"/>
          </a:p>
          <a:p>
            <a:pPr marL="342900" indent="-342900">
              <a:buFont typeface="+mj-lt"/>
              <a:buAutoNum type="arabicPeriod"/>
            </a:pPr>
            <a:endParaRPr lang="en-GB" sz="1400"/>
          </a:p>
          <a:p>
            <a:pPr marL="342900" indent="-342900">
              <a:buFont typeface="+mj-lt"/>
              <a:buAutoNum type="arabicPeriod"/>
            </a:pPr>
            <a:endParaRPr lang="en-GB" sz="1400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77180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706090"/>
          </a:xfrm>
        </p:spPr>
        <p:txBody>
          <a:bodyPr/>
          <a:lstStyle/>
          <a:p>
            <a:br>
              <a:rPr lang="en-GB" sz="3200">
                <a:solidFill>
                  <a:schemeClr val="tx1"/>
                </a:solidFill>
              </a:rPr>
            </a:br>
            <a:br>
              <a:rPr lang="en-GB" sz="3200">
                <a:solidFill>
                  <a:schemeClr val="tx1"/>
                </a:solidFill>
              </a:rPr>
            </a:br>
            <a:br>
              <a:rPr lang="en-GB" sz="3200">
                <a:solidFill>
                  <a:schemeClr val="tx1"/>
                </a:solidFill>
              </a:rPr>
            </a:br>
            <a:br>
              <a:rPr lang="en-GB" sz="3200">
                <a:solidFill>
                  <a:schemeClr val="tx1"/>
                </a:solidFill>
              </a:rPr>
            </a:br>
            <a:br>
              <a:rPr lang="en-GB" sz="3200">
                <a:solidFill>
                  <a:schemeClr val="tx1"/>
                </a:solidFill>
              </a:rPr>
            </a:br>
            <a:br>
              <a:rPr lang="en-GB" sz="3200">
                <a:solidFill>
                  <a:schemeClr val="tx1"/>
                </a:solidFill>
              </a:rPr>
            </a:br>
            <a:r>
              <a:rPr lang="en-GB" sz="320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141383" y="1038532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 </a:t>
            </a:r>
          </a:p>
          <a:p>
            <a:endParaRPr lang="en-GB" sz="1200"/>
          </a:p>
          <a:p>
            <a:endParaRPr lang="en-GB" sz="1200"/>
          </a:p>
          <a:p>
            <a:endParaRPr lang="en-GB" sz="1200"/>
          </a:p>
          <a:p>
            <a:endParaRPr lang="en-GB" sz="1200"/>
          </a:p>
          <a:p>
            <a:endParaRPr lang="en-GB" sz="1200"/>
          </a:p>
          <a:p>
            <a:endParaRPr lang="en-GB" sz="1200"/>
          </a:p>
          <a:p>
            <a:endParaRPr lang="en-GB" sz="1200"/>
          </a:p>
          <a:p>
            <a:endParaRPr lang="en-GB" sz="1200"/>
          </a:p>
          <a:p>
            <a:endParaRPr lang="en-GB" sz="1200"/>
          </a:p>
          <a:p>
            <a:endParaRPr lang="en-GB" sz="1200"/>
          </a:p>
          <a:p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9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solidFill>
                  <a:schemeClr val="tx1"/>
                </a:solidFill>
              </a:rPr>
              <a:t>Who we tested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/>
              <a:t>9 Online un-moderated test sessions, with </a:t>
            </a:r>
            <a:r>
              <a:rPr lang="en-GB" sz="3200" err="1"/>
              <a:t>Userzoom</a:t>
            </a:r>
            <a:r>
              <a:rPr lang="en-GB" sz="3200"/>
              <a:t> panel, for usability testing</a:t>
            </a:r>
          </a:p>
          <a:p>
            <a:endParaRPr lang="en-GB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/>
              <a:t>Male – 2  / Female – 7</a:t>
            </a:r>
          </a:p>
          <a:p>
            <a:endParaRPr lang="en-GB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/>
              <a:t>Location: Scotland </a:t>
            </a:r>
          </a:p>
          <a:p>
            <a:endParaRPr lang="en-GB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20</a:t>
            </a:r>
            <a:r>
              <a:rPr lang="en-GB" sz="3200" baseline="30000"/>
              <a:t>th</a:t>
            </a:r>
            <a:r>
              <a:rPr lang="en-GB" sz="3200"/>
              <a:t> May – 25</a:t>
            </a:r>
            <a:r>
              <a:rPr lang="en-GB" sz="3200" baseline="30000"/>
              <a:t>th</a:t>
            </a:r>
            <a:r>
              <a:rPr lang="en-GB" sz="3200"/>
              <a:t> May 2020</a:t>
            </a:r>
            <a:br>
              <a:rPr lang="en-GB" sz="3200"/>
            </a:br>
            <a:endParaRPr lang="en-GB" sz="3200"/>
          </a:p>
          <a:p>
            <a:endParaRPr lang="en-GB" sz="2800"/>
          </a:p>
          <a:p>
            <a:endParaRPr lang="en-GB" sz="2800"/>
          </a:p>
          <a:p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>
                <a:solidFill>
                  <a:schemeClr val="tx1"/>
                </a:solidFill>
              </a:rPr>
              <a:t>What we were trying to find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1514243"/>
            <a:ext cx="9361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We explored the following things: 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Users likes and dislikes about the homepage of </a:t>
            </a:r>
            <a:r>
              <a:rPr lang="en-GB" err="1"/>
              <a:t>findbusinesssupport.gov.scot</a:t>
            </a:r>
            <a:r>
              <a:rPr lang="en-GB"/>
              <a:t>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If they felt there was anything missing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Challenges and opportunities that the businesses are facing at present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Their views about this website – what are their needs of this website, their frustrations, improvements /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Feedback around search filters and how these can be improved </a:t>
            </a:r>
          </a:p>
          <a:p>
            <a:endParaRPr lang="en-GB"/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Tx/>
              <a:buChar char="-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208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solidFill>
                  <a:schemeClr val="tx1"/>
                </a:solidFill>
              </a:rPr>
              <a:t>FBS website – likes and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674642"/>
          </a:xfrm>
        </p:spPr>
        <p:txBody>
          <a:bodyPr/>
          <a:lstStyle/>
          <a:p>
            <a:pPr marL="11113"/>
            <a:r>
              <a:rPr lang="en-GB" sz="2000"/>
              <a:t>When we asked the users about their likes and dislikes upon looking at the website following things were mentioned:</a:t>
            </a:r>
          </a:p>
          <a:p>
            <a:pPr marL="11113"/>
            <a:r>
              <a:rPr lang="en-GB" sz="2000"/>
              <a:t>	</a:t>
            </a:r>
            <a:r>
              <a:rPr lang="en-GB" b="1"/>
              <a:t>Top 3 likes </a:t>
            </a:r>
            <a:r>
              <a:rPr lang="en-GB"/>
              <a:t>				  </a:t>
            </a:r>
            <a:r>
              <a:rPr lang="en-GB" b="1"/>
              <a:t>Top 3 dislikes 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+mj-lt"/>
              <a:buAutoNum type="arabicPeriod"/>
            </a:pPr>
            <a:endParaRPr lang="en-GB"/>
          </a:p>
          <a:p>
            <a:pPr marL="342900" indent="-342900">
              <a:buFont typeface="+mj-lt"/>
              <a:buAutoNum type="arabicPeriod"/>
            </a:pPr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85330E-4C58-4A40-8407-56889FE86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7598"/>
              </p:ext>
            </p:extLst>
          </p:nvPr>
        </p:nvGraphicFramePr>
        <p:xfrm>
          <a:off x="128464" y="2033766"/>
          <a:ext cx="4752527" cy="4641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814">
                  <a:extLst>
                    <a:ext uri="{9D8B030D-6E8A-4147-A177-3AD203B41FA5}">
                      <a16:colId xmlns:a16="http://schemas.microsoft.com/office/drawing/2014/main" val="2884569883"/>
                    </a:ext>
                  </a:extLst>
                </a:gridCol>
                <a:gridCol w="1583271">
                  <a:extLst>
                    <a:ext uri="{9D8B030D-6E8A-4147-A177-3AD203B41FA5}">
                      <a16:colId xmlns:a16="http://schemas.microsoft.com/office/drawing/2014/main" val="3764699475"/>
                    </a:ext>
                  </a:extLst>
                </a:gridCol>
                <a:gridCol w="1585442">
                  <a:extLst>
                    <a:ext uri="{9D8B030D-6E8A-4147-A177-3AD203B41FA5}">
                      <a16:colId xmlns:a16="http://schemas.microsoft.com/office/drawing/2014/main" val="2846025107"/>
                    </a:ext>
                  </a:extLst>
                </a:gridCol>
              </a:tblGrid>
              <a:tr h="302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2000122"/>
                  </a:ext>
                </a:extLst>
              </a:tr>
              <a:tr h="302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Concise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friendly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Offers hope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1898720"/>
                  </a:ext>
                </a:extLst>
              </a:tr>
              <a:tr h="625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navigation text at the top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Authority behind the page eg partners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navigate, easy to read text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1582401"/>
                  </a:ext>
                </a:extLst>
              </a:tr>
              <a:tr h="625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depth of the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about us section was extremely detailed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being able to search for help on offer is very useful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211474"/>
                  </a:ext>
                </a:extLst>
              </a:tr>
              <a:tr h="625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Knowing who is responsible for the website is useful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range of information available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presentation and layout is simple but effective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390747"/>
                  </a:ext>
                </a:extLst>
              </a:tr>
              <a:tr h="625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information contained in one place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directness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support suggestions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491042"/>
                  </a:ext>
                </a:extLst>
              </a:tr>
              <a:tr h="302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footers at bottom of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colours background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links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840764"/>
                  </a:ext>
                </a:extLst>
              </a:tr>
              <a:tr h="302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Straight to the point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Colour scheme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Minimal navigation menu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949073"/>
                  </a:ext>
                </a:extLst>
              </a:tr>
              <a:tr h="625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Seems trustworthy and professional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understand - plain English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Good design - good layout and uncluttered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236457"/>
                  </a:ext>
                </a:extLst>
              </a:tr>
              <a:tr h="302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focused on Scottish business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quick to load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navigation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367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974630-2366-4DB4-B9B3-CC5731BE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13428"/>
              </p:ext>
            </p:extLst>
          </p:nvPr>
        </p:nvGraphicFramePr>
        <p:xfrm>
          <a:off x="5025008" y="2051719"/>
          <a:ext cx="4752527" cy="462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985">
                  <a:extLst>
                    <a:ext uri="{9D8B030D-6E8A-4147-A177-3AD203B41FA5}">
                      <a16:colId xmlns:a16="http://schemas.microsoft.com/office/drawing/2014/main" val="3653408920"/>
                    </a:ext>
                  </a:extLst>
                </a:gridCol>
                <a:gridCol w="1586528">
                  <a:extLst>
                    <a:ext uri="{9D8B030D-6E8A-4147-A177-3AD203B41FA5}">
                      <a16:colId xmlns:a16="http://schemas.microsoft.com/office/drawing/2014/main" val="2384311071"/>
                    </a:ext>
                  </a:extLst>
                </a:gridCol>
                <a:gridCol w="1580014">
                  <a:extLst>
                    <a:ext uri="{9D8B030D-6E8A-4147-A177-3AD203B41FA5}">
                      <a16:colId xmlns:a16="http://schemas.microsoft.com/office/drawing/2014/main" val="2519810915"/>
                    </a:ext>
                  </a:extLst>
                </a:gridCol>
              </a:tblGrid>
              <a:tr h="37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128253"/>
                  </a:ext>
                </a:extLst>
              </a:tr>
              <a:tr h="37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repetitive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old fashioned design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1763246"/>
                  </a:ext>
                </a:extLst>
              </a:tr>
              <a:tr h="7793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information on the site was a little too brief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parterships could have been displayed at the top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and the colour was a little bland. more images.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496756"/>
                  </a:ext>
                </a:extLst>
              </a:tr>
              <a:tr h="37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social media links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forum which would be useful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business case studies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930458"/>
                  </a:ext>
                </a:extLst>
              </a:tr>
              <a:tr h="7793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takes a while to navigate to main links at bottom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could do with more pictures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better font used on links at top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01571"/>
                  </a:ext>
                </a:extLst>
              </a:tr>
              <a:tr h="37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It’s a bit wordy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bland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exciting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4431020"/>
                  </a:ext>
                </a:extLst>
              </a:tr>
              <a:tr h="1181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menu to include different industry sectors rather than having to use search bar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homepage eye-catching but other pages look like a dull directory - no harm to improve with photos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Needs more videos, or at least one video to explain the site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082390"/>
                  </a:ext>
                </a:extLst>
              </a:tr>
              <a:tr h="37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 text heavy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rather dry content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generic image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936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3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solidFill>
                  <a:schemeClr val="tx1"/>
                </a:solidFill>
              </a:rPr>
              <a:t>Challenges and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674642"/>
          </a:xfrm>
        </p:spPr>
        <p:txBody>
          <a:bodyPr/>
          <a:lstStyle/>
          <a:p>
            <a:pPr marL="11113"/>
            <a:r>
              <a:rPr lang="en-GB" sz="2000"/>
              <a:t>When we asked the users about their </a:t>
            </a:r>
            <a:r>
              <a:rPr lang="en-GB" sz="2000" u="sng"/>
              <a:t>challenges</a:t>
            </a:r>
            <a:r>
              <a:rPr lang="en-GB" sz="2000"/>
              <a:t> at present, following things were mentioned: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+mj-lt"/>
              <a:buAutoNum type="arabicPeriod"/>
            </a:pPr>
            <a:endParaRPr lang="en-GB"/>
          </a:p>
          <a:p>
            <a:pPr marL="342900" indent="-342900">
              <a:buFont typeface="+mj-lt"/>
              <a:buAutoNum type="arabicPeriod"/>
            </a:pPr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A204D2-6CD4-481C-BB12-F62A52FB9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41316"/>
              </p:ext>
            </p:extLst>
          </p:nvPr>
        </p:nvGraphicFramePr>
        <p:xfrm>
          <a:off x="632520" y="1556792"/>
          <a:ext cx="8496944" cy="527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195">
                  <a:extLst>
                    <a:ext uri="{9D8B030D-6E8A-4147-A177-3AD203B41FA5}">
                      <a16:colId xmlns:a16="http://schemas.microsoft.com/office/drawing/2014/main" val="3597907428"/>
                    </a:ext>
                  </a:extLst>
                </a:gridCol>
                <a:gridCol w="1705017">
                  <a:extLst>
                    <a:ext uri="{9D8B030D-6E8A-4147-A177-3AD203B41FA5}">
                      <a16:colId xmlns:a16="http://schemas.microsoft.com/office/drawing/2014/main" val="934970215"/>
                    </a:ext>
                  </a:extLst>
                </a:gridCol>
                <a:gridCol w="1709870">
                  <a:extLst>
                    <a:ext uri="{9D8B030D-6E8A-4147-A177-3AD203B41FA5}">
                      <a16:colId xmlns:a16="http://schemas.microsoft.com/office/drawing/2014/main" val="3896810398"/>
                    </a:ext>
                  </a:extLst>
                </a:gridCol>
                <a:gridCol w="1704046">
                  <a:extLst>
                    <a:ext uri="{9D8B030D-6E8A-4147-A177-3AD203B41FA5}">
                      <a16:colId xmlns:a16="http://schemas.microsoft.com/office/drawing/2014/main" val="478398540"/>
                    </a:ext>
                  </a:extLst>
                </a:gridCol>
                <a:gridCol w="1678816">
                  <a:extLst>
                    <a:ext uri="{9D8B030D-6E8A-4147-A177-3AD203B41FA5}">
                      <a16:colId xmlns:a16="http://schemas.microsoft.com/office/drawing/2014/main" val="143795069"/>
                    </a:ext>
                  </a:extLst>
                </a:gridCol>
              </a:tblGrid>
              <a:tr h="163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extLst>
                  <a:ext uri="{0D108BD9-81ED-4DB2-BD59-A6C34878D82A}">
                    <a16:rowId xmlns:a16="http://schemas.microsoft.com/office/drawing/2014/main" val="3583021792"/>
                  </a:ext>
                </a:extLst>
              </a:tr>
              <a:tr h="497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loss of income because of the lockdown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expenses even if the business is closed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competitively from big companies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extLst>
                  <a:ext uri="{0D108BD9-81ED-4DB2-BD59-A6C34878D82A}">
                    <a16:rowId xmlns:a16="http://schemas.microsoft.com/office/drawing/2014/main" val="2800097522"/>
                  </a:ext>
                </a:extLst>
              </a:tr>
              <a:tr h="3286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Finding work is primary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paying bills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paying suppliers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keeping my self safe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extLst>
                  <a:ext uri="{0D108BD9-81ED-4DB2-BD59-A6C34878D82A}">
                    <a16:rowId xmlns:a16="http://schemas.microsoft.com/office/drawing/2014/main" val="2054540587"/>
                  </a:ext>
                </a:extLst>
              </a:tr>
              <a:tr h="1005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copying with the corona virus including maintaining social distancing in the workplace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employees turning up for work has been cut due to illness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having to adapt to more home working is a challenge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high turnover of staff due to Brexit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staying afloat and solvent in these trying times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extLst>
                  <a:ext uri="{0D108BD9-81ED-4DB2-BD59-A6C34878D82A}">
                    <a16:rowId xmlns:a16="http://schemas.microsoft.com/office/drawing/2014/main" val="2560205447"/>
                  </a:ext>
                </a:extLst>
              </a:tr>
              <a:tr h="497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Being able to work with colleagues face-to-face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Getting work done by contractors and traders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Being able to buy and sell property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extLst>
                  <a:ext uri="{0D108BD9-81ED-4DB2-BD59-A6C34878D82A}">
                    <a16:rowId xmlns:a16="http://schemas.microsoft.com/office/drawing/2014/main" val="464467413"/>
                  </a:ext>
                </a:extLst>
              </a:tr>
              <a:tr h="3286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cash flow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unclear re-opening information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staff retention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extLst>
                  <a:ext uri="{0D108BD9-81ED-4DB2-BD59-A6C34878D82A}">
                    <a16:rowId xmlns:a16="http://schemas.microsoft.com/office/drawing/2014/main" val="1727474187"/>
                  </a:ext>
                </a:extLst>
              </a:tr>
              <a:tr h="3286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clients on board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technology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meeting time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strategy time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budgets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extLst>
                  <a:ext uri="{0D108BD9-81ED-4DB2-BD59-A6C34878D82A}">
                    <a16:rowId xmlns:a16="http://schemas.microsoft.com/office/drawing/2014/main" val="3777928185"/>
                  </a:ext>
                </a:extLst>
              </a:tr>
              <a:tr h="337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Lack of funding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Human resource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a lot of customers spending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extLst>
                  <a:ext uri="{0D108BD9-81ED-4DB2-BD59-A6C34878D82A}">
                    <a16:rowId xmlns:a16="http://schemas.microsoft.com/office/drawing/2014/main" val="3332524858"/>
                  </a:ext>
                </a:extLst>
              </a:tr>
              <a:tr h="1005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wanting to start up in tourism, so the virus has put our plans on hold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sure on rates - what will happen after virus as zero rated at moment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knowing where to get help with start up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being able to get resources as businesses are closed for example - trying to set up B&amp;B/holiday let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extLst>
                  <a:ext uri="{0D108BD9-81ED-4DB2-BD59-A6C34878D82A}">
                    <a16:rowId xmlns:a16="http://schemas.microsoft.com/office/drawing/2014/main" val="2953429025"/>
                  </a:ext>
                </a:extLst>
              </a:tr>
              <a:tr h="3286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virus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employment strategy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integration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digital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security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87" marR="66587" marT="0" marB="0"/>
                </a:tc>
                <a:extLst>
                  <a:ext uri="{0D108BD9-81ED-4DB2-BD59-A6C34878D82A}">
                    <a16:rowId xmlns:a16="http://schemas.microsoft.com/office/drawing/2014/main" val="36730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97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solidFill>
                  <a:schemeClr val="tx1"/>
                </a:solidFill>
              </a:rPr>
              <a:t>Challenges and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674642"/>
          </a:xfrm>
        </p:spPr>
        <p:txBody>
          <a:bodyPr/>
          <a:lstStyle/>
          <a:p>
            <a:pPr marL="11113"/>
            <a:r>
              <a:rPr lang="en-GB" sz="2000"/>
              <a:t>When we asked the users about the </a:t>
            </a:r>
            <a:r>
              <a:rPr lang="en-GB" sz="2000" u="sng"/>
              <a:t>opportunities</a:t>
            </a:r>
            <a:r>
              <a:rPr lang="en-GB" sz="2000"/>
              <a:t> at present, following things were mentioned: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+mj-lt"/>
              <a:buAutoNum type="arabicPeriod"/>
            </a:pPr>
            <a:endParaRPr lang="en-GB"/>
          </a:p>
          <a:p>
            <a:pPr marL="342900" indent="-342900">
              <a:buFont typeface="+mj-lt"/>
              <a:buAutoNum type="arabicPeriod"/>
            </a:pPr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E0AF4-1C53-4FB8-88AF-BC8DAC56E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287"/>
              </p:ext>
            </p:extLst>
          </p:nvPr>
        </p:nvGraphicFramePr>
        <p:xfrm>
          <a:off x="416496" y="1556792"/>
          <a:ext cx="8915400" cy="522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894">
                  <a:extLst>
                    <a:ext uri="{9D8B030D-6E8A-4147-A177-3AD203B41FA5}">
                      <a16:colId xmlns:a16="http://schemas.microsoft.com/office/drawing/2014/main" val="1665998166"/>
                    </a:ext>
                  </a:extLst>
                </a:gridCol>
                <a:gridCol w="1771676">
                  <a:extLst>
                    <a:ext uri="{9D8B030D-6E8A-4147-A177-3AD203B41FA5}">
                      <a16:colId xmlns:a16="http://schemas.microsoft.com/office/drawing/2014/main" val="4172885295"/>
                    </a:ext>
                  </a:extLst>
                </a:gridCol>
                <a:gridCol w="1778803">
                  <a:extLst>
                    <a:ext uri="{9D8B030D-6E8A-4147-A177-3AD203B41FA5}">
                      <a16:colId xmlns:a16="http://schemas.microsoft.com/office/drawing/2014/main" val="3422193447"/>
                    </a:ext>
                  </a:extLst>
                </a:gridCol>
                <a:gridCol w="1798150">
                  <a:extLst>
                    <a:ext uri="{9D8B030D-6E8A-4147-A177-3AD203B41FA5}">
                      <a16:colId xmlns:a16="http://schemas.microsoft.com/office/drawing/2014/main" val="648488274"/>
                    </a:ext>
                  </a:extLst>
                </a:gridCol>
                <a:gridCol w="1782877">
                  <a:extLst>
                    <a:ext uri="{9D8B030D-6E8A-4147-A177-3AD203B41FA5}">
                      <a16:colId xmlns:a16="http://schemas.microsoft.com/office/drawing/2014/main" val="33195721"/>
                    </a:ext>
                  </a:extLst>
                </a:gridCol>
              </a:tblGrid>
              <a:tr h="2236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712293"/>
                  </a:ext>
                </a:extLst>
              </a:tr>
              <a:tr h="4626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opportunity to replicate the business abroad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support available to businesses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417421"/>
                  </a:ext>
                </a:extLst>
              </a:tr>
              <a:tr h="4626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more opportunites to work in different ways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opportunity to move into different sectors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establishing new relationships in business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832382"/>
                  </a:ext>
                </a:extLst>
              </a:tr>
              <a:tr h="701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business opportunities due to the corona virus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more financial help is now on offer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you can get help with loans which makes them easier to apply for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there is the opportunity to expand or go into new markets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government in the UK helps with wages with means less chances of redundancies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5785982"/>
                  </a:ext>
                </a:extLst>
              </a:tr>
              <a:tr h="11796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bouncing back strong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 loyalty by keeping them employed during this time when we didn’t have to and are loosing money because of it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gaining business from how we’ve been operating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180065"/>
                  </a:ext>
                </a:extLst>
              </a:tr>
              <a:tr h="2236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concepts due to virus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team members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communication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more time for analysis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6294992"/>
                  </a:ext>
                </a:extLst>
              </a:tr>
              <a:tr h="2236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Online sales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Social media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video marketing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2554799"/>
                  </a:ext>
                </a:extLst>
              </a:tr>
              <a:tr h="7812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to get organised before holiday season starts again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to think things through properly and seeking out our options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looking into funding help - virus is buying us time in that respect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595481"/>
                  </a:ext>
                </a:extLst>
              </a:tr>
              <a:tr h="2236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markets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customers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finding new efficiencies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reducing overheads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ways of operating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192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7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solidFill>
                  <a:schemeClr val="tx1"/>
                </a:solidFill>
              </a:rPr>
              <a:t>Feedback about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674642"/>
          </a:xfrm>
        </p:spPr>
        <p:txBody>
          <a:bodyPr/>
          <a:lstStyle/>
          <a:p>
            <a:pPr marL="11113"/>
            <a:r>
              <a:rPr lang="en-US" sz="2000"/>
              <a:t>What do you need from this website during the lock down restrictions?</a:t>
            </a:r>
            <a:endParaRPr lang="en-US" i="1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+mj-lt"/>
              <a:buAutoNum type="arabicPeriod"/>
            </a:pPr>
            <a:endParaRPr lang="en-GB"/>
          </a:p>
          <a:p>
            <a:pPr marL="342900" indent="-342900">
              <a:buFont typeface="+mj-lt"/>
              <a:buAutoNum type="arabicPeriod"/>
            </a:pPr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72EBDB-D318-4722-A619-69812E471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32758"/>
              </p:ext>
            </p:extLst>
          </p:nvPr>
        </p:nvGraphicFramePr>
        <p:xfrm>
          <a:off x="632520" y="1419582"/>
          <a:ext cx="8496944" cy="516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017">
                  <a:extLst>
                    <a:ext uri="{9D8B030D-6E8A-4147-A177-3AD203B41FA5}">
                      <a16:colId xmlns:a16="http://schemas.microsoft.com/office/drawing/2014/main" val="3683321914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3490295519"/>
                    </a:ext>
                  </a:extLst>
                </a:gridCol>
                <a:gridCol w="1700165">
                  <a:extLst>
                    <a:ext uri="{9D8B030D-6E8A-4147-A177-3AD203B41FA5}">
                      <a16:colId xmlns:a16="http://schemas.microsoft.com/office/drawing/2014/main" val="242696793"/>
                    </a:ext>
                  </a:extLst>
                </a:gridCol>
                <a:gridCol w="1705017">
                  <a:extLst>
                    <a:ext uri="{9D8B030D-6E8A-4147-A177-3AD203B41FA5}">
                      <a16:colId xmlns:a16="http://schemas.microsoft.com/office/drawing/2014/main" val="2626664740"/>
                    </a:ext>
                  </a:extLst>
                </a:gridCol>
                <a:gridCol w="1694343">
                  <a:extLst>
                    <a:ext uri="{9D8B030D-6E8A-4147-A177-3AD203B41FA5}">
                      <a16:colId xmlns:a16="http://schemas.microsoft.com/office/drawing/2014/main" val="463450789"/>
                    </a:ext>
                  </a:extLst>
                </a:gridCol>
              </a:tblGrid>
              <a:tr h="224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62894"/>
                  </a:ext>
                </a:extLst>
              </a:tr>
              <a:tr h="7055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 tell me exactly which kind of support I can get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to benefit from the support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Information about funding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206393"/>
                  </a:ext>
                </a:extLst>
              </a:tr>
              <a:tr h="7055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good source of information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support in what grants are available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support about furlough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coronavirus support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local support from partners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2143069"/>
                  </a:ext>
                </a:extLst>
              </a:tr>
              <a:tr h="945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guidelines on how to ensure safety at work for employees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access to loans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knowledge of the furlough scheme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guidance on any tax breaks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guidance on when the corona virus pandemic is likely to end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8223100"/>
                  </a:ext>
                </a:extLst>
              </a:tr>
              <a:tr h="465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where to go for information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to apply for support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clear messages about re-opening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5383698"/>
                  </a:ext>
                </a:extLst>
              </a:tr>
              <a:tr h="224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advice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support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links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contacts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right to decide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6539472"/>
                  </a:ext>
                </a:extLst>
              </a:tr>
              <a:tr h="1426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phone support to advise on business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links to organise ourselves - e.g. setting up a business plan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possible funding to help with starting our business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information about rates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any help going forward if the start up fails because the virus lasts longer or there is a 2nd peak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363609"/>
                  </a:ext>
                </a:extLst>
              </a:tr>
              <a:tr h="465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specific support for my sector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advice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guidance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community forum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err="1">
                          <a:effectLst/>
                        </a:rPr>
                        <a:t>q&amp;a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91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94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solidFill>
                  <a:schemeClr val="tx1"/>
                </a:solidFill>
              </a:rPr>
              <a:t>Feedback about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674642"/>
          </a:xfrm>
        </p:spPr>
        <p:txBody>
          <a:bodyPr/>
          <a:lstStyle/>
          <a:p>
            <a:pPr marL="11113"/>
            <a:r>
              <a:rPr lang="en-US" sz="2000"/>
              <a:t>What services are you most interested in on this website?</a:t>
            </a:r>
            <a:endParaRPr lang="en-GB" sz="200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+mj-lt"/>
              <a:buAutoNum type="arabicPeriod"/>
            </a:pPr>
            <a:endParaRPr lang="en-GB"/>
          </a:p>
          <a:p>
            <a:pPr marL="342900" indent="-342900">
              <a:buFont typeface="+mj-lt"/>
              <a:buAutoNum type="arabicPeriod"/>
            </a:pPr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13B80E-1440-46AD-B707-4DC32EB27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66509"/>
              </p:ext>
            </p:extLst>
          </p:nvPr>
        </p:nvGraphicFramePr>
        <p:xfrm>
          <a:off x="560512" y="1418899"/>
          <a:ext cx="8850188" cy="518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846">
                  <a:extLst>
                    <a:ext uri="{9D8B030D-6E8A-4147-A177-3AD203B41FA5}">
                      <a16:colId xmlns:a16="http://schemas.microsoft.com/office/drawing/2014/main" val="1459570316"/>
                    </a:ext>
                  </a:extLst>
                </a:gridCol>
                <a:gridCol w="1764782">
                  <a:extLst>
                    <a:ext uri="{9D8B030D-6E8A-4147-A177-3AD203B41FA5}">
                      <a16:colId xmlns:a16="http://schemas.microsoft.com/office/drawing/2014/main" val="2865186144"/>
                    </a:ext>
                  </a:extLst>
                </a:gridCol>
                <a:gridCol w="1765792">
                  <a:extLst>
                    <a:ext uri="{9D8B030D-6E8A-4147-A177-3AD203B41FA5}">
                      <a16:colId xmlns:a16="http://schemas.microsoft.com/office/drawing/2014/main" val="1350104360"/>
                    </a:ext>
                  </a:extLst>
                </a:gridCol>
                <a:gridCol w="1776911">
                  <a:extLst>
                    <a:ext uri="{9D8B030D-6E8A-4147-A177-3AD203B41FA5}">
                      <a16:colId xmlns:a16="http://schemas.microsoft.com/office/drawing/2014/main" val="1308201038"/>
                    </a:ext>
                  </a:extLst>
                </a:gridCol>
                <a:gridCol w="1771857">
                  <a:extLst>
                    <a:ext uri="{9D8B030D-6E8A-4147-A177-3AD203B41FA5}">
                      <a16:colId xmlns:a16="http://schemas.microsoft.com/office/drawing/2014/main" val="244605650"/>
                    </a:ext>
                  </a:extLst>
                </a:gridCol>
              </a:tblGrid>
              <a:tr h="2931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4744176"/>
                  </a:ext>
                </a:extLst>
              </a:tr>
              <a:tr h="9196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Enquiries window to ask my questions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support available to help businesses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the information in one place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Help with financials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Funding information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065432"/>
                  </a:ext>
                </a:extLst>
              </a:tr>
              <a:tr h="6063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sourcing finance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business insurance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protecting workforce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industry sector support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travelling abroad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563415"/>
                  </a:ext>
                </a:extLst>
              </a:tr>
              <a:tr h="9196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ability to search for help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latest advice pertaining to the Corona virus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access to loans and grants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advice on foreign travel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busness tips to keep our business going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367797"/>
                  </a:ext>
                </a:extLst>
              </a:tr>
              <a:tr h="9196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support for businesses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who are they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they came about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testimonials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relationship between you and them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6084007"/>
                  </a:ext>
                </a:extLst>
              </a:tr>
              <a:tr h="12329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startup information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business funding for start ups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virus advice for preparing our business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networking to get advice from people already in the industry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online courses (free preferably)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7713373"/>
                  </a:ext>
                </a:extLst>
              </a:tr>
              <a:tr h="2931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general advice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specific advice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knowledge bank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q&amp;a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community forum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89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96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solidFill>
                  <a:schemeClr val="tx1"/>
                </a:solidFill>
              </a:rPr>
              <a:t>Feedback about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674642"/>
          </a:xfrm>
        </p:spPr>
        <p:txBody>
          <a:bodyPr/>
          <a:lstStyle/>
          <a:p>
            <a:pPr marL="11113"/>
            <a:r>
              <a:rPr lang="en-US" sz="2000"/>
              <a:t>What are your frustrations with this website? </a:t>
            </a:r>
            <a:endParaRPr lang="en-GB"/>
          </a:p>
          <a:p>
            <a:pPr marL="342900" indent="-342900">
              <a:buFont typeface="+mj-lt"/>
              <a:buAutoNum type="arabicPeriod"/>
            </a:pPr>
            <a:endParaRPr lang="en-GB"/>
          </a:p>
          <a:p>
            <a:pPr marL="342900" indent="-342900">
              <a:buFont typeface="+mj-lt"/>
              <a:buAutoNum type="arabicPeriod"/>
            </a:pPr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B3818B-6ECA-4342-833A-3F6ACF838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83332"/>
              </p:ext>
            </p:extLst>
          </p:nvPr>
        </p:nvGraphicFramePr>
        <p:xfrm>
          <a:off x="560512" y="1452678"/>
          <a:ext cx="8712968" cy="5288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326">
                  <a:extLst>
                    <a:ext uri="{9D8B030D-6E8A-4147-A177-3AD203B41FA5}">
                      <a16:colId xmlns:a16="http://schemas.microsoft.com/office/drawing/2014/main" val="2800260651"/>
                    </a:ext>
                  </a:extLst>
                </a:gridCol>
                <a:gridCol w="1738414">
                  <a:extLst>
                    <a:ext uri="{9D8B030D-6E8A-4147-A177-3AD203B41FA5}">
                      <a16:colId xmlns:a16="http://schemas.microsoft.com/office/drawing/2014/main" val="34757468"/>
                    </a:ext>
                  </a:extLst>
                </a:gridCol>
                <a:gridCol w="1737419">
                  <a:extLst>
                    <a:ext uri="{9D8B030D-6E8A-4147-A177-3AD203B41FA5}">
                      <a16:colId xmlns:a16="http://schemas.microsoft.com/office/drawing/2014/main" val="621180633"/>
                    </a:ext>
                  </a:extLst>
                </a:gridCol>
                <a:gridCol w="1745380">
                  <a:extLst>
                    <a:ext uri="{9D8B030D-6E8A-4147-A177-3AD203B41FA5}">
                      <a16:colId xmlns:a16="http://schemas.microsoft.com/office/drawing/2014/main" val="2127701872"/>
                    </a:ext>
                  </a:extLst>
                </a:gridCol>
                <a:gridCol w="1735429">
                  <a:extLst>
                    <a:ext uri="{9D8B030D-6E8A-4147-A177-3AD203B41FA5}">
                      <a16:colId xmlns:a16="http://schemas.microsoft.com/office/drawing/2014/main" val="297242230"/>
                    </a:ext>
                  </a:extLst>
                </a:gridCol>
              </a:tblGrid>
              <a:tr h="2289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071319"/>
                  </a:ext>
                </a:extLst>
              </a:tr>
              <a:tr h="12077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information on how to benefit from the support might not be clear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bit wordy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links actually take you to another website - so the website its like a gateway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Bland colors- not exciting to look at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 wouldn’t call it a frustration, but there was a lack of any colour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403886"/>
                  </a:ext>
                </a:extLst>
              </a:tr>
              <a:tr h="963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 can take a few too many clicks to get the information you need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too many external links to other gov websites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once you get past the front screen it can be difficult to navigate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needs industry menu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more ’stories’ of how the site has helped people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897718"/>
                  </a:ext>
                </a:extLst>
              </a:tr>
              <a:tr h="12077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social media links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forum for users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chat function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advice only being available if the you call between 8:30am and 5:30pm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quite text heavy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9724622"/>
                  </a:ext>
                </a:extLst>
              </a:tr>
              <a:tr h="7183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It’s not distinctive with the set paragraphs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lack of reviews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pictures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clear cut regarding each topic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same font used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3985951"/>
                  </a:ext>
                </a:extLst>
              </a:tr>
              <a:tr h="963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lack of ’personality’ - needs to be more interactive with videos etc.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generic images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 focused on virus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categories seem quite limited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search is basic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221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699945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24c017-938f-4e38-adb5-8ecc6bc9a53a" xsi:nil="true"/>
    <lcf76f155ced4ddcb4097134ff3c332f xmlns="00c63645-a318-4fc0-8fc7-bc244fa01a6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0DC4077303224A9978BC484BAD9DBE" ma:contentTypeVersion="12" ma:contentTypeDescription="Create a new document." ma:contentTypeScope="" ma:versionID="fa49ed509310c659df3115ac4a6d5c0a">
  <xsd:schema xmlns:xsd="http://www.w3.org/2001/XMLSchema" xmlns:xs="http://www.w3.org/2001/XMLSchema" xmlns:p="http://schemas.microsoft.com/office/2006/metadata/properties" xmlns:ns2="00c63645-a318-4fc0-8fc7-bc244fa01a6e" xmlns:ns3="5e24c017-938f-4e38-adb5-8ecc6bc9a53a" targetNamespace="http://schemas.microsoft.com/office/2006/metadata/properties" ma:root="true" ma:fieldsID="cc157307b09dc4b6d2cc2bef11cb81d8" ns2:_="" ns3:_="">
    <xsd:import namespace="00c63645-a318-4fc0-8fc7-bc244fa01a6e"/>
    <xsd:import namespace="5e24c017-938f-4e38-adb5-8ecc6bc9a5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63645-a318-4fc0-8fc7-bc244fa01a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434b960-ae4c-4e49-acf7-3c16af5f55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4c017-938f-4e38-adb5-8ecc6bc9a53a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e1c377-5160-44af-88a8-d238b5209bbc}" ma:internalName="TaxCatchAll" ma:showField="CatchAllData" ma:web="5e24c017-938f-4e38-adb5-8ecc6bc9a5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94AF57-505B-43E7-8B2B-F88E875D2B2E}">
  <ds:schemaRefs>
    <ds:schemaRef ds:uri="http://purl.org/dc/terms/"/>
    <ds:schemaRef ds:uri="http://schemas.openxmlformats.org/package/2006/metadata/core-properties"/>
    <ds:schemaRef ds:uri="http://purl.org/dc/dcmitype/"/>
    <ds:schemaRef ds:uri="6db2c8f2-fe83-4eb7-aef3-51a35d5deb60"/>
    <ds:schemaRef ds:uri="5c0236c5-800f-4186-8dff-7b2f080b9de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5e24c017-938f-4e38-adb5-8ecc6bc9a53a"/>
    <ds:schemaRef ds:uri="00c63645-a318-4fc0-8fc7-bc244fa01a6e"/>
  </ds:schemaRefs>
</ds:datastoreItem>
</file>

<file path=customXml/itemProps2.xml><?xml version="1.0" encoding="utf-8"?>
<ds:datastoreItem xmlns:ds="http://schemas.openxmlformats.org/officeDocument/2006/customXml" ds:itemID="{9A5C8EEE-B7E9-4F2B-8C6A-DF44DE3514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63645-a318-4fc0-8fc7-bc244fa01a6e"/>
    <ds:schemaRef ds:uri="5e24c017-938f-4e38-adb5-8ecc6bc9a5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2829</Words>
  <Application>Microsoft Office PowerPoint</Application>
  <PresentationFormat>A4 Paper (210x297 mm)</PresentationFormat>
  <Paragraphs>575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Verdana</vt:lpstr>
      <vt:lpstr>1_sdi template</vt:lpstr>
      <vt:lpstr>sdi template</vt:lpstr>
      <vt:lpstr>2_sdi template</vt:lpstr>
      <vt:lpstr>2_Customer Research 2017 - Screenshot only</vt:lpstr>
      <vt:lpstr>PowerPoint Presentation</vt:lpstr>
      <vt:lpstr>Who we tested with</vt:lpstr>
      <vt:lpstr>What we were trying to find out</vt:lpstr>
      <vt:lpstr>FBS website – likes and dislikes</vt:lpstr>
      <vt:lpstr>Challenges and opportunities</vt:lpstr>
      <vt:lpstr>Challenges and opportunities</vt:lpstr>
      <vt:lpstr>Feedback about the website</vt:lpstr>
      <vt:lpstr>Feedback about the website</vt:lpstr>
      <vt:lpstr>Feedback about the website</vt:lpstr>
      <vt:lpstr>Feedback about the website</vt:lpstr>
      <vt:lpstr>Feedback about the website</vt:lpstr>
      <vt:lpstr>FBS search filters– likes and dislikes</vt:lpstr>
      <vt:lpstr>FBS search filters</vt:lpstr>
      <vt:lpstr>FBS search filters</vt:lpstr>
      <vt:lpstr>Support after lockdown restrictions are over ..</vt:lpstr>
      <vt:lpstr>Summary</vt:lpstr>
      <vt:lpstr>Summary continued..</vt:lpstr>
      <vt:lpstr>     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Events Testing August 2019</dc:title>
  <dc:subject>User Research</dc:subject>
  <dc:creator>Martin Kerr</dc:creator>
  <cp:keywords>SEP</cp:keywords>
  <dc:description/>
  <cp:lastModifiedBy>Martin Kerr</cp:lastModifiedBy>
  <cp:revision>2</cp:revision>
  <dcterms:created xsi:type="dcterms:W3CDTF">2013-05-29T15:18:42Z</dcterms:created>
  <dcterms:modified xsi:type="dcterms:W3CDTF">2023-09-11T12:36:55Z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