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5" r:id="rId6"/>
    <p:sldMasterId id="2147483739" r:id="rId7"/>
    <p:sldMasterId id="2147483753" r:id="rId8"/>
    <p:sldMasterId id="2147483767" r:id="rId9"/>
    <p:sldMasterId id="2147483781" r:id="rId10"/>
  </p:sldMasterIdLst>
  <p:notesMasterIdLst>
    <p:notesMasterId r:id="rId32"/>
  </p:notesMasterIdLst>
  <p:sldIdLst>
    <p:sldId id="688" r:id="rId11"/>
    <p:sldId id="689" r:id="rId12"/>
    <p:sldId id="692" r:id="rId13"/>
    <p:sldId id="691" r:id="rId14"/>
    <p:sldId id="313" r:id="rId15"/>
    <p:sldId id="696" r:id="rId16"/>
    <p:sldId id="712" r:id="rId17"/>
    <p:sldId id="697" r:id="rId18"/>
    <p:sldId id="711" r:id="rId19"/>
    <p:sldId id="710" r:id="rId20"/>
    <p:sldId id="698" r:id="rId21"/>
    <p:sldId id="700" r:id="rId22"/>
    <p:sldId id="701" r:id="rId23"/>
    <p:sldId id="706" r:id="rId24"/>
    <p:sldId id="707" r:id="rId25"/>
    <p:sldId id="702" r:id="rId26"/>
    <p:sldId id="704" r:id="rId27"/>
    <p:sldId id="709" r:id="rId28"/>
    <p:sldId id="708" r:id="rId29"/>
    <p:sldId id="705" r:id="rId30"/>
    <p:sldId id="695" r:id="rId31"/>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pos="2880" userDrawn="1">
          <p15:clr>
            <a:srgbClr val="A4A3A4"/>
          </p15:clr>
        </p15:guide>
        <p15:guide id="3"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610E6C"/>
    <a:srgbClr val="2CB4D2"/>
    <a:srgbClr val="36434D"/>
    <a:srgbClr val="D0BB7E"/>
    <a:srgbClr val="00427F"/>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05" autoAdjust="0"/>
    <p:restoredTop sz="94970" autoAdjust="0"/>
  </p:normalViewPr>
  <p:slideViewPr>
    <p:cSldViewPr>
      <p:cViewPr varScale="1">
        <p:scale>
          <a:sx n="48" d="100"/>
          <a:sy n="48" d="100"/>
        </p:scale>
        <p:origin x="948" y="54"/>
      </p:cViewPr>
      <p:guideLst>
        <p:guide orient="horz" pos="1253"/>
        <p:guide pos="2880"/>
        <p:guide pos="312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11/09/2023</a:t>
            </a:fld>
            <a:endParaRPr lang="en-GB" dirty="0"/>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dirty="0"/>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322"/>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srcRect/>
          <a:stretch>
            <a:fillRect/>
          </a:stretch>
        </p:blipFill>
        <p:spPr bwMode="auto">
          <a:xfrm>
            <a:off x="7202489" y="6165884"/>
            <a:ext cx="2214562" cy="365125"/>
          </a:xfrm>
          <a:prstGeom prst="rect">
            <a:avLst/>
          </a:prstGeom>
          <a:noFill/>
          <a:ln w="9525">
            <a:noFill/>
            <a:miter lim="800000"/>
            <a:headEnd/>
            <a:tailEnd/>
          </a:ln>
        </p:spPr>
      </p:pic>
      <p:grpSp>
        <p:nvGrpSpPr>
          <p:cNvPr id="4" name="Group 6"/>
          <p:cNvGrpSpPr>
            <a:grpSpLocks/>
          </p:cNvGrpSpPr>
          <p:nvPr/>
        </p:nvGrpSpPr>
        <p:grpSpPr bwMode="auto">
          <a:xfrm>
            <a:off x="0" y="5589623"/>
            <a:ext cx="9906000" cy="967339"/>
            <a:chOff x="0" y="5589240"/>
            <a:chExt cx="9906000" cy="968113"/>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srcRect/>
            <a:stretch>
              <a:fillRect/>
            </a:stretch>
          </p:blipFill>
          <p:spPr bwMode="auto">
            <a:xfrm>
              <a:off x="7202933" y="6165850"/>
              <a:ext cx="2214563" cy="365125"/>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72"/>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8" y="274672"/>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6" y="476672"/>
            <a:ext cx="7920881" cy="576064"/>
          </a:xfrm>
          <a:prstGeom prst="rect">
            <a:avLst/>
          </a:prstGeom>
          <a:noFill/>
        </p:spPr>
        <p:txBody>
          <a:bodyPr/>
          <a:lstStyle>
            <a:lvl1pPr marL="0" indent="0" algn="ctr">
              <a:buNone/>
              <a:defRPr sz="2215"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61196" indent="-161196">
              <a:defRPr sz="1662">
                <a:latin typeface="Arial" pitchFamily="34" charset="0"/>
                <a:cs typeface="Arial" pitchFamily="34" charset="0"/>
              </a:defRPr>
            </a:lvl1pPr>
            <a:lvl2pPr>
              <a:defRPr sz="1662">
                <a:latin typeface="Arial" pitchFamily="34" charset="0"/>
                <a:cs typeface="Arial" pitchFamily="34" charset="0"/>
              </a:defRPr>
            </a:lvl2pPr>
            <a:lvl3pPr>
              <a:defRPr sz="1662">
                <a:latin typeface="Arial" pitchFamily="34" charset="0"/>
                <a:cs typeface="Arial" pitchFamily="34" charset="0"/>
              </a:defRPr>
            </a:lvl3pPr>
            <a:lvl4pPr>
              <a:defRPr sz="1662">
                <a:latin typeface="Arial" pitchFamily="34" charset="0"/>
                <a:cs typeface="Arial" pitchFamily="34" charset="0"/>
              </a:defRPr>
            </a:lvl4pPr>
            <a:lvl5pPr>
              <a:defRPr sz="1662">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662"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738"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38" y="5643596"/>
            <a:ext cx="4214813" cy="285767"/>
          </a:xfrm>
          <a:prstGeom prst="rect">
            <a:avLst/>
          </a:prstGeom>
        </p:spPr>
        <p:txBody>
          <a:bodyPr lIns="36000" rIns="36000"/>
          <a:lstStyle>
            <a:lvl1pPr>
              <a:buNone/>
              <a:defRPr sz="1015">
                <a:solidFill>
                  <a:schemeClr val="bg1"/>
                </a:solidFill>
              </a:defRPr>
            </a:lvl1pPr>
          </a:lstStyle>
          <a:p>
            <a:pPr lvl="0"/>
            <a:r>
              <a:rPr lang="en-US" dirty="0"/>
              <a:t>‹#› │ Title│ date</a:t>
            </a:r>
          </a:p>
        </p:txBody>
      </p:sp>
    </p:spTree>
    <p:extLst>
      <p:ext uri="{BB962C8B-B14F-4D97-AF65-F5344CB8AC3E}">
        <p14:creationId xmlns:p14="http://schemas.microsoft.com/office/powerpoint/2010/main" val="81999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71" y="1556792"/>
            <a:ext cx="8280275" cy="3527970"/>
          </a:xfrm>
          <a:prstGeom prst="rect">
            <a:avLst/>
          </a:prstGeom>
        </p:spPr>
        <p:txBody>
          <a:bodyPr/>
          <a:lstStyle>
            <a:lvl1pPr marL="0" indent="0">
              <a:buNone/>
              <a:defRPr sz="1477"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6" y="476672"/>
            <a:ext cx="7920881" cy="576064"/>
          </a:xfrm>
          <a:prstGeom prst="rect">
            <a:avLst/>
          </a:prstGeom>
          <a:noFill/>
        </p:spPr>
        <p:txBody>
          <a:bodyPr/>
          <a:lstStyle>
            <a:lvl1pPr marL="0" indent="0" algn="ctr">
              <a:buNone/>
              <a:defRPr sz="2215"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5813" y="404813"/>
            <a:ext cx="8280400" cy="647700"/>
          </a:xfrm>
        </p:spPr>
        <p:txBody>
          <a:bodyPr/>
          <a:lstStyle/>
          <a:p>
            <a:r>
              <a:rPr lang="en-US"/>
              <a:t>Click to edit Master title style</a:t>
            </a:r>
          </a:p>
        </p:txBody>
      </p:sp>
      <p:sp>
        <p:nvSpPr>
          <p:cNvPr id="3" name="Content Placeholder 2"/>
          <p:cNvSpPr>
            <a:spLocks noGrp="1"/>
          </p:cNvSpPr>
          <p:nvPr>
            <p:ph idx="1"/>
          </p:nvPr>
        </p:nvSpPr>
        <p:spPr>
          <a:xfrm>
            <a:off x="671532" y="1600202"/>
            <a:ext cx="8561387"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324"/>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202489" y="6165886"/>
            <a:ext cx="2214562" cy="365125"/>
          </a:xfrm>
          <a:prstGeom prst="rect">
            <a:avLst/>
          </a:prstGeom>
          <a:noFill/>
          <a:ln w="9525">
            <a:noFill/>
            <a:miter lim="800000"/>
            <a:headEnd/>
            <a:tailEnd/>
          </a:ln>
        </p:spPr>
      </p:pic>
      <p:grpSp>
        <p:nvGrpSpPr>
          <p:cNvPr id="4" name="Group 6"/>
          <p:cNvGrpSpPr>
            <a:grpSpLocks/>
          </p:cNvGrpSpPr>
          <p:nvPr/>
        </p:nvGrpSpPr>
        <p:grpSpPr bwMode="auto">
          <a:xfrm>
            <a:off x="0" y="5589625"/>
            <a:ext cx="9906000" cy="967339"/>
            <a:chOff x="0" y="5589240"/>
            <a:chExt cx="9906000" cy="968113"/>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7202933" y="6165850"/>
              <a:ext cx="2214563" cy="365125"/>
            </a:xfrm>
            <a:prstGeom prst="rect">
              <a:avLst/>
            </a:prstGeom>
            <a:noFill/>
            <a:ln w="9525">
              <a:noFill/>
              <a:miter lim="800000"/>
              <a:headEnd/>
              <a:tailEnd/>
            </a:ln>
          </p:spPr>
        </p:pic>
      </p:grpSp>
    </p:spTree>
    <p:extLst>
      <p:ext uri="{BB962C8B-B14F-4D97-AF65-F5344CB8AC3E}">
        <p14:creationId xmlns:p14="http://schemas.microsoft.com/office/powerpoint/2010/main" val="20688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879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36"/>
            <a:ext cx="8420100" cy="1362075"/>
          </a:xfrm>
          <a:prstGeom prst="rect">
            <a:avLst/>
          </a:prstGeom>
        </p:spPr>
        <p:txBody>
          <a:bodyPr anchor="t"/>
          <a:lstStyle>
            <a:lvl1pPr algn="l">
              <a:defRPr sz="3692"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Tree>
    <p:extLst>
      <p:ext uri="{BB962C8B-B14F-4D97-AF65-F5344CB8AC3E}">
        <p14:creationId xmlns:p14="http://schemas.microsoft.com/office/powerpoint/2010/main" val="1301688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3"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74520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5" y="1535113"/>
            <a:ext cx="437832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32395" y="2174875"/>
            <a:ext cx="437832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813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736304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793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273050"/>
            <a:ext cx="3259138" cy="1162050"/>
          </a:xfrm>
          <a:prstGeom prst="rect">
            <a:avLst/>
          </a:prstGeom>
        </p:spPr>
        <p:txBody>
          <a:bodyPr anchor="b"/>
          <a:lstStyle>
            <a:lvl1pPr algn="l">
              <a:defRPr sz="1846" b="1"/>
            </a:lvl1pPr>
          </a:lstStyle>
          <a:p>
            <a:r>
              <a:rPr lang="en-US"/>
              <a:t>Click to edit Master title style</a:t>
            </a:r>
            <a:endParaRPr lang="en-GB"/>
          </a:p>
        </p:txBody>
      </p:sp>
      <p:sp>
        <p:nvSpPr>
          <p:cNvPr id="3" name="Content Placeholder 2"/>
          <p:cNvSpPr>
            <a:spLocks noGrp="1"/>
          </p:cNvSpPr>
          <p:nvPr>
            <p:ph idx="1"/>
          </p:nvPr>
        </p:nvSpPr>
        <p:spPr>
          <a:xfrm>
            <a:off x="3873499" y="273086"/>
            <a:ext cx="5537201"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1534962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1846"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extLst>
      <p:ext uri="{BB962C8B-B14F-4D97-AF65-F5344CB8AC3E}">
        <p14:creationId xmlns:p14="http://schemas.microsoft.com/office/powerpoint/2010/main" val="968967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28880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74"/>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8" y="274674"/>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73082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6" y="476672"/>
            <a:ext cx="7920881" cy="576064"/>
          </a:xfrm>
          <a:prstGeom prst="rect">
            <a:avLst/>
          </a:prstGeom>
          <a:noFill/>
        </p:spPr>
        <p:txBody>
          <a:bodyPr/>
          <a:lstStyle>
            <a:lvl1pPr marL="0" indent="0" algn="ctr">
              <a:buNone/>
              <a:defRPr sz="2215"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61196" indent="-161196">
              <a:defRPr sz="1662">
                <a:latin typeface="Arial" pitchFamily="34" charset="0"/>
                <a:cs typeface="Arial" pitchFamily="34" charset="0"/>
              </a:defRPr>
            </a:lvl1pPr>
            <a:lvl2pPr>
              <a:defRPr sz="1662">
                <a:latin typeface="Arial" pitchFamily="34" charset="0"/>
                <a:cs typeface="Arial" pitchFamily="34" charset="0"/>
              </a:defRPr>
            </a:lvl2pPr>
            <a:lvl3pPr>
              <a:defRPr sz="1662">
                <a:latin typeface="Arial" pitchFamily="34" charset="0"/>
                <a:cs typeface="Arial" pitchFamily="34" charset="0"/>
              </a:defRPr>
            </a:lvl3pPr>
            <a:lvl4pPr>
              <a:defRPr sz="1662">
                <a:latin typeface="Arial" pitchFamily="34" charset="0"/>
                <a:cs typeface="Arial" pitchFamily="34" charset="0"/>
              </a:defRPr>
            </a:lvl4pPr>
            <a:lvl5pPr>
              <a:defRPr sz="1662">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662"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738"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39" y="5643598"/>
            <a:ext cx="4214813" cy="285767"/>
          </a:xfrm>
          <a:prstGeom prst="rect">
            <a:avLst/>
          </a:prstGeom>
        </p:spPr>
        <p:txBody>
          <a:bodyPr lIns="36000" rIns="36000"/>
          <a:lstStyle>
            <a:lvl1pPr>
              <a:buNone/>
              <a:defRPr sz="1015">
                <a:solidFill>
                  <a:schemeClr val="bg1"/>
                </a:solidFill>
              </a:defRPr>
            </a:lvl1pPr>
          </a:lstStyle>
          <a:p>
            <a:pPr lvl="0"/>
            <a:r>
              <a:rPr lang="en-US" dirty="0"/>
              <a:t>‹#› │ Title│ date</a:t>
            </a:r>
          </a:p>
        </p:txBody>
      </p:sp>
    </p:spTree>
    <p:extLst>
      <p:ext uri="{BB962C8B-B14F-4D97-AF65-F5344CB8AC3E}">
        <p14:creationId xmlns:p14="http://schemas.microsoft.com/office/powerpoint/2010/main" val="345563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316"/>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srcRect/>
          <a:stretch>
            <a:fillRect/>
          </a:stretch>
        </p:blipFill>
        <p:spPr bwMode="auto">
          <a:xfrm>
            <a:off x="7202489" y="6165878"/>
            <a:ext cx="2214562" cy="365125"/>
          </a:xfrm>
          <a:prstGeom prst="rect">
            <a:avLst/>
          </a:prstGeom>
          <a:noFill/>
          <a:ln w="9525">
            <a:noFill/>
            <a:miter lim="800000"/>
            <a:headEnd/>
            <a:tailEnd/>
          </a:ln>
        </p:spPr>
      </p:pic>
      <p:grpSp>
        <p:nvGrpSpPr>
          <p:cNvPr id="4" name="Group 6"/>
          <p:cNvGrpSpPr>
            <a:grpSpLocks/>
          </p:cNvGrpSpPr>
          <p:nvPr/>
        </p:nvGrpSpPr>
        <p:grpSpPr bwMode="auto">
          <a:xfrm>
            <a:off x="0" y="5589616"/>
            <a:ext cx="9906000" cy="985837"/>
            <a:chOff x="0" y="5589240"/>
            <a:chExt cx="9906000" cy="986626"/>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srcRect/>
            <a:stretch>
              <a:fillRect/>
            </a:stretch>
          </p:blipFill>
          <p:spPr bwMode="auto">
            <a:xfrm>
              <a:off x="7202933" y="6165850"/>
              <a:ext cx="2214563" cy="365125"/>
            </a:xfrm>
            <a:prstGeom prst="rect">
              <a:avLst/>
            </a:prstGeom>
            <a:noFill/>
            <a:ln w="9525">
              <a:noFill/>
              <a:miter lim="800000"/>
              <a:headEnd/>
              <a:tailEnd/>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28"/>
            <a:ext cx="84201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34"/>
            <a:ext cx="8420100" cy="1362075"/>
          </a:xfrm>
          <a:prstGeom prst="rect">
            <a:avLst/>
          </a:prstGeom>
        </p:spPr>
        <p:txBody>
          <a:bodyPr anchor="t"/>
          <a:lstStyle>
            <a:lvl1pPr algn="l">
              <a:defRPr sz="3692"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3"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1"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91"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273050"/>
            <a:ext cx="3259138"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78"/>
            <a:ext cx="5537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66"/>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8" y="274666"/>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6" y="476672"/>
            <a:ext cx="7920881"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74625" indent="-174625">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800"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800"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35" y="5643590"/>
            <a:ext cx="4214813" cy="285767"/>
          </a:xfrm>
          <a:prstGeom prst="rect">
            <a:avLst/>
          </a:prstGeom>
        </p:spPr>
        <p:txBody>
          <a:bodyPr lIns="36000" rIns="36000"/>
          <a:lstStyle>
            <a:lvl1pPr>
              <a:buNone/>
              <a:defRPr sz="1100">
                <a:solidFill>
                  <a:schemeClr val="bg1"/>
                </a:solidFill>
              </a:defRPr>
            </a:lvl1pPr>
          </a:lstStyle>
          <a:p>
            <a:pPr lvl="0"/>
            <a:r>
              <a:rPr lang="en-US" dirty="0"/>
              <a:t>‹#› │ Title│ date</a:t>
            </a:r>
          </a:p>
        </p:txBody>
      </p:sp>
    </p:spTree>
    <p:extLst>
      <p:ext uri="{BB962C8B-B14F-4D97-AF65-F5344CB8AC3E}">
        <p14:creationId xmlns:p14="http://schemas.microsoft.com/office/powerpoint/2010/main" val="819996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dirty="0">
              <a:solidFill>
                <a:srgbClr val="000000"/>
              </a:solidFill>
              <a:latin typeface="Arial"/>
            </a:endParaRPr>
          </a:p>
        </p:txBody>
      </p:sp>
      <p:sp>
        <p:nvSpPr>
          <p:cNvPr id="6" name="Text Placeholder 5"/>
          <p:cNvSpPr>
            <a:spLocks noGrp="1"/>
          </p:cNvSpPr>
          <p:nvPr>
            <p:ph type="body" sz="quarter" idx="11"/>
          </p:nvPr>
        </p:nvSpPr>
        <p:spPr>
          <a:xfrm>
            <a:off x="488510" y="1340573"/>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3"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306"/>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srcRect/>
          <a:stretch>
            <a:fillRect/>
          </a:stretch>
        </p:blipFill>
        <p:spPr bwMode="auto">
          <a:xfrm>
            <a:off x="7202489" y="6165868"/>
            <a:ext cx="2214562" cy="365125"/>
          </a:xfrm>
          <a:prstGeom prst="rect">
            <a:avLst/>
          </a:prstGeom>
          <a:noFill/>
          <a:ln w="9525">
            <a:noFill/>
            <a:miter lim="800000"/>
            <a:headEnd/>
            <a:tailEnd/>
          </a:ln>
        </p:spPr>
      </p:pic>
      <p:grpSp>
        <p:nvGrpSpPr>
          <p:cNvPr id="4" name="Group 6"/>
          <p:cNvGrpSpPr>
            <a:grpSpLocks/>
          </p:cNvGrpSpPr>
          <p:nvPr/>
        </p:nvGrpSpPr>
        <p:grpSpPr bwMode="auto">
          <a:xfrm>
            <a:off x="0" y="5589606"/>
            <a:ext cx="9906000" cy="985837"/>
            <a:chOff x="0" y="5589240"/>
            <a:chExt cx="9906000" cy="986626"/>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srcRect/>
            <a:stretch>
              <a:fillRect/>
            </a:stretch>
          </p:blipFill>
          <p:spPr bwMode="auto">
            <a:xfrm>
              <a:off x="7202933" y="6165850"/>
              <a:ext cx="2214563" cy="365125"/>
            </a:xfrm>
            <a:prstGeom prst="rect">
              <a:avLst/>
            </a:prstGeom>
            <a:noFill/>
            <a:ln w="9525">
              <a:noFill/>
              <a:miter lim="800000"/>
              <a:headEnd/>
              <a:tailEnd/>
            </a:ln>
          </p:spPr>
        </p:pic>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18"/>
            <a:ext cx="84201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3"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8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8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273050"/>
            <a:ext cx="3259138"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68"/>
            <a:ext cx="5537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94" y="1535113"/>
            <a:ext cx="4378325"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6" name="Content Placeholder 5"/>
          <p:cNvSpPr>
            <a:spLocks noGrp="1"/>
          </p:cNvSpPr>
          <p:nvPr>
            <p:ph sz="quarter" idx="4"/>
          </p:nvPr>
        </p:nvSpPr>
        <p:spPr>
          <a:xfrm>
            <a:off x="5032394" y="2174875"/>
            <a:ext cx="4378325"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6"/>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8" y="274656"/>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6" y="476672"/>
            <a:ext cx="7920881"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74625" indent="-174625">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800"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800"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30" y="5643580"/>
            <a:ext cx="4214813" cy="285767"/>
          </a:xfrm>
          <a:prstGeom prst="rect">
            <a:avLst/>
          </a:prstGeom>
        </p:spPr>
        <p:txBody>
          <a:bodyPr lIns="36000" rIns="36000"/>
          <a:lstStyle>
            <a:lvl1pPr>
              <a:buNone/>
              <a:defRPr sz="1100">
                <a:solidFill>
                  <a:schemeClr val="bg1"/>
                </a:solidFill>
              </a:defRPr>
            </a:lvl1pPr>
          </a:lstStyle>
          <a:p>
            <a:pPr lvl="0"/>
            <a:r>
              <a:rPr lang="en-US" dirty="0"/>
              <a:t>‹#› │ Title│ date</a:t>
            </a:r>
          </a:p>
        </p:txBody>
      </p:sp>
    </p:spTree>
    <p:extLst>
      <p:ext uri="{BB962C8B-B14F-4D97-AF65-F5344CB8AC3E}">
        <p14:creationId xmlns:p14="http://schemas.microsoft.com/office/powerpoint/2010/main" val="8199966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dirty="0">
              <a:solidFill>
                <a:srgbClr val="000000"/>
              </a:solidFill>
              <a:latin typeface="Arial"/>
            </a:endParaRPr>
          </a:p>
        </p:txBody>
      </p:sp>
      <p:sp>
        <p:nvSpPr>
          <p:cNvPr id="6" name="Text Placeholder 5"/>
          <p:cNvSpPr>
            <a:spLocks noGrp="1"/>
          </p:cNvSpPr>
          <p:nvPr>
            <p:ph type="body" sz="quarter" idx="11"/>
          </p:nvPr>
        </p:nvSpPr>
        <p:spPr>
          <a:xfrm>
            <a:off x="488510" y="1340563"/>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Box 17"/>
          <p:cNvSpPr txBox="1">
            <a:spLocks noChangeArrowheads="1"/>
          </p:cNvSpPr>
          <p:nvPr/>
        </p:nvSpPr>
        <p:spPr bwMode="auto">
          <a:xfrm>
            <a:off x="488950" y="6237294"/>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3" name="Picture 8" descr="SE landscape logo (cmyk).jpg"/>
          <p:cNvPicPr>
            <a:picLocks noChangeAspect="1"/>
          </p:cNvPicPr>
          <p:nvPr/>
        </p:nvPicPr>
        <p:blipFill>
          <a:blip r:embed="rId2" cstate="email"/>
          <a:srcRect/>
          <a:stretch>
            <a:fillRect/>
          </a:stretch>
        </p:blipFill>
        <p:spPr bwMode="auto">
          <a:xfrm>
            <a:off x="7202489" y="6165856"/>
            <a:ext cx="2214562" cy="365125"/>
          </a:xfrm>
          <a:prstGeom prst="rect">
            <a:avLst/>
          </a:prstGeom>
          <a:noFill/>
          <a:ln w="9525">
            <a:noFill/>
            <a:miter lim="800000"/>
            <a:headEnd/>
            <a:tailEnd/>
          </a:ln>
        </p:spPr>
      </p:pic>
      <p:grpSp>
        <p:nvGrpSpPr>
          <p:cNvPr id="4" name="Group 6"/>
          <p:cNvGrpSpPr>
            <a:grpSpLocks/>
          </p:cNvGrpSpPr>
          <p:nvPr/>
        </p:nvGrpSpPr>
        <p:grpSpPr bwMode="auto">
          <a:xfrm>
            <a:off x="0" y="5589594"/>
            <a:ext cx="9906000" cy="985837"/>
            <a:chOff x="0" y="5589240"/>
            <a:chExt cx="9906000" cy="986626"/>
          </a:xfrm>
        </p:grpSpPr>
        <p:sp>
          <p:nvSpPr>
            <p:cNvPr id="5" name="Rectangle 4"/>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6"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7" name="Picture 2" descr="SE landscape logo (cmyk).jpg"/>
            <p:cNvPicPr>
              <a:picLocks noChangeAspect="1"/>
            </p:cNvPicPr>
            <p:nvPr/>
          </p:nvPicPr>
          <p:blipFill>
            <a:blip r:embed="rId2" cstate="email"/>
            <a:srcRect/>
            <a:stretch>
              <a:fillRect/>
            </a:stretch>
          </p:blipFill>
          <p:spPr bwMode="auto">
            <a:xfrm>
              <a:off x="7202933" y="6165850"/>
              <a:ext cx="2214563" cy="365125"/>
            </a:xfrm>
            <a:prstGeom prst="rect">
              <a:avLst/>
            </a:prstGeom>
            <a:noFill/>
            <a:ln w="9525">
              <a:noFill/>
              <a:miter lim="800000"/>
              <a:headEnd/>
              <a:tailEnd/>
            </a:ln>
          </p:spPr>
        </p:pic>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95300" y="1600206"/>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6"/>
            <a:ext cx="84201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2"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199" y="1600206"/>
            <a:ext cx="438150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379"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9"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0"/>
            <a:ext cx="3259138"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499" y="273056"/>
            <a:ext cx="553720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3"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22885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3" y="274644"/>
            <a:ext cx="65341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11" name="Text Placeholder 10"/>
          <p:cNvSpPr>
            <a:spLocks noGrp="1"/>
          </p:cNvSpPr>
          <p:nvPr>
            <p:ph type="body" sz="quarter" idx="11" hasCustomPrompt="1"/>
          </p:nvPr>
        </p:nvSpPr>
        <p:spPr>
          <a:xfrm>
            <a:off x="992562" y="476672"/>
            <a:ext cx="7920881"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US" dirty="0"/>
              <a:t>Click to edit Master title style</a:t>
            </a:r>
            <a:endParaRPr lang="en-GB" dirty="0"/>
          </a:p>
        </p:txBody>
      </p:sp>
      <p:sp>
        <p:nvSpPr>
          <p:cNvPr id="5" name="Text Placeholder 4"/>
          <p:cNvSpPr>
            <a:spLocks noGrp="1"/>
          </p:cNvSpPr>
          <p:nvPr>
            <p:ph type="body" sz="quarter" idx="12"/>
          </p:nvPr>
        </p:nvSpPr>
        <p:spPr>
          <a:xfrm>
            <a:off x="666720" y="1857364"/>
            <a:ext cx="8715436" cy="3357586"/>
          </a:xfrm>
          <a:prstGeom prst="rect">
            <a:avLst/>
          </a:prstGeom>
        </p:spPr>
        <p:txBody>
          <a:bodyPr/>
          <a:lstStyle>
            <a:lvl1pPr marL="174625" indent="-174625">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666720" y="1214422"/>
            <a:ext cx="8715436" cy="571504"/>
          </a:xfrm>
          <a:prstGeom prst="rect">
            <a:avLst/>
          </a:prstGeom>
        </p:spPr>
        <p:txBody>
          <a:bodyPr lIns="36000" rIns="36000"/>
          <a:lstStyle>
            <a:lvl1pPr>
              <a:buNone/>
              <a:defRPr sz="1800" b="1">
                <a:solidFill>
                  <a:srgbClr val="36434D"/>
                </a:solidFill>
                <a:latin typeface="Arial" pitchFamily="34" charset="0"/>
                <a:cs typeface="Arial" pitchFamily="34" charset="0"/>
              </a:defRPr>
            </a:lvl1pPr>
          </a:lstStyle>
          <a:p>
            <a:pPr lvl="0"/>
            <a:r>
              <a:rPr lang="en-US"/>
              <a:t>Click to edit Master text styles</a:t>
            </a:r>
          </a:p>
        </p:txBody>
      </p:sp>
      <p:sp>
        <p:nvSpPr>
          <p:cNvPr id="18" name="Text Placeholder 17"/>
          <p:cNvSpPr>
            <a:spLocks noGrp="1"/>
          </p:cNvSpPr>
          <p:nvPr>
            <p:ph type="body" sz="quarter" idx="14" hasCustomPrompt="1"/>
          </p:nvPr>
        </p:nvSpPr>
        <p:spPr>
          <a:xfrm>
            <a:off x="666720" y="6000768"/>
            <a:ext cx="6357982" cy="214314"/>
          </a:xfrm>
          <a:prstGeom prst="rect">
            <a:avLst/>
          </a:prstGeom>
        </p:spPr>
        <p:txBody>
          <a:bodyPr lIns="0" rIns="0"/>
          <a:lstStyle>
            <a:lvl1pPr marL="0" indent="0">
              <a:buNone/>
              <a:defRPr sz="800" i="1" baseline="0"/>
            </a:lvl1pPr>
          </a:lstStyle>
          <a:p>
            <a:pPr lvl="0"/>
            <a:r>
              <a:rPr lang="en-US" dirty="0"/>
              <a:t>Slide reference - Click to edit Master text styles</a:t>
            </a:r>
          </a:p>
        </p:txBody>
      </p:sp>
      <p:sp>
        <p:nvSpPr>
          <p:cNvPr id="7" name="Content Placeholder 6"/>
          <p:cNvSpPr>
            <a:spLocks noGrp="1"/>
          </p:cNvSpPr>
          <p:nvPr>
            <p:ph sz="quarter" idx="15" hasCustomPrompt="1"/>
          </p:nvPr>
        </p:nvSpPr>
        <p:spPr>
          <a:xfrm>
            <a:off x="666723" y="5643568"/>
            <a:ext cx="4214813" cy="285767"/>
          </a:xfrm>
          <a:prstGeom prst="rect">
            <a:avLst/>
          </a:prstGeom>
        </p:spPr>
        <p:txBody>
          <a:bodyPr lIns="36000" rIns="36000"/>
          <a:lstStyle>
            <a:lvl1pPr>
              <a:buNone/>
              <a:defRPr sz="1100">
                <a:solidFill>
                  <a:schemeClr val="bg1"/>
                </a:solidFill>
              </a:defRPr>
            </a:lvl1pPr>
          </a:lstStyle>
          <a:p>
            <a:pPr lvl="0"/>
            <a:r>
              <a:rPr lang="en-US" dirty="0"/>
              <a:t>‹#› │ Title│ date</a:t>
            </a:r>
          </a:p>
        </p:txBody>
      </p:sp>
    </p:spTree>
    <p:extLst>
      <p:ext uri="{BB962C8B-B14F-4D97-AF65-F5344CB8AC3E}">
        <p14:creationId xmlns:p14="http://schemas.microsoft.com/office/powerpoint/2010/main" val="8199966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Box 6"/>
          <p:cNvSpPr txBox="1"/>
          <p:nvPr userDrawn="1"/>
        </p:nvSpPr>
        <p:spPr>
          <a:xfrm>
            <a:off x="2649538" y="260350"/>
            <a:ext cx="3167062" cy="1873250"/>
          </a:xfrm>
          <a:prstGeom prst="rect">
            <a:avLst/>
          </a:prstGeom>
        </p:spPr>
        <p:txBody>
          <a:bodyPr>
            <a:normAutofit/>
          </a:bodyPr>
          <a:lstStyle/>
          <a:p>
            <a:pPr fontAlgn="auto">
              <a:spcBef>
                <a:spcPts val="0"/>
              </a:spcBef>
              <a:spcAft>
                <a:spcPts val="0"/>
              </a:spcAft>
              <a:defRPr/>
            </a:pPr>
            <a:endParaRPr lang="en-GB" dirty="0">
              <a:solidFill>
                <a:srgbClr val="000000"/>
              </a:solidFill>
              <a:latin typeface="Arial"/>
            </a:endParaRPr>
          </a:p>
        </p:txBody>
      </p:sp>
      <p:sp>
        <p:nvSpPr>
          <p:cNvPr id="6" name="Text Placeholder 5"/>
          <p:cNvSpPr>
            <a:spLocks noGrp="1"/>
          </p:cNvSpPr>
          <p:nvPr>
            <p:ph type="body" sz="quarter" idx="11"/>
          </p:nvPr>
        </p:nvSpPr>
        <p:spPr>
          <a:xfrm>
            <a:off x="488507" y="1340551"/>
            <a:ext cx="4464496" cy="1728415"/>
          </a:xfrm>
          <a:prstGeom prst="rect">
            <a:avLst/>
          </a:prstGeom>
        </p:spPr>
        <p:txBody>
          <a:bodyPr/>
          <a:lstStyle>
            <a:lvl1pPr marL="0" indent="0">
              <a:buNone/>
              <a:defRPr sz="4200" b="1" baseline="0">
                <a:solidFill>
                  <a:schemeClr val="bg1"/>
                </a:solidFill>
                <a:latin typeface="Arial" pitchFamily="34" charset="0"/>
                <a:cs typeface="Arial" pitchFamily="34" charset="0"/>
              </a:defRPr>
            </a:lvl1pPr>
          </a:lstStyle>
          <a:p>
            <a:pPr lvl="0"/>
            <a:r>
              <a:rPr lang="en-US" dirty="0"/>
              <a:t>Click to edit Master text styles</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920552" y="1556792"/>
            <a:ext cx="8280275" cy="3527970"/>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476672"/>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5813" y="404813"/>
            <a:ext cx="8280400" cy="647700"/>
          </a:xfrm>
        </p:spPr>
        <p:txBody>
          <a:bodyPr/>
          <a:lstStyle/>
          <a:p>
            <a:r>
              <a:rPr lang="en-US"/>
              <a:t>Click to edit Master title style</a:t>
            </a:r>
          </a:p>
        </p:txBody>
      </p:sp>
      <p:sp>
        <p:nvSpPr>
          <p:cNvPr id="3" name="Content Placeholder 2"/>
          <p:cNvSpPr>
            <a:spLocks noGrp="1"/>
          </p:cNvSpPr>
          <p:nvPr>
            <p:ph idx="1"/>
          </p:nvPr>
        </p:nvSpPr>
        <p:spPr>
          <a:xfrm>
            <a:off x="671513" y="1600200"/>
            <a:ext cx="8561387" cy="3700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8" y="273050"/>
            <a:ext cx="3259138" cy="1162050"/>
          </a:xfrm>
          <a:prstGeom prst="rect">
            <a:avLst/>
          </a:prstGeom>
        </p:spPr>
        <p:txBody>
          <a:bodyPr anchor="b"/>
          <a:lstStyle>
            <a:lvl1pPr algn="l">
              <a:defRPr sz="1846" b="1"/>
            </a:lvl1pPr>
          </a:lstStyle>
          <a:p>
            <a:r>
              <a:rPr lang="en-US"/>
              <a:t>Click to edit Master title style</a:t>
            </a:r>
            <a:endParaRPr lang="en-GB"/>
          </a:p>
        </p:txBody>
      </p:sp>
      <p:sp>
        <p:nvSpPr>
          <p:cNvPr id="3" name="Content Placeholder 2"/>
          <p:cNvSpPr>
            <a:spLocks noGrp="1"/>
          </p:cNvSpPr>
          <p:nvPr>
            <p:ph idx="1"/>
          </p:nvPr>
        </p:nvSpPr>
        <p:spPr>
          <a:xfrm>
            <a:off x="3873499" y="273084"/>
            <a:ext cx="5537201" cy="5853113"/>
          </a:xfrm>
          <a:prstGeom prst="rect">
            <a:avLst/>
          </a:prstGeo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8" y="1435103"/>
            <a:ext cx="3259138" cy="4691063"/>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a:prstGeom prst="rect">
            <a:avLst/>
          </a:prstGeom>
        </p:spPr>
        <p:txBody>
          <a:bodyPr anchor="b"/>
          <a:lstStyle>
            <a:lvl1pPr algn="l">
              <a:defRPr sz="1846" b="1"/>
            </a:lvl1pPr>
          </a:lstStyle>
          <a:p>
            <a:r>
              <a:rPr lang="en-US"/>
              <a:t>Click to edit Master title style</a:t>
            </a:r>
            <a:endParaRPr lang="en-GB"/>
          </a:p>
        </p:txBody>
      </p:sp>
      <p:sp>
        <p:nvSpPr>
          <p:cNvPr id="3" name="Picture Placeholder 2"/>
          <p:cNvSpPr>
            <a:spLocks noGrp="1"/>
          </p:cNvSpPr>
          <p:nvPr>
            <p:ph type="pic" idx="1"/>
          </p:nvPr>
        </p:nvSpPr>
        <p:spPr>
          <a:xfrm>
            <a:off x="1941513" y="612775"/>
            <a:ext cx="5943600" cy="4114800"/>
          </a:xfrm>
          <a:prstGeom prst="rect">
            <a:avLst/>
          </a:prstGeo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en-GB" noProof="0" dirty="0"/>
          </a:p>
        </p:txBody>
      </p:sp>
      <p:sp>
        <p:nvSpPr>
          <p:cNvPr id="4" name="Text Placeholder 3"/>
          <p:cNvSpPr>
            <a:spLocks noGrp="1"/>
          </p:cNvSpPr>
          <p:nvPr>
            <p:ph type="body" sz="half" idx="2"/>
          </p:nvPr>
        </p:nvSpPr>
        <p:spPr>
          <a:xfrm>
            <a:off x="1941513" y="5367338"/>
            <a:ext cx="5943600" cy="804862"/>
          </a:xfrm>
          <a:prstGeom prst="rect">
            <a:avLst/>
          </a:prstGeo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5" Type="http://schemas.openxmlformats.org/officeDocument/2006/relationships/image" Target="../media/image4.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322"/>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4" cstate="email"/>
          <a:srcRect/>
          <a:stretch>
            <a:fillRect/>
          </a:stretch>
        </p:blipFill>
        <p:spPr bwMode="auto">
          <a:xfrm>
            <a:off x="7202489" y="6165884"/>
            <a:ext cx="2214562" cy="365125"/>
          </a:xfrm>
          <a:prstGeom prst="rect">
            <a:avLst/>
          </a:prstGeom>
          <a:noFill/>
          <a:ln w="9525">
            <a:noFill/>
            <a:miter lim="800000"/>
            <a:headEnd/>
            <a:tailEnd/>
          </a:ln>
        </p:spPr>
      </p:pic>
      <p:grpSp>
        <p:nvGrpSpPr>
          <p:cNvPr id="2" name="Group 6"/>
          <p:cNvGrpSpPr>
            <a:grpSpLocks/>
          </p:cNvGrpSpPr>
          <p:nvPr/>
        </p:nvGrpSpPr>
        <p:grpSpPr bwMode="auto">
          <a:xfrm>
            <a:off x="0" y="5589623"/>
            <a:ext cx="9906000" cy="967339"/>
            <a:chOff x="0" y="5589240"/>
            <a:chExt cx="9906000" cy="968113"/>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4" cstate="email"/>
            <a:srcRect/>
            <a:stretch>
              <a:fillRect/>
            </a:stretch>
          </p:blipFill>
          <p:spPr bwMode="auto">
            <a:xfrm>
              <a:off x="7202933" y="6165850"/>
              <a:ext cx="2214563" cy="36512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5" r:id="rId12"/>
  </p:sldLayoutIdLst>
  <p:txStyles>
    <p:title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p:titleStyle>
    <p:body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552451" y="333409"/>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215"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404813"/>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671532" y="1600202"/>
            <a:ext cx="8561387" cy="3700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6"/>
          <p:cNvGrpSpPr>
            <a:grpSpLocks/>
          </p:cNvGrpSpPr>
          <p:nvPr/>
        </p:nvGrpSpPr>
        <p:grpSpPr bwMode="auto">
          <a:xfrm>
            <a:off x="0" y="5589588"/>
            <a:ext cx="9906000" cy="1035050"/>
            <a:chOff x="0" y="3521"/>
            <a:chExt cx="6240" cy="652"/>
          </a:xfrm>
        </p:grpSpPr>
        <p:pic>
          <p:nvPicPr>
            <p:cNvPr id="1030" name="Picture 2" descr="SE landscape logo (cmyk).jpg"/>
            <p:cNvPicPr>
              <a:picLocks noChangeAspect="1"/>
            </p:cNvPicPr>
            <p:nvPr userDrawn="1"/>
          </p:nvPicPr>
          <p:blipFill>
            <a:blip r:embed="rId4" cstate="email"/>
            <a:srcRect/>
            <a:stretch>
              <a:fillRect/>
            </a:stretch>
          </p:blipFill>
          <p:spPr bwMode="auto">
            <a:xfrm>
              <a:off x="4254" y="3896"/>
              <a:ext cx="1679" cy="277"/>
            </a:xfrm>
            <a:prstGeom prst="rect">
              <a:avLst/>
            </a:prstGeom>
            <a:noFill/>
            <a:ln w="9525">
              <a:noFill/>
              <a:miter lim="800000"/>
              <a:headEnd/>
              <a:tailEnd/>
            </a:ln>
          </p:spPr>
        </p:pic>
        <p:sp>
          <p:nvSpPr>
            <p:cNvPr id="17" name="Rectangle 16"/>
            <p:cNvSpPr/>
            <p:nvPr userDrawn="1"/>
          </p:nvSpPr>
          <p:spPr>
            <a:xfrm>
              <a:off x="0" y="3521"/>
              <a:ext cx="6240" cy="227"/>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prstClr val="white"/>
                </a:solidFill>
              </a:endParaRPr>
            </a:p>
          </p:txBody>
        </p:sp>
        <p:pic>
          <p:nvPicPr>
            <p:cNvPr id="1032" name="Picture 9" descr="sdi logo sm.jpg"/>
            <p:cNvPicPr>
              <a:picLocks noChangeAspect="1"/>
            </p:cNvPicPr>
            <p:nvPr userDrawn="1"/>
          </p:nvPicPr>
          <p:blipFill>
            <a:blip r:embed="rId5" cstate="email"/>
            <a:srcRect/>
            <a:stretch>
              <a:fillRect/>
            </a:stretch>
          </p:blipFill>
          <p:spPr bwMode="auto">
            <a:xfrm>
              <a:off x="308" y="3878"/>
              <a:ext cx="1179" cy="29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11" r:id="rId1"/>
    <p:sldLayoutId id="2147483712" r:id="rId2"/>
  </p:sldLayoutIdLst>
  <p:txStyles>
    <p:titleStyle>
      <a:lvl1pPr algn="ctr" rtl="0" eaLnBrk="0" fontAlgn="base" hangingPunct="0">
        <a:spcBef>
          <a:spcPct val="0"/>
        </a:spcBef>
        <a:spcAft>
          <a:spcPct val="0"/>
        </a:spcAft>
        <a:defRPr sz="2215"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215">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215">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215">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215">
          <a:solidFill>
            <a:schemeClr val="bg1"/>
          </a:solidFill>
          <a:latin typeface="Arial" charset="0"/>
          <a:ea typeface="MS PGothic" pitchFamily="34" charset="-128"/>
          <a:cs typeface="ＭＳ Ｐゴシック" charset="0"/>
        </a:defRPr>
      </a:lvl5pPr>
      <a:lvl6pPr marL="422041" algn="ctr" rtl="0" eaLnBrk="1" fontAlgn="base" hangingPunct="1">
        <a:spcBef>
          <a:spcPct val="0"/>
        </a:spcBef>
        <a:spcAft>
          <a:spcPct val="0"/>
        </a:spcAft>
        <a:defRPr sz="4062">
          <a:solidFill>
            <a:schemeClr val="tx1"/>
          </a:solidFill>
          <a:latin typeface="Calibri" charset="0"/>
          <a:ea typeface="ＭＳ Ｐゴシック" charset="0"/>
          <a:cs typeface="ＭＳ Ｐゴシック" charset="0"/>
        </a:defRPr>
      </a:lvl6pPr>
      <a:lvl7pPr marL="844083" algn="ctr" rtl="0" eaLnBrk="1" fontAlgn="base" hangingPunct="1">
        <a:spcBef>
          <a:spcPct val="0"/>
        </a:spcBef>
        <a:spcAft>
          <a:spcPct val="0"/>
        </a:spcAft>
        <a:defRPr sz="4062">
          <a:solidFill>
            <a:schemeClr val="tx1"/>
          </a:solidFill>
          <a:latin typeface="Calibri" charset="0"/>
          <a:ea typeface="ＭＳ Ｐゴシック" charset="0"/>
          <a:cs typeface="ＭＳ Ｐゴシック" charset="0"/>
        </a:defRPr>
      </a:lvl7pPr>
      <a:lvl8pPr marL="1266124" algn="ctr" rtl="0" eaLnBrk="1" fontAlgn="base" hangingPunct="1">
        <a:spcBef>
          <a:spcPct val="0"/>
        </a:spcBef>
        <a:spcAft>
          <a:spcPct val="0"/>
        </a:spcAft>
        <a:defRPr sz="4062">
          <a:solidFill>
            <a:schemeClr val="tx1"/>
          </a:solidFill>
          <a:latin typeface="Calibri" charset="0"/>
          <a:ea typeface="ＭＳ Ｐゴシック" charset="0"/>
          <a:cs typeface="ＭＳ Ｐゴシック" charset="0"/>
        </a:defRPr>
      </a:lvl8pPr>
      <a:lvl9pPr marL="1688165" algn="ctr" rtl="0" eaLnBrk="1" fontAlgn="base" hangingPunct="1">
        <a:spcBef>
          <a:spcPct val="0"/>
        </a:spcBef>
        <a:spcAft>
          <a:spcPct val="0"/>
        </a:spcAft>
        <a:defRPr sz="4062">
          <a:solidFill>
            <a:schemeClr val="tx1"/>
          </a:solidFill>
          <a:latin typeface="Calibri" charset="0"/>
          <a:ea typeface="ＭＳ Ｐゴシック" charset="0"/>
          <a:cs typeface="ＭＳ Ｐゴシック" charset="0"/>
        </a:defRPr>
      </a:lvl9pPr>
    </p:titleStyle>
    <p:bodyStyle>
      <a:lvl1pPr marL="316531" indent="-316531" algn="l" rtl="0" eaLnBrk="0" fontAlgn="base" hangingPunct="0">
        <a:spcBef>
          <a:spcPct val="20000"/>
        </a:spcBef>
        <a:spcAft>
          <a:spcPct val="0"/>
        </a:spcAft>
        <a:buFont typeface="Arial" charset="0"/>
        <a:buChar char="•"/>
        <a:defRPr sz="1477" kern="1200">
          <a:solidFill>
            <a:schemeClr val="tx1"/>
          </a:solidFill>
          <a:latin typeface="Arial" charset="0"/>
          <a:ea typeface="MS PGothic" pitchFamily="34" charset="-128"/>
          <a:cs typeface="ＭＳ Ｐゴシック" charset="0"/>
        </a:defRPr>
      </a:lvl1pPr>
      <a:lvl2pPr marL="685817" indent="-263776" algn="l" rtl="0" eaLnBrk="0" fontAlgn="base" hangingPunct="0">
        <a:spcBef>
          <a:spcPct val="20000"/>
        </a:spcBef>
        <a:spcAft>
          <a:spcPct val="0"/>
        </a:spcAft>
        <a:buFont typeface="Arial" charset="0"/>
        <a:buChar char="–"/>
        <a:defRPr sz="1292" kern="1200">
          <a:solidFill>
            <a:schemeClr val="tx1"/>
          </a:solidFill>
          <a:latin typeface="Arial" charset="0"/>
          <a:ea typeface="MS PGothic" pitchFamily="34" charset="-128"/>
          <a:cs typeface="+mn-cs"/>
        </a:defRPr>
      </a:lvl2pPr>
      <a:lvl3pPr marL="1055103" indent="-211021" algn="l" rtl="0" eaLnBrk="0" fontAlgn="base" hangingPunct="0">
        <a:spcBef>
          <a:spcPct val="20000"/>
        </a:spcBef>
        <a:spcAft>
          <a:spcPct val="0"/>
        </a:spcAft>
        <a:buFont typeface="Arial" charset="0"/>
        <a:buChar char="•"/>
        <a:defRPr sz="1108" kern="1200">
          <a:solidFill>
            <a:schemeClr val="tx1"/>
          </a:solidFill>
          <a:latin typeface="Arial" charset="0"/>
          <a:ea typeface="MS PGothic" pitchFamily="34" charset="-128"/>
          <a:cs typeface="+mn-cs"/>
        </a:defRPr>
      </a:lvl3pPr>
      <a:lvl4pPr marL="1477145" indent="-211021" algn="l" rtl="0" eaLnBrk="0" fontAlgn="base" hangingPunct="0">
        <a:spcBef>
          <a:spcPct val="20000"/>
        </a:spcBef>
        <a:spcAft>
          <a:spcPct val="0"/>
        </a:spcAft>
        <a:buFont typeface="Arial" charset="0"/>
        <a:buChar char="–"/>
        <a:defRPr sz="923" kern="1200">
          <a:solidFill>
            <a:schemeClr val="tx1"/>
          </a:solidFill>
          <a:latin typeface="Arial" charset="0"/>
          <a:ea typeface="MS PGothic" pitchFamily="34" charset="-128"/>
          <a:cs typeface="+mn-cs"/>
        </a:defRPr>
      </a:lvl4pPr>
      <a:lvl5pPr marL="1899186" indent="-211021" algn="l" rtl="0" eaLnBrk="0" fontAlgn="base" hangingPunct="0">
        <a:spcBef>
          <a:spcPct val="20000"/>
        </a:spcBef>
        <a:spcAft>
          <a:spcPct val="0"/>
        </a:spcAft>
        <a:buFont typeface="Arial" charset="0"/>
        <a:buChar char="»"/>
        <a:defRPr sz="738" kern="1200">
          <a:solidFill>
            <a:schemeClr val="tx1"/>
          </a:solidFill>
          <a:latin typeface="Arial" charset="0"/>
          <a:ea typeface="MS PGothic" pitchFamily="34" charset="-128"/>
          <a:cs typeface="+mn-cs"/>
        </a:defRPr>
      </a:lvl5pPr>
      <a:lvl6pPr marL="2321227"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269"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324"/>
            <a:ext cx="4319588" cy="319639"/>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202489" y="6165886"/>
            <a:ext cx="2214562" cy="365125"/>
          </a:xfrm>
          <a:prstGeom prst="rect">
            <a:avLst/>
          </a:prstGeom>
          <a:noFill/>
          <a:ln w="9525">
            <a:noFill/>
            <a:miter lim="800000"/>
            <a:headEnd/>
            <a:tailEnd/>
          </a:ln>
        </p:spPr>
      </p:pic>
      <p:grpSp>
        <p:nvGrpSpPr>
          <p:cNvPr id="2" name="Group 6"/>
          <p:cNvGrpSpPr>
            <a:grpSpLocks/>
          </p:cNvGrpSpPr>
          <p:nvPr/>
        </p:nvGrpSpPr>
        <p:grpSpPr bwMode="auto">
          <a:xfrm>
            <a:off x="0" y="5589625"/>
            <a:ext cx="9906000" cy="967339"/>
            <a:chOff x="0" y="5589240"/>
            <a:chExt cx="9906000" cy="968113"/>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19895"/>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477"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202933" y="6165850"/>
              <a:ext cx="2214563" cy="365125"/>
            </a:xfrm>
            <a:prstGeom prst="rect">
              <a:avLst/>
            </a:prstGeom>
            <a:noFill/>
            <a:ln w="9525">
              <a:noFill/>
              <a:miter lim="800000"/>
              <a:headEnd/>
              <a:tailEnd/>
            </a:ln>
          </p:spPr>
        </p:pic>
      </p:grpSp>
    </p:spTree>
    <p:extLst>
      <p:ext uri="{BB962C8B-B14F-4D97-AF65-F5344CB8AC3E}">
        <p14:creationId xmlns:p14="http://schemas.microsoft.com/office/powerpoint/2010/main" val="15304961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p:titleStyle>
    <p:body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316"/>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5" cstate="email"/>
          <a:srcRect/>
          <a:stretch>
            <a:fillRect/>
          </a:stretch>
        </p:blipFill>
        <p:spPr bwMode="auto">
          <a:xfrm>
            <a:off x="7202489" y="6165878"/>
            <a:ext cx="2214562" cy="365125"/>
          </a:xfrm>
          <a:prstGeom prst="rect">
            <a:avLst/>
          </a:prstGeom>
          <a:noFill/>
          <a:ln w="9525">
            <a:noFill/>
            <a:miter lim="800000"/>
            <a:headEnd/>
            <a:tailEnd/>
          </a:ln>
        </p:spPr>
      </p:pic>
      <p:grpSp>
        <p:nvGrpSpPr>
          <p:cNvPr id="2" name="Group 6"/>
          <p:cNvGrpSpPr>
            <a:grpSpLocks/>
          </p:cNvGrpSpPr>
          <p:nvPr/>
        </p:nvGrpSpPr>
        <p:grpSpPr bwMode="auto">
          <a:xfrm>
            <a:off x="0" y="5589616"/>
            <a:ext cx="9906000" cy="985837"/>
            <a:chOff x="0" y="5589240"/>
            <a:chExt cx="9906000" cy="986626"/>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5" cstate="email"/>
            <a:srcRect/>
            <a:stretch>
              <a:fillRect/>
            </a:stretch>
          </p:blipFill>
          <p:spPr bwMode="auto">
            <a:xfrm>
              <a:off x="7202933" y="6165850"/>
              <a:ext cx="2214563" cy="36512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306"/>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5" cstate="email"/>
          <a:srcRect/>
          <a:stretch>
            <a:fillRect/>
          </a:stretch>
        </p:blipFill>
        <p:spPr bwMode="auto">
          <a:xfrm>
            <a:off x="7202489" y="6165868"/>
            <a:ext cx="2214562" cy="365125"/>
          </a:xfrm>
          <a:prstGeom prst="rect">
            <a:avLst/>
          </a:prstGeom>
          <a:noFill/>
          <a:ln w="9525">
            <a:noFill/>
            <a:miter lim="800000"/>
            <a:headEnd/>
            <a:tailEnd/>
          </a:ln>
        </p:spPr>
      </p:pic>
      <p:grpSp>
        <p:nvGrpSpPr>
          <p:cNvPr id="2" name="Group 6"/>
          <p:cNvGrpSpPr>
            <a:grpSpLocks/>
          </p:cNvGrpSpPr>
          <p:nvPr/>
        </p:nvGrpSpPr>
        <p:grpSpPr bwMode="auto">
          <a:xfrm>
            <a:off x="0" y="5589606"/>
            <a:ext cx="9906000" cy="985837"/>
            <a:chOff x="0" y="5589240"/>
            <a:chExt cx="9906000" cy="986626"/>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5" cstate="email"/>
            <a:srcRect/>
            <a:stretch>
              <a:fillRect/>
            </a:stretch>
          </p:blipFill>
          <p:spPr bwMode="auto">
            <a:xfrm>
              <a:off x="7202933" y="6165850"/>
              <a:ext cx="2214563" cy="36512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7"/>
          <p:cNvSpPr txBox="1">
            <a:spLocks noChangeArrowheads="1"/>
          </p:cNvSpPr>
          <p:nvPr/>
        </p:nvSpPr>
        <p:spPr bwMode="auto">
          <a:xfrm>
            <a:off x="488950" y="6237294"/>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1" name="Picture 2" descr="SE landscape logo (cmyk).jpg"/>
          <p:cNvPicPr>
            <a:picLocks noChangeAspect="1"/>
          </p:cNvPicPr>
          <p:nvPr/>
        </p:nvPicPr>
        <p:blipFill>
          <a:blip r:embed="rId15" cstate="email"/>
          <a:srcRect/>
          <a:stretch>
            <a:fillRect/>
          </a:stretch>
        </p:blipFill>
        <p:spPr bwMode="auto">
          <a:xfrm>
            <a:off x="7202489" y="6165856"/>
            <a:ext cx="2214562" cy="365125"/>
          </a:xfrm>
          <a:prstGeom prst="rect">
            <a:avLst/>
          </a:prstGeom>
          <a:noFill/>
          <a:ln w="9525">
            <a:noFill/>
            <a:miter lim="800000"/>
            <a:headEnd/>
            <a:tailEnd/>
          </a:ln>
        </p:spPr>
      </p:pic>
      <p:grpSp>
        <p:nvGrpSpPr>
          <p:cNvPr id="2" name="Group 6"/>
          <p:cNvGrpSpPr>
            <a:grpSpLocks/>
          </p:cNvGrpSpPr>
          <p:nvPr/>
        </p:nvGrpSpPr>
        <p:grpSpPr bwMode="auto">
          <a:xfrm>
            <a:off x="0" y="5589594"/>
            <a:ext cx="9906000" cy="985837"/>
            <a:chOff x="0" y="5589240"/>
            <a:chExt cx="9906000" cy="986626"/>
          </a:xfrm>
        </p:grpSpPr>
        <p:sp>
          <p:nvSpPr>
            <p:cNvPr id="17" name="Rectangle 16"/>
            <p:cNvSpPr/>
            <p:nvPr/>
          </p:nvSpPr>
          <p:spPr>
            <a:xfrm>
              <a:off x="0" y="5589240"/>
              <a:ext cx="9906000" cy="360650"/>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solidFill>
                  <a:srgbClr val="FFFFFF"/>
                </a:solidFill>
              </a:endParaRPr>
            </a:p>
          </p:txBody>
        </p:sp>
        <p:sp>
          <p:nvSpPr>
            <p:cNvPr id="18" name="TextBox 8"/>
            <p:cNvSpPr txBox="1">
              <a:spLocks noChangeArrowheads="1"/>
            </p:cNvSpPr>
            <p:nvPr/>
          </p:nvSpPr>
          <p:spPr bwMode="auto">
            <a:xfrm>
              <a:off x="488950" y="6237458"/>
              <a:ext cx="4319588" cy="338408"/>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a:solidFill>
                    <a:srgbClr val="00427F"/>
                  </a:solidFill>
                  <a:latin typeface="Arial" charset="0"/>
                  <a:cs typeface="Arial" charset="0"/>
                </a:rPr>
                <a:t>www.scottish-enterprise.com</a:t>
              </a:r>
            </a:p>
          </p:txBody>
        </p:sp>
        <p:pic>
          <p:nvPicPr>
            <p:cNvPr id="2055" name="Picture 2" descr="SE landscape logo (cmyk).jpg"/>
            <p:cNvPicPr>
              <a:picLocks noChangeAspect="1"/>
            </p:cNvPicPr>
            <p:nvPr/>
          </p:nvPicPr>
          <p:blipFill>
            <a:blip r:embed="rId15" cstate="email"/>
            <a:srcRect/>
            <a:stretch>
              <a:fillRect/>
            </a:stretch>
          </p:blipFill>
          <p:spPr bwMode="auto">
            <a:xfrm>
              <a:off x="7202933" y="6165850"/>
              <a:ext cx="2214563" cy="36512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552450" y="333375"/>
            <a:ext cx="8785225"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404813"/>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671513" y="1600200"/>
            <a:ext cx="8561387" cy="3700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 name="Group 16"/>
          <p:cNvGrpSpPr>
            <a:grpSpLocks/>
          </p:cNvGrpSpPr>
          <p:nvPr/>
        </p:nvGrpSpPr>
        <p:grpSpPr bwMode="auto">
          <a:xfrm>
            <a:off x="0" y="5589588"/>
            <a:ext cx="9906000" cy="1035050"/>
            <a:chOff x="0" y="3521"/>
            <a:chExt cx="6240" cy="652"/>
          </a:xfrm>
        </p:grpSpPr>
        <p:pic>
          <p:nvPicPr>
            <p:cNvPr id="1030" name="Picture 2" descr="SE landscape logo (cmyk).jpg"/>
            <p:cNvPicPr>
              <a:picLocks noChangeAspect="1"/>
            </p:cNvPicPr>
            <p:nvPr userDrawn="1"/>
          </p:nvPicPr>
          <p:blipFill>
            <a:blip r:embed="rId4" cstate="email"/>
            <a:srcRect/>
            <a:stretch>
              <a:fillRect/>
            </a:stretch>
          </p:blipFill>
          <p:spPr bwMode="auto">
            <a:xfrm>
              <a:off x="4254" y="3896"/>
              <a:ext cx="1679" cy="277"/>
            </a:xfrm>
            <a:prstGeom prst="rect">
              <a:avLst/>
            </a:prstGeom>
            <a:noFill/>
            <a:ln w="9525">
              <a:noFill/>
              <a:miter lim="800000"/>
              <a:headEnd/>
              <a:tailEnd/>
            </a:ln>
          </p:spPr>
        </p:pic>
        <p:sp>
          <p:nvSpPr>
            <p:cNvPr id="17" name="Rectangle 16"/>
            <p:cNvSpPr/>
            <p:nvPr userDrawn="1"/>
          </p:nvSpPr>
          <p:spPr>
            <a:xfrm>
              <a:off x="0" y="3521"/>
              <a:ext cx="6240" cy="227"/>
            </a:xfrm>
            <a:prstGeom prst="rect">
              <a:avLst/>
            </a:prstGeom>
            <a:solidFill>
              <a:srgbClr val="2CB431"/>
            </a:solidFill>
            <a:ln>
              <a:solidFill>
                <a:srgbClr val="2CB43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prstClr val="white"/>
                </a:solidFill>
              </a:endParaRPr>
            </a:p>
          </p:txBody>
        </p:sp>
        <p:pic>
          <p:nvPicPr>
            <p:cNvPr id="1032" name="Picture 9" descr="sdi logo sm.jpg"/>
            <p:cNvPicPr>
              <a:picLocks noChangeAspect="1"/>
            </p:cNvPicPr>
            <p:nvPr userDrawn="1"/>
          </p:nvPicPr>
          <p:blipFill>
            <a:blip r:embed="rId5" cstate="email"/>
            <a:srcRect/>
            <a:stretch>
              <a:fillRect/>
            </a:stretch>
          </p:blipFill>
          <p:spPr bwMode="auto">
            <a:xfrm>
              <a:off x="308" y="3878"/>
              <a:ext cx="1179" cy="295"/>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782" r:id="rId1"/>
    <p:sldLayoutId id="2147483783" r:id="rId2"/>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0A2DB9-84F5-49C2-89AB-399D40304D3F}"/>
              </a:ext>
            </a:extLst>
          </p:cNvPr>
          <p:cNvSpPr>
            <a:spLocks noGrp="1"/>
          </p:cNvSpPr>
          <p:nvPr>
            <p:ph type="title"/>
          </p:nvPr>
        </p:nvSpPr>
        <p:spPr>
          <a:xfrm>
            <a:off x="782638" y="3501008"/>
            <a:ext cx="8420100" cy="1362075"/>
          </a:xfrm>
        </p:spPr>
        <p:txBody>
          <a:bodyPr/>
          <a:lstStyle/>
          <a:p>
            <a:r>
              <a:rPr lang="en-GB" sz="9600" dirty="0">
                <a:solidFill>
                  <a:schemeClr val="tx1"/>
                </a:solidFill>
              </a:rPr>
              <a:t>SE.COM</a:t>
            </a:r>
          </a:p>
        </p:txBody>
      </p:sp>
      <p:sp>
        <p:nvSpPr>
          <p:cNvPr id="5" name="Text Placeholder 4">
            <a:extLst>
              <a:ext uri="{FF2B5EF4-FFF2-40B4-BE49-F238E27FC236}">
                <a16:creationId xmlns:a16="http://schemas.microsoft.com/office/drawing/2014/main" id="{7E254D79-AAF2-47F8-8780-3D465BFD4808}"/>
              </a:ext>
            </a:extLst>
          </p:cNvPr>
          <p:cNvSpPr>
            <a:spLocks noGrp="1"/>
          </p:cNvSpPr>
          <p:nvPr>
            <p:ph type="body" idx="1"/>
          </p:nvPr>
        </p:nvSpPr>
        <p:spPr/>
        <p:txBody>
          <a:bodyPr/>
          <a:lstStyle/>
          <a:p>
            <a:r>
              <a:rPr lang="en-GB" sz="4800" b="1" dirty="0"/>
              <a:t>Discovery Stage Playback</a:t>
            </a:r>
          </a:p>
          <a:p>
            <a:r>
              <a:rPr lang="en-GB" sz="4000" b="1" dirty="0"/>
              <a:t>Research and Design</a:t>
            </a:r>
          </a:p>
          <a:p>
            <a:r>
              <a:rPr lang="en-GB" sz="4000" b="1" dirty="0"/>
              <a:t>March 30</a:t>
            </a:r>
            <a:r>
              <a:rPr lang="en-GB" sz="4000" b="1" baseline="30000" dirty="0"/>
              <a:t>th</a:t>
            </a:r>
            <a:r>
              <a:rPr lang="en-GB" sz="4000" b="1" dirty="0"/>
              <a:t> 2018</a:t>
            </a:r>
          </a:p>
          <a:p>
            <a:endParaRPr lang="en-GB" sz="4000" b="1" dirty="0"/>
          </a:p>
          <a:p>
            <a:endParaRPr lang="en-GB" sz="4000" b="1" dirty="0"/>
          </a:p>
        </p:txBody>
      </p:sp>
    </p:spTree>
    <p:extLst>
      <p:ext uri="{BB962C8B-B14F-4D97-AF65-F5344CB8AC3E}">
        <p14:creationId xmlns:p14="http://schemas.microsoft.com/office/powerpoint/2010/main" val="1100195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44AA0D-8949-864E-807E-4202027749C3}"/>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Connect to Peers</a:t>
            </a:r>
          </a:p>
        </p:txBody>
      </p:sp>
      <p:pic>
        <p:nvPicPr>
          <p:cNvPr id="8" name="Picture 7">
            <a:extLst>
              <a:ext uri="{FF2B5EF4-FFF2-40B4-BE49-F238E27FC236}">
                <a16:creationId xmlns:a16="http://schemas.microsoft.com/office/drawing/2014/main" id="{FBB1A944-4608-4C10-AF05-9918C9B7C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 y="908720"/>
            <a:ext cx="9906000" cy="6754788"/>
          </a:xfrm>
          <a:prstGeom prst="rect">
            <a:avLst/>
          </a:prstGeom>
        </p:spPr>
      </p:pic>
    </p:spTree>
    <p:extLst>
      <p:ext uri="{BB962C8B-B14F-4D97-AF65-F5344CB8AC3E}">
        <p14:creationId xmlns:p14="http://schemas.microsoft.com/office/powerpoint/2010/main" val="409948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44AA0D-8949-864E-807E-4202027749C3}"/>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Hypothesis – Connect to Peers</a:t>
            </a:r>
          </a:p>
        </p:txBody>
      </p:sp>
      <p:sp>
        <p:nvSpPr>
          <p:cNvPr id="3" name="Content Placeholder 4">
            <a:extLst>
              <a:ext uri="{FF2B5EF4-FFF2-40B4-BE49-F238E27FC236}">
                <a16:creationId xmlns:a16="http://schemas.microsoft.com/office/drawing/2014/main" id="{7AEEF223-3A29-E440-A814-3C614A501E91}"/>
              </a:ext>
            </a:extLst>
          </p:cNvPr>
          <p:cNvSpPr txBox="1">
            <a:spLocks/>
          </p:cNvSpPr>
          <p:nvPr/>
        </p:nvSpPr>
        <p:spPr>
          <a:xfrm>
            <a:off x="495300" y="692696"/>
            <a:ext cx="8915400" cy="4525963"/>
          </a:xfrm>
          <a:prstGeom prst="rect">
            <a:avLst/>
          </a:prstGeom>
        </p:spPr>
        <p:txBody>
          <a:bodyPr/>
          <a:lst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a:lstStyle>
          <a:p>
            <a:pPr marL="0" indent="0">
              <a:buFont typeface="Arial" charset="0"/>
              <a:buNone/>
            </a:pPr>
            <a:endParaRPr lang="en-GB" b="1" kern="0" dirty="0"/>
          </a:p>
          <a:p>
            <a:pPr marL="0" indent="0">
              <a:buFont typeface="Arial" charset="0"/>
              <a:buNone/>
            </a:pPr>
            <a:r>
              <a:rPr lang="en-GB" b="1" kern="0" dirty="0"/>
              <a:t>We thought that </a:t>
            </a:r>
          </a:p>
          <a:p>
            <a:r>
              <a:rPr lang="en-GB" kern="0" dirty="0"/>
              <a:t>By offering a Connect to Peers section of the site that customers would use the opportunity to benefit from peers connections as well as help others. </a:t>
            </a:r>
          </a:p>
          <a:p>
            <a:pPr marL="0" indent="0">
              <a:buFont typeface="Arial" charset="0"/>
              <a:buNone/>
            </a:pPr>
            <a:endParaRPr lang="en-GB" sz="800" b="1" kern="0" dirty="0"/>
          </a:p>
          <a:p>
            <a:pPr marL="0" indent="0">
              <a:buFont typeface="Arial" charset="0"/>
              <a:buNone/>
            </a:pPr>
            <a:r>
              <a:rPr lang="en-GB" b="1" kern="0" dirty="0"/>
              <a:t>To Verify this</a:t>
            </a:r>
          </a:p>
          <a:p>
            <a:r>
              <a:rPr lang="en-GB" kern="0" dirty="0"/>
              <a:t>We added a Connect to Peers section to the wireframe menu and ensured that all test participants viewed it	</a:t>
            </a:r>
          </a:p>
          <a:p>
            <a:endParaRPr lang="en-GB" sz="800" kern="0" dirty="0"/>
          </a:p>
          <a:p>
            <a:pPr marL="0" indent="0">
              <a:buNone/>
            </a:pPr>
            <a:r>
              <a:rPr lang="en-GB" b="1" kern="0" dirty="0"/>
              <a:t>We observed</a:t>
            </a:r>
          </a:p>
          <a:p>
            <a:r>
              <a:rPr lang="en-GB" kern="0" dirty="0"/>
              <a:t>People were fairly negative about the idea and most stated that this is what they use LinkedIn for. They would also not expect Scottish Enterprise to get involved in this area and that it is a potential minefield. </a:t>
            </a:r>
          </a:p>
          <a:p>
            <a:endParaRPr lang="en-GB" sz="800" kern="0" dirty="0"/>
          </a:p>
          <a:p>
            <a:pPr marL="0" indent="0">
              <a:buNone/>
            </a:pPr>
            <a:r>
              <a:rPr lang="en-GB" b="1" kern="0" dirty="0"/>
              <a:t>From that we learned</a:t>
            </a:r>
            <a:endParaRPr lang="en-GB" kern="0" dirty="0"/>
          </a:p>
          <a:p>
            <a:r>
              <a:rPr lang="en-GB" kern="0" dirty="0"/>
              <a:t>People Use LinkedIn. They don’t need Scottish Enterprise to recreate LinkedIn on a smaller and more isolated manner</a:t>
            </a:r>
            <a:r>
              <a:rPr lang="en-GB" kern="0"/>
              <a:t>. </a:t>
            </a:r>
            <a:br>
              <a:rPr lang="en-GB" kern="0" dirty="0"/>
            </a:br>
            <a:endParaRPr lang="en-GB" kern="0" dirty="0"/>
          </a:p>
          <a:p>
            <a:pPr marL="0" indent="0">
              <a:buNone/>
            </a:pPr>
            <a:r>
              <a:rPr lang="en-GB" b="1" kern="0" dirty="0" err="1"/>
              <a:t>Recomendations</a:t>
            </a:r>
            <a:endParaRPr lang="en-GB" b="1" kern="0" dirty="0"/>
          </a:p>
          <a:p>
            <a:pPr>
              <a:lnSpc>
                <a:spcPct val="150000"/>
              </a:lnSpc>
            </a:pPr>
            <a:r>
              <a:rPr lang="en-GB" sz="1800" b="1" kern="0" dirty="0">
                <a:solidFill>
                  <a:srgbClr val="FF0000"/>
                </a:solidFill>
              </a:rPr>
              <a:t>Remove this facility from future designs</a:t>
            </a:r>
          </a:p>
          <a:p>
            <a:pPr>
              <a:lnSpc>
                <a:spcPct val="150000"/>
              </a:lnSpc>
            </a:pPr>
            <a:r>
              <a:rPr lang="en-GB" sz="1800" b="1" kern="0" dirty="0">
                <a:solidFill>
                  <a:srgbClr val="00B050"/>
                </a:solidFill>
              </a:rPr>
              <a:t>Investigate how using LinkedIn could have the desired effect</a:t>
            </a:r>
          </a:p>
          <a:p>
            <a:endParaRPr lang="en-GB" kern="0" dirty="0"/>
          </a:p>
          <a:p>
            <a:endParaRPr lang="en-GB" kern="0" dirty="0"/>
          </a:p>
          <a:p>
            <a:endParaRPr lang="en-GB" kern="0" dirty="0"/>
          </a:p>
          <a:p>
            <a:endParaRPr lang="en-GB" kern="0" dirty="0"/>
          </a:p>
        </p:txBody>
      </p:sp>
    </p:spTree>
    <p:extLst>
      <p:ext uri="{BB962C8B-B14F-4D97-AF65-F5344CB8AC3E}">
        <p14:creationId xmlns:p14="http://schemas.microsoft.com/office/powerpoint/2010/main" val="242893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87560" y="0"/>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BC7C572-A3A5-9C45-BDA5-27CF74DA3519}"/>
              </a:ext>
            </a:extLst>
          </p:cNvPr>
          <p:cNvSpPr/>
          <p:nvPr/>
        </p:nvSpPr>
        <p:spPr>
          <a:xfrm>
            <a:off x="0" y="188640"/>
            <a:ext cx="9906000" cy="584775"/>
          </a:xfrm>
          <a:prstGeom prst="rect">
            <a:avLst/>
          </a:prstGeom>
        </p:spPr>
        <p:txBody>
          <a:bodyPr wrap="square">
            <a:spAutoFit/>
          </a:bodyPr>
          <a:lstStyle/>
          <a:p>
            <a:pPr algn="ctr"/>
            <a:r>
              <a:rPr lang="en-GB" sz="3200" b="1" dirty="0">
                <a:solidFill>
                  <a:srgbClr val="1A1A1A"/>
                </a:solidFill>
                <a:latin typeface="OpenSans"/>
              </a:rPr>
              <a:t>Recommendation: Home Page</a:t>
            </a:r>
            <a:endParaRPr lang="en-GB" sz="3200" dirty="0"/>
          </a:p>
        </p:txBody>
      </p:sp>
      <p:sp>
        <p:nvSpPr>
          <p:cNvPr id="10" name="Rectangle 9">
            <a:extLst>
              <a:ext uri="{FF2B5EF4-FFF2-40B4-BE49-F238E27FC236}">
                <a16:creationId xmlns:a16="http://schemas.microsoft.com/office/drawing/2014/main" id="{91B88B6B-BA02-6649-AC56-D16593798818}"/>
              </a:ext>
            </a:extLst>
          </p:cNvPr>
          <p:cNvSpPr/>
          <p:nvPr/>
        </p:nvSpPr>
        <p:spPr>
          <a:xfrm>
            <a:off x="3579825" y="2650915"/>
            <a:ext cx="1293979" cy="584775"/>
          </a:xfrm>
          <a:prstGeom prst="rect">
            <a:avLst/>
          </a:prstGeom>
          <a:solidFill>
            <a:srgbClr val="92D050"/>
          </a:solidFill>
        </p:spPr>
        <p:txBody>
          <a:bodyPr wrap="square">
            <a:spAutoFit/>
          </a:bodyPr>
          <a:lstStyle/>
          <a:p>
            <a:pPr algn="ctr"/>
            <a:r>
              <a:rPr lang="en-GB" sz="1600" b="1" dirty="0">
                <a:solidFill>
                  <a:srgbClr val="1A1A1A"/>
                </a:solidFill>
                <a:latin typeface="+mn-lt"/>
              </a:rPr>
              <a:t>Simplify </a:t>
            </a:r>
          </a:p>
          <a:p>
            <a:pPr algn="ctr"/>
            <a:r>
              <a:rPr lang="en-GB" sz="1600" b="1" dirty="0">
                <a:solidFill>
                  <a:srgbClr val="1A1A1A"/>
                </a:solidFill>
                <a:latin typeface="+mn-lt"/>
              </a:rPr>
              <a:t>Homepage</a:t>
            </a:r>
            <a:endParaRPr lang="en-GB" sz="1600" b="1" i="0" dirty="0">
              <a:solidFill>
                <a:srgbClr val="1A1A1A"/>
              </a:solidFill>
              <a:effectLst/>
              <a:latin typeface="+mn-lt"/>
            </a:endParaRPr>
          </a:p>
        </p:txBody>
      </p:sp>
      <p:cxnSp>
        <p:nvCxnSpPr>
          <p:cNvPr id="11" name="Straight Arrow Connector 10">
            <a:extLst>
              <a:ext uri="{FF2B5EF4-FFF2-40B4-BE49-F238E27FC236}">
                <a16:creationId xmlns:a16="http://schemas.microsoft.com/office/drawing/2014/main" id="{01EECF18-EE42-B541-BDE4-9E89F82E6F70}"/>
              </a:ext>
            </a:extLst>
          </p:cNvPr>
          <p:cNvCxnSpPr>
            <a:cxnSpLocks/>
          </p:cNvCxnSpPr>
          <p:nvPr/>
        </p:nvCxnSpPr>
        <p:spPr>
          <a:xfrm>
            <a:off x="4873804" y="1268760"/>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21F34569-2FAF-8A49-B581-990214FA2885}"/>
              </a:ext>
            </a:extLst>
          </p:cNvPr>
          <p:cNvCxnSpPr>
            <a:cxnSpLocks/>
          </p:cNvCxnSpPr>
          <p:nvPr/>
        </p:nvCxnSpPr>
        <p:spPr>
          <a:xfrm>
            <a:off x="2499705" y="2996704"/>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19468EBD-CD7F-7A4C-9CB4-9ADEFC503809}"/>
              </a:ext>
            </a:extLst>
          </p:cNvPr>
          <p:cNvSpPr/>
          <p:nvPr/>
        </p:nvSpPr>
        <p:spPr>
          <a:xfrm>
            <a:off x="3592029" y="796286"/>
            <a:ext cx="1293979" cy="830997"/>
          </a:xfrm>
          <a:prstGeom prst="rect">
            <a:avLst/>
          </a:prstGeom>
          <a:solidFill>
            <a:srgbClr val="92D050"/>
          </a:solidFill>
        </p:spPr>
        <p:txBody>
          <a:bodyPr wrap="square">
            <a:spAutoFit/>
          </a:bodyPr>
          <a:lstStyle/>
          <a:p>
            <a:pPr algn="ctr"/>
            <a:r>
              <a:rPr lang="en-GB" sz="1600" b="1" dirty="0">
                <a:solidFill>
                  <a:srgbClr val="1A1A1A"/>
                </a:solidFill>
                <a:latin typeface="+mn-lt"/>
              </a:rPr>
              <a:t>Redesign Menu and Search box</a:t>
            </a:r>
            <a:endParaRPr lang="en-GB" sz="1600" b="1" i="0" dirty="0">
              <a:solidFill>
                <a:srgbClr val="1A1A1A"/>
              </a:solidFill>
              <a:effectLst/>
              <a:latin typeface="+mn-lt"/>
            </a:endParaRPr>
          </a:p>
        </p:txBody>
      </p:sp>
      <p:pic>
        <p:nvPicPr>
          <p:cNvPr id="14" name="Picture 13">
            <a:extLst>
              <a:ext uri="{FF2B5EF4-FFF2-40B4-BE49-F238E27FC236}">
                <a16:creationId xmlns:a16="http://schemas.microsoft.com/office/drawing/2014/main" id="{8F0E6433-2F6E-3B40-BFC5-1296E68070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020"/>
          <a:stretch/>
        </p:blipFill>
        <p:spPr>
          <a:xfrm>
            <a:off x="348817" y="755011"/>
            <a:ext cx="1991320" cy="5911977"/>
          </a:xfrm>
          <a:prstGeom prst="rect">
            <a:avLst/>
          </a:prstGeom>
        </p:spPr>
      </p:pic>
      <p:grpSp>
        <p:nvGrpSpPr>
          <p:cNvPr id="15" name="Group 14">
            <a:extLst>
              <a:ext uri="{FF2B5EF4-FFF2-40B4-BE49-F238E27FC236}">
                <a16:creationId xmlns:a16="http://schemas.microsoft.com/office/drawing/2014/main" id="{BFE8BB9B-3F8F-C84D-9023-9C4DCC6C8B4E}"/>
              </a:ext>
            </a:extLst>
          </p:cNvPr>
          <p:cNvGrpSpPr/>
          <p:nvPr/>
        </p:nvGrpSpPr>
        <p:grpSpPr>
          <a:xfrm>
            <a:off x="6404386" y="929194"/>
            <a:ext cx="3500723" cy="5928806"/>
            <a:chOff x="5673080" y="893903"/>
            <a:chExt cx="2049459" cy="3470953"/>
          </a:xfrm>
        </p:grpSpPr>
        <p:pic>
          <p:nvPicPr>
            <p:cNvPr id="16" name="Picture 15">
              <a:extLst>
                <a:ext uri="{FF2B5EF4-FFF2-40B4-BE49-F238E27FC236}">
                  <a16:creationId xmlns:a16="http://schemas.microsoft.com/office/drawing/2014/main" id="{AA784A01-BAAA-6B43-87EE-A4D9CD108560}"/>
                </a:ext>
              </a:extLst>
            </p:cNvPr>
            <p:cNvPicPr>
              <a:picLocks noChangeAspect="1"/>
            </p:cNvPicPr>
            <p:nvPr/>
          </p:nvPicPr>
          <p:blipFill rotWithShape="1">
            <a:blip r:embed="rId3">
              <a:extLst>
                <a:ext uri="{28A0092B-C50C-407E-A947-70E740481C1C}">
                  <a14:useLocalDpi xmlns:a14="http://schemas.microsoft.com/office/drawing/2010/main" val="0"/>
                </a:ext>
              </a:extLst>
            </a:blip>
            <a:srcRect t="1" b="66762"/>
            <a:stretch/>
          </p:blipFill>
          <p:spPr>
            <a:xfrm>
              <a:off x="5673080" y="893903"/>
              <a:ext cx="2049459" cy="2175057"/>
            </a:xfrm>
            <a:prstGeom prst="rect">
              <a:avLst/>
            </a:prstGeom>
          </p:spPr>
        </p:pic>
        <p:pic>
          <p:nvPicPr>
            <p:cNvPr id="17" name="Picture 16">
              <a:extLst>
                <a:ext uri="{FF2B5EF4-FFF2-40B4-BE49-F238E27FC236}">
                  <a16:creationId xmlns:a16="http://schemas.microsoft.com/office/drawing/2014/main" id="{99FB3AE9-BDB0-3D48-8156-132D50AFAC61}"/>
                </a:ext>
              </a:extLst>
            </p:cNvPr>
            <p:cNvPicPr>
              <a:picLocks noChangeAspect="1"/>
            </p:cNvPicPr>
            <p:nvPr/>
          </p:nvPicPr>
          <p:blipFill rotWithShape="1">
            <a:blip r:embed="rId3">
              <a:extLst>
                <a:ext uri="{28A0092B-C50C-407E-A947-70E740481C1C}">
                  <a14:useLocalDpi xmlns:a14="http://schemas.microsoft.com/office/drawing/2010/main" val="0"/>
                </a:ext>
              </a:extLst>
            </a:blip>
            <a:srcRect t="51585" b="27508"/>
            <a:stretch/>
          </p:blipFill>
          <p:spPr>
            <a:xfrm>
              <a:off x="5673080" y="2996704"/>
              <a:ext cx="2049459" cy="1368152"/>
            </a:xfrm>
            <a:prstGeom prst="rect">
              <a:avLst/>
            </a:prstGeom>
          </p:spPr>
        </p:pic>
      </p:grpSp>
      <p:cxnSp>
        <p:nvCxnSpPr>
          <p:cNvPr id="18" name="Straight Arrow Connector 17">
            <a:extLst>
              <a:ext uri="{FF2B5EF4-FFF2-40B4-BE49-F238E27FC236}">
                <a16:creationId xmlns:a16="http://schemas.microsoft.com/office/drawing/2014/main" id="{54E329EB-8E29-314E-BFFA-1275F2F097C6}"/>
              </a:ext>
            </a:extLst>
          </p:cNvPr>
          <p:cNvCxnSpPr>
            <a:cxnSpLocks/>
          </p:cNvCxnSpPr>
          <p:nvPr/>
        </p:nvCxnSpPr>
        <p:spPr>
          <a:xfrm>
            <a:off x="4873804" y="2996952"/>
            <a:ext cx="10801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5062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0" y="-99392"/>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35FB9612-85E6-7945-B355-99F5CF6C73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752" y="188640"/>
            <a:ext cx="4536299" cy="6858000"/>
          </a:xfrm>
          <a:prstGeom prst="rect">
            <a:avLst/>
          </a:prstGeom>
        </p:spPr>
      </p:pic>
      <p:sp>
        <p:nvSpPr>
          <p:cNvPr id="16" name="Rectangle 15">
            <a:extLst>
              <a:ext uri="{FF2B5EF4-FFF2-40B4-BE49-F238E27FC236}">
                <a16:creationId xmlns:a16="http://schemas.microsoft.com/office/drawing/2014/main" id="{D9C03A9A-B23A-C549-BE57-B28FA6730B0E}"/>
              </a:ext>
            </a:extLst>
          </p:cNvPr>
          <p:cNvSpPr/>
          <p:nvPr/>
        </p:nvSpPr>
        <p:spPr>
          <a:xfrm>
            <a:off x="153403" y="401391"/>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page was well received</a:t>
            </a:r>
          </a:p>
        </p:txBody>
      </p:sp>
      <p:sp>
        <p:nvSpPr>
          <p:cNvPr id="17" name="Rectangle 16">
            <a:extLst>
              <a:ext uri="{FF2B5EF4-FFF2-40B4-BE49-F238E27FC236}">
                <a16:creationId xmlns:a16="http://schemas.microsoft.com/office/drawing/2014/main" id="{F13A829F-8A69-3249-8F72-1E3A11AFEDC7}"/>
              </a:ext>
            </a:extLst>
          </p:cNvPr>
          <p:cNvSpPr/>
          <p:nvPr/>
        </p:nvSpPr>
        <p:spPr>
          <a:xfrm>
            <a:off x="153403" y="1198917"/>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The tailoring options were widely used</a:t>
            </a:r>
          </a:p>
        </p:txBody>
      </p:sp>
      <p:sp>
        <p:nvSpPr>
          <p:cNvPr id="18" name="Rectangle 17">
            <a:extLst>
              <a:ext uri="{FF2B5EF4-FFF2-40B4-BE49-F238E27FC236}">
                <a16:creationId xmlns:a16="http://schemas.microsoft.com/office/drawing/2014/main" id="{11EB7BFE-C2F4-3742-A977-C9846045723C}"/>
              </a:ext>
            </a:extLst>
          </p:cNvPr>
          <p:cNvSpPr/>
          <p:nvPr/>
        </p:nvSpPr>
        <p:spPr>
          <a:xfrm>
            <a:off x="128464" y="1996443"/>
            <a:ext cx="2592288" cy="830997"/>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navigation options were clear and well received</a:t>
            </a:r>
          </a:p>
        </p:txBody>
      </p:sp>
      <p:sp>
        <p:nvSpPr>
          <p:cNvPr id="19" name="Rectangle 18">
            <a:extLst>
              <a:ext uri="{FF2B5EF4-FFF2-40B4-BE49-F238E27FC236}">
                <a16:creationId xmlns:a16="http://schemas.microsoft.com/office/drawing/2014/main" id="{6E33760C-F68A-114C-9D5C-FFA62F1BD637}"/>
              </a:ext>
            </a:extLst>
          </p:cNvPr>
          <p:cNvSpPr/>
          <p:nvPr/>
        </p:nvSpPr>
        <p:spPr>
          <a:xfrm>
            <a:off x="7403350" y="4437112"/>
            <a:ext cx="2731942" cy="1077218"/>
          </a:xfrm>
          <a:prstGeom prst="rect">
            <a:avLst/>
          </a:prstGeom>
          <a:solidFill>
            <a:srgbClr val="FF0000"/>
          </a:solidFill>
        </p:spPr>
        <p:txBody>
          <a:bodyPr wrap="square">
            <a:spAutoFit/>
          </a:bodyPr>
          <a:lstStyle/>
          <a:p>
            <a:pPr algn="ctr"/>
            <a:r>
              <a:rPr lang="en-GB" sz="1600" b="1" dirty="0">
                <a:solidFill>
                  <a:srgbClr val="1A1A1A"/>
                </a:solidFill>
                <a:latin typeface="+mn-lt"/>
              </a:rPr>
              <a:t>Warmly received but possibly too soon as they will not be relevant enough</a:t>
            </a:r>
            <a:endParaRPr lang="en-GB" sz="1600" b="1" i="0" dirty="0">
              <a:solidFill>
                <a:srgbClr val="1A1A1A"/>
              </a:solidFill>
              <a:effectLst/>
              <a:latin typeface="+mn-lt"/>
            </a:endParaRPr>
          </a:p>
        </p:txBody>
      </p:sp>
      <p:cxnSp>
        <p:nvCxnSpPr>
          <p:cNvPr id="20" name="Straight Arrow Connector 19">
            <a:extLst>
              <a:ext uri="{FF2B5EF4-FFF2-40B4-BE49-F238E27FC236}">
                <a16:creationId xmlns:a16="http://schemas.microsoft.com/office/drawing/2014/main" id="{7813EEFA-3216-5B4D-88DC-AB19A6D1591C}"/>
              </a:ext>
            </a:extLst>
          </p:cNvPr>
          <p:cNvCxnSpPr>
            <a:cxnSpLocks/>
          </p:cNvCxnSpPr>
          <p:nvPr/>
        </p:nvCxnSpPr>
        <p:spPr>
          <a:xfrm flipV="1">
            <a:off x="2770630" y="1412776"/>
            <a:ext cx="1894338" cy="78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63C0E91-C5E6-2944-B4E4-D3A33D2D939D}"/>
              </a:ext>
            </a:extLst>
          </p:cNvPr>
          <p:cNvCxnSpPr>
            <a:cxnSpLocks/>
            <a:stCxn id="19" idx="1"/>
          </p:cNvCxnSpPr>
          <p:nvPr/>
        </p:nvCxnSpPr>
        <p:spPr>
          <a:xfrm flipH="1">
            <a:off x="6761624" y="4975721"/>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7A0A1321-9688-064F-BF17-CB64B76B573F}"/>
              </a:ext>
            </a:extLst>
          </p:cNvPr>
          <p:cNvCxnSpPr>
            <a:cxnSpLocks/>
            <a:stCxn id="18" idx="3"/>
          </p:cNvCxnSpPr>
          <p:nvPr/>
        </p:nvCxnSpPr>
        <p:spPr>
          <a:xfrm flipV="1">
            <a:off x="2720752" y="2283392"/>
            <a:ext cx="792088" cy="1285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ectangle 27">
            <a:extLst>
              <a:ext uri="{FF2B5EF4-FFF2-40B4-BE49-F238E27FC236}">
                <a16:creationId xmlns:a16="http://schemas.microsoft.com/office/drawing/2014/main" id="{E900B8B2-3C4E-194C-A610-95F737508980}"/>
              </a:ext>
            </a:extLst>
          </p:cNvPr>
          <p:cNvSpPr/>
          <p:nvPr/>
        </p:nvSpPr>
        <p:spPr>
          <a:xfrm>
            <a:off x="7392299" y="1916832"/>
            <a:ext cx="2731942" cy="830997"/>
          </a:xfrm>
          <a:prstGeom prst="rect">
            <a:avLst/>
          </a:prstGeom>
          <a:solidFill>
            <a:srgbClr val="FF0000"/>
          </a:solidFill>
        </p:spPr>
        <p:txBody>
          <a:bodyPr wrap="square">
            <a:spAutoFit/>
          </a:bodyPr>
          <a:lstStyle/>
          <a:p>
            <a:pPr algn="ctr"/>
            <a:r>
              <a:rPr lang="en-GB" sz="1600" b="1" dirty="0">
                <a:solidFill>
                  <a:srgbClr val="1A1A1A"/>
                </a:solidFill>
                <a:latin typeface="+mn-lt"/>
              </a:rPr>
              <a:t>Too much overlap between the 2</a:t>
            </a:r>
            <a:r>
              <a:rPr lang="en-GB" sz="1600" b="1" baseline="30000" dirty="0">
                <a:solidFill>
                  <a:srgbClr val="1A1A1A"/>
                </a:solidFill>
                <a:latin typeface="+mn-lt"/>
              </a:rPr>
              <a:t>nd</a:t>
            </a:r>
            <a:r>
              <a:rPr lang="en-GB" sz="1600" b="1" dirty="0">
                <a:solidFill>
                  <a:srgbClr val="1A1A1A"/>
                </a:solidFill>
                <a:latin typeface="+mn-lt"/>
              </a:rPr>
              <a:t> and 3</a:t>
            </a:r>
            <a:r>
              <a:rPr lang="en-GB" sz="1600" b="1" baseline="30000" dirty="0">
                <a:solidFill>
                  <a:srgbClr val="1A1A1A"/>
                </a:solidFill>
                <a:latin typeface="+mn-lt"/>
              </a:rPr>
              <a:t>rd</a:t>
            </a:r>
            <a:r>
              <a:rPr lang="en-GB" sz="1600" b="1" dirty="0">
                <a:solidFill>
                  <a:srgbClr val="1A1A1A"/>
                </a:solidFill>
                <a:latin typeface="+mn-lt"/>
              </a:rPr>
              <a:t> options</a:t>
            </a:r>
            <a:endParaRPr lang="en-GB" sz="1600" b="1" i="0" dirty="0">
              <a:solidFill>
                <a:srgbClr val="1A1A1A"/>
              </a:solidFill>
              <a:effectLst/>
              <a:latin typeface="+mn-lt"/>
            </a:endParaRPr>
          </a:p>
        </p:txBody>
      </p:sp>
      <p:cxnSp>
        <p:nvCxnSpPr>
          <p:cNvPr id="29" name="Straight Arrow Connector 28">
            <a:extLst>
              <a:ext uri="{FF2B5EF4-FFF2-40B4-BE49-F238E27FC236}">
                <a16:creationId xmlns:a16="http://schemas.microsoft.com/office/drawing/2014/main" id="{4CF5019B-8E10-5247-99EA-8946A07CE056}"/>
              </a:ext>
            </a:extLst>
          </p:cNvPr>
          <p:cNvCxnSpPr>
            <a:cxnSpLocks/>
          </p:cNvCxnSpPr>
          <p:nvPr/>
        </p:nvCxnSpPr>
        <p:spPr>
          <a:xfrm flipH="1">
            <a:off x="6750573" y="2424754"/>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932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0" y="20078"/>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6ED1C040-8C77-AD4B-B753-90BC17196127}"/>
              </a:ext>
            </a:extLst>
          </p:cNvPr>
          <p:cNvPicPr>
            <a:picLocks noChangeAspect="1"/>
          </p:cNvPicPr>
          <p:nvPr/>
        </p:nvPicPr>
        <p:blipFill rotWithShape="1">
          <a:blip r:embed="rId2">
            <a:extLst>
              <a:ext uri="{28A0092B-C50C-407E-A947-70E740481C1C}">
                <a14:useLocalDpi xmlns:a14="http://schemas.microsoft.com/office/drawing/2010/main" val="0"/>
              </a:ext>
            </a:extLst>
          </a:blip>
          <a:srcRect l="13187" t="22681" r="13187" b="56240"/>
          <a:stretch/>
        </p:blipFill>
        <p:spPr>
          <a:xfrm>
            <a:off x="-80696" y="1052736"/>
            <a:ext cx="10314520" cy="4464496"/>
          </a:xfrm>
          <a:prstGeom prst="rect">
            <a:avLst/>
          </a:prstGeom>
        </p:spPr>
      </p:pic>
    </p:spTree>
    <p:extLst>
      <p:ext uri="{BB962C8B-B14F-4D97-AF65-F5344CB8AC3E}">
        <p14:creationId xmlns:p14="http://schemas.microsoft.com/office/powerpoint/2010/main" val="35478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3543" y="-99392"/>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35FB9612-85E6-7945-B355-99F5CF6C73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752" y="188640"/>
            <a:ext cx="4536299" cy="6858000"/>
          </a:xfrm>
          <a:prstGeom prst="rect">
            <a:avLst/>
          </a:prstGeom>
        </p:spPr>
      </p:pic>
      <p:sp>
        <p:nvSpPr>
          <p:cNvPr id="16" name="Rectangle 15">
            <a:extLst>
              <a:ext uri="{FF2B5EF4-FFF2-40B4-BE49-F238E27FC236}">
                <a16:creationId xmlns:a16="http://schemas.microsoft.com/office/drawing/2014/main" id="{D9C03A9A-B23A-C549-BE57-B28FA6730B0E}"/>
              </a:ext>
            </a:extLst>
          </p:cNvPr>
          <p:cNvSpPr/>
          <p:nvPr/>
        </p:nvSpPr>
        <p:spPr>
          <a:xfrm>
            <a:off x="153403" y="401391"/>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page was well received</a:t>
            </a:r>
          </a:p>
        </p:txBody>
      </p:sp>
      <p:sp>
        <p:nvSpPr>
          <p:cNvPr id="17" name="Rectangle 16">
            <a:extLst>
              <a:ext uri="{FF2B5EF4-FFF2-40B4-BE49-F238E27FC236}">
                <a16:creationId xmlns:a16="http://schemas.microsoft.com/office/drawing/2014/main" id="{F13A829F-8A69-3249-8F72-1E3A11AFEDC7}"/>
              </a:ext>
            </a:extLst>
          </p:cNvPr>
          <p:cNvSpPr/>
          <p:nvPr/>
        </p:nvSpPr>
        <p:spPr>
          <a:xfrm>
            <a:off x="153403" y="1198917"/>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The tailoring options were widely used</a:t>
            </a:r>
          </a:p>
        </p:txBody>
      </p:sp>
      <p:sp>
        <p:nvSpPr>
          <p:cNvPr id="18" name="Rectangle 17">
            <a:extLst>
              <a:ext uri="{FF2B5EF4-FFF2-40B4-BE49-F238E27FC236}">
                <a16:creationId xmlns:a16="http://schemas.microsoft.com/office/drawing/2014/main" id="{11EB7BFE-C2F4-3742-A977-C9846045723C}"/>
              </a:ext>
            </a:extLst>
          </p:cNvPr>
          <p:cNvSpPr/>
          <p:nvPr/>
        </p:nvSpPr>
        <p:spPr>
          <a:xfrm>
            <a:off x="128464" y="1996443"/>
            <a:ext cx="2592288" cy="830997"/>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navigation options were clear and well received</a:t>
            </a:r>
          </a:p>
        </p:txBody>
      </p:sp>
      <p:sp>
        <p:nvSpPr>
          <p:cNvPr id="19" name="Rectangle 18">
            <a:extLst>
              <a:ext uri="{FF2B5EF4-FFF2-40B4-BE49-F238E27FC236}">
                <a16:creationId xmlns:a16="http://schemas.microsoft.com/office/drawing/2014/main" id="{6E33760C-F68A-114C-9D5C-FFA62F1BD637}"/>
              </a:ext>
            </a:extLst>
          </p:cNvPr>
          <p:cNvSpPr/>
          <p:nvPr/>
        </p:nvSpPr>
        <p:spPr>
          <a:xfrm>
            <a:off x="7403350" y="4437112"/>
            <a:ext cx="2731942" cy="1077218"/>
          </a:xfrm>
          <a:prstGeom prst="rect">
            <a:avLst/>
          </a:prstGeom>
          <a:solidFill>
            <a:srgbClr val="FF0000"/>
          </a:solidFill>
        </p:spPr>
        <p:txBody>
          <a:bodyPr wrap="square">
            <a:spAutoFit/>
          </a:bodyPr>
          <a:lstStyle/>
          <a:p>
            <a:pPr algn="ctr"/>
            <a:r>
              <a:rPr lang="en-GB" sz="1600" b="1" dirty="0">
                <a:solidFill>
                  <a:srgbClr val="1A1A1A"/>
                </a:solidFill>
                <a:latin typeface="+mn-lt"/>
              </a:rPr>
              <a:t>Warmly received but possibly too soon as they will not be relevant enough</a:t>
            </a:r>
            <a:endParaRPr lang="en-GB" sz="1600" b="1" i="0" dirty="0">
              <a:solidFill>
                <a:srgbClr val="1A1A1A"/>
              </a:solidFill>
              <a:effectLst/>
              <a:latin typeface="+mn-lt"/>
            </a:endParaRPr>
          </a:p>
        </p:txBody>
      </p:sp>
      <p:cxnSp>
        <p:nvCxnSpPr>
          <p:cNvPr id="20" name="Straight Arrow Connector 19">
            <a:extLst>
              <a:ext uri="{FF2B5EF4-FFF2-40B4-BE49-F238E27FC236}">
                <a16:creationId xmlns:a16="http://schemas.microsoft.com/office/drawing/2014/main" id="{7813EEFA-3216-5B4D-88DC-AB19A6D1591C}"/>
              </a:ext>
            </a:extLst>
          </p:cNvPr>
          <p:cNvCxnSpPr>
            <a:cxnSpLocks/>
          </p:cNvCxnSpPr>
          <p:nvPr/>
        </p:nvCxnSpPr>
        <p:spPr>
          <a:xfrm flipV="1">
            <a:off x="2770630" y="1412776"/>
            <a:ext cx="1894338" cy="78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63C0E91-C5E6-2944-B4E4-D3A33D2D939D}"/>
              </a:ext>
            </a:extLst>
          </p:cNvPr>
          <p:cNvCxnSpPr>
            <a:cxnSpLocks/>
            <a:stCxn id="19" idx="1"/>
          </p:cNvCxnSpPr>
          <p:nvPr/>
        </p:nvCxnSpPr>
        <p:spPr>
          <a:xfrm flipH="1">
            <a:off x="6761624" y="4975721"/>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7A0A1321-9688-064F-BF17-CB64B76B573F}"/>
              </a:ext>
            </a:extLst>
          </p:cNvPr>
          <p:cNvCxnSpPr>
            <a:cxnSpLocks/>
            <a:stCxn id="18" idx="3"/>
          </p:cNvCxnSpPr>
          <p:nvPr/>
        </p:nvCxnSpPr>
        <p:spPr>
          <a:xfrm flipV="1">
            <a:off x="2720752" y="2283392"/>
            <a:ext cx="792088" cy="1285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ectangle 27">
            <a:extLst>
              <a:ext uri="{FF2B5EF4-FFF2-40B4-BE49-F238E27FC236}">
                <a16:creationId xmlns:a16="http://schemas.microsoft.com/office/drawing/2014/main" id="{E900B8B2-3C4E-194C-A610-95F737508980}"/>
              </a:ext>
            </a:extLst>
          </p:cNvPr>
          <p:cNvSpPr/>
          <p:nvPr/>
        </p:nvSpPr>
        <p:spPr>
          <a:xfrm>
            <a:off x="7392299" y="1916832"/>
            <a:ext cx="2731942" cy="830997"/>
          </a:xfrm>
          <a:prstGeom prst="rect">
            <a:avLst/>
          </a:prstGeom>
          <a:solidFill>
            <a:srgbClr val="FF0000"/>
          </a:solidFill>
        </p:spPr>
        <p:txBody>
          <a:bodyPr wrap="square">
            <a:spAutoFit/>
          </a:bodyPr>
          <a:lstStyle/>
          <a:p>
            <a:pPr algn="ctr"/>
            <a:r>
              <a:rPr lang="en-GB" sz="1600" b="1" dirty="0">
                <a:solidFill>
                  <a:srgbClr val="1A1A1A"/>
                </a:solidFill>
                <a:latin typeface="+mn-lt"/>
              </a:rPr>
              <a:t>Too much overlap between the 2</a:t>
            </a:r>
            <a:r>
              <a:rPr lang="en-GB" sz="1600" b="1" baseline="30000" dirty="0">
                <a:solidFill>
                  <a:srgbClr val="1A1A1A"/>
                </a:solidFill>
                <a:latin typeface="+mn-lt"/>
              </a:rPr>
              <a:t>nd</a:t>
            </a:r>
            <a:r>
              <a:rPr lang="en-GB" sz="1600" b="1" dirty="0">
                <a:solidFill>
                  <a:srgbClr val="1A1A1A"/>
                </a:solidFill>
                <a:latin typeface="+mn-lt"/>
              </a:rPr>
              <a:t> and 3</a:t>
            </a:r>
            <a:r>
              <a:rPr lang="en-GB" sz="1600" b="1" baseline="30000" dirty="0">
                <a:solidFill>
                  <a:srgbClr val="1A1A1A"/>
                </a:solidFill>
                <a:latin typeface="+mn-lt"/>
              </a:rPr>
              <a:t>rd</a:t>
            </a:r>
            <a:r>
              <a:rPr lang="en-GB" sz="1600" b="1" dirty="0">
                <a:solidFill>
                  <a:srgbClr val="1A1A1A"/>
                </a:solidFill>
                <a:latin typeface="+mn-lt"/>
              </a:rPr>
              <a:t> options</a:t>
            </a:r>
            <a:endParaRPr lang="en-GB" sz="1600" b="1" i="0" dirty="0">
              <a:solidFill>
                <a:srgbClr val="1A1A1A"/>
              </a:solidFill>
              <a:effectLst/>
              <a:latin typeface="+mn-lt"/>
            </a:endParaRPr>
          </a:p>
        </p:txBody>
      </p:sp>
      <p:cxnSp>
        <p:nvCxnSpPr>
          <p:cNvPr id="29" name="Straight Arrow Connector 28">
            <a:extLst>
              <a:ext uri="{FF2B5EF4-FFF2-40B4-BE49-F238E27FC236}">
                <a16:creationId xmlns:a16="http://schemas.microsoft.com/office/drawing/2014/main" id="{4CF5019B-8E10-5247-99EA-8946A07CE056}"/>
              </a:ext>
            </a:extLst>
          </p:cNvPr>
          <p:cNvCxnSpPr>
            <a:cxnSpLocks/>
          </p:cNvCxnSpPr>
          <p:nvPr/>
        </p:nvCxnSpPr>
        <p:spPr>
          <a:xfrm flipH="1">
            <a:off x="6750573" y="2424754"/>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016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0" y="20078"/>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6ED1C040-8C77-AD4B-B753-90BC17196127}"/>
              </a:ext>
            </a:extLst>
          </p:cNvPr>
          <p:cNvPicPr>
            <a:picLocks noChangeAspect="1"/>
          </p:cNvPicPr>
          <p:nvPr/>
        </p:nvPicPr>
        <p:blipFill rotWithShape="1">
          <a:blip r:embed="rId2">
            <a:extLst>
              <a:ext uri="{28A0092B-C50C-407E-A947-70E740481C1C}">
                <a14:useLocalDpi xmlns:a14="http://schemas.microsoft.com/office/drawing/2010/main" val="0"/>
              </a:ext>
            </a:extLst>
          </a:blip>
          <a:srcRect b="41600"/>
          <a:stretch/>
        </p:blipFill>
        <p:spPr>
          <a:xfrm>
            <a:off x="1340349" y="260648"/>
            <a:ext cx="7472430" cy="6597352"/>
          </a:xfrm>
          <a:prstGeom prst="rect">
            <a:avLst/>
          </a:prstGeom>
        </p:spPr>
      </p:pic>
    </p:spTree>
    <p:extLst>
      <p:ext uri="{BB962C8B-B14F-4D97-AF65-F5344CB8AC3E}">
        <p14:creationId xmlns:p14="http://schemas.microsoft.com/office/powerpoint/2010/main" val="154588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0" y="0"/>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13A829F-8A69-3249-8F72-1E3A11AFEDC7}"/>
              </a:ext>
            </a:extLst>
          </p:cNvPr>
          <p:cNvSpPr/>
          <p:nvPr/>
        </p:nvSpPr>
        <p:spPr>
          <a:xfrm>
            <a:off x="153403" y="1198917"/>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The tailoring options were widely used</a:t>
            </a:r>
          </a:p>
        </p:txBody>
      </p:sp>
      <p:sp>
        <p:nvSpPr>
          <p:cNvPr id="18" name="Rectangle 17">
            <a:extLst>
              <a:ext uri="{FF2B5EF4-FFF2-40B4-BE49-F238E27FC236}">
                <a16:creationId xmlns:a16="http://schemas.microsoft.com/office/drawing/2014/main" id="{11EB7BFE-C2F4-3742-A977-C9846045723C}"/>
              </a:ext>
            </a:extLst>
          </p:cNvPr>
          <p:cNvSpPr/>
          <p:nvPr/>
        </p:nvSpPr>
        <p:spPr>
          <a:xfrm>
            <a:off x="128464" y="1996443"/>
            <a:ext cx="2592288" cy="830997"/>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navigation options were clear and well received</a:t>
            </a:r>
          </a:p>
        </p:txBody>
      </p:sp>
      <p:sp>
        <p:nvSpPr>
          <p:cNvPr id="19" name="Rectangle 18">
            <a:extLst>
              <a:ext uri="{FF2B5EF4-FFF2-40B4-BE49-F238E27FC236}">
                <a16:creationId xmlns:a16="http://schemas.microsoft.com/office/drawing/2014/main" id="{6E33760C-F68A-114C-9D5C-FFA62F1BD637}"/>
              </a:ext>
            </a:extLst>
          </p:cNvPr>
          <p:cNvSpPr/>
          <p:nvPr/>
        </p:nvSpPr>
        <p:spPr>
          <a:xfrm>
            <a:off x="7425587" y="4834607"/>
            <a:ext cx="2731942" cy="1077218"/>
          </a:xfrm>
          <a:prstGeom prst="rect">
            <a:avLst/>
          </a:prstGeom>
          <a:solidFill>
            <a:srgbClr val="FF0000"/>
          </a:solidFill>
        </p:spPr>
        <p:txBody>
          <a:bodyPr wrap="square">
            <a:spAutoFit/>
          </a:bodyPr>
          <a:lstStyle/>
          <a:p>
            <a:pPr algn="ctr"/>
            <a:r>
              <a:rPr lang="en-GB" sz="1600" b="1" dirty="0">
                <a:solidFill>
                  <a:srgbClr val="1A1A1A"/>
                </a:solidFill>
                <a:latin typeface="+mn-lt"/>
              </a:rPr>
              <a:t>Warmly received but possibly too soon as they will not be relevant enough</a:t>
            </a:r>
            <a:endParaRPr lang="en-GB" sz="1600" b="1" i="0" dirty="0">
              <a:solidFill>
                <a:srgbClr val="1A1A1A"/>
              </a:solidFill>
              <a:effectLst/>
              <a:latin typeface="+mn-lt"/>
            </a:endParaRPr>
          </a:p>
        </p:txBody>
      </p:sp>
      <p:pic>
        <p:nvPicPr>
          <p:cNvPr id="4" name="Picture 3">
            <a:extLst>
              <a:ext uri="{FF2B5EF4-FFF2-40B4-BE49-F238E27FC236}">
                <a16:creationId xmlns:a16="http://schemas.microsoft.com/office/drawing/2014/main" id="{CA7DE046-C350-C345-88F3-54F28C8D8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2502" y="49696"/>
            <a:ext cx="3505081" cy="6858000"/>
          </a:xfrm>
          <a:prstGeom prst="rect">
            <a:avLst/>
          </a:prstGeom>
        </p:spPr>
      </p:pic>
      <p:cxnSp>
        <p:nvCxnSpPr>
          <p:cNvPr id="20" name="Straight Arrow Connector 19">
            <a:extLst>
              <a:ext uri="{FF2B5EF4-FFF2-40B4-BE49-F238E27FC236}">
                <a16:creationId xmlns:a16="http://schemas.microsoft.com/office/drawing/2014/main" id="{7813EEFA-3216-5B4D-88DC-AB19A6D1591C}"/>
              </a:ext>
            </a:extLst>
          </p:cNvPr>
          <p:cNvCxnSpPr>
            <a:cxnSpLocks/>
          </p:cNvCxnSpPr>
          <p:nvPr/>
        </p:nvCxnSpPr>
        <p:spPr>
          <a:xfrm flipV="1">
            <a:off x="2770630" y="986166"/>
            <a:ext cx="1894338" cy="5051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63C0E91-C5E6-2944-B4E4-D3A33D2D939D}"/>
              </a:ext>
            </a:extLst>
          </p:cNvPr>
          <p:cNvCxnSpPr>
            <a:cxnSpLocks/>
          </p:cNvCxnSpPr>
          <p:nvPr/>
        </p:nvCxnSpPr>
        <p:spPr>
          <a:xfrm flipH="1">
            <a:off x="6727583" y="5373216"/>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7A0A1321-9688-064F-BF17-CB64B76B573F}"/>
              </a:ext>
            </a:extLst>
          </p:cNvPr>
          <p:cNvCxnSpPr>
            <a:cxnSpLocks/>
            <a:stCxn id="18" idx="3"/>
          </p:cNvCxnSpPr>
          <p:nvPr/>
        </p:nvCxnSpPr>
        <p:spPr>
          <a:xfrm flipV="1">
            <a:off x="2720752" y="2283392"/>
            <a:ext cx="792088" cy="1285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ED18CC63-6741-654F-9DFA-BCC166D02E5C}"/>
              </a:ext>
            </a:extLst>
          </p:cNvPr>
          <p:cNvSpPr/>
          <p:nvPr/>
        </p:nvSpPr>
        <p:spPr>
          <a:xfrm>
            <a:off x="7425587" y="1592838"/>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Not what was expected and too confusing</a:t>
            </a:r>
            <a:endParaRPr lang="en-GB" sz="1600" b="1" i="0" dirty="0">
              <a:solidFill>
                <a:srgbClr val="1A1A1A"/>
              </a:solidFill>
              <a:effectLst/>
              <a:latin typeface="+mn-lt"/>
            </a:endParaRPr>
          </a:p>
        </p:txBody>
      </p:sp>
      <p:sp>
        <p:nvSpPr>
          <p:cNvPr id="23" name="Rectangle 22">
            <a:extLst>
              <a:ext uri="{FF2B5EF4-FFF2-40B4-BE49-F238E27FC236}">
                <a16:creationId xmlns:a16="http://schemas.microsoft.com/office/drawing/2014/main" id="{3D64572B-AB96-024E-A304-9ECE38F222CE}"/>
              </a:ext>
            </a:extLst>
          </p:cNvPr>
          <p:cNvSpPr/>
          <p:nvPr/>
        </p:nvSpPr>
        <p:spPr>
          <a:xfrm>
            <a:off x="7425587" y="3428367"/>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Viewed as too generic and a bit desperate</a:t>
            </a:r>
            <a:endParaRPr lang="en-GB" sz="1600" b="1" i="0" dirty="0">
              <a:solidFill>
                <a:srgbClr val="1A1A1A"/>
              </a:solidFill>
              <a:effectLst/>
              <a:latin typeface="+mn-lt"/>
            </a:endParaRPr>
          </a:p>
        </p:txBody>
      </p:sp>
      <p:cxnSp>
        <p:nvCxnSpPr>
          <p:cNvPr id="24" name="Straight Arrow Connector 23">
            <a:extLst>
              <a:ext uri="{FF2B5EF4-FFF2-40B4-BE49-F238E27FC236}">
                <a16:creationId xmlns:a16="http://schemas.microsoft.com/office/drawing/2014/main" id="{6A71E2FC-31E0-A347-ACC4-BF212651940D}"/>
              </a:ext>
            </a:extLst>
          </p:cNvPr>
          <p:cNvCxnSpPr>
            <a:cxnSpLocks/>
          </p:cNvCxnSpPr>
          <p:nvPr/>
        </p:nvCxnSpPr>
        <p:spPr>
          <a:xfrm flipH="1">
            <a:off x="6719808" y="3739344"/>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E7D41B9-1B59-7142-BF26-4C555D08FB15}"/>
              </a:ext>
            </a:extLst>
          </p:cNvPr>
          <p:cNvCxnSpPr>
            <a:cxnSpLocks/>
          </p:cNvCxnSpPr>
          <p:nvPr/>
        </p:nvCxnSpPr>
        <p:spPr>
          <a:xfrm flipH="1">
            <a:off x="6719808" y="1866083"/>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818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4401" y="-72728"/>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CA7DE046-C350-C345-88F3-54F28C8D8DD6}"/>
              </a:ext>
            </a:extLst>
          </p:cNvPr>
          <p:cNvPicPr>
            <a:picLocks noChangeAspect="1"/>
          </p:cNvPicPr>
          <p:nvPr/>
        </p:nvPicPr>
        <p:blipFill rotWithShape="1">
          <a:blip r:embed="rId2">
            <a:extLst>
              <a:ext uri="{28A0092B-C50C-407E-A947-70E740481C1C}">
                <a14:useLocalDpi xmlns:a14="http://schemas.microsoft.com/office/drawing/2010/main" val="0"/>
              </a:ext>
            </a:extLst>
          </a:blip>
          <a:srcRect l="15771" t="17961" r="15367" b="64375"/>
          <a:stretch/>
        </p:blipFill>
        <p:spPr>
          <a:xfrm>
            <a:off x="-166045" y="772458"/>
            <a:ext cx="10494019" cy="5267020"/>
          </a:xfrm>
          <a:prstGeom prst="rect">
            <a:avLst/>
          </a:prstGeom>
        </p:spPr>
      </p:pic>
    </p:spTree>
    <p:extLst>
      <p:ext uri="{BB962C8B-B14F-4D97-AF65-F5344CB8AC3E}">
        <p14:creationId xmlns:p14="http://schemas.microsoft.com/office/powerpoint/2010/main" val="100252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4719" y="-116516"/>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13A829F-8A69-3249-8F72-1E3A11AFEDC7}"/>
              </a:ext>
            </a:extLst>
          </p:cNvPr>
          <p:cNvSpPr/>
          <p:nvPr/>
        </p:nvSpPr>
        <p:spPr>
          <a:xfrm>
            <a:off x="153403" y="1198917"/>
            <a:ext cx="2592288" cy="584775"/>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The tailoring options were widely used</a:t>
            </a:r>
          </a:p>
        </p:txBody>
      </p:sp>
      <p:sp>
        <p:nvSpPr>
          <p:cNvPr id="18" name="Rectangle 17">
            <a:extLst>
              <a:ext uri="{FF2B5EF4-FFF2-40B4-BE49-F238E27FC236}">
                <a16:creationId xmlns:a16="http://schemas.microsoft.com/office/drawing/2014/main" id="{11EB7BFE-C2F4-3742-A977-C9846045723C}"/>
              </a:ext>
            </a:extLst>
          </p:cNvPr>
          <p:cNvSpPr/>
          <p:nvPr/>
        </p:nvSpPr>
        <p:spPr>
          <a:xfrm>
            <a:off x="128464" y="1996443"/>
            <a:ext cx="2592288" cy="830997"/>
          </a:xfrm>
          <a:prstGeom prst="rect">
            <a:avLst/>
          </a:prstGeom>
          <a:solidFill>
            <a:srgbClr val="92D050"/>
          </a:solidFill>
        </p:spPr>
        <p:txBody>
          <a:bodyPr wrap="square">
            <a:spAutoFit/>
          </a:bodyPr>
          <a:lstStyle/>
          <a:p>
            <a:pPr algn="ctr"/>
            <a:r>
              <a:rPr lang="en-GB" sz="1600" b="1" i="0" dirty="0">
                <a:solidFill>
                  <a:srgbClr val="1A1A1A"/>
                </a:solidFill>
                <a:effectLst/>
                <a:latin typeface="+mn-lt"/>
              </a:rPr>
              <a:t>This navigation options were clear and well received</a:t>
            </a:r>
          </a:p>
        </p:txBody>
      </p:sp>
      <p:sp>
        <p:nvSpPr>
          <p:cNvPr id="19" name="Rectangle 18">
            <a:extLst>
              <a:ext uri="{FF2B5EF4-FFF2-40B4-BE49-F238E27FC236}">
                <a16:creationId xmlns:a16="http://schemas.microsoft.com/office/drawing/2014/main" id="{6E33760C-F68A-114C-9D5C-FFA62F1BD637}"/>
              </a:ext>
            </a:extLst>
          </p:cNvPr>
          <p:cNvSpPr/>
          <p:nvPr/>
        </p:nvSpPr>
        <p:spPr>
          <a:xfrm>
            <a:off x="7425587" y="4834607"/>
            <a:ext cx="2731942" cy="1077218"/>
          </a:xfrm>
          <a:prstGeom prst="rect">
            <a:avLst/>
          </a:prstGeom>
          <a:solidFill>
            <a:srgbClr val="FF0000"/>
          </a:solidFill>
        </p:spPr>
        <p:txBody>
          <a:bodyPr wrap="square">
            <a:spAutoFit/>
          </a:bodyPr>
          <a:lstStyle/>
          <a:p>
            <a:pPr algn="ctr"/>
            <a:r>
              <a:rPr lang="en-GB" sz="1600" b="1" dirty="0">
                <a:solidFill>
                  <a:srgbClr val="1A1A1A"/>
                </a:solidFill>
                <a:latin typeface="+mn-lt"/>
              </a:rPr>
              <a:t>Warmly received but possibly too soon as they will not be relevant enough</a:t>
            </a:r>
            <a:endParaRPr lang="en-GB" sz="1600" b="1" i="0" dirty="0">
              <a:solidFill>
                <a:srgbClr val="1A1A1A"/>
              </a:solidFill>
              <a:effectLst/>
              <a:latin typeface="+mn-lt"/>
            </a:endParaRPr>
          </a:p>
        </p:txBody>
      </p:sp>
      <p:pic>
        <p:nvPicPr>
          <p:cNvPr id="4" name="Picture 3">
            <a:extLst>
              <a:ext uri="{FF2B5EF4-FFF2-40B4-BE49-F238E27FC236}">
                <a16:creationId xmlns:a16="http://schemas.microsoft.com/office/drawing/2014/main" id="{CA7DE046-C350-C345-88F3-54F28C8D8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22502" y="49696"/>
            <a:ext cx="3505081" cy="6858000"/>
          </a:xfrm>
          <a:prstGeom prst="rect">
            <a:avLst/>
          </a:prstGeom>
        </p:spPr>
      </p:pic>
      <p:cxnSp>
        <p:nvCxnSpPr>
          <p:cNvPr id="20" name="Straight Arrow Connector 19">
            <a:extLst>
              <a:ext uri="{FF2B5EF4-FFF2-40B4-BE49-F238E27FC236}">
                <a16:creationId xmlns:a16="http://schemas.microsoft.com/office/drawing/2014/main" id="{7813EEFA-3216-5B4D-88DC-AB19A6D1591C}"/>
              </a:ext>
            </a:extLst>
          </p:cNvPr>
          <p:cNvCxnSpPr>
            <a:cxnSpLocks/>
          </p:cNvCxnSpPr>
          <p:nvPr/>
        </p:nvCxnSpPr>
        <p:spPr>
          <a:xfrm flipV="1">
            <a:off x="2770630" y="986166"/>
            <a:ext cx="1894338" cy="5051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63C0E91-C5E6-2944-B4E4-D3A33D2D939D}"/>
              </a:ext>
            </a:extLst>
          </p:cNvPr>
          <p:cNvCxnSpPr>
            <a:cxnSpLocks/>
          </p:cNvCxnSpPr>
          <p:nvPr/>
        </p:nvCxnSpPr>
        <p:spPr>
          <a:xfrm flipH="1">
            <a:off x="6727583" y="5373216"/>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7A0A1321-9688-064F-BF17-CB64B76B573F}"/>
              </a:ext>
            </a:extLst>
          </p:cNvPr>
          <p:cNvCxnSpPr>
            <a:cxnSpLocks/>
            <a:stCxn id="18" idx="3"/>
          </p:cNvCxnSpPr>
          <p:nvPr/>
        </p:nvCxnSpPr>
        <p:spPr>
          <a:xfrm flipV="1">
            <a:off x="2720752" y="2283392"/>
            <a:ext cx="792088" cy="1285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ED18CC63-6741-654F-9DFA-BCC166D02E5C}"/>
              </a:ext>
            </a:extLst>
          </p:cNvPr>
          <p:cNvSpPr/>
          <p:nvPr/>
        </p:nvSpPr>
        <p:spPr>
          <a:xfrm>
            <a:off x="7425587" y="1592838"/>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Not what was expected and too confusing</a:t>
            </a:r>
            <a:endParaRPr lang="en-GB" sz="1600" b="1" i="0" dirty="0">
              <a:solidFill>
                <a:srgbClr val="1A1A1A"/>
              </a:solidFill>
              <a:effectLst/>
              <a:latin typeface="+mn-lt"/>
            </a:endParaRPr>
          </a:p>
        </p:txBody>
      </p:sp>
      <p:sp>
        <p:nvSpPr>
          <p:cNvPr id="23" name="Rectangle 22">
            <a:extLst>
              <a:ext uri="{FF2B5EF4-FFF2-40B4-BE49-F238E27FC236}">
                <a16:creationId xmlns:a16="http://schemas.microsoft.com/office/drawing/2014/main" id="{3D64572B-AB96-024E-A304-9ECE38F222CE}"/>
              </a:ext>
            </a:extLst>
          </p:cNvPr>
          <p:cNvSpPr/>
          <p:nvPr/>
        </p:nvSpPr>
        <p:spPr>
          <a:xfrm>
            <a:off x="7425587" y="3428367"/>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Viewed as too generic and a bit desperate</a:t>
            </a:r>
            <a:endParaRPr lang="en-GB" sz="1600" b="1" i="0" dirty="0">
              <a:solidFill>
                <a:srgbClr val="1A1A1A"/>
              </a:solidFill>
              <a:effectLst/>
              <a:latin typeface="+mn-lt"/>
            </a:endParaRPr>
          </a:p>
        </p:txBody>
      </p:sp>
      <p:cxnSp>
        <p:nvCxnSpPr>
          <p:cNvPr id="24" name="Straight Arrow Connector 23">
            <a:extLst>
              <a:ext uri="{FF2B5EF4-FFF2-40B4-BE49-F238E27FC236}">
                <a16:creationId xmlns:a16="http://schemas.microsoft.com/office/drawing/2014/main" id="{6A71E2FC-31E0-A347-ACC4-BF212651940D}"/>
              </a:ext>
            </a:extLst>
          </p:cNvPr>
          <p:cNvCxnSpPr>
            <a:cxnSpLocks/>
          </p:cNvCxnSpPr>
          <p:nvPr/>
        </p:nvCxnSpPr>
        <p:spPr>
          <a:xfrm flipH="1">
            <a:off x="6719808" y="3739344"/>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E7D41B9-1B59-7142-BF26-4C555D08FB15}"/>
              </a:ext>
            </a:extLst>
          </p:cNvPr>
          <p:cNvCxnSpPr>
            <a:cxnSpLocks/>
          </p:cNvCxnSpPr>
          <p:nvPr/>
        </p:nvCxnSpPr>
        <p:spPr>
          <a:xfrm flipH="1">
            <a:off x="6719808" y="1866083"/>
            <a:ext cx="64172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935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Research Approach</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495300" y="692696"/>
            <a:ext cx="8915400" cy="4525963"/>
          </a:xfrm>
        </p:spPr>
        <p:txBody>
          <a:bodyPr/>
          <a:lstStyle/>
          <a:p>
            <a:pPr marL="0" indent="0">
              <a:buNone/>
            </a:pPr>
            <a:r>
              <a:rPr lang="en-GB" b="1" dirty="0"/>
              <a:t>Purpose</a:t>
            </a:r>
          </a:p>
          <a:p>
            <a:r>
              <a:rPr lang="en-GB" dirty="0"/>
              <a:t>To improve the understanding of what customers want from the online domestic channel</a:t>
            </a:r>
          </a:p>
          <a:p>
            <a:r>
              <a:rPr lang="en-GB" dirty="0"/>
              <a:t>To test the strategic design principles </a:t>
            </a:r>
          </a:p>
          <a:p>
            <a:r>
              <a:rPr lang="en-GB" dirty="0"/>
              <a:t>To perform usability testing on the domestic website wireframe prototype,  to validate initial concepts for future state layout/design.</a:t>
            </a:r>
          </a:p>
          <a:p>
            <a:r>
              <a:rPr lang="en-GB" dirty="0"/>
              <a:t>To inform the next design iteration</a:t>
            </a:r>
          </a:p>
          <a:p>
            <a:endParaRPr lang="en-GB" dirty="0"/>
          </a:p>
          <a:p>
            <a:pPr marL="0" indent="0">
              <a:buNone/>
            </a:pPr>
            <a:r>
              <a:rPr lang="en-GB" b="1" dirty="0"/>
              <a:t>Location</a:t>
            </a:r>
          </a:p>
          <a:p>
            <a:r>
              <a:rPr lang="en-GB" dirty="0"/>
              <a:t>Taylor McKenzie test lab in Glasgow (6</a:t>
            </a:r>
            <a:r>
              <a:rPr lang="en-GB" baseline="30000" dirty="0"/>
              <a:t>th</a:t>
            </a:r>
            <a:r>
              <a:rPr lang="en-GB" dirty="0"/>
              <a:t>, 14</a:t>
            </a:r>
            <a:r>
              <a:rPr lang="en-GB" baseline="30000" dirty="0"/>
              <a:t>th</a:t>
            </a:r>
            <a:r>
              <a:rPr lang="en-GB" dirty="0"/>
              <a:t>  &amp; 29</a:t>
            </a:r>
            <a:r>
              <a:rPr lang="en-GB" baseline="30000" dirty="0"/>
              <a:t>th</a:t>
            </a:r>
            <a:r>
              <a:rPr lang="en-GB" dirty="0"/>
              <a:t>  March)</a:t>
            </a:r>
          </a:p>
          <a:p>
            <a:endParaRPr lang="en-GB" dirty="0"/>
          </a:p>
          <a:p>
            <a:pPr marL="0" indent="0">
              <a:buNone/>
            </a:pPr>
            <a:r>
              <a:rPr lang="en-GB" b="1" dirty="0"/>
              <a:t>Customer Profile:  </a:t>
            </a:r>
          </a:p>
          <a:p>
            <a:r>
              <a:rPr lang="en-GB" dirty="0"/>
              <a:t>Scottish companies, non retail, turnover &gt; 500K and not currently receiving support from us</a:t>
            </a:r>
          </a:p>
          <a:p>
            <a:pPr marL="0" indent="0">
              <a:buNone/>
            </a:pPr>
            <a:endParaRPr lang="en-GB" b="1" dirty="0"/>
          </a:p>
          <a:p>
            <a:pPr marL="0" indent="0">
              <a:buNone/>
            </a:pPr>
            <a:r>
              <a:rPr lang="en-GB" b="1" dirty="0"/>
              <a:t>Sample</a:t>
            </a:r>
          </a:p>
          <a:p>
            <a:r>
              <a:rPr lang="en-GB" dirty="0"/>
              <a:t>Number: 	17 customers  </a:t>
            </a:r>
          </a:p>
          <a:p>
            <a:r>
              <a:rPr lang="en-GB" dirty="0"/>
              <a:t>Country: 	Scotland</a:t>
            </a:r>
          </a:p>
          <a:p>
            <a:r>
              <a:rPr lang="en-GB" dirty="0"/>
              <a:t>Device: 	Desktop </a:t>
            </a:r>
          </a:p>
          <a:p>
            <a:r>
              <a:rPr lang="en-GB" dirty="0"/>
              <a:t>Type: 		Face to Face testing</a:t>
            </a:r>
          </a:p>
          <a:p>
            <a:endParaRPr lang="en-GB" dirty="0"/>
          </a:p>
          <a:p>
            <a:endParaRPr lang="en-GB" dirty="0"/>
          </a:p>
        </p:txBody>
      </p:sp>
    </p:spTree>
    <p:extLst>
      <p:ext uri="{BB962C8B-B14F-4D97-AF65-F5344CB8AC3E}">
        <p14:creationId xmlns:p14="http://schemas.microsoft.com/office/powerpoint/2010/main" val="2728071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4401" y="-72728"/>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CA7DE046-C350-C345-88F3-54F28C8D8DD6}"/>
              </a:ext>
            </a:extLst>
          </p:cNvPr>
          <p:cNvPicPr>
            <a:picLocks noChangeAspect="1"/>
          </p:cNvPicPr>
          <p:nvPr/>
        </p:nvPicPr>
        <p:blipFill rotWithShape="1">
          <a:blip r:embed="rId2">
            <a:extLst>
              <a:ext uri="{28A0092B-C50C-407E-A947-70E740481C1C}">
                <a14:useLocalDpi xmlns:a14="http://schemas.microsoft.com/office/drawing/2010/main" val="0"/>
              </a:ext>
            </a:extLst>
          </a:blip>
          <a:srcRect b="64375"/>
          <a:stretch/>
        </p:blipFill>
        <p:spPr>
          <a:xfrm>
            <a:off x="444225" y="173950"/>
            <a:ext cx="9273480" cy="6464035"/>
          </a:xfrm>
          <a:prstGeom prst="rect">
            <a:avLst/>
          </a:prstGeom>
        </p:spPr>
      </p:pic>
    </p:spTree>
    <p:extLst>
      <p:ext uri="{BB962C8B-B14F-4D97-AF65-F5344CB8AC3E}">
        <p14:creationId xmlns:p14="http://schemas.microsoft.com/office/powerpoint/2010/main" val="42031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a:xfrm>
            <a:off x="495300" y="121196"/>
            <a:ext cx="8915400" cy="1143000"/>
          </a:xfrm>
        </p:spPr>
        <p:txBody>
          <a:bodyPr/>
          <a:lstStyle/>
          <a:p>
            <a:r>
              <a:rPr lang="en-GB" sz="2800" b="1" dirty="0">
                <a:solidFill>
                  <a:schemeClr val="tx1"/>
                </a:solidFill>
              </a:rPr>
              <a:t>Next Steps</a:t>
            </a:r>
          </a:p>
        </p:txBody>
      </p:sp>
      <p:sp>
        <p:nvSpPr>
          <p:cNvPr id="5" name="Content Placeholder 4">
            <a:extLst>
              <a:ext uri="{FF2B5EF4-FFF2-40B4-BE49-F238E27FC236}">
                <a16:creationId xmlns:a16="http://schemas.microsoft.com/office/drawing/2014/main" id="{D0F5B8D7-68FD-4F1A-A24F-527D6EEE883D}"/>
              </a:ext>
            </a:extLst>
          </p:cNvPr>
          <p:cNvSpPr>
            <a:spLocks noGrp="1"/>
          </p:cNvSpPr>
          <p:nvPr>
            <p:ph idx="1"/>
          </p:nvPr>
        </p:nvSpPr>
        <p:spPr>
          <a:xfrm>
            <a:off x="509281" y="980728"/>
            <a:ext cx="8915400" cy="4525963"/>
          </a:xfrm>
        </p:spPr>
        <p:txBody>
          <a:bodyPr/>
          <a:lstStyle/>
          <a:p>
            <a:pPr marL="0" indent="0">
              <a:buNone/>
            </a:pPr>
            <a:r>
              <a:rPr lang="en-GB" b="1" u="sng" dirty="0"/>
              <a:t>Research:</a:t>
            </a:r>
          </a:p>
          <a:p>
            <a:pPr marL="0" indent="0">
              <a:buNone/>
            </a:pPr>
            <a:endParaRPr lang="en-GB" b="1" dirty="0"/>
          </a:p>
          <a:p>
            <a:r>
              <a:rPr lang="en-GB" dirty="0"/>
              <a:t>Two more user research sessions will be conducted as part of the Discovery Stage</a:t>
            </a:r>
          </a:p>
          <a:p>
            <a:pPr lvl="1"/>
            <a:r>
              <a:rPr lang="en-GB" dirty="0"/>
              <a:t>Focus group session with Women Entrepreneurs, exploring their views on:</a:t>
            </a:r>
          </a:p>
          <a:p>
            <a:pPr lvl="2"/>
            <a:r>
              <a:rPr lang="en-GB" dirty="0"/>
              <a:t>The role, formation and mobilisation of networks to help Scottish businesses scale and expand</a:t>
            </a:r>
          </a:p>
          <a:p>
            <a:pPr lvl="2"/>
            <a:r>
              <a:rPr lang="en-GB" dirty="0"/>
              <a:t>Business support services required for exporting</a:t>
            </a:r>
          </a:p>
          <a:p>
            <a:pPr lvl="2"/>
            <a:r>
              <a:rPr lang="en-GB" dirty="0"/>
              <a:t>Business support services required for trade</a:t>
            </a:r>
          </a:p>
          <a:p>
            <a:pPr lvl="1"/>
            <a:r>
              <a:rPr lang="en-GB" dirty="0"/>
              <a:t>Focus group usability testing with Scottish companies that have an in-depth relationship with us and those who have used some of our services in the past</a:t>
            </a:r>
          </a:p>
          <a:p>
            <a:pPr lvl="1"/>
            <a:endParaRPr lang="en-GB" dirty="0"/>
          </a:p>
          <a:p>
            <a:pPr marL="0" indent="0">
              <a:buNone/>
            </a:pPr>
            <a:r>
              <a:rPr lang="en-GB" b="1" u="sng" dirty="0"/>
              <a:t>Concept Development:</a:t>
            </a:r>
          </a:p>
          <a:p>
            <a:endParaRPr lang="en-GB" dirty="0"/>
          </a:p>
          <a:p>
            <a:r>
              <a:rPr lang="en-GB" dirty="0"/>
              <a:t>At least one more revision will be made to the concept user experience design to aid with further research and the collation of insights. </a:t>
            </a:r>
          </a:p>
          <a:p>
            <a:endParaRPr lang="en-GB" dirty="0"/>
          </a:p>
          <a:p>
            <a:endParaRPr lang="en-GB" dirty="0"/>
          </a:p>
        </p:txBody>
      </p:sp>
    </p:spTree>
    <p:extLst>
      <p:ext uri="{BB962C8B-B14F-4D97-AF65-F5344CB8AC3E}">
        <p14:creationId xmlns:p14="http://schemas.microsoft.com/office/powerpoint/2010/main" val="212691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9a646840-459e-48b7-8bf2-5388ea4bdd0a@eurprd08">
            <a:extLst>
              <a:ext uri="{FF2B5EF4-FFF2-40B4-BE49-F238E27FC236}">
                <a16:creationId xmlns:a16="http://schemas.microsoft.com/office/drawing/2014/main" id="{897BD34B-9559-44B9-BDDE-3E738897E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419" y="2623780"/>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6455C1F-7E53-4EAA-8552-B67585E41AC0}"/>
              </a:ext>
            </a:extLst>
          </p:cNvPr>
          <p:cNvSpPr>
            <a:spLocks noGrp="1"/>
          </p:cNvSpPr>
          <p:nvPr>
            <p:ph type="title"/>
          </p:nvPr>
        </p:nvSpPr>
        <p:spPr>
          <a:xfrm>
            <a:off x="494899" y="2915287"/>
            <a:ext cx="8915400" cy="1143000"/>
          </a:xfrm>
        </p:spPr>
        <p:txBody>
          <a:bodyPr/>
          <a:lstStyle/>
          <a:p>
            <a:r>
              <a:rPr lang="en-GB" dirty="0">
                <a:solidFill>
                  <a:schemeClr val="tx1"/>
                </a:solidFill>
              </a:rPr>
              <a:t>Quotes</a:t>
            </a:r>
          </a:p>
        </p:txBody>
      </p:sp>
      <p:pic>
        <p:nvPicPr>
          <p:cNvPr id="6" name="Picture 5">
            <a:extLst>
              <a:ext uri="{FF2B5EF4-FFF2-40B4-BE49-F238E27FC236}">
                <a16:creationId xmlns:a16="http://schemas.microsoft.com/office/drawing/2014/main" id="{B7DAEBFD-6DB7-4313-8586-8C7DCEDF2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600" y="3919466"/>
            <a:ext cx="1799999" cy="13505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83B358DE-16C1-4CCC-9F28-C829A30B95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1433" y="3902460"/>
            <a:ext cx="1800000" cy="13584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3091CE56-CA58-430F-96AB-E2617929FF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7016" y="3933056"/>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C0623EB5-11AA-441F-AB0D-02A224FF0C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784" y="2567862"/>
            <a:ext cx="1800000" cy="1350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2" descr="1623ef283febea842302">
            <a:extLst>
              <a:ext uri="{FF2B5EF4-FFF2-40B4-BE49-F238E27FC236}">
                <a16:creationId xmlns:a16="http://schemas.microsoft.com/office/drawing/2014/main" id="{02E6693C-140C-4EEC-8A01-5F546D06365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2539" y="3917862"/>
            <a:ext cx="1827699" cy="13505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2" name="Speech Bubble: Oval 11">
            <a:extLst>
              <a:ext uri="{FF2B5EF4-FFF2-40B4-BE49-F238E27FC236}">
                <a16:creationId xmlns:a16="http://schemas.microsoft.com/office/drawing/2014/main" id="{32D56753-52F8-4735-B040-A471DD243F5A}"/>
              </a:ext>
            </a:extLst>
          </p:cNvPr>
          <p:cNvSpPr/>
          <p:nvPr/>
        </p:nvSpPr>
        <p:spPr>
          <a:xfrm>
            <a:off x="1568624" y="1272062"/>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“I just wouldn’t scroll”</a:t>
            </a:r>
          </a:p>
        </p:txBody>
      </p:sp>
      <p:sp>
        <p:nvSpPr>
          <p:cNvPr id="13" name="Speech Bubble: Oval 12">
            <a:extLst>
              <a:ext uri="{FF2B5EF4-FFF2-40B4-BE49-F238E27FC236}">
                <a16:creationId xmlns:a16="http://schemas.microsoft.com/office/drawing/2014/main" id="{390CA384-6880-409A-9C08-879FA631BABF}"/>
              </a:ext>
            </a:extLst>
          </p:cNvPr>
          <p:cNvSpPr/>
          <p:nvPr/>
        </p:nvSpPr>
        <p:spPr>
          <a:xfrm>
            <a:off x="3814575" y="1243796"/>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“The Stats look Great – are they real?”</a:t>
            </a:r>
          </a:p>
        </p:txBody>
      </p:sp>
      <p:sp>
        <p:nvSpPr>
          <p:cNvPr id="14" name="Speech Bubble: Oval 13">
            <a:extLst>
              <a:ext uri="{FF2B5EF4-FFF2-40B4-BE49-F238E27FC236}">
                <a16:creationId xmlns:a16="http://schemas.microsoft.com/office/drawing/2014/main" id="{B8DA7620-404A-49C4-B50C-44BC807B2D3A}"/>
              </a:ext>
            </a:extLst>
          </p:cNvPr>
          <p:cNvSpPr/>
          <p:nvPr/>
        </p:nvSpPr>
        <p:spPr>
          <a:xfrm>
            <a:off x="2766977" y="315305"/>
            <a:ext cx="1882058"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t>
            </a:r>
            <a:r>
              <a:rPr lang="en-US" sz="1100" i="1" dirty="0"/>
              <a:t>“I love things on the internet that are simple such as HMRC”</a:t>
            </a:r>
          </a:p>
          <a:p>
            <a:pPr algn="ctr"/>
            <a:endParaRPr lang="en-GB" sz="1100" dirty="0"/>
          </a:p>
        </p:txBody>
      </p:sp>
      <p:sp>
        <p:nvSpPr>
          <p:cNvPr id="15" name="Speech Bubble: Oval 14">
            <a:extLst>
              <a:ext uri="{FF2B5EF4-FFF2-40B4-BE49-F238E27FC236}">
                <a16:creationId xmlns:a16="http://schemas.microsoft.com/office/drawing/2014/main" id="{72EF500B-D693-40F0-96CA-33CB6F061F68}"/>
              </a:ext>
            </a:extLst>
          </p:cNvPr>
          <p:cNvSpPr/>
          <p:nvPr/>
        </p:nvSpPr>
        <p:spPr>
          <a:xfrm>
            <a:off x="7257256" y="226027"/>
            <a:ext cx="2539002"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t>
            </a:r>
            <a:r>
              <a:rPr lang="en-GB" sz="1100" i="1" dirty="0"/>
              <a:t>“I am not in that category anymore so I am not sure how you can help me” </a:t>
            </a:r>
          </a:p>
          <a:p>
            <a:pPr algn="ctr"/>
            <a:endParaRPr lang="en-GB" sz="1100" dirty="0"/>
          </a:p>
        </p:txBody>
      </p:sp>
      <p:sp>
        <p:nvSpPr>
          <p:cNvPr id="16" name="Speech Bubble: Oval 15">
            <a:extLst>
              <a:ext uri="{FF2B5EF4-FFF2-40B4-BE49-F238E27FC236}">
                <a16:creationId xmlns:a16="http://schemas.microsoft.com/office/drawing/2014/main" id="{E8F66C77-FDA4-4D94-90A4-D5017C5B461A}"/>
              </a:ext>
            </a:extLst>
          </p:cNvPr>
          <p:cNvSpPr/>
          <p:nvPr/>
        </p:nvSpPr>
        <p:spPr>
          <a:xfrm>
            <a:off x="5162556" y="295884"/>
            <a:ext cx="166892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a:t>“FAQ’s were cool” in the live chat box.</a:t>
            </a:r>
          </a:p>
        </p:txBody>
      </p:sp>
      <p:sp>
        <p:nvSpPr>
          <p:cNvPr id="17" name="Speech Bubble: Oval 16">
            <a:extLst>
              <a:ext uri="{FF2B5EF4-FFF2-40B4-BE49-F238E27FC236}">
                <a16:creationId xmlns:a16="http://schemas.microsoft.com/office/drawing/2014/main" id="{15ECDCA9-7869-4784-9363-458728921E9F}"/>
              </a:ext>
            </a:extLst>
          </p:cNvPr>
          <p:cNvSpPr/>
          <p:nvPr/>
        </p:nvSpPr>
        <p:spPr>
          <a:xfrm>
            <a:off x="6096688" y="1292999"/>
            <a:ext cx="1889490"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a:t>“I would apply online as long as the form is not 10 pages long”</a:t>
            </a:r>
            <a:endParaRPr lang="en-GB" sz="1100" i="1" dirty="0"/>
          </a:p>
        </p:txBody>
      </p:sp>
      <p:sp>
        <p:nvSpPr>
          <p:cNvPr id="18" name="Speech Bubble: Oval 17">
            <a:extLst>
              <a:ext uri="{FF2B5EF4-FFF2-40B4-BE49-F238E27FC236}">
                <a16:creationId xmlns:a16="http://schemas.microsoft.com/office/drawing/2014/main" id="{09C85C66-16E3-4913-A292-8A1DA503A70F}"/>
              </a:ext>
            </a:extLst>
          </p:cNvPr>
          <p:cNvSpPr/>
          <p:nvPr/>
        </p:nvSpPr>
        <p:spPr>
          <a:xfrm>
            <a:off x="191335" y="342995"/>
            <a:ext cx="2214246" cy="97988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a:t>I don’t want an account at this stage. I am only making an enquiry”</a:t>
            </a:r>
            <a:endParaRPr lang="en-GB" sz="1100" i="1" dirty="0"/>
          </a:p>
        </p:txBody>
      </p:sp>
    </p:spTree>
    <p:extLst>
      <p:ext uri="{BB962C8B-B14F-4D97-AF65-F5344CB8AC3E}">
        <p14:creationId xmlns:p14="http://schemas.microsoft.com/office/powerpoint/2010/main" val="361844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75C996-B208-4EE3-8DE5-29FF26122AA6}"/>
              </a:ext>
            </a:extLst>
          </p:cNvPr>
          <p:cNvSpPr/>
          <p:nvPr/>
        </p:nvSpPr>
        <p:spPr>
          <a:xfrm>
            <a:off x="-87560" y="0"/>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1CCD3ADC-80CF-44EF-97F2-F760F0760BFB}"/>
              </a:ext>
            </a:extLst>
          </p:cNvPr>
          <p:cNvSpPr>
            <a:spLocks noGrp="1"/>
          </p:cNvSpPr>
          <p:nvPr>
            <p:ph type="title"/>
          </p:nvPr>
        </p:nvSpPr>
        <p:spPr/>
        <p:txBody>
          <a:bodyPr/>
          <a:lstStyle/>
          <a:p>
            <a:r>
              <a:rPr lang="en-GB" sz="2800" b="1" dirty="0">
                <a:solidFill>
                  <a:schemeClr val="tx1"/>
                </a:solidFill>
              </a:rPr>
              <a:t>Initial Findings: Two Rounds of Testing  </a:t>
            </a:r>
          </a:p>
        </p:txBody>
      </p:sp>
      <p:sp>
        <p:nvSpPr>
          <p:cNvPr id="6" name="Content Placeholder 5">
            <a:extLst>
              <a:ext uri="{FF2B5EF4-FFF2-40B4-BE49-F238E27FC236}">
                <a16:creationId xmlns:a16="http://schemas.microsoft.com/office/drawing/2014/main" id="{F39B7A43-9D4F-4DF7-9243-B49231F25440}"/>
              </a:ext>
            </a:extLst>
          </p:cNvPr>
          <p:cNvSpPr>
            <a:spLocks noGrp="1"/>
          </p:cNvSpPr>
          <p:nvPr>
            <p:ph sz="half" idx="1"/>
          </p:nvPr>
        </p:nvSpPr>
        <p:spPr>
          <a:xfrm>
            <a:off x="-87560" y="847253"/>
            <a:ext cx="5040559" cy="4525963"/>
          </a:xfrm>
        </p:spPr>
        <p:txBody>
          <a:bodyPr/>
          <a:lstStyle/>
          <a:p>
            <a:pPr marL="0" indent="0">
              <a:buNone/>
            </a:pPr>
            <a:r>
              <a:rPr lang="en-GB" sz="1400" b="1" dirty="0"/>
              <a:t>General</a:t>
            </a:r>
          </a:p>
          <a:p>
            <a:r>
              <a:rPr lang="en-GB" sz="1400" dirty="0"/>
              <a:t>Customers confused where to go for the right information</a:t>
            </a:r>
          </a:p>
          <a:p>
            <a:r>
              <a:rPr lang="en-GB" sz="1400" dirty="0"/>
              <a:t>Customers often unsure of which organisation they are dealing with</a:t>
            </a:r>
          </a:p>
          <a:p>
            <a:r>
              <a:rPr lang="en-GB" sz="1400" dirty="0"/>
              <a:t>Customers unclear why they get grant/support rejected</a:t>
            </a:r>
          </a:p>
          <a:p>
            <a:r>
              <a:rPr lang="en-GB" sz="1400" b="1" dirty="0"/>
              <a:t>Connect with Peers is redundant because of LinkedIn</a:t>
            </a:r>
          </a:p>
          <a:p>
            <a:r>
              <a:rPr lang="en-GB" sz="1400" b="1" dirty="0"/>
              <a:t>A good navigation structure goes a long way</a:t>
            </a:r>
          </a:p>
          <a:p>
            <a:r>
              <a:rPr lang="en-GB" sz="1400" b="1" dirty="0"/>
              <a:t>Avoid confusing overlaps in navigation options</a:t>
            </a:r>
          </a:p>
          <a:p>
            <a:r>
              <a:rPr lang="en-GB" sz="1400" b="1" dirty="0"/>
              <a:t>One thing per page is a good adage once into the site</a:t>
            </a:r>
            <a:br>
              <a:rPr lang="en-GB" sz="1400" b="1" dirty="0"/>
            </a:br>
            <a:endParaRPr lang="en-GB" sz="1400" dirty="0"/>
          </a:p>
          <a:p>
            <a:pPr marL="0" indent="0">
              <a:buNone/>
            </a:pPr>
            <a:r>
              <a:rPr lang="en-GB" sz="1400" b="1" dirty="0"/>
              <a:t>Requesting Customer Details</a:t>
            </a:r>
          </a:p>
          <a:p>
            <a:r>
              <a:rPr lang="en-GB" sz="1400" dirty="0"/>
              <a:t>Don’t ask for too much information too early in the journey (</a:t>
            </a:r>
            <a:r>
              <a:rPr lang="en-GB" sz="1400" dirty="0" err="1"/>
              <a:t>eg</a:t>
            </a:r>
            <a:r>
              <a:rPr lang="en-GB" sz="1400" dirty="0"/>
              <a:t> high degree of surprise in asking for Companies House information). </a:t>
            </a:r>
            <a:r>
              <a:rPr lang="en-GB" sz="1400" b="1" dirty="0"/>
              <a:t>Less of an issue with Round 3</a:t>
            </a:r>
          </a:p>
          <a:p>
            <a:r>
              <a:rPr lang="en-GB" sz="1400" dirty="0"/>
              <a:t>Belief that inputting details would result in “being marketed to”</a:t>
            </a:r>
            <a:endParaRPr lang="en-GB" sz="1400" dirty="0">
              <a:solidFill>
                <a:srgbClr val="000000"/>
              </a:solidFill>
            </a:endParaRPr>
          </a:p>
          <a:p>
            <a:pPr marL="0" lvl="0" indent="0">
              <a:spcBef>
                <a:spcPts val="600"/>
              </a:spcBef>
              <a:buNone/>
            </a:pPr>
            <a:endParaRPr lang="en-GB" sz="1400" b="1" dirty="0">
              <a:solidFill>
                <a:srgbClr val="000000"/>
              </a:solidFill>
            </a:endParaRPr>
          </a:p>
          <a:p>
            <a:pPr marL="0" lvl="0" indent="0">
              <a:spcBef>
                <a:spcPts val="600"/>
              </a:spcBef>
              <a:buNone/>
            </a:pPr>
            <a:r>
              <a:rPr lang="en-GB" sz="1400" b="1" dirty="0">
                <a:solidFill>
                  <a:srgbClr val="000000"/>
                </a:solidFill>
              </a:rPr>
              <a:t>Communication</a:t>
            </a:r>
          </a:p>
          <a:p>
            <a:pPr marL="285750" lvl="0" indent="-285750">
              <a:spcBef>
                <a:spcPts val="600"/>
              </a:spcBef>
              <a:buFont typeface="Arial" panose="020B0604020202020204" pitchFamily="34" charset="0"/>
              <a:buChar char="•"/>
            </a:pPr>
            <a:r>
              <a:rPr lang="en-GB" sz="1400" dirty="0">
                <a:solidFill>
                  <a:srgbClr val="000000"/>
                </a:solidFill>
              </a:rPr>
              <a:t>Majority of users preferred telephone number to call if they got stuck</a:t>
            </a:r>
          </a:p>
          <a:p>
            <a:pPr marL="285750" lvl="0" indent="-285750">
              <a:spcBef>
                <a:spcPts val="600"/>
              </a:spcBef>
              <a:buFont typeface="Arial" panose="020B0604020202020204" pitchFamily="34" charset="0"/>
              <a:buChar char="•"/>
            </a:pPr>
            <a:r>
              <a:rPr lang="en-GB" sz="1400" dirty="0">
                <a:solidFill>
                  <a:srgbClr val="000000"/>
                </a:solidFill>
              </a:rPr>
              <a:t>Live Chat mixed reviews</a:t>
            </a:r>
          </a:p>
          <a:p>
            <a:pPr marL="285750" indent="-285750">
              <a:spcBef>
                <a:spcPts val="600"/>
              </a:spcBef>
              <a:buFont typeface="Arial" panose="020B0604020202020204" pitchFamily="34" charset="0"/>
              <a:buChar char="•"/>
            </a:pPr>
            <a:r>
              <a:rPr lang="en-GB" sz="1400" dirty="0">
                <a:solidFill>
                  <a:srgbClr val="000000"/>
                </a:solidFill>
              </a:rPr>
              <a:t>Businesses are interested in help from organisations (such as SE) BUT only if it is relevant to them</a:t>
            </a:r>
            <a:endParaRPr lang="en-GB" sz="1400" dirty="0"/>
          </a:p>
          <a:p>
            <a:endParaRPr lang="en-GB" sz="1400" dirty="0"/>
          </a:p>
        </p:txBody>
      </p:sp>
      <p:sp>
        <p:nvSpPr>
          <p:cNvPr id="7" name="Content Placeholder 6">
            <a:extLst>
              <a:ext uri="{FF2B5EF4-FFF2-40B4-BE49-F238E27FC236}">
                <a16:creationId xmlns:a16="http://schemas.microsoft.com/office/drawing/2014/main" id="{F3E76442-F886-4F29-91D8-3A1B4A7BCE0C}"/>
              </a:ext>
            </a:extLst>
          </p:cNvPr>
          <p:cNvSpPr>
            <a:spLocks noGrp="1"/>
          </p:cNvSpPr>
          <p:nvPr>
            <p:ph sz="half" idx="2"/>
          </p:nvPr>
        </p:nvSpPr>
        <p:spPr>
          <a:xfrm>
            <a:off x="5029199" y="847253"/>
            <a:ext cx="5036369" cy="4525963"/>
          </a:xfrm>
        </p:spPr>
        <p:txBody>
          <a:bodyPr/>
          <a:lstStyle/>
          <a:p>
            <a:pPr marL="0" lvl="0" indent="0">
              <a:spcBef>
                <a:spcPts val="600"/>
              </a:spcBef>
              <a:buNone/>
            </a:pPr>
            <a:r>
              <a:rPr lang="en-GB" sz="1400" b="1" dirty="0">
                <a:solidFill>
                  <a:srgbClr val="000000"/>
                </a:solidFill>
              </a:rPr>
              <a:t>Information</a:t>
            </a:r>
          </a:p>
          <a:p>
            <a:pPr marL="285750" lvl="0" indent="-285750">
              <a:spcBef>
                <a:spcPts val="600"/>
              </a:spcBef>
              <a:buFont typeface="Arial" panose="020B0604020202020204" pitchFamily="34" charset="0"/>
              <a:buChar char="•"/>
            </a:pPr>
            <a:r>
              <a:rPr lang="en-GB" sz="1400" dirty="0">
                <a:solidFill>
                  <a:srgbClr val="000000"/>
                </a:solidFill>
              </a:rPr>
              <a:t>Language needs to be clear</a:t>
            </a:r>
          </a:p>
          <a:p>
            <a:pPr marL="285750" lvl="0" indent="-285750">
              <a:spcBef>
                <a:spcPts val="600"/>
              </a:spcBef>
              <a:buFont typeface="Arial" panose="020B0604020202020204" pitchFamily="34" charset="0"/>
              <a:buChar char="•"/>
            </a:pPr>
            <a:r>
              <a:rPr lang="en-GB" sz="1400" dirty="0">
                <a:solidFill>
                  <a:srgbClr val="000000"/>
                </a:solidFill>
              </a:rPr>
              <a:t>The journey to get to relevant information should be simple and quick</a:t>
            </a:r>
          </a:p>
          <a:p>
            <a:pPr marL="285750" indent="-285750">
              <a:spcBef>
                <a:spcPts val="600"/>
              </a:spcBef>
              <a:buFont typeface="Arial" panose="020B0604020202020204" pitchFamily="34" charset="0"/>
              <a:buChar char="•"/>
            </a:pPr>
            <a:r>
              <a:rPr lang="en-GB" sz="1400" dirty="0">
                <a:solidFill>
                  <a:srgbClr val="000000"/>
                </a:solidFill>
              </a:rPr>
              <a:t>Large and impressive Stats are popular (but users questioned if they were real)</a:t>
            </a:r>
          </a:p>
          <a:p>
            <a:pPr marL="285750" indent="-285750">
              <a:spcBef>
                <a:spcPts val="600"/>
              </a:spcBef>
              <a:buFont typeface="Arial" panose="020B0604020202020204" pitchFamily="34" charset="0"/>
              <a:buChar char="•"/>
            </a:pPr>
            <a:r>
              <a:rPr lang="en-GB" sz="1400" dirty="0">
                <a:solidFill>
                  <a:srgbClr val="000000"/>
                </a:solidFill>
              </a:rPr>
              <a:t>Information ”Below the Fold” remains a very real barrier to some users seeing the actual CTA’s</a:t>
            </a:r>
          </a:p>
          <a:p>
            <a:pPr marL="0" lvl="0" indent="0">
              <a:spcBef>
                <a:spcPts val="600"/>
              </a:spcBef>
              <a:buNone/>
            </a:pPr>
            <a:endParaRPr lang="en-GB" sz="1400" dirty="0">
              <a:solidFill>
                <a:srgbClr val="000000"/>
              </a:solidFill>
            </a:endParaRPr>
          </a:p>
          <a:p>
            <a:pPr marL="0" lvl="0" indent="0">
              <a:spcBef>
                <a:spcPts val="600"/>
              </a:spcBef>
              <a:buNone/>
            </a:pPr>
            <a:r>
              <a:rPr lang="en-GB" sz="1400" b="1" dirty="0">
                <a:solidFill>
                  <a:srgbClr val="000000"/>
                </a:solidFill>
              </a:rPr>
              <a:t>Content</a:t>
            </a:r>
          </a:p>
          <a:p>
            <a:pPr marL="285750" lvl="0" indent="-285750">
              <a:spcBef>
                <a:spcPts val="600"/>
              </a:spcBef>
              <a:buFont typeface="Arial" panose="020B0604020202020204" pitchFamily="34" charset="0"/>
              <a:buChar char="•"/>
            </a:pPr>
            <a:r>
              <a:rPr lang="en-GB" sz="1400" dirty="0">
                <a:solidFill>
                  <a:srgbClr val="000000"/>
                </a:solidFill>
              </a:rPr>
              <a:t>Users expect most things to be clickable</a:t>
            </a:r>
          </a:p>
          <a:p>
            <a:pPr marL="285750" lvl="0" indent="-285750">
              <a:spcBef>
                <a:spcPts val="600"/>
              </a:spcBef>
              <a:buFont typeface="Arial" panose="020B0604020202020204" pitchFamily="34" charset="0"/>
              <a:buChar char="•"/>
            </a:pPr>
            <a:r>
              <a:rPr lang="en-GB" sz="1400" dirty="0">
                <a:solidFill>
                  <a:srgbClr val="000000"/>
                </a:solidFill>
              </a:rPr>
              <a:t>Users expect interaction to be quick so indicated time it takes seen as irrelevant</a:t>
            </a:r>
          </a:p>
          <a:p>
            <a:pPr marL="285750" lvl="0" indent="-285750">
              <a:spcBef>
                <a:spcPts val="600"/>
              </a:spcBef>
              <a:buFont typeface="Arial" panose="020B0604020202020204" pitchFamily="34" charset="0"/>
              <a:buChar char="•"/>
            </a:pPr>
            <a:r>
              <a:rPr lang="en-GB" sz="1400" dirty="0">
                <a:solidFill>
                  <a:srgbClr val="000000"/>
                </a:solidFill>
              </a:rPr>
              <a:t>The “Search Bar” was used as the preferred bailout method, when the user struggled to find what they were looking for.</a:t>
            </a:r>
            <a:r>
              <a:rPr lang="en-GB" sz="1400" b="1" dirty="0">
                <a:solidFill>
                  <a:srgbClr val="000000"/>
                </a:solidFill>
              </a:rPr>
              <a:t> This was less of an issue with Round 3</a:t>
            </a:r>
          </a:p>
          <a:p>
            <a:pPr marL="285750" lvl="0" indent="-285750">
              <a:spcBef>
                <a:spcPts val="600"/>
              </a:spcBef>
              <a:buFont typeface="Arial" panose="020B0604020202020204" pitchFamily="34" charset="0"/>
              <a:buChar char="•"/>
            </a:pPr>
            <a:r>
              <a:rPr lang="en-GB" sz="1400" dirty="0">
                <a:solidFill>
                  <a:srgbClr val="000000"/>
                </a:solidFill>
              </a:rPr>
              <a:t>Menu Options were well received (though sometimes missed initially)</a:t>
            </a:r>
          </a:p>
          <a:p>
            <a:pPr marL="285750" lvl="0" indent="-285750">
              <a:spcBef>
                <a:spcPts val="600"/>
              </a:spcBef>
              <a:buFont typeface="Arial" panose="020B0604020202020204" pitchFamily="34" charset="0"/>
              <a:buChar char="•"/>
            </a:pPr>
            <a:r>
              <a:rPr lang="en-GB" sz="1400" dirty="0">
                <a:solidFill>
                  <a:srgbClr val="000000"/>
                </a:solidFill>
              </a:rPr>
              <a:t>Too much content not well received (</a:t>
            </a:r>
            <a:r>
              <a:rPr lang="en-GB" sz="1400" dirty="0" err="1">
                <a:solidFill>
                  <a:srgbClr val="000000"/>
                </a:solidFill>
              </a:rPr>
              <a:t>eg</a:t>
            </a:r>
            <a:r>
              <a:rPr lang="en-GB" sz="1400" dirty="0">
                <a:solidFill>
                  <a:srgbClr val="000000"/>
                </a:solidFill>
              </a:rPr>
              <a:t> Learning/Development section showcase because not relevant to them at this time)</a:t>
            </a:r>
          </a:p>
          <a:p>
            <a:pPr marL="285750" lvl="0" indent="-285750">
              <a:spcBef>
                <a:spcPts val="600"/>
              </a:spcBef>
              <a:buFont typeface="Arial" panose="020B0604020202020204" pitchFamily="34" charset="0"/>
              <a:buChar char="•"/>
            </a:pPr>
            <a:r>
              <a:rPr lang="en-GB" sz="1400" dirty="0">
                <a:solidFill>
                  <a:srgbClr val="000000"/>
                </a:solidFill>
              </a:rPr>
              <a:t>Case Studies are good but need to be directed to me and my sector </a:t>
            </a:r>
          </a:p>
          <a:p>
            <a:endParaRPr lang="en-GB" sz="1400" dirty="0"/>
          </a:p>
        </p:txBody>
      </p:sp>
    </p:spTree>
    <p:extLst>
      <p:ext uri="{BB962C8B-B14F-4D97-AF65-F5344CB8AC3E}">
        <p14:creationId xmlns:p14="http://schemas.microsoft.com/office/powerpoint/2010/main" val="217899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8A91EC2-F655-4579-BDD9-D938EF92432F}"/>
              </a:ext>
            </a:extLst>
          </p:cNvPr>
          <p:cNvSpPr/>
          <p:nvPr/>
        </p:nvSpPr>
        <p:spPr>
          <a:xfrm>
            <a:off x="0" y="49596"/>
            <a:ext cx="10153128" cy="6957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08B4B4F3-7204-478D-94D5-70B4949B3937}"/>
              </a:ext>
            </a:extLst>
          </p:cNvPr>
          <p:cNvSpPr/>
          <p:nvPr/>
        </p:nvSpPr>
        <p:spPr>
          <a:xfrm>
            <a:off x="0" y="233169"/>
            <a:ext cx="9906000" cy="584775"/>
          </a:xfrm>
          <a:prstGeom prst="rect">
            <a:avLst/>
          </a:prstGeom>
        </p:spPr>
        <p:txBody>
          <a:bodyPr wrap="square">
            <a:spAutoFit/>
          </a:bodyPr>
          <a:lstStyle/>
          <a:p>
            <a:pPr algn="ctr"/>
            <a:r>
              <a:rPr lang="en-GB" sz="3200" b="1" dirty="0">
                <a:solidFill>
                  <a:srgbClr val="1A1A1A"/>
                </a:solidFill>
                <a:latin typeface="OpenSans"/>
              </a:rPr>
              <a:t>Research: Home page</a:t>
            </a:r>
            <a:endParaRPr lang="en-GB" sz="3200" dirty="0"/>
          </a:p>
        </p:txBody>
      </p:sp>
      <p:sp>
        <p:nvSpPr>
          <p:cNvPr id="4" name="Rectangle 3">
            <a:extLst>
              <a:ext uri="{FF2B5EF4-FFF2-40B4-BE49-F238E27FC236}">
                <a16:creationId xmlns:a16="http://schemas.microsoft.com/office/drawing/2014/main" id="{FEB385E2-0BCD-4813-ADAB-21C455FA6B2F}"/>
              </a:ext>
            </a:extLst>
          </p:cNvPr>
          <p:cNvSpPr/>
          <p:nvPr/>
        </p:nvSpPr>
        <p:spPr>
          <a:xfrm>
            <a:off x="7041232" y="1268760"/>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“I Want To” menu was almost totally ignored  </a:t>
            </a:r>
            <a:endParaRPr lang="en-GB" sz="1600" b="1" i="0" dirty="0">
              <a:solidFill>
                <a:srgbClr val="1A1A1A"/>
              </a:solidFill>
              <a:effectLst/>
              <a:latin typeface="+mn-lt"/>
            </a:endParaRPr>
          </a:p>
        </p:txBody>
      </p:sp>
      <p:sp>
        <p:nvSpPr>
          <p:cNvPr id="6" name="Rectangle 5">
            <a:extLst>
              <a:ext uri="{FF2B5EF4-FFF2-40B4-BE49-F238E27FC236}">
                <a16:creationId xmlns:a16="http://schemas.microsoft.com/office/drawing/2014/main" id="{330883EF-757F-6640-9988-53AA1B2F3C60}"/>
              </a:ext>
            </a:extLst>
          </p:cNvPr>
          <p:cNvSpPr/>
          <p:nvPr/>
        </p:nvSpPr>
        <p:spPr>
          <a:xfrm>
            <a:off x="272480" y="1268760"/>
            <a:ext cx="2592288" cy="584775"/>
          </a:xfrm>
          <a:prstGeom prst="rect">
            <a:avLst/>
          </a:prstGeom>
          <a:solidFill>
            <a:srgbClr val="92D050"/>
          </a:solidFill>
        </p:spPr>
        <p:txBody>
          <a:bodyPr wrap="square">
            <a:spAutoFit/>
          </a:bodyPr>
          <a:lstStyle/>
          <a:p>
            <a:pPr algn="ctr"/>
            <a:r>
              <a:rPr lang="en-GB" sz="1600" b="1" dirty="0">
                <a:solidFill>
                  <a:srgbClr val="1A1A1A"/>
                </a:solidFill>
                <a:latin typeface="+mn-lt"/>
              </a:rPr>
              <a:t>Most people clicked on the video</a:t>
            </a:r>
            <a:endParaRPr lang="en-GB" sz="1600" b="1" i="0" dirty="0">
              <a:solidFill>
                <a:srgbClr val="1A1A1A"/>
              </a:solidFill>
              <a:effectLst/>
              <a:latin typeface="+mn-lt"/>
            </a:endParaRPr>
          </a:p>
        </p:txBody>
      </p:sp>
      <p:sp>
        <p:nvSpPr>
          <p:cNvPr id="7" name="Rectangle 6">
            <a:extLst>
              <a:ext uri="{FF2B5EF4-FFF2-40B4-BE49-F238E27FC236}">
                <a16:creationId xmlns:a16="http://schemas.microsoft.com/office/drawing/2014/main" id="{7934DE8E-F031-F746-9A6B-267DFEF77E80}"/>
              </a:ext>
            </a:extLst>
          </p:cNvPr>
          <p:cNvSpPr/>
          <p:nvPr/>
        </p:nvSpPr>
        <p:spPr>
          <a:xfrm>
            <a:off x="7041232" y="2089947"/>
            <a:ext cx="2731942" cy="830997"/>
          </a:xfrm>
          <a:prstGeom prst="rect">
            <a:avLst/>
          </a:prstGeom>
          <a:solidFill>
            <a:srgbClr val="FF0000"/>
          </a:solidFill>
        </p:spPr>
        <p:txBody>
          <a:bodyPr wrap="square">
            <a:spAutoFit/>
          </a:bodyPr>
          <a:lstStyle/>
          <a:p>
            <a:pPr algn="ctr"/>
            <a:r>
              <a:rPr lang="en-GB" sz="1600" b="1" dirty="0">
                <a:solidFill>
                  <a:srgbClr val="1A1A1A"/>
                </a:solidFill>
                <a:latin typeface="+mn-lt"/>
              </a:rPr>
              <a:t>These statements got in the way of the next section</a:t>
            </a:r>
            <a:endParaRPr lang="en-GB" sz="1600" b="1" i="0" dirty="0">
              <a:solidFill>
                <a:srgbClr val="1A1A1A"/>
              </a:solidFill>
              <a:effectLst/>
              <a:latin typeface="+mn-lt"/>
            </a:endParaRPr>
          </a:p>
        </p:txBody>
      </p:sp>
      <p:cxnSp>
        <p:nvCxnSpPr>
          <p:cNvPr id="9" name="Straight Arrow Connector 8">
            <a:extLst>
              <a:ext uri="{FF2B5EF4-FFF2-40B4-BE49-F238E27FC236}">
                <a16:creationId xmlns:a16="http://schemas.microsoft.com/office/drawing/2014/main" id="{19EEC817-A7D0-4A44-B5C4-2421B46162E6}"/>
              </a:ext>
            </a:extLst>
          </p:cNvPr>
          <p:cNvCxnSpPr>
            <a:cxnSpLocks/>
            <a:stCxn id="7" idx="1"/>
          </p:cNvCxnSpPr>
          <p:nvPr/>
        </p:nvCxnSpPr>
        <p:spPr>
          <a:xfrm flipH="1">
            <a:off x="5817096" y="2505446"/>
            <a:ext cx="1224136" cy="7795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D24CDE1B-DAC3-8944-8774-0A5D87EF0B5C}"/>
              </a:ext>
            </a:extLst>
          </p:cNvPr>
          <p:cNvCxnSpPr>
            <a:cxnSpLocks/>
            <a:stCxn id="6" idx="3"/>
          </p:cNvCxnSpPr>
          <p:nvPr/>
        </p:nvCxnSpPr>
        <p:spPr>
          <a:xfrm flipV="1">
            <a:off x="2864768" y="1345551"/>
            <a:ext cx="1130728" cy="215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2357997A-3D98-F04C-A251-03044F843BE3}"/>
              </a:ext>
            </a:extLst>
          </p:cNvPr>
          <p:cNvSpPr txBox="1"/>
          <p:nvPr/>
        </p:nvSpPr>
        <p:spPr>
          <a:xfrm>
            <a:off x="1511913" y="583522"/>
            <a:ext cx="617477" cy="707886"/>
          </a:xfrm>
          <a:prstGeom prst="rect">
            <a:avLst/>
          </a:prstGeom>
          <a:noFill/>
        </p:spPr>
        <p:txBody>
          <a:bodyPr wrap="none" rtlCol="0">
            <a:spAutoFit/>
          </a:bodyPr>
          <a:lstStyle/>
          <a:p>
            <a:r>
              <a:rPr lang="en-US" sz="4000" dirty="0">
                <a:sym typeface="Wingdings" pitchFamily="2" charset="2"/>
              </a:rPr>
              <a:t></a:t>
            </a:r>
            <a:endParaRPr lang="en-US" dirty="0"/>
          </a:p>
        </p:txBody>
      </p:sp>
      <p:sp>
        <p:nvSpPr>
          <p:cNvPr id="28" name="TextBox 27">
            <a:extLst>
              <a:ext uri="{FF2B5EF4-FFF2-40B4-BE49-F238E27FC236}">
                <a16:creationId xmlns:a16="http://schemas.microsoft.com/office/drawing/2014/main" id="{B10D0EA8-7CFA-B34C-9F5A-54A4558A86FA}"/>
              </a:ext>
            </a:extLst>
          </p:cNvPr>
          <p:cNvSpPr txBox="1"/>
          <p:nvPr/>
        </p:nvSpPr>
        <p:spPr>
          <a:xfrm>
            <a:off x="8120105" y="613044"/>
            <a:ext cx="574196" cy="646331"/>
          </a:xfrm>
          <a:prstGeom prst="rect">
            <a:avLst/>
          </a:prstGeom>
          <a:noFill/>
        </p:spPr>
        <p:txBody>
          <a:bodyPr wrap="none" rtlCol="0">
            <a:spAutoFit/>
          </a:bodyPr>
          <a:lstStyle/>
          <a:p>
            <a:r>
              <a:rPr lang="en-US" sz="3600" dirty="0">
                <a:sym typeface="Wingdings" pitchFamily="2" charset="2"/>
              </a:rPr>
              <a:t></a:t>
            </a:r>
          </a:p>
        </p:txBody>
      </p:sp>
      <p:sp>
        <p:nvSpPr>
          <p:cNvPr id="29" name="Rectangle 28">
            <a:extLst>
              <a:ext uri="{FF2B5EF4-FFF2-40B4-BE49-F238E27FC236}">
                <a16:creationId xmlns:a16="http://schemas.microsoft.com/office/drawing/2014/main" id="{1B0C54F0-90C5-E340-AC65-8E568D3949BE}"/>
              </a:ext>
            </a:extLst>
          </p:cNvPr>
          <p:cNvSpPr/>
          <p:nvPr/>
        </p:nvSpPr>
        <p:spPr>
          <a:xfrm>
            <a:off x="273608" y="2000412"/>
            <a:ext cx="2592288" cy="584775"/>
          </a:xfrm>
          <a:prstGeom prst="rect">
            <a:avLst/>
          </a:prstGeom>
          <a:solidFill>
            <a:srgbClr val="92D050"/>
          </a:solidFill>
        </p:spPr>
        <p:txBody>
          <a:bodyPr wrap="square">
            <a:spAutoFit/>
          </a:bodyPr>
          <a:lstStyle/>
          <a:p>
            <a:pPr algn="ctr"/>
            <a:r>
              <a:rPr lang="en-GB" sz="1600" b="1" dirty="0">
                <a:solidFill>
                  <a:srgbClr val="1A1A1A"/>
                </a:solidFill>
                <a:latin typeface="OpenSans"/>
              </a:rPr>
              <a:t>Most people gravitated towards this navigation</a:t>
            </a:r>
            <a:endParaRPr lang="en-GB" sz="1600" b="1" i="0" dirty="0">
              <a:solidFill>
                <a:srgbClr val="1A1A1A"/>
              </a:solidFill>
              <a:effectLst/>
              <a:latin typeface="OpenSans"/>
            </a:endParaRPr>
          </a:p>
        </p:txBody>
      </p:sp>
      <p:cxnSp>
        <p:nvCxnSpPr>
          <p:cNvPr id="30" name="Straight Arrow Connector 29">
            <a:extLst>
              <a:ext uri="{FF2B5EF4-FFF2-40B4-BE49-F238E27FC236}">
                <a16:creationId xmlns:a16="http://schemas.microsoft.com/office/drawing/2014/main" id="{4A03A16A-1569-2D42-A9E6-A6AEC6FE79EA}"/>
              </a:ext>
            </a:extLst>
          </p:cNvPr>
          <p:cNvCxnSpPr>
            <a:cxnSpLocks/>
            <a:stCxn id="29" idx="3"/>
          </p:cNvCxnSpPr>
          <p:nvPr/>
        </p:nvCxnSpPr>
        <p:spPr>
          <a:xfrm flipV="1">
            <a:off x="2865896" y="2088755"/>
            <a:ext cx="1060364" cy="2040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332E777-5F13-2B4A-903D-AFA2D4EDCB70}"/>
              </a:ext>
            </a:extLst>
          </p:cNvPr>
          <p:cNvCxnSpPr>
            <a:cxnSpLocks/>
          </p:cNvCxnSpPr>
          <p:nvPr/>
        </p:nvCxnSpPr>
        <p:spPr>
          <a:xfrm flipV="1">
            <a:off x="2846140" y="4574200"/>
            <a:ext cx="1149356" cy="25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1CB44B91-F716-F54A-8767-D285BC1485DC}"/>
              </a:ext>
            </a:extLst>
          </p:cNvPr>
          <p:cNvSpPr/>
          <p:nvPr/>
        </p:nvSpPr>
        <p:spPr>
          <a:xfrm>
            <a:off x="272480" y="4035591"/>
            <a:ext cx="2575043" cy="1077218"/>
          </a:xfrm>
          <a:prstGeom prst="rect">
            <a:avLst/>
          </a:prstGeom>
          <a:solidFill>
            <a:srgbClr val="92D050"/>
          </a:solidFill>
        </p:spPr>
        <p:txBody>
          <a:bodyPr wrap="square">
            <a:spAutoFit/>
          </a:bodyPr>
          <a:lstStyle/>
          <a:p>
            <a:pPr algn="ctr"/>
            <a:r>
              <a:rPr lang="en-GB" sz="1600" b="1" dirty="0">
                <a:solidFill>
                  <a:srgbClr val="1A1A1A"/>
                </a:solidFill>
                <a:latin typeface="+mn-lt"/>
              </a:rPr>
              <a:t>The STAT’s were modestly well received, although authenticity was questioned</a:t>
            </a:r>
            <a:endParaRPr lang="en-GB" sz="1600" b="1" i="0" dirty="0">
              <a:solidFill>
                <a:srgbClr val="1A1A1A"/>
              </a:solidFill>
              <a:effectLst/>
              <a:latin typeface="+mn-lt"/>
            </a:endParaRPr>
          </a:p>
        </p:txBody>
      </p:sp>
      <p:sp>
        <p:nvSpPr>
          <p:cNvPr id="34" name="Rectangle 33">
            <a:extLst>
              <a:ext uri="{FF2B5EF4-FFF2-40B4-BE49-F238E27FC236}">
                <a16:creationId xmlns:a16="http://schemas.microsoft.com/office/drawing/2014/main" id="{990E3697-0BE6-5643-BBF9-19A42D4CF756}"/>
              </a:ext>
            </a:extLst>
          </p:cNvPr>
          <p:cNvSpPr/>
          <p:nvPr/>
        </p:nvSpPr>
        <p:spPr>
          <a:xfrm>
            <a:off x="7041232" y="3418687"/>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Not well understood or received. </a:t>
            </a:r>
            <a:endParaRPr lang="en-GB" sz="1600" b="1" i="0" dirty="0">
              <a:solidFill>
                <a:srgbClr val="1A1A1A"/>
              </a:solidFill>
              <a:effectLst/>
              <a:latin typeface="+mn-lt"/>
            </a:endParaRPr>
          </a:p>
        </p:txBody>
      </p:sp>
      <p:cxnSp>
        <p:nvCxnSpPr>
          <p:cNvPr id="35" name="Straight Arrow Connector 34">
            <a:extLst>
              <a:ext uri="{FF2B5EF4-FFF2-40B4-BE49-F238E27FC236}">
                <a16:creationId xmlns:a16="http://schemas.microsoft.com/office/drawing/2014/main" id="{5C6EE018-4DA3-4F4C-A7C2-26AC67443183}"/>
              </a:ext>
            </a:extLst>
          </p:cNvPr>
          <p:cNvCxnSpPr>
            <a:cxnSpLocks/>
          </p:cNvCxnSpPr>
          <p:nvPr/>
        </p:nvCxnSpPr>
        <p:spPr>
          <a:xfrm flipH="1">
            <a:off x="5897620" y="3717032"/>
            <a:ext cx="11436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E5E03461-21D0-1140-9CE7-724FC19F30C4}"/>
              </a:ext>
            </a:extLst>
          </p:cNvPr>
          <p:cNvSpPr/>
          <p:nvPr/>
        </p:nvSpPr>
        <p:spPr>
          <a:xfrm>
            <a:off x="7041232" y="4550499"/>
            <a:ext cx="2731942" cy="1077218"/>
          </a:xfrm>
          <a:prstGeom prst="rect">
            <a:avLst/>
          </a:prstGeom>
          <a:solidFill>
            <a:srgbClr val="FF0000"/>
          </a:solidFill>
        </p:spPr>
        <p:txBody>
          <a:bodyPr wrap="square">
            <a:spAutoFit/>
          </a:bodyPr>
          <a:lstStyle/>
          <a:p>
            <a:pPr algn="ctr"/>
            <a:r>
              <a:rPr lang="en-GB" sz="1600" b="1" dirty="0">
                <a:solidFill>
                  <a:srgbClr val="1A1A1A"/>
                </a:solidFill>
                <a:latin typeface="+mn-lt"/>
              </a:rPr>
              <a:t>Mild praise but not warmly received. </a:t>
            </a:r>
            <a:r>
              <a:rPr lang="en-GB" sz="1600" b="1" dirty="0">
                <a:solidFill>
                  <a:srgbClr val="1A1A1A"/>
                </a:solidFill>
              </a:rPr>
              <a:t>Viewed as potentially too generic by some</a:t>
            </a:r>
            <a:endParaRPr lang="en-GB" sz="1600" b="1" i="0" dirty="0">
              <a:solidFill>
                <a:srgbClr val="1A1A1A"/>
              </a:solidFill>
              <a:effectLst/>
              <a:latin typeface="+mn-lt"/>
            </a:endParaRPr>
          </a:p>
        </p:txBody>
      </p:sp>
      <p:sp>
        <p:nvSpPr>
          <p:cNvPr id="37" name="Rectangle 36">
            <a:extLst>
              <a:ext uri="{FF2B5EF4-FFF2-40B4-BE49-F238E27FC236}">
                <a16:creationId xmlns:a16="http://schemas.microsoft.com/office/drawing/2014/main" id="{1B828C79-7D42-B543-BBFE-8C7AA2B1DDCA}"/>
              </a:ext>
            </a:extLst>
          </p:cNvPr>
          <p:cNvSpPr/>
          <p:nvPr/>
        </p:nvSpPr>
        <p:spPr>
          <a:xfrm>
            <a:off x="7063450" y="5914146"/>
            <a:ext cx="2731942" cy="584775"/>
          </a:xfrm>
          <a:prstGeom prst="rect">
            <a:avLst/>
          </a:prstGeom>
          <a:solidFill>
            <a:srgbClr val="FF0000"/>
          </a:solidFill>
        </p:spPr>
        <p:txBody>
          <a:bodyPr wrap="square">
            <a:spAutoFit/>
          </a:bodyPr>
          <a:lstStyle/>
          <a:p>
            <a:pPr algn="ctr"/>
            <a:r>
              <a:rPr lang="en-GB" sz="1600" b="1" dirty="0">
                <a:solidFill>
                  <a:srgbClr val="1A1A1A"/>
                </a:solidFill>
                <a:latin typeface="+mn-lt"/>
              </a:rPr>
              <a:t>Most users viewed this as overkill on a home page</a:t>
            </a:r>
            <a:endParaRPr lang="en-GB" sz="1600" b="1" i="0" dirty="0">
              <a:solidFill>
                <a:srgbClr val="1A1A1A"/>
              </a:solidFill>
              <a:effectLst/>
              <a:latin typeface="+mn-lt"/>
            </a:endParaRPr>
          </a:p>
        </p:txBody>
      </p:sp>
      <p:cxnSp>
        <p:nvCxnSpPr>
          <p:cNvPr id="38" name="Straight Arrow Connector 37">
            <a:extLst>
              <a:ext uri="{FF2B5EF4-FFF2-40B4-BE49-F238E27FC236}">
                <a16:creationId xmlns:a16="http://schemas.microsoft.com/office/drawing/2014/main" id="{A15B4CAE-9718-5D46-98D1-7E7214CC679E}"/>
              </a:ext>
            </a:extLst>
          </p:cNvPr>
          <p:cNvCxnSpPr>
            <a:cxnSpLocks/>
            <a:stCxn id="36" idx="1"/>
          </p:cNvCxnSpPr>
          <p:nvPr/>
        </p:nvCxnSpPr>
        <p:spPr>
          <a:xfrm flipH="1">
            <a:off x="5817096" y="5089108"/>
            <a:ext cx="1224136" cy="837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F71521B2-790F-694E-8FFB-F252D55A8028}"/>
              </a:ext>
            </a:extLst>
          </p:cNvPr>
          <p:cNvCxnSpPr>
            <a:cxnSpLocks/>
          </p:cNvCxnSpPr>
          <p:nvPr/>
        </p:nvCxnSpPr>
        <p:spPr>
          <a:xfrm flipH="1" flipV="1">
            <a:off x="5897620" y="5914146"/>
            <a:ext cx="1143612" cy="2921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469304E5-5E43-504A-9C18-AF2747F50E3E}"/>
              </a:ext>
            </a:extLst>
          </p:cNvPr>
          <p:cNvCxnSpPr>
            <a:cxnSpLocks/>
          </p:cNvCxnSpPr>
          <p:nvPr/>
        </p:nvCxnSpPr>
        <p:spPr>
          <a:xfrm flipV="1">
            <a:off x="2846140" y="5283204"/>
            <a:ext cx="1132111" cy="4433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Rectangle 41">
            <a:extLst>
              <a:ext uri="{FF2B5EF4-FFF2-40B4-BE49-F238E27FC236}">
                <a16:creationId xmlns:a16="http://schemas.microsoft.com/office/drawing/2014/main" id="{7BE8FE2F-084D-F24E-92C2-3110F93BB534}"/>
              </a:ext>
            </a:extLst>
          </p:cNvPr>
          <p:cNvSpPr/>
          <p:nvPr/>
        </p:nvSpPr>
        <p:spPr>
          <a:xfrm>
            <a:off x="237042" y="5311079"/>
            <a:ext cx="2592288" cy="830997"/>
          </a:xfrm>
          <a:prstGeom prst="rect">
            <a:avLst/>
          </a:prstGeom>
          <a:solidFill>
            <a:srgbClr val="92D050"/>
          </a:solidFill>
        </p:spPr>
        <p:txBody>
          <a:bodyPr wrap="square">
            <a:spAutoFit/>
          </a:bodyPr>
          <a:lstStyle/>
          <a:p>
            <a:pPr algn="ctr"/>
            <a:r>
              <a:rPr lang="en-GB" sz="1600" b="1" dirty="0">
                <a:solidFill>
                  <a:srgbClr val="1A1A1A"/>
                </a:solidFill>
                <a:latin typeface="+mn-lt"/>
              </a:rPr>
              <a:t>Modestly well received but too far bellow the fold</a:t>
            </a:r>
            <a:endParaRPr lang="en-GB" sz="1600" b="1" i="0" dirty="0">
              <a:solidFill>
                <a:srgbClr val="1A1A1A"/>
              </a:solidFill>
              <a:effectLst/>
              <a:latin typeface="+mn-lt"/>
            </a:endParaRPr>
          </a:p>
        </p:txBody>
      </p:sp>
      <p:sp>
        <p:nvSpPr>
          <p:cNvPr id="24" name="Rectangle 23">
            <a:extLst>
              <a:ext uri="{FF2B5EF4-FFF2-40B4-BE49-F238E27FC236}">
                <a16:creationId xmlns:a16="http://schemas.microsoft.com/office/drawing/2014/main" id="{46804551-6023-4BDA-A0F2-671E82D226C4}"/>
              </a:ext>
            </a:extLst>
          </p:cNvPr>
          <p:cNvSpPr/>
          <p:nvPr/>
        </p:nvSpPr>
        <p:spPr>
          <a:xfrm>
            <a:off x="272915" y="2697295"/>
            <a:ext cx="2592288" cy="830997"/>
          </a:xfrm>
          <a:prstGeom prst="rect">
            <a:avLst/>
          </a:prstGeom>
          <a:solidFill>
            <a:srgbClr val="92D050"/>
          </a:solidFill>
        </p:spPr>
        <p:txBody>
          <a:bodyPr wrap="square">
            <a:spAutoFit/>
          </a:bodyPr>
          <a:lstStyle/>
          <a:p>
            <a:pPr algn="ctr"/>
            <a:r>
              <a:rPr lang="en-GB" sz="1600" b="1" dirty="0">
                <a:solidFill>
                  <a:srgbClr val="1A1A1A"/>
                </a:solidFill>
                <a:latin typeface="+mn-lt"/>
              </a:rPr>
              <a:t>Less used than last time due to popularity of navigation</a:t>
            </a:r>
            <a:endParaRPr lang="en-GB" sz="1600" b="1" i="0" dirty="0">
              <a:solidFill>
                <a:srgbClr val="1A1A1A"/>
              </a:solidFill>
              <a:effectLst/>
              <a:latin typeface="+mn-lt"/>
            </a:endParaRPr>
          </a:p>
        </p:txBody>
      </p:sp>
      <p:cxnSp>
        <p:nvCxnSpPr>
          <p:cNvPr id="25" name="Straight Arrow Connector 24">
            <a:extLst>
              <a:ext uri="{FF2B5EF4-FFF2-40B4-BE49-F238E27FC236}">
                <a16:creationId xmlns:a16="http://schemas.microsoft.com/office/drawing/2014/main" id="{DFF14A8F-3678-4883-87DC-4E0243E3B511}"/>
              </a:ext>
            </a:extLst>
          </p:cNvPr>
          <p:cNvCxnSpPr>
            <a:cxnSpLocks/>
          </p:cNvCxnSpPr>
          <p:nvPr/>
        </p:nvCxnSpPr>
        <p:spPr>
          <a:xfrm flipV="1">
            <a:off x="2864768" y="2780928"/>
            <a:ext cx="1130728" cy="3318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521F0A14-5483-9044-942C-8457CE17698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63" b="6951"/>
          <a:stretch/>
        </p:blipFill>
        <p:spPr>
          <a:xfrm>
            <a:off x="3978251" y="817943"/>
            <a:ext cx="1999891" cy="6129641"/>
          </a:xfrm>
          <a:prstGeom prst="rect">
            <a:avLst/>
          </a:prstGeom>
        </p:spPr>
      </p:pic>
      <p:cxnSp>
        <p:nvCxnSpPr>
          <p:cNvPr id="20" name="Straight Arrow Connector 19">
            <a:extLst>
              <a:ext uri="{FF2B5EF4-FFF2-40B4-BE49-F238E27FC236}">
                <a16:creationId xmlns:a16="http://schemas.microsoft.com/office/drawing/2014/main" id="{62544A18-76BE-2948-8477-C6EC5518E4A8}"/>
              </a:ext>
            </a:extLst>
          </p:cNvPr>
          <p:cNvCxnSpPr>
            <a:cxnSpLocks/>
          </p:cNvCxnSpPr>
          <p:nvPr/>
        </p:nvCxnSpPr>
        <p:spPr>
          <a:xfrm flipH="1" flipV="1">
            <a:off x="4736976" y="908720"/>
            <a:ext cx="2304256" cy="7116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D7579E0B-A699-CE47-86DA-54FDEEF9FE57}"/>
              </a:ext>
            </a:extLst>
          </p:cNvPr>
          <p:cNvCxnSpPr>
            <a:cxnSpLocks/>
          </p:cNvCxnSpPr>
          <p:nvPr/>
        </p:nvCxnSpPr>
        <p:spPr>
          <a:xfrm flipH="1">
            <a:off x="5875402" y="6355042"/>
            <a:ext cx="1165830" cy="2827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1266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1073EA-952A-C042-88C1-E4D9250429B4}"/>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Hypothesis – Home page video</a:t>
            </a:r>
          </a:p>
        </p:txBody>
      </p:sp>
      <p:sp>
        <p:nvSpPr>
          <p:cNvPr id="3" name="Content Placeholder 4">
            <a:extLst>
              <a:ext uri="{FF2B5EF4-FFF2-40B4-BE49-F238E27FC236}">
                <a16:creationId xmlns:a16="http://schemas.microsoft.com/office/drawing/2014/main" id="{7AEEF223-3A29-E440-A814-3C614A501E91}"/>
              </a:ext>
            </a:extLst>
          </p:cNvPr>
          <p:cNvSpPr txBox="1">
            <a:spLocks/>
          </p:cNvSpPr>
          <p:nvPr/>
        </p:nvSpPr>
        <p:spPr>
          <a:xfrm>
            <a:off x="495300" y="692696"/>
            <a:ext cx="8915400" cy="4525963"/>
          </a:xfrm>
          <a:prstGeom prst="rect">
            <a:avLst/>
          </a:prstGeom>
        </p:spPr>
        <p:txBody>
          <a:bodyPr/>
          <a:lst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a:lstStyle>
          <a:p>
            <a:pPr marL="0" indent="0">
              <a:buFont typeface="Arial" charset="0"/>
              <a:buNone/>
            </a:pPr>
            <a:endParaRPr lang="en-GB" b="1" kern="0" dirty="0"/>
          </a:p>
          <a:p>
            <a:pPr marL="0" indent="0">
              <a:buFont typeface="Arial" charset="0"/>
              <a:buNone/>
            </a:pPr>
            <a:r>
              <a:rPr lang="en-GB" b="1" kern="0" dirty="0"/>
              <a:t>We thought that </a:t>
            </a:r>
          </a:p>
          <a:p>
            <a:r>
              <a:rPr lang="en-GB" kern="0" dirty="0"/>
              <a:t>Adding a short but descriptive video to the home page would enhance customers confidence in us and what we do. </a:t>
            </a:r>
          </a:p>
          <a:p>
            <a:pPr marL="0" indent="0">
              <a:buFont typeface="Arial" charset="0"/>
              <a:buNone/>
            </a:pPr>
            <a:endParaRPr lang="en-GB" b="1" kern="0" dirty="0"/>
          </a:p>
          <a:p>
            <a:pPr marL="0" indent="0">
              <a:buFont typeface="Arial" charset="0"/>
              <a:buNone/>
            </a:pPr>
            <a:r>
              <a:rPr lang="en-GB" b="1" kern="0" dirty="0"/>
              <a:t>To Verify this</a:t>
            </a:r>
          </a:p>
          <a:p>
            <a:r>
              <a:rPr lang="en-GB" kern="0" dirty="0"/>
              <a:t>We added a Video placeholder to the top of the Homepage Wireframe in all versions tested </a:t>
            </a:r>
            <a:br>
              <a:rPr lang="en-GB" kern="0" dirty="0"/>
            </a:br>
            <a:r>
              <a:rPr lang="en-GB" kern="0" dirty="0"/>
              <a:t>(Hero Slot)</a:t>
            </a:r>
          </a:p>
          <a:p>
            <a:endParaRPr lang="en-GB" kern="0" dirty="0"/>
          </a:p>
          <a:p>
            <a:pPr marL="0" indent="0">
              <a:buNone/>
            </a:pPr>
            <a:r>
              <a:rPr lang="en-GB" b="1" kern="0" dirty="0"/>
              <a:t>We observed</a:t>
            </a:r>
          </a:p>
          <a:p>
            <a:r>
              <a:rPr lang="en-GB" kern="0" dirty="0"/>
              <a:t>Most people clicked on it. When it did not run they stated that they would have watched a short video.  </a:t>
            </a:r>
          </a:p>
          <a:p>
            <a:endParaRPr lang="en-GB" kern="0" dirty="0"/>
          </a:p>
          <a:p>
            <a:pPr marL="0" indent="0">
              <a:buNone/>
            </a:pPr>
            <a:r>
              <a:rPr lang="en-GB" b="1" kern="0" dirty="0"/>
              <a:t>From that we learned</a:t>
            </a:r>
            <a:endParaRPr lang="en-GB" kern="0" dirty="0"/>
          </a:p>
          <a:p>
            <a:r>
              <a:rPr lang="en-GB" kern="0" dirty="0"/>
              <a:t>People are willing to invest a short amount of time watching a Hero video </a:t>
            </a:r>
          </a:p>
          <a:p>
            <a:endParaRPr lang="en-GB" kern="0" dirty="0"/>
          </a:p>
          <a:p>
            <a:pPr marL="0" indent="0">
              <a:buNone/>
            </a:pPr>
            <a:r>
              <a:rPr lang="en-GB" b="1" kern="0" dirty="0" err="1"/>
              <a:t>Recomendations</a:t>
            </a:r>
            <a:endParaRPr lang="en-GB" b="1" kern="0" dirty="0"/>
          </a:p>
          <a:p>
            <a:pPr>
              <a:lnSpc>
                <a:spcPct val="150000"/>
              </a:lnSpc>
            </a:pPr>
            <a:r>
              <a:rPr lang="en-GB" sz="1800" b="1" kern="0" dirty="0">
                <a:solidFill>
                  <a:srgbClr val="00B050"/>
                </a:solidFill>
              </a:rPr>
              <a:t>It is worth developing a short video around customer needs to trial on the live site</a:t>
            </a:r>
          </a:p>
          <a:p>
            <a:endParaRPr lang="en-GB" kern="0" dirty="0"/>
          </a:p>
          <a:p>
            <a:endParaRPr lang="en-GB" kern="0" dirty="0"/>
          </a:p>
          <a:p>
            <a:endParaRPr lang="en-GB" kern="0" dirty="0"/>
          </a:p>
        </p:txBody>
      </p:sp>
    </p:spTree>
    <p:extLst>
      <p:ext uri="{BB962C8B-B14F-4D97-AF65-F5344CB8AC3E}">
        <p14:creationId xmlns:p14="http://schemas.microsoft.com/office/powerpoint/2010/main" val="140724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44AA0D-8949-864E-807E-4202027749C3}"/>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Mission &amp; About Us</a:t>
            </a:r>
          </a:p>
        </p:txBody>
      </p:sp>
      <p:pic>
        <p:nvPicPr>
          <p:cNvPr id="5" name="Picture 4">
            <a:extLst>
              <a:ext uri="{FF2B5EF4-FFF2-40B4-BE49-F238E27FC236}">
                <a16:creationId xmlns:a16="http://schemas.microsoft.com/office/drawing/2014/main" id="{325C55E9-343E-4EED-A73C-7A0EA2C4D2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2509" r="3063" b="47816"/>
          <a:stretch/>
        </p:blipFill>
        <p:spPr>
          <a:xfrm>
            <a:off x="80755" y="836713"/>
            <a:ext cx="5110832" cy="3312368"/>
          </a:xfrm>
          <a:prstGeom prst="rect">
            <a:avLst/>
          </a:prstGeom>
        </p:spPr>
      </p:pic>
      <p:pic>
        <p:nvPicPr>
          <p:cNvPr id="6" name="Picture 5">
            <a:extLst>
              <a:ext uri="{FF2B5EF4-FFF2-40B4-BE49-F238E27FC236}">
                <a16:creationId xmlns:a16="http://schemas.microsoft.com/office/drawing/2014/main" id="{31767EE9-47E4-4660-A014-706634415C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1941" r="3063" b="6951"/>
          <a:stretch/>
        </p:blipFill>
        <p:spPr>
          <a:xfrm>
            <a:off x="5007365" y="3096449"/>
            <a:ext cx="5400600" cy="3754942"/>
          </a:xfrm>
          <a:prstGeom prst="rect">
            <a:avLst/>
          </a:prstGeom>
        </p:spPr>
      </p:pic>
    </p:spTree>
    <p:extLst>
      <p:ext uri="{BB962C8B-B14F-4D97-AF65-F5344CB8AC3E}">
        <p14:creationId xmlns:p14="http://schemas.microsoft.com/office/powerpoint/2010/main" val="424600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D83C9D-277B-BF45-8C7E-C502BC2CD239}"/>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Hypothesis – Home Mission &amp; About Us</a:t>
            </a:r>
          </a:p>
        </p:txBody>
      </p:sp>
      <p:sp>
        <p:nvSpPr>
          <p:cNvPr id="3" name="Content Placeholder 4">
            <a:extLst>
              <a:ext uri="{FF2B5EF4-FFF2-40B4-BE49-F238E27FC236}">
                <a16:creationId xmlns:a16="http://schemas.microsoft.com/office/drawing/2014/main" id="{7AEEF223-3A29-E440-A814-3C614A501E91}"/>
              </a:ext>
            </a:extLst>
          </p:cNvPr>
          <p:cNvSpPr txBox="1">
            <a:spLocks/>
          </p:cNvSpPr>
          <p:nvPr/>
        </p:nvSpPr>
        <p:spPr>
          <a:xfrm>
            <a:off x="495300" y="692696"/>
            <a:ext cx="8915400" cy="4525963"/>
          </a:xfrm>
          <a:prstGeom prst="rect">
            <a:avLst/>
          </a:prstGeom>
        </p:spPr>
        <p:txBody>
          <a:bodyPr/>
          <a:lstStyle>
            <a:lvl1pPr marL="316531" indent="-316531" algn="l" rtl="0" eaLnBrk="0" fontAlgn="base" hangingPunct="0">
              <a:spcBef>
                <a:spcPct val="20000"/>
              </a:spcBef>
              <a:spcAft>
                <a:spcPct val="0"/>
              </a:spcAft>
              <a:buFont typeface="Arial" charset="0"/>
              <a:buChar char="•"/>
              <a:defRPr sz="1477">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sz="1292">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sz="1108">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sz="923">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sz="738">
                <a:solidFill>
                  <a:schemeClr val="tx1"/>
                </a:solidFill>
                <a:latin typeface="+mn-lt"/>
                <a:ea typeface="+mn-ea"/>
                <a:cs typeface="+mn-cs"/>
              </a:defRPr>
            </a:lvl5pPr>
            <a:lvl6pPr marL="2321227" indent="-211021" algn="l" rtl="0" fontAlgn="base">
              <a:spcBef>
                <a:spcPct val="20000"/>
              </a:spcBef>
              <a:spcAft>
                <a:spcPct val="0"/>
              </a:spcAft>
              <a:buFont typeface="Arial" pitchFamily="34" charset="0"/>
              <a:buChar char="»"/>
              <a:defRPr sz="738">
                <a:solidFill>
                  <a:schemeClr val="tx1"/>
                </a:solidFill>
                <a:latin typeface="+mn-lt"/>
                <a:ea typeface="+mn-ea"/>
                <a:cs typeface="+mn-cs"/>
              </a:defRPr>
            </a:lvl6pPr>
            <a:lvl7pPr marL="2743269" indent="-211021" algn="l" rtl="0" fontAlgn="base">
              <a:spcBef>
                <a:spcPct val="20000"/>
              </a:spcBef>
              <a:spcAft>
                <a:spcPct val="0"/>
              </a:spcAft>
              <a:buFont typeface="Arial" pitchFamily="34" charset="0"/>
              <a:buChar char="»"/>
              <a:defRPr sz="738">
                <a:solidFill>
                  <a:schemeClr val="tx1"/>
                </a:solidFill>
                <a:latin typeface="+mn-lt"/>
                <a:ea typeface="+mn-ea"/>
                <a:cs typeface="+mn-cs"/>
              </a:defRPr>
            </a:lvl7pPr>
            <a:lvl8pPr marL="3165310" indent="-211021" algn="l" rtl="0" fontAlgn="base">
              <a:spcBef>
                <a:spcPct val="20000"/>
              </a:spcBef>
              <a:spcAft>
                <a:spcPct val="0"/>
              </a:spcAft>
              <a:buFont typeface="Arial" pitchFamily="34" charset="0"/>
              <a:buChar char="»"/>
              <a:defRPr sz="738">
                <a:solidFill>
                  <a:schemeClr val="tx1"/>
                </a:solidFill>
                <a:latin typeface="+mn-lt"/>
                <a:ea typeface="+mn-ea"/>
                <a:cs typeface="+mn-cs"/>
              </a:defRPr>
            </a:lvl8pPr>
            <a:lvl9pPr marL="3587351" indent="-211021" algn="l" rtl="0" fontAlgn="base">
              <a:spcBef>
                <a:spcPct val="20000"/>
              </a:spcBef>
              <a:spcAft>
                <a:spcPct val="0"/>
              </a:spcAft>
              <a:buFont typeface="Arial" pitchFamily="34" charset="0"/>
              <a:buChar char="»"/>
              <a:defRPr sz="738">
                <a:solidFill>
                  <a:schemeClr val="tx1"/>
                </a:solidFill>
                <a:latin typeface="+mn-lt"/>
                <a:ea typeface="+mn-ea"/>
                <a:cs typeface="+mn-cs"/>
              </a:defRPr>
            </a:lvl9pPr>
          </a:lstStyle>
          <a:p>
            <a:pPr marL="0" indent="0">
              <a:buFont typeface="Arial" charset="0"/>
              <a:buNone/>
            </a:pPr>
            <a:endParaRPr lang="en-GB" b="1" kern="0" dirty="0"/>
          </a:p>
          <a:p>
            <a:pPr marL="0" indent="0">
              <a:buFont typeface="Arial" charset="0"/>
              <a:buNone/>
            </a:pPr>
            <a:r>
              <a:rPr lang="en-GB" b="1" kern="0" dirty="0"/>
              <a:t>We thought that </a:t>
            </a:r>
          </a:p>
          <a:p>
            <a:r>
              <a:rPr lang="en-GB" kern="0" dirty="0"/>
              <a:t>Adding sections describing our Mission and More About Us to the home page would make customers more confident in us and what we do</a:t>
            </a:r>
          </a:p>
          <a:p>
            <a:pPr marL="0" indent="0">
              <a:buFont typeface="Arial" charset="0"/>
              <a:buNone/>
            </a:pPr>
            <a:endParaRPr lang="en-GB" b="1" kern="0" dirty="0"/>
          </a:p>
          <a:p>
            <a:pPr marL="0" indent="0">
              <a:buFont typeface="Arial" charset="0"/>
              <a:buNone/>
            </a:pPr>
            <a:r>
              <a:rPr lang="en-GB" b="1" kern="0" dirty="0"/>
              <a:t>To Verify this</a:t>
            </a:r>
          </a:p>
          <a:p>
            <a:r>
              <a:rPr lang="en-GB" kern="0" dirty="0"/>
              <a:t>We added these sections to all versions of the SE.COM wireframes tested</a:t>
            </a:r>
          </a:p>
          <a:p>
            <a:endParaRPr lang="en-GB" kern="0" dirty="0"/>
          </a:p>
          <a:p>
            <a:pPr marL="0" indent="0">
              <a:buNone/>
            </a:pPr>
            <a:r>
              <a:rPr lang="en-GB" b="1" kern="0" dirty="0"/>
              <a:t>We observed</a:t>
            </a:r>
          </a:p>
          <a:p>
            <a:r>
              <a:rPr lang="en-GB" kern="0" dirty="0"/>
              <a:t>They had the opposite effect on users than expected</a:t>
            </a:r>
          </a:p>
          <a:p>
            <a:endParaRPr lang="en-GB" kern="0" dirty="0"/>
          </a:p>
          <a:p>
            <a:pPr marL="0" indent="0">
              <a:buNone/>
            </a:pPr>
            <a:r>
              <a:rPr lang="en-GB" b="1" kern="0" dirty="0"/>
              <a:t>From that we learned</a:t>
            </a:r>
            <a:endParaRPr lang="en-GB" kern="0" dirty="0"/>
          </a:p>
          <a:p>
            <a:r>
              <a:rPr lang="en-GB" kern="0" dirty="0"/>
              <a:t>Users become suspicious if we talk about ourselves too much. It looks like we are selling or pitching and this suggests that there is something lacking in us or that we are commercial in some way</a:t>
            </a:r>
          </a:p>
          <a:p>
            <a:pPr marL="0" indent="0">
              <a:buNone/>
            </a:pPr>
            <a:endParaRPr lang="en-GB" b="1" kern="0" dirty="0"/>
          </a:p>
          <a:p>
            <a:pPr marL="0" indent="0">
              <a:buNone/>
            </a:pPr>
            <a:r>
              <a:rPr lang="en-GB" b="1" kern="0" dirty="0" err="1"/>
              <a:t>Recomendations</a:t>
            </a:r>
            <a:endParaRPr lang="en-GB" b="1" kern="0" dirty="0"/>
          </a:p>
          <a:p>
            <a:pPr>
              <a:lnSpc>
                <a:spcPct val="150000"/>
              </a:lnSpc>
            </a:pPr>
            <a:r>
              <a:rPr lang="en-GB" sz="1800" b="1" kern="0" dirty="0">
                <a:solidFill>
                  <a:srgbClr val="FF0000"/>
                </a:solidFill>
              </a:rPr>
              <a:t>Remove these sections from future home page designs</a:t>
            </a:r>
          </a:p>
          <a:p>
            <a:endParaRPr lang="en-GB" kern="0" dirty="0"/>
          </a:p>
          <a:p>
            <a:endParaRPr lang="en-GB" kern="0" dirty="0"/>
          </a:p>
          <a:p>
            <a:endParaRPr lang="en-GB" kern="0" dirty="0"/>
          </a:p>
        </p:txBody>
      </p:sp>
    </p:spTree>
    <p:extLst>
      <p:ext uri="{BB962C8B-B14F-4D97-AF65-F5344CB8AC3E}">
        <p14:creationId xmlns:p14="http://schemas.microsoft.com/office/powerpoint/2010/main" val="384737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44AA0D-8949-864E-807E-4202027749C3}"/>
              </a:ext>
            </a:extLst>
          </p:cNvPr>
          <p:cNvSpPr/>
          <p:nvPr/>
        </p:nvSpPr>
        <p:spPr>
          <a:xfrm>
            <a:off x="-87560" y="0"/>
            <a:ext cx="1015312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3">
            <a:extLst>
              <a:ext uri="{FF2B5EF4-FFF2-40B4-BE49-F238E27FC236}">
                <a16:creationId xmlns:a16="http://schemas.microsoft.com/office/drawing/2014/main" id="{A3E00898-21EB-424A-AEE5-1F33DE5E05BF}"/>
              </a:ext>
            </a:extLst>
          </p:cNvPr>
          <p:cNvSpPr txBox="1">
            <a:spLocks/>
          </p:cNvSpPr>
          <p:nvPr/>
        </p:nvSpPr>
        <p:spPr>
          <a:xfrm>
            <a:off x="495300" y="121196"/>
            <a:ext cx="8915400" cy="1143000"/>
          </a:xfrm>
          <a:prstGeom prst="rect">
            <a:avLst/>
          </a:prstGeom>
        </p:spPr>
        <p:txBody>
          <a:bodyPr/>
          <a:lstStyle>
            <a:lvl1pPr algn="ctr" rtl="0" eaLnBrk="0" fontAlgn="base" hangingPunct="0">
              <a:spcBef>
                <a:spcPct val="0"/>
              </a:spcBef>
              <a:spcAft>
                <a:spcPct val="0"/>
              </a:spcAft>
              <a:defRPr sz="2215">
                <a:solidFill>
                  <a:schemeClr val="bg1"/>
                </a:solidFill>
                <a:latin typeface="+mj-lt"/>
                <a:ea typeface="+mj-ea"/>
                <a:cs typeface="+mj-cs"/>
              </a:defRPr>
            </a:lvl1pPr>
            <a:lvl2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215">
                <a:solidFill>
                  <a:schemeClr val="bg1"/>
                </a:solidFill>
                <a:latin typeface="Arial" pitchFamily="34" charset="0"/>
                <a:ea typeface="MS PGothic" pitchFamily="34" charset="-128"/>
                <a:cs typeface="Arial" pitchFamily="34" charset="0"/>
              </a:defRPr>
            </a:lvl5pPr>
            <a:lvl6pPr marL="422041"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6pPr>
            <a:lvl7pPr marL="844083"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7pPr>
            <a:lvl8pPr marL="1266124"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8pPr>
            <a:lvl9pPr marL="1688165" algn="ctr" rtl="0" fontAlgn="base">
              <a:spcBef>
                <a:spcPct val="0"/>
              </a:spcBef>
              <a:spcAft>
                <a:spcPct val="0"/>
              </a:spcAft>
              <a:defRPr sz="2215">
                <a:solidFill>
                  <a:schemeClr val="bg1"/>
                </a:solidFill>
                <a:latin typeface="Arial" pitchFamily="34" charset="0"/>
                <a:ea typeface="MS PGothic" pitchFamily="34" charset="-128"/>
                <a:cs typeface="Arial" pitchFamily="34" charset="0"/>
              </a:defRPr>
            </a:lvl9pPr>
          </a:lstStyle>
          <a:p>
            <a:r>
              <a:rPr lang="en-GB" sz="2800" b="1" kern="0" dirty="0">
                <a:solidFill>
                  <a:schemeClr val="tx1"/>
                </a:solidFill>
              </a:rPr>
              <a:t>Connect to Peers</a:t>
            </a:r>
          </a:p>
        </p:txBody>
      </p:sp>
      <p:pic>
        <p:nvPicPr>
          <p:cNvPr id="7" name="Picture 6">
            <a:extLst>
              <a:ext uri="{FF2B5EF4-FFF2-40B4-BE49-F238E27FC236}">
                <a16:creationId xmlns:a16="http://schemas.microsoft.com/office/drawing/2014/main" id="{982FA66F-3F6C-4642-BE80-300AFCBF4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3" y="1171574"/>
            <a:ext cx="10100261" cy="5541116"/>
          </a:xfrm>
          <a:prstGeom prst="rect">
            <a:avLst/>
          </a:prstGeom>
        </p:spPr>
      </p:pic>
    </p:spTree>
    <p:extLst>
      <p:ext uri="{BB962C8B-B14F-4D97-AF65-F5344CB8AC3E}">
        <p14:creationId xmlns:p14="http://schemas.microsoft.com/office/powerpoint/2010/main" val="1270574588"/>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DC4077303224A9978BC484BAD9DBE" ma:contentTypeVersion="14" ma:contentTypeDescription="Create a new document." ma:contentTypeScope="" ma:versionID="c744df0e042174a5b9bc818feb4110b9">
  <xsd:schema xmlns:xsd="http://www.w3.org/2001/XMLSchema" xmlns:xs="http://www.w3.org/2001/XMLSchema" xmlns:p="http://schemas.microsoft.com/office/2006/metadata/properties" xmlns:ns2="00c63645-a318-4fc0-8fc7-bc244fa01a6e" xmlns:ns3="5e24c017-938f-4e38-adb5-8ecc6bc9a53a" targetNamespace="http://schemas.microsoft.com/office/2006/metadata/properties" ma:root="true" ma:fieldsID="6bf5b0a9291b8ea04e772eb9f70c819b" ns2:_="" ns3:_="">
    <xsd:import namespace="00c63645-a318-4fc0-8fc7-bc244fa01a6e"/>
    <xsd:import namespace="5e24c017-938f-4e38-adb5-8ecc6bc9a53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63645-a318-4fc0-8fc7-bc244fa01a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434b960-ae4c-4e49-acf7-3c16af5f55c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24c017-938f-4e38-adb5-8ecc6bc9a53a"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9e1c377-5160-44af-88a8-d238b5209bbc}" ma:internalName="TaxCatchAll" ma:showField="CatchAllData" ma:web="5e24c017-938f-4e38-adb5-8ecc6bc9a53a">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e24c017-938f-4e38-adb5-8ecc6bc9a53a" xsi:nil="true"/>
    <lcf76f155ced4ddcb4097134ff3c332f xmlns="00c63645-a318-4fc0-8fc7-bc244fa01a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26AE93-A876-4FF5-9953-D09645823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63645-a318-4fc0-8fc7-bc244fa01a6e"/>
    <ds:schemaRef ds:uri="5e24c017-938f-4e38-adb5-8ecc6bc9a5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3.xml><?xml version="1.0" encoding="utf-8"?>
<ds:datastoreItem xmlns:ds="http://schemas.openxmlformats.org/officeDocument/2006/customXml" ds:itemID="{F194AF57-505B-43E7-8B2B-F88E875D2B2E}">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www.w3.org/XML/1998/namespace"/>
    <ds:schemaRef ds:uri="http://schemas.openxmlformats.org/package/2006/metadata/core-properties"/>
    <ds:schemaRef ds:uri="4bbbd211-eb64-4db2-ade5-d729a300e161"/>
    <ds:schemaRef ds:uri="http://purl.org/dc/elements/1.1/"/>
    <ds:schemaRef ds:uri="5e24c017-938f-4e38-adb5-8ecc6bc9a53a"/>
    <ds:schemaRef ds:uri="00c63645-a318-4fc0-8fc7-bc244fa01a6e"/>
  </ds:schemaRefs>
</ds:datastoreItem>
</file>

<file path=docProps/app.xml><?xml version="1.0" encoding="utf-8"?>
<Properties xmlns="http://schemas.openxmlformats.org/officeDocument/2006/extended-properties" xmlns:vt="http://schemas.openxmlformats.org/officeDocument/2006/docPropsVTypes">
  <Template/>
  <TotalTime>14136</TotalTime>
  <Words>1030</Words>
  <Application>Microsoft Office PowerPoint</Application>
  <PresentationFormat>A4 Paper (210x297 mm)</PresentationFormat>
  <Paragraphs>165</Paragraphs>
  <Slides>21</Slides>
  <Notes>0</Notes>
  <HiddenSlides>0</HiddenSlides>
  <MMClips>0</MMClips>
  <ScaleCrop>false</ScaleCrop>
  <HeadingPairs>
    <vt:vector size="4" baseType="variant">
      <vt:variant>
        <vt:lpstr>Theme</vt:lpstr>
      </vt:variant>
      <vt:variant>
        <vt:i4>7</vt:i4>
      </vt:variant>
      <vt:variant>
        <vt:lpstr>Slide Titles</vt:lpstr>
      </vt:variant>
      <vt:variant>
        <vt:i4>21</vt:i4>
      </vt:variant>
    </vt:vector>
  </HeadingPairs>
  <TitlesOfParts>
    <vt:vector size="28" baseType="lpstr">
      <vt:lpstr>1_sdi template</vt:lpstr>
      <vt:lpstr>sdi template</vt:lpstr>
      <vt:lpstr>2_sdi template</vt:lpstr>
      <vt:lpstr>3_sdi template</vt:lpstr>
      <vt:lpstr>4_sdi template</vt:lpstr>
      <vt:lpstr>5_sdi template</vt:lpstr>
      <vt:lpstr>6_sdi template</vt:lpstr>
      <vt:lpstr>SE.COM</vt:lpstr>
      <vt:lpstr>Research Approach</vt:lpstr>
      <vt:lpstr>Quotes</vt:lpstr>
      <vt:lpstr>Initial Findings: Two Rounds of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Transformation</dc:title>
  <dc:subject>digital</dc:subject>
  <dc:creator>Glenn Exton</dc:creator>
  <cp:lastModifiedBy>Martin Kerr</cp:lastModifiedBy>
  <cp:revision>3003</cp:revision>
  <dcterms:created xsi:type="dcterms:W3CDTF">2013-05-29T15:18:42Z</dcterms:created>
  <dcterms:modified xsi:type="dcterms:W3CDTF">2023-09-11T12:33:24Z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0x010100D90DC4077303224A9978BC484BAD9DBE</vt:lpwstr>
  </property>
  <property fmtid="{D5CDD505-2E9C-101B-9397-08002B2CF9AE}" pid="3" name="_dlc_DocIdItemGuid">
    <vt:lpwstr>10fc3092-07d6-4e2c-a95c-8e76faa055d0</vt:lpwstr>
  </property>
  <property fmtid="{D5CDD505-2E9C-101B-9397-08002B2CF9AE}" pid="4" name="Order">
    <vt:r8>100</vt:r8>
  </property>
  <property fmtid="{D5CDD505-2E9C-101B-9397-08002B2CF9AE}" pid="5" name="MediaServiceImageTags">
    <vt:lpwstr/>
  </property>
</Properties>
</file>