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65" r:id="rId5"/>
  </p:sldMasterIdLst>
  <p:notesMasterIdLst>
    <p:notesMasterId r:id="rId15"/>
  </p:notesMasterIdLst>
  <p:sldIdLst>
    <p:sldId id="256" r:id="rId6"/>
    <p:sldId id="257" r:id="rId7"/>
    <p:sldId id="259" r:id="rId8"/>
    <p:sldId id="258" r:id="rId9"/>
    <p:sldId id="260" r:id="rId10"/>
    <p:sldId id="261" r:id="rId11"/>
    <p:sldId id="262" r:id="rId12"/>
    <p:sldId id="263" r:id="rId13"/>
    <p:sldId id="264" r:id="rId14"/>
  </p:sldIdLst>
  <p:sldSz cx="9906000" cy="6858000" type="A4"/>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p15:clr>
            <a:srgbClr val="A4A3A4"/>
          </p15:clr>
        </p15:guide>
        <p15:guide id="2"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B4D2"/>
    <a:srgbClr val="36434D"/>
    <a:srgbClr val="2CB431"/>
    <a:srgbClr val="D0BB7E"/>
    <a:srgbClr val="00427F"/>
    <a:srgbClr val="610E6C"/>
    <a:srgbClr val="5EBEB9"/>
    <a:srgbClr val="D65811"/>
    <a:srgbClr val="CC0033"/>
    <a:srgbClr val="F4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6" autoAdjust="0"/>
    <p:restoredTop sz="94647" autoAdjust="0"/>
  </p:normalViewPr>
  <p:slideViewPr>
    <p:cSldViewPr showGuides="1">
      <p:cViewPr varScale="1">
        <p:scale>
          <a:sx n="64" d="100"/>
          <a:sy n="64" d="100"/>
        </p:scale>
        <p:origin x="1340" y="40"/>
      </p:cViewPr>
      <p:guideLst>
        <p:guide orient="horz" pos="1253"/>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630"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7A08073-AE01-4A9E-9E6D-5BA47A07E8C2}" type="datetimeFigureOut">
              <a:rPr lang="en-GB" smtClean="0"/>
              <a:pPr/>
              <a:t>11/09/2023</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8F2111D-D1E2-4356-B67C-4866019B3CD4}" type="slidenum">
              <a:rPr lang="en-GB" smtClean="0"/>
              <a:pPr/>
              <a:t>‹#›</a:t>
            </a:fld>
            <a:endParaRPr lang="en-GB"/>
          </a:p>
        </p:txBody>
      </p:sp>
    </p:spTree>
    <p:extLst>
      <p:ext uri="{BB962C8B-B14F-4D97-AF65-F5344CB8AC3E}">
        <p14:creationId xmlns:p14="http://schemas.microsoft.com/office/powerpoint/2010/main" val="89063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F2111D-D1E2-4356-B67C-4866019B3CD4}"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GB" dirty="0"/>
              <a:t>Add text in 16pt Arial</a:t>
            </a:r>
          </a:p>
        </p:txBody>
      </p:sp>
      <p:sp>
        <p:nvSpPr>
          <p:cNvPr id="11" name="Text Placeholder 10"/>
          <p:cNvSpPr>
            <a:spLocks noGrp="1"/>
          </p:cNvSpPr>
          <p:nvPr>
            <p:ph type="body" sz="quarter" idx="11" hasCustomPrompt="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title style</a:t>
            </a:r>
            <a:endParaRPr lang="en-GB" dirty="0"/>
          </a:p>
        </p:txBody>
      </p:sp>
    </p:spTree>
    <p:extLst>
      <p:ext uri="{BB962C8B-B14F-4D97-AF65-F5344CB8AC3E}">
        <p14:creationId xmlns:p14="http://schemas.microsoft.com/office/powerpoint/2010/main" val="8199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p:cNvSpPr txBox="1"/>
          <p:nvPr userDrawn="1"/>
        </p:nvSpPr>
        <p:spPr>
          <a:xfrm>
            <a:off x="2648744" y="260648"/>
            <a:ext cx="3168352" cy="1872208"/>
          </a:xfrm>
          <a:prstGeom prst="rect">
            <a:avLst/>
          </a:prstGeom>
        </p:spPr>
        <p:txBody>
          <a:bodyPr wrap="square" rtlCol="0">
            <a:normAutofit/>
          </a:bodyPr>
          <a:lstStyle/>
          <a:p>
            <a:endParaRPr lang="en-GB" dirty="0"/>
          </a:p>
        </p:txBody>
      </p:sp>
      <p:sp>
        <p:nvSpPr>
          <p:cNvPr id="6" name="Text Placeholder 5"/>
          <p:cNvSpPr>
            <a:spLocks noGrp="1"/>
          </p:cNvSpPr>
          <p:nvPr>
            <p:ph type="body" sz="quarter" idx="11" hasCustomPrompt="1"/>
          </p:nvPr>
        </p:nvSpPr>
        <p:spPr>
          <a:xfrm>
            <a:off x="488504" y="1340545"/>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10" name="Text Placeholder 9"/>
          <p:cNvSpPr>
            <a:spLocks noGrp="1"/>
          </p:cNvSpPr>
          <p:nvPr>
            <p:ph type="body" sz="quarter" idx="12" hasCustomPrompt="1"/>
          </p:nvPr>
        </p:nvSpPr>
        <p:spPr>
          <a:xfrm>
            <a:off x="488504" y="3212976"/>
            <a:ext cx="4464496" cy="1440160"/>
          </a:xfrm>
          <a:prstGeom prst="rect">
            <a:avLst/>
          </a:prstGeom>
        </p:spPr>
        <p:txBody>
          <a:bodyPr/>
          <a:lstStyle>
            <a:lvl1pPr marL="0" indent="0">
              <a:buNone/>
              <a:defRPr sz="2400" b="1">
                <a:solidFill>
                  <a:schemeClr val="bg1"/>
                </a:solidFill>
                <a:latin typeface="Arial" pitchFamily="34" charset="0"/>
                <a:cs typeface="Arial" pitchFamily="34" charset="0"/>
              </a:defRPr>
            </a:lvl1pPr>
          </a:lstStyle>
          <a:p>
            <a:pPr lvl="0"/>
            <a:r>
              <a:rPr lang="en-US" dirty="0"/>
              <a:t>Click to edit Master subtitle style</a:t>
            </a:r>
          </a:p>
        </p:txBody>
      </p:sp>
    </p:spTree>
    <p:extLst>
      <p:ext uri="{BB962C8B-B14F-4D97-AF65-F5344CB8AC3E}">
        <p14:creationId xmlns:p14="http://schemas.microsoft.com/office/powerpoint/2010/main" val="3891136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589240"/>
            <a:ext cx="9906000" cy="986626"/>
            <a:chOff x="0" y="5589240"/>
            <a:chExt cx="9906000" cy="986626"/>
          </a:xfrm>
        </p:grpSpPr>
        <p:sp>
          <p:nvSpPr>
            <p:cNvPr id="8" name="Rectangle 7"/>
            <p:cNvSpPr/>
            <p:nvPr userDrawn="1"/>
          </p:nvSpPr>
          <p:spPr>
            <a:xfrm>
              <a:off x="0" y="5589240"/>
              <a:ext cx="9906000" cy="36000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488504" y="6237312"/>
              <a:ext cx="4320480" cy="338554"/>
            </a:xfrm>
            <a:prstGeom prst="rect">
              <a:avLst/>
            </a:prstGeom>
            <a:noFill/>
          </p:spPr>
          <p:txBody>
            <a:bodyPr wrap="square" rtlCol="0">
              <a:spAutoFit/>
            </a:bodyPr>
            <a:lstStyle/>
            <a:p>
              <a:r>
                <a:rPr lang="en-GB" sz="1600" dirty="0">
                  <a:solidFill>
                    <a:srgbClr val="00427F"/>
                  </a:solidFill>
                  <a:latin typeface="Arial" pitchFamily="34" charset="0"/>
                  <a:cs typeface="Arial" pitchFamily="34" charset="0"/>
                </a:rPr>
                <a:t>www.scottish-enterprise.com</a:t>
              </a:r>
            </a:p>
          </p:txBody>
        </p:sp>
        <p:pic>
          <p:nvPicPr>
            <p:cNvPr id="10" name="Picture 2" descr="SE landscape logo (cmyk).jpg"/>
            <p:cNvPicPr>
              <a:picLocks noChangeAspect="1"/>
            </p:cNvPicPr>
            <p:nvPr userDrawn="1"/>
          </p:nvPicPr>
          <p:blipFill>
            <a:blip r:embed="rId3" cstate="screen"/>
            <a:srcRect/>
            <a:stretch>
              <a:fillRect/>
            </a:stretch>
          </p:blipFill>
          <p:spPr bwMode="auto">
            <a:xfrm>
              <a:off x="7202933" y="6165850"/>
              <a:ext cx="2214563" cy="365125"/>
            </a:xfrm>
            <a:prstGeom prst="rect">
              <a:avLst/>
            </a:prstGeom>
            <a:noFill/>
            <a:ln w="9525">
              <a:noFill/>
              <a:miter lim="800000"/>
              <a:headEnd/>
              <a:tailEnd/>
            </a:ln>
          </p:spPr>
        </p:pic>
      </p:grpSp>
      <p:sp>
        <p:nvSpPr>
          <p:cNvPr id="11" name="Rounded Rectangle 10"/>
          <p:cNvSpPr/>
          <p:nvPr/>
        </p:nvSpPr>
        <p:spPr>
          <a:xfrm>
            <a:off x="666462" y="332656"/>
            <a:ext cx="8784976" cy="792088"/>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42777563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p:nvGrpSpPr>
        <p:grpSpPr>
          <a:xfrm>
            <a:off x="0" y="5589240"/>
            <a:ext cx="9906000" cy="986626"/>
            <a:chOff x="0" y="5589240"/>
            <a:chExt cx="9906000" cy="986626"/>
          </a:xfrm>
        </p:grpSpPr>
        <p:sp>
          <p:nvSpPr>
            <p:cNvPr id="17" name="Rectangle 16"/>
            <p:cNvSpPr/>
            <p:nvPr userDrawn="1"/>
          </p:nvSpPr>
          <p:spPr>
            <a:xfrm>
              <a:off x="0" y="5589240"/>
              <a:ext cx="9906000" cy="36000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userDrawn="1"/>
          </p:nvSpPr>
          <p:spPr>
            <a:xfrm>
              <a:off x="488504" y="6237312"/>
              <a:ext cx="4320480" cy="338554"/>
            </a:xfrm>
            <a:prstGeom prst="rect">
              <a:avLst/>
            </a:prstGeom>
            <a:noFill/>
          </p:spPr>
          <p:txBody>
            <a:bodyPr wrap="square" rtlCol="0">
              <a:spAutoFit/>
            </a:bodyPr>
            <a:lstStyle/>
            <a:p>
              <a:r>
                <a:rPr lang="en-GB" sz="1600" dirty="0">
                  <a:solidFill>
                    <a:srgbClr val="00427F"/>
                  </a:solidFill>
                  <a:latin typeface="Arial" pitchFamily="34" charset="0"/>
                  <a:cs typeface="Arial" pitchFamily="34" charset="0"/>
                </a:rPr>
                <a:t>www.scottish-enterprise.com</a:t>
              </a:r>
            </a:p>
          </p:txBody>
        </p:sp>
        <p:pic>
          <p:nvPicPr>
            <p:cNvPr id="19" name="Picture 2" descr="SE landscape logo (cmyk).jpg"/>
            <p:cNvPicPr>
              <a:picLocks noChangeAspect="1"/>
            </p:cNvPicPr>
            <p:nvPr userDrawn="1"/>
          </p:nvPicPr>
          <p:blipFill>
            <a:blip r:embed="rId3" cstate="screen"/>
            <a:srcRect/>
            <a:stretch>
              <a:fillRect/>
            </a:stretch>
          </p:blipFill>
          <p:spPr bwMode="auto">
            <a:xfrm>
              <a:off x="7202933" y="6165850"/>
              <a:ext cx="2214563" cy="365125"/>
            </a:xfrm>
            <a:prstGeom prst="rect">
              <a:avLst/>
            </a:prstGeom>
            <a:noFill/>
            <a:ln w="9525">
              <a:noFill/>
              <a:miter lim="800000"/>
              <a:headEnd/>
              <a:tailEnd/>
            </a:ln>
          </p:spPr>
        </p:pic>
      </p:grpSp>
      <p:pic>
        <p:nvPicPr>
          <p:cNvPr id="7" name="Picture 6" descr="saltire.jpg"/>
          <p:cNvPicPr>
            <a:picLocks noChangeAspect="1"/>
          </p:cNvPicPr>
          <p:nvPr/>
        </p:nvPicPr>
        <p:blipFill>
          <a:blip r:embed="rId4" cstate="print"/>
          <a:stretch>
            <a:fillRect/>
          </a:stretch>
        </p:blipFill>
        <p:spPr>
          <a:xfrm>
            <a:off x="-41598" y="-20985"/>
            <a:ext cx="9943200" cy="5598991"/>
          </a:xfrm>
          <a:prstGeom prst="rect">
            <a:avLst/>
          </a:prstGeom>
        </p:spPr>
      </p:pic>
    </p:spTree>
    <p:extLst>
      <p:ext uri="{BB962C8B-B14F-4D97-AF65-F5344CB8AC3E}">
        <p14:creationId xmlns:p14="http://schemas.microsoft.com/office/powerpoint/2010/main" val="3979944956"/>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t>Service Consumption</a:t>
            </a:r>
          </a:p>
        </p:txBody>
      </p:sp>
      <p:sp>
        <p:nvSpPr>
          <p:cNvPr id="3" name="Text Placeholder 2"/>
          <p:cNvSpPr>
            <a:spLocks noGrp="1"/>
          </p:cNvSpPr>
          <p:nvPr>
            <p:ph type="body" sz="quarter" idx="12"/>
          </p:nvPr>
        </p:nvSpPr>
        <p:spPr/>
        <p:txBody>
          <a:bodyPr/>
          <a:lstStyle/>
          <a:p>
            <a:r>
              <a:rPr lang="en-GB" dirty="0"/>
              <a:t>Account Managers View – First Round Results</a:t>
            </a:r>
          </a:p>
        </p:txBody>
      </p:sp>
    </p:spTree>
    <p:extLst>
      <p:ext uri="{BB962C8B-B14F-4D97-AF65-F5344CB8AC3E}">
        <p14:creationId xmlns:p14="http://schemas.microsoft.com/office/powerpoint/2010/main" val="195942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sz="1800" dirty="0">
                <a:latin typeface="Calibri"/>
                <a:ea typeface="Calibri"/>
                <a:cs typeface="Times New Roman"/>
              </a:rPr>
              <a:t>Acc Manager and account team are responsible for identifying the pieces of a project.</a:t>
            </a:r>
          </a:p>
          <a:p>
            <a:pPr lvl="1">
              <a:lnSpc>
                <a:spcPct val="115000"/>
              </a:lnSpc>
              <a:buFont typeface="Courier New"/>
              <a:buChar char="o"/>
            </a:pPr>
            <a:r>
              <a:rPr lang="en-GB" sz="1800" dirty="0">
                <a:ea typeface="Calibri"/>
                <a:cs typeface="Times New Roman"/>
              </a:rPr>
              <a:t>Currently these are then supported by our 54 products which are grouped into frameworks:</a:t>
            </a:r>
          </a:p>
          <a:p>
            <a:pPr lvl="1">
              <a:lnSpc>
                <a:spcPct val="115000"/>
              </a:lnSpc>
              <a:buFont typeface="Courier New"/>
              <a:buChar char="o"/>
            </a:pPr>
            <a:r>
              <a:rPr lang="en-GB" sz="1800" dirty="0">
                <a:ea typeface="Calibri"/>
                <a:cs typeface="Times New Roman"/>
              </a:rPr>
              <a:t>Strategy Development, Business Improvement (increase productivity), Market Development (prioritising exporting), Organisational Development (leadership improvement), Investment &amp; Innovation (high growth ventures)</a:t>
            </a:r>
          </a:p>
          <a:p>
            <a:endParaRPr lang="en-GB" dirty="0"/>
          </a:p>
        </p:txBody>
      </p:sp>
      <p:sp>
        <p:nvSpPr>
          <p:cNvPr id="3" name="Text Placeholder 2"/>
          <p:cNvSpPr>
            <a:spLocks noGrp="1"/>
          </p:cNvSpPr>
          <p:nvPr>
            <p:ph type="body" sz="quarter" idx="11"/>
          </p:nvPr>
        </p:nvSpPr>
        <p:spPr/>
        <p:txBody>
          <a:bodyPr/>
          <a:lstStyle/>
          <a:p>
            <a:r>
              <a:rPr lang="en-GB" dirty="0"/>
              <a:t>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GB" dirty="0"/>
              <a:t>Project Structure</a:t>
            </a:r>
          </a:p>
        </p:txBody>
      </p:sp>
      <p:sp>
        <p:nvSpPr>
          <p:cNvPr id="29" name="Rectangle 28"/>
          <p:cNvSpPr/>
          <p:nvPr/>
        </p:nvSpPr>
        <p:spPr>
          <a:xfrm>
            <a:off x="1496616" y="1340768"/>
            <a:ext cx="7128791" cy="40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Project</a:t>
            </a:r>
          </a:p>
        </p:txBody>
      </p:sp>
      <p:grpSp>
        <p:nvGrpSpPr>
          <p:cNvPr id="45" name="Group 44"/>
          <p:cNvGrpSpPr/>
          <p:nvPr/>
        </p:nvGrpSpPr>
        <p:grpSpPr>
          <a:xfrm>
            <a:off x="56456" y="1916832"/>
            <a:ext cx="3240360" cy="2992833"/>
            <a:chOff x="1280592" y="1916832"/>
            <a:chExt cx="3240360" cy="2992833"/>
          </a:xfrm>
        </p:grpSpPr>
        <p:cxnSp>
          <p:nvCxnSpPr>
            <p:cNvPr id="30" name="Straight Arrow Connector 29"/>
            <p:cNvCxnSpPr/>
            <p:nvPr/>
          </p:nvCxnSpPr>
          <p:spPr>
            <a:xfrm>
              <a:off x="2936776" y="1916832"/>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504728" y="2420888"/>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Application</a:t>
              </a:r>
            </a:p>
          </p:txBody>
        </p:sp>
        <p:sp>
          <p:nvSpPr>
            <p:cNvPr id="32" name="Rectangle 31"/>
            <p:cNvSpPr/>
            <p:nvPr/>
          </p:nvSpPr>
          <p:spPr>
            <a:xfrm>
              <a:off x="2504728" y="3429000"/>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Product</a:t>
              </a:r>
            </a:p>
          </p:txBody>
        </p:sp>
        <p:sp>
          <p:nvSpPr>
            <p:cNvPr id="33" name="Rectangle 32"/>
            <p:cNvSpPr/>
            <p:nvPr/>
          </p:nvSpPr>
          <p:spPr>
            <a:xfrm>
              <a:off x="2504728" y="4437112"/>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Appraisal</a:t>
              </a:r>
            </a:p>
          </p:txBody>
        </p:sp>
        <p:cxnSp>
          <p:nvCxnSpPr>
            <p:cNvPr id="34" name="Straight Arrow Connector 33"/>
            <p:cNvCxnSpPr/>
            <p:nvPr/>
          </p:nvCxnSpPr>
          <p:spPr>
            <a:xfrm>
              <a:off x="2936776" y="2924944"/>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36776" y="3933056"/>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280592" y="3429000"/>
              <a:ext cx="864096" cy="4725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Metrics</a:t>
              </a:r>
            </a:p>
          </p:txBody>
        </p:sp>
        <p:sp>
          <p:nvSpPr>
            <p:cNvPr id="37" name="Rectangle 36"/>
            <p:cNvSpPr/>
            <p:nvPr/>
          </p:nvSpPr>
          <p:spPr>
            <a:xfrm>
              <a:off x="3656856" y="3429000"/>
              <a:ext cx="864096" cy="4725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Contracts</a:t>
              </a:r>
            </a:p>
          </p:txBody>
        </p:sp>
        <p:cxnSp>
          <p:nvCxnSpPr>
            <p:cNvPr id="38" name="Straight Arrow Connector 37"/>
            <p:cNvCxnSpPr>
              <a:stCxn id="32" idx="1"/>
              <a:endCxn id="36" idx="3"/>
            </p:cNvCxnSpPr>
            <p:nvPr/>
          </p:nvCxnSpPr>
          <p:spPr>
            <a:xfrm flipH="1">
              <a:off x="2144688" y="3665277"/>
              <a:ext cx="36004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3"/>
              <a:endCxn id="37" idx="1"/>
            </p:cNvCxnSpPr>
            <p:nvPr/>
          </p:nvCxnSpPr>
          <p:spPr>
            <a:xfrm>
              <a:off x="3368824" y="3665277"/>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368824" y="1916832"/>
            <a:ext cx="3240360" cy="2992833"/>
            <a:chOff x="1280592" y="1916832"/>
            <a:chExt cx="3240360" cy="2992833"/>
          </a:xfrm>
        </p:grpSpPr>
        <p:cxnSp>
          <p:nvCxnSpPr>
            <p:cNvPr id="47" name="Straight Arrow Connector 46"/>
            <p:cNvCxnSpPr/>
            <p:nvPr/>
          </p:nvCxnSpPr>
          <p:spPr>
            <a:xfrm>
              <a:off x="2936776" y="1916832"/>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504728" y="2420888"/>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Application</a:t>
              </a:r>
            </a:p>
          </p:txBody>
        </p:sp>
        <p:sp>
          <p:nvSpPr>
            <p:cNvPr id="49" name="Rectangle 48"/>
            <p:cNvSpPr/>
            <p:nvPr/>
          </p:nvSpPr>
          <p:spPr>
            <a:xfrm>
              <a:off x="2504728" y="3429000"/>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Product</a:t>
              </a:r>
            </a:p>
          </p:txBody>
        </p:sp>
        <p:sp>
          <p:nvSpPr>
            <p:cNvPr id="50" name="Rectangle 49"/>
            <p:cNvSpPr/>
            <p:nvPr/>
          </p:nvSpPr>
          <p:spPr>
            <a:xfrm>
              <a:off x="2504728" y="4437112"/>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Appraisal</a:t>
              </a:r>
            </a:p>
          </p:txBody>
        </p:sp>
        <p:cxnSp>
          <p:nvCxnSpPr>
            <p:cNvPr id="51" name="Straight Arrow Connector 50"/>
            <p:cNvCxnSpPr/>
            <p:nvPr/>
          </p:nvCxnSpPr>
          <p:spPr>
            <a:xfrm>
              <a:off x="2936776" y="2924944"/>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6776" y="3933056"/>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280592" y="3429000"/>
              <a:ext cx="864096" cy="4725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dirty="0"/>
                <a:t>Metrics</a:t>
              </a:r>
            </a:p>
          </p:txBody>
        </p:sp>
        <p:sp>
          <p:nvSpPr>
            <p:cNvPr id="54" name="Rectangle 53"/>
            <p:cNvSpPr/>
            <p:nvPr/>
          </p:nvSpPr>
          <p:spPr>
            <a:xfrm>
              <a:off x="3656856" y="3429000"/>
              <a:ext cx="864096" cy="4725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dirty="0"/>
                <a:t>Contracts</a:t>
              </a:r>
            </a:p>
          </p:txBody>
        </p:sp>
        <p:cxnSp>
          <p:nvCxnSpPr>
            <p:cNvPr id="55" name="Straight Arrow Connector 54"/>
            <p:cNvCxnSpPr>
              <a:stCxn id="49" idx="1"/>
              <a:endCxn id="53" idx="3"/>
            </p:cNvCxnSpPr>
            <p:nvPr/>
          </p:nvCxnSpPr>
          <p:spPr>
            <a:xfrm flipH="1">
              <a:off x="2144688" y="3665277"/>
              <a:ext cx="36004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9" idx="3"/>
              <a:endCxn id="54" idx="1"/>
            </p:cNvCxnSpPr>
            <p:nvPr/>
          </p:nvCxnSpPr>
          <p:spPr>
            <a:xfrm>
              <a:off x="3368824" y="3665277"/>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681192" y="1916832"/>
            <a:ext cx="3240360" cy="2992833"/>
            <a:chOff x="1280592" y="1916832"/>
            <a:chExt cx="3240360" cy="2992833"/>
          </a:xfrm>
        </p:grpSpPr>
        <p:cxnSp>
          <p:nvCxnSpPr>
            <p:cNvPr id="58" name="Straight Arrow Connector 57"/>
            <p:cNvCxnSpPr/>
            <p:nvPr/>
          </p:nvCxnSpPr>
          <p:spPr>
            <a:xfrm>
              <a:off x="2936776" y="1916832"/>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504728" y="2420888"/>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Application</a:t>
              </a:r>
            </a:p>
          </p:txBody>
        </p:sp>
        <p:sp>
          <p:nvSpPr>
            <p:cNvPr id="60" name="Rectangle 59"/>
            <p:cNvSpPr/>
            <p:nvPr/>
          </p:nvSpPr>
          <p:spPr>
            <a:xfrm>
              <a:off x="2504728" y="3429000"/>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Product</a:t>
              </a:r>
            </a:p>
          </p:txBody>
        </p:sp>
        <p:sp>
          <p:nvSpPr>
            <p:cNvPr id="61" name="Rectangle 60"/>
            <p:cNvSpPr/>
            <p:nvPr/>
          </p:nvSpPr>
          <p:spPr>
            <a:xfrm>
              <a:off x="2504728" y="4437112"/>
              <a:ext cx="864096" cy="472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Appraisal</a:t>
              </a:r>
            </a:p>
          </p:txBody>
        </p:sp>
        <p:cxnSp>
          <p:nvCxnSpPr>
            <p:cNvPr id="62" name="Straight Arrow Connector 61"/>
            <p:cNvCxnSpPr/>
            <p:nvPr/>
          </p:nvCxnSpPr>
          <p:spPr>
            <a:xfrm>
              <a:off x="2936776" y="2924944"/>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936776" y="3933056"/>
              <a:ext cx="0" cy="4725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280592" y="3429000"/>
              <a:ext cx="864096" cy="47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100" dirty="0"/>
                <a:t>Metrics</a:t>
              </a:r>
            </a:p>
          </p:txBody>
        </p:sp>
        <p:sp>
          <p:nvSpPr>
            <p:cNvPr id="65" name="Rectangle 64"/>
            <p:cNvSpPr/>
            <p:nvPr/>
          </p:nvSpPr>
          <p:spPr>
            <a:xfrm>
              <a:off x="3656856" y="3429000"/>
              <a:ext cx="864096" cy="47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100" dirty="0"/>
                <a:t>Contracts</a:t>
              </a:r>
            </a:p>
          </p:txBody>
        </p:sp>
        <p:cxnSp>
          <p:nvCxnSpPr>
            <p:cNvPr id="66" name="Straight Arrow Connector 65"/>
            <p:cNvCxnSpPr>
              <a:stCxn id="60" idx="1"/>
              <a:endCxn id="64" idx="3"/>
            </p:cNvCxnSpPr>
            <p:nvPr/>
          </p:nvCxnSpPr>
          <p:spPr>
            <a:xfrm flipH="1">
              <a:off x="2144688" y="3665277"/>
              <a:ext cx="36004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0" idx="3"/>
              <a:endCxn id="65" idx="1"/>
            </p:cNvCxnSpPr>
            <p:nvPr/>
          </p:nvCxnSpPr>
          <p:spPr>
            <a:xfrm>
              <a:off x="3368824" y="3665277"/>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sz="1400" dirty="0">
                <a:latin typeface="Calibri"/>
                <a:ea typeface="Calibri"/>
                <a:cs typeface="Times New Roman"/>
              </a:rPr>
              <a:t>For a variety of reasons we break big projects down into smaller pieces (using a variety of methods).</a:t>
            </a:r>
          </a:p>
          <a:p>
            <a:pPr lvl="1">
              <a:lnSpc>
                <a:spcPct val="115000"/>
              </a:lnSpc>
              <a:buFont typeface="Courier New"/>
              <a:buChar char="o"/>
            </a:pPr>
            <a:r>
              <a:rPr lang="en-GB" sz="1400" dirty="0">
                <a:ea typeface="Calibri"/>
                <a:cs typeface="Times New Roman"/>
              </a:rPr>
              <a:t>Current CRM model is 1 application &gt; 1 product &gt; 1 appraisal. </a:t>
            </a:r>
          </a:p>
          <a:p>
            <a:pPr lvl="1">
              <a:lnSpc>
                <a:spcPct val="115000"/>
              </a:lnSpc>
              <a:buFont typeface="Courier New"/>
              <a:buChar char="o"/>
            </a:pPr>
            <a:r>
              <a:rPr lang="en-GB" sz="1400" dirty="0">
                <a:ea typeface="Calibri"/>
                <a:cs typeface="Times New Roman"/>
              </a:rPr>
              <a:t>Our current metrics also cause this breakdown of work. Different sections of the business want/need to measure the impact of what they’re doing. We capture the costs of each service separately. </a:t>
            </a:r>
            <a:r>
              <a:rPr lang="en-GB" sz="1400" dirty="0" err="1">
                <a:ea typeface="Calibri"/>
                <a:cs typeface="Times New Roman"/>
              </a:rPr>
              <a:t>Ie</a:t>
            </a:r>
            <a:r>
              <a:rPr lang="en-GB" sz="1400" dirty="0">
                <a:ea typeface="Calibri"/>
                <a:cs typeface="Times New Roman"/>
              </a:rPr>
              <a:t>: capturing metrics at a service level rather than a project level. The project is only updated when you’re adding a new service.</a:t>
            </a:r>
          </a:p>
          <a:p>
            <a:pPr lvl="1">
              <a:lnSpc>
                <a:spcPct val="115000"/>
              </a:lnSpc>
              <a:buFont typeface="Courier New"/>
              <a:buChar char="o"/>
            </a:pPr>
            <a:r>
              <a:rPr lang="en-GB" sz="1400" dirty="0">
                <a:ea typeface="Calibri"/>
                <a:cs typeface="Times New Roman"/>
              </a:rPr>
              <a:t>Specialist teams and isolated teams/individuals also create separate projects that are disconnected.</a:t>
            </a:r>
          </a:p>
          <a:p>
            <a:pPr lvl="1">
              <a:lnSpc>
                <a:spcPct val="115000"/>
              </a:lnSpc>
              <a:buFont typeface="Courier New"/>
              <a:buChar char="o"/>
            </a:pPr>
            <a:r>
              <a:rPr lang="en-GB" sz="1400" dirty="0">
                <a:ea typeface="Calibri"/>
                <a:cs typeface="Times New Roman"/>
              </a:rPr>
              <a:t>“There’s always a way to get it through”. If an AM decides they want to do something with a customer then they’ll find a way to do it.</a:t>
            </a:r>
          </a:p>
          <a:p>
            <a:pPr lvl="1">
              <a:lnSpc>
                <a:spcPct val="115000"/>
              </a:lnSpc>
              <a:buFont typeface="Courier New"/>
              <a:buChar char="o"/>
            </a:pPr>
            <a:r>
              <a:rPr lang="en-GB" sz="1400" dirty="0">
                <a:ea typeface="Calibri"/>
                <a:cs typeface="Times New Roman"/>
              </a:rPr>
              <a:t>The drive to break things down is so strong some AM’s intentionally group work in the wrong products to avoid having to do more paperwork.</a:t>
            </a:r>
          </a:p>
          <a:p>
            <a:pPr lvl="1">
              <a:lnSpc>
                <a:spcPct val="115000"/>
              </a:lnSpc>
              <a:buFont typeface="Courier New"/>
              <a:buChar char="o"/>
            </a:pPr>
            <a:r>
              <a:rPr lang="en-GB" sz="1400" dirty="0">
                <a:ea typeface="Calibri"/>
                <a:cs typeface="Times New Roman"/>
              </a:rPr>
              <a:t>Sometimes specialists create projects but don’t communicate this to the AM. AM is responsible for the project data in CRM but it’s impossible to maintain without good communication with the specialist. This leads to data corruption. </a:t>
            </a:r>
          </a:p>
          <a:p>
            <a:endParaRPr lang="en-GB" sz="1400" dirty="0"/>
          </a:p>
        </p:txBody>
      </p:sp>
      <p:sp>
        <p:nvSpPr>
          <p:cNvPr id="3" name="Text Placeholder 2"/>
          <p:cNvSpPr>
            <a:spLocks noGrp="1"/>
          </p:cNvSpPr>
          <p:nvPr>
            <p:ph type="body" sz="quarter" idx="11"/>
          </p:nvPr>
        </p:nvSpPr>
        <p:spPr/>
        <p:txBody>
          <a:bodyPr/>
          <a:lstStyle/>
          <a:p>
            <a:r>
              <a:rPr lang="en-GB" dirty="0"/>
              <a:t>Project Breakdown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sz="1400" dirty="0">
                <a:latin typeface="Calibri"/>
                <a:ea typeface="Calibri"/>
                <a:cs typeface="Times New Roman"/>
              </a:rPr>
              <a:t>Breaking them down is a bad idea and not the direction the business is going in.</a:t>
            </a:r>
          </a:p>
          <a:p>
            <a:pPr lvl="1">
              <a:lnSpc>
                <a:spcPct val="115000"/>
              </a:lnSpc>
              <a:buFont typeface="Courier New"/>
              <a:buChar char="o"/>
            </a:pPr>
            <a:r>
              <a:rPr lang="en-GB" sz="1400" dirty="0">
                <a:ea typeface="Calibri"/>
                <a:cs typeface="Times New Roman"/>
              </a:rPr>
              <a:t>By grouping discrete tasks into bigger projects we drastically reduce wasted funds and lower our risk. The primary reason for this is making work easier to discontinue (or not start) if something essential doesn’t happen or throws up a blocker.</a:t>
            </a:r>
          </a:p>
          <a:p>
            <a:pPr lvl="1">
              <a:lnSpc>
                <a:spcPct val="115000"/>
              </a:lnSpc>
              <a:buFont typeface="Courier New"/>
              <a:buChar char="o"/>
            </a:pPr>
            <a:r>
              <a:rPr lang="en-GB" sz="1400" dirty="0">
                <a:ea typeface="Calibri"/>
                <a:cs typeface="Times New Roman"/>
              </a:rPr>
              <a:t>For example, say your company goal is to start distributing in Germany. We treat this as a big project and identify a couple of thing that need done (say market research, sales channel development and German specific product development). If market research comes back and says we shouldn’t be selling in Germany, we can stop the development work. This only works if these streams are all grouped together as a project. </a:t>
            </a:r>
          </a:p>
          <a:p>
            <a:pPr lvl="1">
              <a:lnSpc>
                <a:spcPct val="115000"/>
              </a:lnSpc>
              <a:buFont typeface="Courier New"/>
              <a:buChar char="o"/>
            </a:pPr>
            <a:r>
              <a:rPr lang="en-GB" sz="1400" dirty="0">
                <a:ea typeface="Calibri"/>
                <a:cs typeface="Times New Roman"/>
              </a:rPr>
              <a:t>Another reason for this approach is big projects lead to learning that is re-usable, more widely applicable and of higher value to the business. Continuous small scale pieces of work don’t tell us very much (</a:t>
            </a:r>
            <a:r>
              <a:rPr lang="en-GB" sz="1400" dirty="0" err="1">
                <a:ea typeface="Calibri"/>
                <a:cs typeface="Times New Roman"/>
              </a:rPr>
              <a:t>ie</a:t>
            </a:r>
            <a:r>
              <a:rPr lang="en-GB" sz="1400" dirty="0">
                <a:ea typeface="Calibri"/>
                <a:cs typeface="Times New Roman"/>
              </a:rPr>
              <a:t>: the product improvements we made to get into the German market don’t mean much on their own, they need to be considered alongside what else we did to break into that market).</a:t>
            </a:r>
          </a:p>
          <a:p>
            <a:endParaRPr lang="en-GB" sz="1400" dirty="0"/>
          </a:p>
        </p:txBody>
      </p:sp>
      <p:sp>
        <p:nvSpPr>
          <p:cNvPr id="3" name="Text Placeholder 2"/>
          <p:cNvSpPr>
            <a:spLocks noGrp="1"/>
          </p:cNvSpPr>
          <p:nvPr>
            <p:ph type="body" sz="quarter" idx="11"/>
          </p:nvPr>
        </p:nvSpPr>
        <p:spPr/>
        <p:txBody>
          <a:bodyPr/>
          <a:lstStyle/>
          <a:p>
            <a:r>
              <a:rPr lang="en-GB" dirty="0"/>
              <a:t>Don’t Break It Down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dirty="0">
                <a:latin typeface="+mn-lt"/>
                <a:ea typeface="Calibri"/>
                <a:cs typeface="Times New Roman"/>
              </a:rPr>
              <a:t>Some customers won’t all understand the ‘big project’ approach – they’ll see things as fragmented pieces (particularly customers who are not at a top strategic level within their business). We should be able to convince our primary customer contact that ‘big project’ is right for them and explain how the pieces fit together. </a:t>
            </a:r>
          </a:p>
          <a:p>
            <a:pPr marL="342900" lvl="0" indent="-342900">
              <a:lnSpc>
                <a:spcPct val="115000"/>
              </a:lnSpc>
              <a:spcAft>
                <a:spcPts val="0"/>
              </a:spcAft>
              <a:buFont typeface="Symbol"/>
              <a:buChar char=""/>
            </a:pPr>
            <a:r>
              <a:rPr lang="en-GB" dirty="0">
                <a:latin typeface="+mn-lt"/>
                <a:ea typeface="Calibri"/>
                <a:cs typeface="Times New Roman"/>
              </a:rPr>
              <a:t>Big project model not compatible with the current CRM setup. </a:t>
            </a:r>
          </a:p>
          <a:p>
            <a:pPr marL="342900" lvl="0" indent="-342900">
              <a:lnSpc>
                <a:spcPct val="115000"/>
              </a:lnSpc>
              <a:spcAft>
                <a:spcPts val="0"/>
              </a:spcAft>
              <a:buFont typeface="Symbol"/>
              <a:buChar char=""/>
            </a:pPr>
            <a:r>
              <a:rPr lang="en-GB" dirty="0">
                <a:latin typeface="+mn-lt"/>
                <a:ea typeface="Calibri"/>
                <a:cs typeface="Times New Roman"/>
              </a:rPr>
              <a:t>How do we account for things that AM’s provide that aren’t SE services. They add value to the customer, but aren’t necessarily captured by us. These can be an important part of successful outcomes for customers.</a:t>
            </a:r>
          </a:p>
          <a:p>
            <a:pPr marL="342900" lvl="0" indent="-342900">
              <a:lnSpc>
                <a:spcPct val="115000"/>
              </a:lnSpc>
              <a:spcAft>
                <a:spcPts val="0"/>
              </a:spcAft>
              <a:buFont typeface="Symbol"/>
              <a:buChar char=""/>
            </a:pPr>
            <a:r>
              <a:rPr lang="en-GB" dirty="0">
                <a:latin typeface="+mn-lt"/>
                <a:ea typeface="Calibri"/>
                <a:cs typeface="Times New Roman"/>
              </a:rPr>
              <a:t>Unclear currently the connections between a service record in CRM and that records entries in POP/KMIS.</a:t>
            </a:r>
          </a:p>
          <a:p>
            <a:pPr marL="342900" lvl="0" indent="-342900">
              <a:lnSpc>
                <a:spcPct val="115000"/>
              </a:lnSpc>
              <a:spcAft>
                <a:spcPts val="0"/>
              </a:spcAft>
              <a:buFont typeface="Symbol"/>
              <a:buChar char=""/>
            </a:pPr>
            <a:r>
              <a:rPr lang="en-GB" dirty="0">
                <a:latin typeface="+mn-lt"/>
                <a:ea typeface="Calibri"/>
                <a:cs typeface="Times New Roman"/>
              </a:rPr>
              <a:t>Internal metrics currently driving what the customer sees and how they interact with us.</a:t>
            </a:r>
          </a:p>
        </p:txBody>
      </p:sp>
      <p:sp>
        <p:nvSpPr>
          <p:cNvPr id="3" name="Text Placeholder 2"/>
          <p:cNvSpPr>
            <a:spLocks noGrp="1"/>
          </p:cNvSpPr>
          <p:nvPr>
            <p:ph type="body" sz="quarter" idx="11"/>
          </p:nvPr>
        </p:nvSpPr>
        <p:spPr/>
        <p:txBody>
          <a:bodyPr/>
          <a:lstStyle/>
          <a:p>
            <a:r>
              <a:rPr lang="en-GB" dirty="0"/>
              <a:t>Challenges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dirty="0">
                <a:latin typeface="Calibri"/>
                <a:ea typeface="Calibri"/>
                <a:cs typeface="Times New Roman"/>
              </a:rPr>
              <a:t>DRM companies use their account manager as their primary point of contact and source of information; NRM companies go to our website.</a:t>
            </a:r>
          </a:p>
          <a:p>
            <a:pPr marL="342900" lvl="0" indent="-342900">
              <a:lnSpc>
                <a:spcPct val="115000"/>
              </a:lnSpc>
              <a:spcAft>
                <a:spcPts val="0"/>
              </a:spcAft>
              <a:buFont typeface="Symbol"/>
              <a:buChar char=""/>
            </a:pPr>
            <a:r>
              <a:rPr lang="en-GB" dirty="0">
                <a:latin typeface="Calibri"/>
                <a:ea typeface="Calibri"/>
                <a:cs typeface="Times New Roman"/>
              </a:rPr>
              <a:t>Customers are not given visibility of our specific grants or products. They don’t need visibility and we don’t want to give them visibility. Customer sees SE as a body that could support whatever it is they want to do and they need visibility of how/why we could do that.</a:t>
            </a:r>
          </a:p>
          <a:p>
            <a:pPr marL="342900" lvl="0" indent="-342900">
              <a:lnSpc>
                <a:spcPct val="115000"/>
              </a:lnSpc>
              <a:spcAft>
                <a:spcPts val="1000"/>
              </a:spcAft>
              <a:buFont typeface="Symbol"/>
              <a:buChar char=""/>
            </a:pPr>
            <a:r>
              <a:rPr lang="en-GB" dirty="0">
                <a:latin typeface="Calibri"/>
                <a:ea typeface="Calibri"/>
                <a:cs typeface="Times New Roman"/>
              </a:rPr>
              <a:t>2 types of customer: 1 customer tells you everything about their business so you can see the whole picture (they see us as a strategic partner). The other says out of the blue I’m looking to do this, can you give me money for it (often they just want to save money, not achieve bigger aims). </a:t>
            </a:r>
          </a:p>
          <a:p>
            <a:endParaRPr lang="en-GB" dirty="0"/>
          </a:p>
        </p:txBody>
      </p:sp>
      <p:sp>
        <p:nvSpPr>
          <p:cNvPr id="3" name="Text Placeholder 2"/>
          <p:cNvSpPr>
            <a:spLocks noGrp="1"/>
          </p:cNvSpPr>
          <p:nvPr>
            <p:ph type="body" sz="quarter" idx="11"/>
          </p:nvPr>
        </p:nvSpPr>
        <p:spPr/>
        <p:txBody>
          <a:bodyPr/>
          <a:lstStyle/>
          <a:p>
            <a:r>
              <a:rPr lang="en-GB" dirty="0"/>
              <a:t>Customer Behaviours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sz="1800" dirty="0">
                <a:latin typeface="Calibri"/>
                <a:ea typeface="Calibri"/>
                <a:cs typeface="Times New Roman"/>
              </a:rPr>
              <a:t>We need to establish the minimum amount of funding that a customer needs to achieve a desired outcome. Business is moving from percentages to actual amounts.</a:t>
            </a:r>
          </a:p>
          <a:p>
            <a:pPr lvl="1">
              <a:lnSpc>
                <a:spcPct val="115000"/>
              </a:lnSpc>
              <a:buFont typeface="Courier New"/>
              <a:buChar char="o"/>
            </a:pPr>
            <a:r>
              <a:rPr lang="en-GB" sz="1800" dirty="0">
                <a:ea typeface="Calibri"/>
                <a:cs typeface="Times New Roman"/>
              </a:rPr>
              <a:t>This is supported by doing more in-depth analysis of customers data and is driven by a SE business need to save money.</a:t>
            </a:r>
          </a:p>
          <a:p>
            <a:pPr lvl="1">
              <a:lnSpc>
                <a:spcPct val="115000"/>
              </a:lnSpc>
              <a:buFont typeface="Courier New"/>
              <a:buChar char="o"/>
            </a:pPr>
            <a:r>
              <a:rPr lang="en-GB" sz="1800" dirty="0">
                <a:ea typeface="Calibri"/>
                <a:cs typeface="Times New Roman"/>
              </a:rPr>
              <a:t>Challenging for us as we historically have always talked in %’s rather than £’s. Easier for customers as they tend to think in £’s.</a:t>
            </a:r>
          </a:p>
          <a:p>
            <a:pPr lvl="1">
              <a:lnSpc>
                <a:spcPct val="115000"/>
              </a:lnSpc>
              <a:buFont typeface="Courier New"/>
              <a:buChar char="o"/>
            </a:pPr>
            <a:r>
              <a:rPr lang="en-GB" sz="1800" dirty="0">
                <a:ea typeface="Calibri"/>
                <a:cs typeface="Times New Roman"/>
              </a:rPr>
              <a:t>Customers work harder and care more about a business objective they’ve put their own money into. Where we cover the whole amount customers become disinterested.</a:t>
            </a:r>
          </a:p>
          <a:p>
            <a:endParaRPr lang="en-GB" sz="1800" dirty="0"/>
          </a:p>
        </p:txBody>
      </p:sp>
      <p:sp>
        <p:nvSpPr>
          <p:cNvPr id="3" name="Text Placeholder 2"/>
          <p:cNvSpPr>
            <a:spLocks noGrp="1"/>
          </p:cNvSpPr>
          <p:nvPr>
            <p:ph type="body" sz="quarter" idx="11"/>
          </p:nvPr>
        </p:nvSpPr>
        <p:spPr/>
        <p:txBody>
          <a:bodyPr/>
          <a:lstStyle/>
          <a:p>
            <a:r>
              <a:rPr lang="en-GB" dirty="0"/>
              <a:t>Current Change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lvl="0" indent="-342900">
              <a:lnSpc>
                <a:spcPct val="115000"/>
              </a:lnSpc>
              <a:spcAft>
                <a:spcPts val="0"/>
              </a:spcAft>
              <a:buFont typeface="Symbol"/>
              <a:buChar char=""/>
            </a:pPr>
            <a:r>
              <a:rPr lang="en-GB" sz="1800" dirty="0">
                <a:latin typeface="Calibri"/>
                <a:ea typeface="Calibri"/>
                <a:cs typeface="Times New Roman"/>
              </a:rPr>
              <a:t>SE driving towards establishing the minimum amount of support from us that a customer needs to go ahead with a project.</a:t>
            </a:r>
          </a:p>
          <a:p>
            <a:pPr marL="342900" lvl="0" indent="-342900">
              <a:lnSpc>
                <a:spcPct val="115000"/>
              </a:lnSpc>
              <a:spcAft>
                <a:spcPts val="0"/>
              </a:spcAft>
              <a:buFont typeface="Symbol"/>
              <a:buChar char=""/>
            </a:pPr>
            <a:r>
              <a:rPr lang="en-GB" sz="1800" dirty="0">
                <a:latin typeface="Calibri"/>
                <a:ea typeface="Calibri"/>
                <a:cs typeface="Times New Roman"/>
              </a:rPr>
              <a:t>AM’s can’t view their projects and the services supporting them in one place.  </a:t>
            </a:r>
          </a:p>
          <a:p>
            <a:pPr marL="342900" lvl="0" indent="-342900">
              <a:lnSpc>
                <a:spcPct val="115000"/>
              </a:lnSpc>
              <a:spcAft>
                <a:spcPts val="0"/>
              </a:spcAft>
              <a:buFont typeface="Symbol"/>
              <a:buChar char=""/>
            </a:pPr>
            <a:r>
              <a:rPr lang="en-GB" sz="1800" dirty="0">
                <a:latin typeface="Calibri"/>
                <a:ea typeface="Calibri"/>
                <a:cs typeface="Times New Roman"/>
              </a:rPr>
              <a:t>AM’s are a challenging group to cater for as they all work in different ways. It appears most behaviour is driven by systems that don’t work.</a:t>
            </a:r>
          </a:p>
          <a:p>
            <a:pPr marL="342900" lvl="0" indent="-342900">
              <a:lnSpc>
                <a:spcPct val="115000"/>
              </a:lnSpc>
              <a:spcAft>
                <a:spcPts val="0"/>
              </a:spcAft>
              <a:buFont typeface="Symbol"/>
              <a:buChar char=""/>
            </a:pPr>
            <a:r>
              <a:rPr lang="en-GB" sz="1800" dirty="0">
                <a:latin typeface="Calibri"/>
                <a:ea typeface="Calibri"/>
                <a:cs typeface="Times New Roman"/>
              </a:rPr>
              <a:t>All evidence supports the model of presenting customers with a high level project supported by services.</a:t>
            </a:r>
          </a:p>
          <a:p>
            <a:pPr marL="342900" lvl="0" indent="-342900">
              <a:lnSpc>
                <a:spcPct val="115000"/>
              </a:lnSpc>
              <a:spcAft>
                <a:spcPts val="0"/>
              </a:spcAft>
              <a:buFont typeface="Symbol"/>
              <a:buChar char=""/>
            </a:pPr>
            <a:r>
              <a:rPr lang="en-GB" sz="1800" dirty="0">
                <a:latin typeface="Calibri"/>
                <a:ea typeface="Calibri"/>
                <a:cs typeface="Times New Roman"/>
              </a:rPr>
              <a:t>Currently systems do not support this model and force a disjointed approach to be adopted (and work </a:t>
            </a:r>
            <a:r>
              <a:rPr lang="en-GB" sz="1800" dirty="0" err="1">
                <a:latin typeface="Calibri"/>
                <a:ea typeface="Calibri"/>
                <a:cs typeface="Times New Roman"/>
              </a:rPr>
              <a:t>arounds</a:t>
            </a:r>
            <a:r>
              <a:rPr lang="en-GB" sz="1800" dirty="0">
                <a:latin typeface="Calibri"/>
                <a:ea typeface="Calibri"/>
                <a:cs typeface="Times New Roman"/>
              </a:rPr>
              <a:t> to be created).</a:t>
            </a:r>
          </a:p>
          <a:p>
            <a:endParaRPr lang="en-GB" dirty="0"/>
          </a:p>
        </p:txBody>
      </p:sp>
      <p:sp>
        <p:nvSpPr>
          <p:cNvPr id="3" name="Text Placeholder 2"/>
          <p:cNvSpPr>
            <a:spLocks noGrp="1"/>
          </p:cNvSpPr>
          <p:nvPr>
            <p:ph type="body" sz="quarter" idx="11"/>
          </p:nvPr>
        </p:nvSpPr>
        <p:spPr/>
        <p:txBody>
          <a:bodyPr/>
          <a:lstStyle/>
          <a:p>
            <a:r>
              <a:rPr lang="en-GB" dirty="0"/>
              <a:t>Summary</a:t>
            </a:r>
          </a:p>
        </p:txBody>
      </p:sp>
    </p:spTree>
  </p:cSld>
  <p:clrMapOvr>
    <a:masterClrMapping/>
  </p:clrMapOvr>
</p:sld>
</file>

<file path=ppt/theme/theme1.xml><?xml version="1.0" encoding="utf-8"?>
<a:theme xmlns:a="http://schemas.openxmlformats.org/drawingml/2006/main" name="e7802324-ccb0-4074-ab0f-ea06b0ab20c5___se_master_presentation_office_2007-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rm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DC4077303224A9978BC484BAD9DBE" ma:contentTypeVersion="14" ma:contentTypeDescription="Create a new document." ma:contentTypeScope="" ma:versionID="c744df0e042174a5b9bc818feb4110b9">
  <xsd:schema xmlns:xsd="http://www.w3.org/2001/XMLSchema" xmlns:xs="http://www.w3.org/2001/XMLSchema" xmlns:p="http://schemas.microsoft.com/office/2006/metadata/properties" xmlns:ns2="00c63645-a318-4fc0-8fc7-bc244fa01a6e" xmlns:ns3="5e24c017-938f-4e38-adb5-8ecc6bc9a53a" targetNamespace="http://schemas.microsoft.com/office/2006/metadata/properties" ma:root="true" ma:fieldsID="6bf5b0a9291b8ea04e772eb9f70c819b" ns2:_="" ns3:_="">
    <xsd:import namespace="00c63645-a318-4fc0-8fc7-bc244fa01a6e"/>
    <xsd:import namespace="5e24c017-938f-4e38-adb5-8ecc6bc9a5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63645-a318-4fc0-8fc7-bc244fa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434b960-ae4c-4e49-acf7-3c16af5f55c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24c017-938f-4e38-adb5-8ecc6bc9a53a"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9e1c377-5160-44af-88a8-d238b5209bbc}" ma:internalName="TaxCatchAll" ma:showField="CatchAllData" ma:web="5e24c017-938f-4e38-adb5-8ecc6bc9a53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e24c017-938f-4e38-adb5-8ecc6bc9a53a" xsi:nil="true"/>
    <lcf76f155ced4ddcb4097134ff3c332f xmlns="00c63645-a318-4fc0-8fc7-bc244fa01a6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F364B7-C28B-412E-AAD0-64845E4C88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63645-a318-4fc0-8fc7-bc244fa01a6e"/>
    <ds:schemaRef ds:uri="5e24c017-938f-4e38-adb5-8ecc6bc9a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1A7AEA-6BBE-4ADF-851B-848C91AE7145}">
  <ds:schemaRefs>
    <ds:schemaRef ds:uri="http://purl.org/dc/terms/"/>
    <ds:schemaRef ds:uri="http://schemas.openxmlformats.org/package/2006/metadata/core-properties"/>
    <ds:schemaRef ds:uri="http://schemas.microsoft.com/office/2006/documentManagement/types"/>
    <ds:schemaRef ds:uri="6db2c8f2-fe83-4eb7-aef3-51a35d5deb60"/>
    <ds:schemaRef ds:uri="5c0236c5-800f-4186-8dff-7b2f080b9de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 ds:uri="5e24c017-938f-4e38-adb5-8ecc6bc9a53a"/>
    <ds:schemaRef ds:uri="00c63645-a318-4fc0-8fc7-bc244fa01a6e"/>
  </ds:schemaRefs>
</ds:datastoreItem>
</file>

<file path=customXml/itemProps3.xml><?xml version="1.0" encoding="utf-8"?>
<ds:datastoreItem xmlns:ds="http://schemas.openxmlformats.org/officeDocument/2006/customXml" ds:itemID="{13E882A9-2727-44AD-8466-D2E5D580CB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e7802324-ccb0-4074-ab0f-ea06b0ab20c5___se_master_presentation_office_2007-plain</Template>
  <TotalTime>104</TotalTime>
  <Words>1017</Words>
  <Application>Microsoft Office PowerPoint</Application>
  <PresentationFormat>A4 Paper (210x297 mm)</PresentationFormat>
  <Paragraphs>58</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e7802324-ccb0-4074-ab0f-ea06b0ab20c5___se_master_presentation_office_2007-plain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Scottish Enterprise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Greig</dc:creator>
  <cp:lastModifiedBy>Tress Carmichael</cp:lastModifiedBy>
  <cp:revision>13</cp:revision>
  <dcterms:created xsi:type="dcterms:W3CDTF">2017-11-23T16:44:17Z</dcterms:created>
  <dcterms:modified xsi:type="dcterms:W3CDTF">2023-09-11T12:40:25Z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0x010100D90DC4077303224A9978BC484BAD9DBE</vt:lpwstr>
  </property>
  <property fmtid="{D5CDD505-2E9C-101B-9397-08002B2CF9AE}" pid="3" name="TemplateUrl">
    <vt:lpwstr/>
  </property>
  <property fmtid="{D5CDD505-2E9C-101B-9397-08002B2CF9AE}" pid="4" name="Order">
    <vt:r8>126700</vt:r8>
  </property>
  <property fmtid="{D5CDD505-2E9C-101B-9397-08002B2CF9AE}" pid="5" name="xd_Signature">
    <vt:bool>false</vt:bool>
  </property>
  <property fmtid="{D5CDD505-2E9C-101B-9397-08002B2CF9AE}" pid="6" name="xd_ProgID">
    <vt:lpwstr/>
  </property>
  <property fmtid="{D5CDD505-2E9C-101B-9397-08002B2CF9AE}" pid="7" name="_dlc_DocIdItemGuid">
    <vt:lpwstr>6bb9dd49-bff3-4579-95d1-36c4011bd362</vt:lpwstr>
  </property>
  <property fmtid="{D5CDD505-2E9C-101B-9397-08002B2CF9AE}" pid="8" name="_SourceUrl">
    <vt:lpwstr/>
  </property>
  <property fmtid="{D5CDD505-2E9C-101B-9397-08002B2CF9AE}" pid="9" name="MediaServiceImageTags">
    <vt:lpwstr/>
  </property>
</Properties>
</file>