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65" r:id="rId2"/>
  </p:sldMasterIdLst>
  <p:notesMasterIdLst>
    <p:notesMasterId r:id="rId13"/>
  </p:notesMasterIdLst>
  <p:sldIdLst>
    <p:sldId id="256" r:id="rId3"/>
    <p:sldId id="348" r:id="rId4"/>
    <p:sldId id="353" r:id="rId5"/>
    <p:sldId id="361" r:id="rId6"/>
    <p:sldId id="362" r:id="rId7"/>
    <p:sldId id="363" r:id="rId8"/>
    <p:sldId id="359" r:id="rId9"/>
    <p:sldId id="364" r:id="rId10"/>
    <p:sldId id="366" r:id="rId11"/>
    <p:sldId id="365" r:id="rId12"/>
  </p:sldIdLst>
  <p:sldSz cx="9906000" cy="6858000" type="A4"/>
  <p:notesSz cx="6797675" cy="9926638"/>
  <p:defaultTextStyle>
    <a:defPPr>
      <a:defRPr lang="en-US"/>
    </a:defPPr>
    <a:lvl1pPr algn="l" rtl="0" fontAlgn="base">
      <a:spcBef>
        <a:spcPct val="0"/>
      </a:spcBef>
      <a:spcAft>
        <a:spcPct val="0"/>
      </a:spcAft>
      <a:defRPr sz="1200" b="1" kern="1200">
        <a:solidFill>
          <a:schemeClr val="tx1"/>
        </a:solidFill>
        <a:latin typeface="Arial" charset="0"/>
        <a:ea typeface="+mn-ea"/>
        <a:cs typeface="Arial" charset="0"/>
      </a:defRPr>
    </a:lvl1pPr>
    <a:lvl2pPr marL="457200" algn="l" rtl="0" fontAlgn="base">
      <a:spcBef>
        <a:spcPct val="0"/>
      </a:spcBef>
      <a:spcAft>
        <a:spcPct val="0"/>
      </a:spcAft>
      <a:defRPr sz="1200" b="1" kern="1200">
        <a:solidFill>
          <a:schemeClr val="tx1"/>
        </a:solidFill>
        <a:latin typeface="Arial" charset="0"/>
        <a:ea typeface="+mn-ea"/>
        <a:cs typeface="Arial" charset="0"/>
      </a:defRPr>
    </a:lvl2pPr>
    <a:lvl3pPr marL="914400" algn="l" rtl="0" fontAlgn="base">
      <a:spcBef>
        <a:spcPct val="0"/>
      </a:spcBef>
      <a:spcAft>
        <a:spcPct val="0"/>
      </a:spcAft>
      <a:defRPr sz="1200" b="1" kern="1200">
        <a:solidFill>
          <a:schemeClr val="tx1"/>
        </a:solidFill>
        <a:latin typeface="Arial" charset="0"/>
        <a:ea typeface="+mn-ea"/>
        <a:cs typeface="Arial" charset="0"/>
      </a:defRPr>
    </a:lvl3pPr>
    <a:lvl4pPr marL="1371600" algn="l" rtl="0" fontAlgn="base">
      <a:spcBef>
        <a:spcPct val="0"/>
      </a:spcBef>
      <a:spcAft>
        <a:spcPct val="0"/>
      </a:spcAft>
      <a:defRPr sz="1200" b="1" kern="1200">
        <a:solidFill>
          <a:schemeClr val="tx1"/>
        </a:solidFill>
        <a:latin typeface="Arial" charset="0"/>
        <a:ea typeface="+mn-ea"/>
        <a:cs typeface="Arial" charset="0"/>
      </a:defRPr>
    </a:lvl4pPr>
    <a:lvl5pPr marL="1828800" algn="l" rtl="0" fontAlgn="base">
      <a:spcBef>
        <a:spcPct val="0"/>
      </a:spcBef>
      <a:spcAft>
        <a:spcPct val="0"/>
      </a:spcAft>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2CB431"/>
    <a:srgbClr val="2CB4D2"/>
    <a:srgbClr val="36434D"/>
    <a:srgbClr val="D0BB7E"/>
    <a:srgbClr val="00427F"/>
    <a:srgbClr val="610E6C"/>
    <a:srgbClr val="5EBEB9"/>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728" autoAdjust="0"/>
    <p:restoredTop sz="93793" autoAdjust="0"/>
  </p:normalViewPr>
  <p:slideViewPr>
    <p:cSldViewPr>
      <p:cViewPr>
        <p:scale>
          <a:sx n="100" d="100"/>
          <a:sy n="100" d="100"/>
        </p:scale>
        <p:origin x="-96" y="806"/>
      </p:cViewPr>
      <p:guideLst>
        <p:guide orient="horz" pos="125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972" y="-9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7935DA7A-532C-4ADC-9AB4-84A8A6A54F97}" type="datetimeFigureOut">
              <a:rPr lang="en-GB"/>
              <a:pPr>
                <a:defRPr/>
              </a:pPr>
              <a:t>08/03/2017</a:t>
            </a:fld>
            <a:endParaRPr lang="en-GB"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A22C926F-0A0A-405F-A9BD-C7BC0532A3B5}"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 starter for ten….</a:t>
            </a:r>
          </a:p>
        </p:txBody>
      </p:sp>
      <p:sp>
        <p:nvSpPr>
          <p:cNvPr id="81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A2C8DA-EA72-46A1-9608-0E6E072D9BC3}" type="slidenum">
              <a:rPr lang="en-GB">
                <a:cs typeface="Arial" charset="0"/>
              </a:rPr>
              <a:pPr fontAlgn="base">
                <a:spcBef>
                  <a:spcPct val="0"/>
                </a:spcBef>
                <a:spcAft>
                  <a:spcPct val="0"/>
                </a:spcAft>
                <a:defRPr/>
              </a:pPr>
              <a:t>2</a:t>
            </a:fld>
            <a:endParaRPr lang="en-GB" dirty="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lIns="91433" tIns="45717" rIns="91433" bIns="45717" numCol="1" anchor="t" anchorCtr="0" compatLnSpc="1">
            <a:prstTxWarp prst="textNoShape">
              <a:avLst/>
            </a:prstTxWarp>
          </a:bodyPr>
          <a:lstStyle/>
          <a:p>
            <a:pPr>
              <a:spcBef>
                <a:spcPct val="0"/>
              </a:spcBef>
            </a:pPr>
            <a:endParaRPr lang="en-GB" dirty="0" smtClean="0"/>
          </a:p>
        </p:txBody>
      </p:sp>
      <p:sp>
        <p:nvSpPr>
          <p:cNvPr id="18435" name="Slide Number Placeholder 3"/>
          <p:cNvSpPr txBox="1">
            <a:spLocks noGrp="1"/>
          </p:cNvSpPr>
          <p:nvPr/>
        </p:nvSpPr>
        <p:spPr bwMode="auto">
          <a:xfrm>
            <a:off x="3849688" y="9428163"/>
            <a:ext cx="2946400" cy="496887"/>
          </a:xfrm>
          <a:prstGeom prst="rect">
            <a:avLst/>
          </a:prstGeom>
          <a:noFill/>
          <a:ln w="9525">
            <a:noFill/>
            <a:miter lim="800000"/>
            <a:headEnd/>
            <a:tailEnd/>
          </a:ln>
        </p:spPr>
        <p:txBody>
          <a:bodyPr lIns="91433" tIns="45717" rIns="91433" bIns="45717" anchor="b"/>
          <a:lstStyle/>
          <a:p>
            <a:pPr algn="r"/>
            <a:fld id="{EC7B5E97-7E49-4238-ADAD-83A8D43FEB8E}" type="slidenum">
              <a:rPr lang="en-GB" b="0">
                <a:latin typeface="Calibri" pitchFamily="34" charset="0"/>
              </a:rPr>
              <a:pPr algn="r"/>
              <a:t>3</a:t>
            </a:fld>
            <a:endParaRPr lang="en-GB" b="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US" dirty="0" smtClean="0"/>
              <a:t>Click to edit Master text styles</a:t>
            </a:r>
          </a:p>
        </p:txBody>
      </p:sp>
      <p:sp>
        <p:nvSpPr>
          <p:cNvPr id="11" name="Text Placeholder 10"/>
          <p:cNvSpPr>
            <a:spLocks noGrp="1"/>
          </p:cNvSpPr>
          <p:nvPr>
            <p:ph type="body" sz="quarter" idx="1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sz="1800" b="0" dirty="0">
              <a:latin typeface="+mn-lt"/>
              <a:cs typeface="+mn-cs"/>
            </a:endParaRPr>
          </a:p>
        </p:txBody>
      </p:sp>
      <p:sp>
        <p:nvSpPr>
          <p:cNvPr id="6" name="Text Placeholder 5"/>
          <p:cNvSpPr>
            <a:spLocks noGrp="1"/>
          </p:cNvSpPr>
          <p:nvPr>
            <p:ph type="body" sz="quarter" idx="11"/>
          </p:nvPr>
        </p:nvSpPr>
        <p:spPr>
          <a:xfrm>
            <a:off x="488504" y="1340545"/>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smtClean="0"/>
              <a:t>Click to edit Master text styles</a:t>
            </a:r>
          </a:p>
        </p:txBody>
      </p:sp>
      <p:sp>
        <p:nvSpPr>
          <p:cNvPr id="10" name="Text Placeholder 9"/>
          <p:cNvSpPr>
            <a:spLocks noGrp="1"/>
          </p:cNvSpPr>
          <p:nvPr>
            <p:ph type="body" sz="quarter" idx="12"/>
          </p:nvPr>
        </p:nvSpPr>
        <p:spPr>
          <a:xfrm>
            <a:off x="488504" y="3212976"/>
            <a:ext cx="4464496" cy="1440160"/>
          </a:xfrm>
          <a:prstGeom prst="rect">
            <a:avLst/>
          </a:prstGeom>
        </p:spPr>
        <p:txBody>
          <a:bodyPr/>
          <a:lstStyle>
            <a:lvl1pPr marL="0" indent="0">
              <a:buNone/>
              <a:defRPr sz="2400" b="1">
                <a:solidFill>
                  <a:schemeClr val="bg1"/>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5589588"/>
            <a:ext cx="9906000" cy="985837"/>
            <a:chOff x="0" y="5589240"/>
            <a:chExt cx="9906000" cy="986626"/>
          </a:xfrm>
        </p:grpSpPr>
        <p:sp>
          <p:nvSpPr>
            <p:cNvPr id="8" name="Rectangle 7"/>
            <p:cNvSpPr/>
            <p:nvPr userDrawn="1"/>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sp>
          <p:nvSpPr>
            <p:cNvPr id="9" name="TextBox 8"/>
            <p:cNvSpPr txBox="1"/>
            <p:nvPr userDrawn="1"/>
          </p:nvSpPr>
          <p:spPr>
            <a:xfrm>
              <a:off x="488950" y="6237458"/>
              <a:ext cx="4319588" cy="338408"/>
            </a:xfrm>
            <a:prstGeom prst="rect">
              <a:avLst/>
            </a:prstGeom>
            <a:noFill/>
          </p:spPr>
          <p:txBody>
            <a:bodyPr>
              <a:spAutoFit/>
            </a:bodyPr>
            <a:lstStyle/>
            <a:p>
              <a:pPr fontAlgn="auto">
                <a:spcBef>
                  <a:spcPts val="0"/>
                </a:spcBef>
                <a:spcAft>
                  <a:spcPts val="0"/>
                </a:spcAft>
                <a:defRPr/>
              </a:pPr>
              <a:r>
                <a:rPr lang="en-GB" sz="1600" b="0" dirty="0">
                  <a:solidFill>
                    <a:srgbClr val="00427F"/>
                  </a:solidFill>
                  <a:latin typeface="Arial" pitchFamily="34" charset="0"/>
                  <a:cs typeface="Arial" pitchFamily="34" charset="0"/>
                </a:rPr>
                <a:t>www.scottish-enterprise.com</a:t>
              </a:r>
            </a:p>
          </p:txBody>
        </p:sp>
        <p:pic>
          <p:nvPicPr>
            <p:cNvPr id="1030" name="Picture 2" descr="SE landscape logo (cmyk).jpg"/>
            <p:cNvPicPr>
              <a:picLocks noChangeAspect="1"/>
            </p:cNvPicPr>
            <p:nvPr userDrawn="1"/>
          </p:nvPicPr>
          <p:blipFill>
            <a:blip r:embed="rId5" cstate="print"/>
            <a:srcRect/>
            <a:stretch>
              <a:fillRect/>
            </a:stretch>
          </p:blipFill>
          <p:spPr bwMode="auto">
            <a:xfrm>
              <a:off x="7202933" y="6165850"/>
              <a:ext cx="2214563" cy="365125"/>
            </a:xfrm>
            <a:prstGeom prst="rect">
              <a:avLst/>
            </a:prstGeom>
            <a:noFill/>
            <a:ln w="9525">
              <a:noFill/>
              <a:miter lim="800000"/>
              <a:headEnd/>
              <a:tailEnd/>
            </a:ln>
          </p:spPr>
        </p:pic>
      </p:grpSp>
      <p:sp>
        <p:nvSpPr>
          <p:cNvPr id="11" name="Rounded Rectangle 10"/>
          <p:cNvSpPr/>
          <p:nvPr/>
        </p:nvSpPr>
        <p:spPr>
          <a:xfrm>
            <a:off x="666750" y="333375"/>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122" name="Group 15"/>
          <p:cNvGrpSpPr>
            <a:grpSpLocks/>
          </p:cNvGrpSpPr>
          <p:nvPr/>
        </p:nvGrpSpPr>
        <p:grpSpPr bwMode="auto">
          <a:xfrm>
            <a:off x="0" y="5589588"/>
            <a:ext cx="9906000" cy="985837"/>
            <a:chOff x="0" y="5589240"/>
            <a:chExt cx="9906000" cy="986626"/>
          </a:xfrm>
        </p:grpSpPr>
        <p:sp>
          <p:nvSpPr>
            <p:cNvPr id="17" name="Rectangle 16"/>
            <p:cNvSpPr/>
            <p:nvPr userDrawn="1"/>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sp>
          <p:nvSpPr>
            <p:cNvPr id="18" name="TextBox 17"/>
            <p:cNvSpPr txBox="1"/>
            <p:nvPr userDrawn="1"/>
          </p:nvSpPr>
          <p:spPr>
            <a:xfrm>
              <a:off x="488950" y="6237458"/>
              <a:ext cx="4319588" cy="338408"/>
            </a:xfrm>
            <a:prstGeom prst="rect">
              <a:avLst/>
            </a:prstGeom>
            <a:noFill/>
          </p:spPr>
          <p:txBody>
            <a:bodyPr>
              <a:spAutoFit/>
            </a:bodyPr>
            <a:lstStyle/>
            <a:p>
              <a:pPr fontAlgn="auto">
                <a:spcBef>
                  <a:spcPts val="0"/>
                </a:spcBef>
                <a:spcAft>
                  <a:spcPts val="0"/>
                </a:spcAft>
                <a:defRPr/>
              </a:pPr>
              <a:r>
                <a:rPr lang="en-GB" sz="1600" b="0" dirty="0">
                  <a:solidFill>
                    <a:srgbClr val="00427F"/>
                  </a:solidFill>
                  <a:latin typeface="Arial" pitchFamily="34" charset="0"/>
                  <a:cs typeface="Arial" pitchFamily="34" charset="0"/>
                </a:rPr>
                <a:t>www.scottish-enterprise.com</a:t>
              </a:r>
            </a:p>
          </p:txBody>
        </p:sp>
        <p:pic>
          <p:nvPicPr>
            <p:cNvPr id="5126" name="Picture 2" descr="SE landscape logo (cmyk).jpg"/>
            <p:cNvPicPr>
              <a:picLocks noChangeAspect="1"/>
            </p:cNvPicPr>
            <p:nvPr userDrawn="1"/>
          </p:nvPicPr>
          <p:blipFill>
            <a:blip r:embed="rId3" cstate="print"/>
            <a:srcRect/>
            <a:stretch>
              <a:fillRect/>
            </a:stretch>
          </p:blipFill>
          <p:spPr bwMode="auto">
            <a:xfrm>
              <a:off x="7202933" y="6165850"/>
              <a:ext cx="2214563" cy="365125"/>
            </a:xfrm>
            <a:prstGeom prst="rect">
              <a:avLst/>
            </a:prstGeom>
            <a:noFill/>
            <a:ln w="9525">
              <a:noFill/>
              <a:miter lim="800000"/>
              <a:headEnd/>
              <a:tailEnd/>
            </a:ln>
          </p:spPr>
        </p:pic>
      </p:grpSp>
      <p:pic>
        <p:nvPicPr>
          <p:cNvPr id="5123" name="Picture 6" descr="saltire.jpg"/>
          <p:cNvPicPr>
            <a:picLocks noChangeAspect="1"/>
          </p:cNvPicPr>
          <p:nvPr/>
        </p:nvPicPr>
        <p:blipFill>
          <a:blip r:embed="rId4" cstate="print"/>
          <a:srcRect/>
          <a:stretch>
            <a:fillRect/>
          </a:stretch>
        </p:blipFill>
        <p:spPr bwMode="auto">
          <a:xfrm>
            <a:off x="-41275" y="-20638"/>
            <a:ext cx="9942513" cy="5599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Placeholder 1"/>
          <p:cNvSpPr>
            <a:spLocks noGrp="1"/>
          </p:cNvSpPr>
          <p:nvPr>
            <p:ph type="body" sz="quarter" idx="11"/>
          </p:nvPr>
        </p:nvSpPr>
        <p:spPr bwMode="auto">
          <a:xfrm>
            <a:off x="488950" y="1341438"/>
            <a:ext cx="4464050" cy="172878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dirty="0" smtClean="0">
                <a:latin typeface="Calibri" pitchFamily="34" charset="0"/>
                <a:cs typeface="Arial" charset="0"/>
              </a:rPr>
              <a:t>Sprint 1 – Business process sprint</a:t>
            </a:r>
          </a:p>
        </p:txBody>
      </p:sp>
      <p:sp>
        <p:nvSpPr>
          <p:cNvPr id="8194" name="Text Placeholder 2"/>
          <p:cNvSpPr>
            <a:spLocks noGrp="1"/>
          </p:cNvSpPr>
          <p:nvPr>
            <p:ph type="body" sz="quarter" idx="12"/>
          </p:nvPr>
        </p:nvSpPr>
        <p:spPr bwMode="auto">
          <a:xfrm>
            <a:off x="488950" y="3213100"/>
            <a:ext cx="5472113" cy="1439863"/>
          </a:xfrm>
          <a:noFill/>
          <a:ln>
            <a:solidFill>
              <a:schemeClr val="accent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GB" sz="2000" dirty="0" smtClean="0">
                <a:latin typeface="Arial" charset="0"/>
                <a:cs typeface="Arial" charset="0"/>
              </a:rPr>
              <a:t>User needs</a:t>
            </a:r>
          </a:p>
          <a:p>
            <a:pPr eaLnBrk="1" hangingPunct="1"/>
            <a:endParaRPr lang="en-GB" sz="2000" dirty="0" smtClean="0">
              <a:latin typeface="Arial" charset="0"/>
              <a:cs typeface="Arial" charset="0"/>
            </a:endParaRPr>
          </a:p>
          <a:p>
            <a:pPr eaLnBrk="1" hangingPunct="1"/>
            <a:r>
              <a:rPr lang="en-GB" sz="2000" dirty="0" smtClean="0">
                <a:latin typeface="Arial" charset="0"/>
                <a:cs typeface="Arial" charset="0"/>
              </a:rPr>
              <a:t>28 Feb 2017  (draft)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GB" dirty="0" smtClean="0"/>
          </a:p>
        </p:txBody>
      </p:sp>
      <p:sp>
        <p:nvSpPr>
          <p:cNvPr id="38914" name="Rectangle 3"/>
          <p:cNvSpPr>
            <a:spLocks noGrp="1" noChangeArrowheads="1"/>
          </p:cNvSpPr>
          <p:nvPr>
            <p:ph type="body" idx="1"/>
          </p:nvPr>
        </p:nvSpPr>
        <p:spPr bwMode="auto">
          <a:xfrm>
            <a:off x="416496" y="1484784"/>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sz="1800" dirty="0" smtClean="0">
                <a:solidFill>
                  <a:srgbClr val="FF0000"/>
                </a:solidFill>
              </a:rPr>
              <a:t>“2 meetings in 2 years – just make it happen”</a:t>
            </a:r>
          </a:p>
          <a:p>
            <a:r>
              <a:rPr lang="en-GB" sz="1800" dirty="0" smtClean="0">
                <a:solidFill>
                  <a:srgbClr val="FF0000"/>
                </a:solidFill>
              </a:rPr>
              <a:t>“crack demystifying the service”</a:t>
            </a:r>
          </a:p>
          <a:p>
            <a:r>
              <a:rPr lang="en-GB" sz="1800" dirty="0" smtClean="0">
                <a:solidFill>
                  <a:srgbClr val="FF0000"/>
                </a:solidFill>
              </a:rPr>
              <a:t>“man if you did all of this (business process) that would be great”</a:t>
            </a:r>
          </a:p>
          <a:p>
            <a:r>
              <a:rPr lang="en-GB" sz="1800" dirty="0" smtClean="0">
                <a:solidFill>
                  <a:srgbClr val="FF0000"/>
                </a:solidFill>
              </a:rPr>
              <a:t>“forms look for specific numbers on specific projects and I don’t always have all this information”</a:t>
            </a:r>
          </a:p>
          <a:p>
            <a:r>
              <a:rPr lang="en-GB" sz="1800" dirty="0" smtClean="0">
                <a:solidFill>
                  <a:srgbClr val="FF0000"/>
                </a:solidFill>
              </a:rPr>
              <a:t>FR defined in lots of different ways by advisors and the quality of information could actually inform how successful (or not) the company is – “I would be careful which  suppliers I would choose”</a:t>
            </a:r>
          </a:p>
          <a:p>
            <a:r>
              <a:rPr lang="en-GB" sz="1800" dirty="0" smtClean="0">
                <a:solidFill>
                  <a:srgbClr val="FF0000"/>
                </a:solidFill>
              </a:rPr>
              <a:t>progress bar on application useful</a:t>
            </a:r>
          </a:p>
          <a:p>
            <a:r>
              <a:rPr lang="en-GB" sz="1800" dirty="0" smtClean="0">
                <a:solidFill>
                  <a:srgbClr val="FF0000"/>
                </a:solidFill>
              </a:rPr>
              <a:t>a/c manager suggests suitable grants not on website</a:t>
            </a:r>
          </a:p>
          <a:p>
            <a:r>
              <a:rPr lang="en-GB" sz="1800" dirty="0" smtClean="0">
                <a:solidFill>
                  <a:srgbClr val="FF0000"/>
                </a:solidFill>
              </a:rPr>
              <a:t>companies want to grow but don’t know how</a:t>
            </a:r>
          </a:p>
          <a:p>
            <a:r>
              <a:rPr lang="en-GB" sz="1800" dirty="0" smtClean="0">
                <a:solidFill>
                  <a:srgbClr val="FF0000"/>
                </a:solidFill>
              </a:rPr>
              <a:t>downloads helpful</a:t>
            </a:r>
          </a:p>
          <a:p>
            <a:r>
              <a:rPr lang="en-GB" sz="1800" dirty="0" smtClean="0">
                <a:solidFill>
                  <a:srgbClr val="FF0000"/>
                </a:solidFill>
              </a:rPr>
              <a:t>Signposting extremely valuable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Placeholder 2"/>
          <p:cNvSpPr>
            <a:spLocks noGrp="1"/>
          </p:cNvSpPr>
          <p:nvPr>
            <p:ph type="body" sz="quarter" idx="11"/>
          </p:nvPr>
        </p:nvSpPr>
        <p:spPr bwMode="auto">
          <a:xfrm>
            <a:off x="992188" y="476250"/>
            <a:ext cx="7921625" cy="576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dirty="0" smtClean="0">
                <a:latin typeface="Arial" charset="0"/>
                <a:cs typeface="Arial" charset="0"/>
              </a:rPr>
              <a:t>Financial readiness – Sprint 1</a:t>
            </a:r>
          </a:p>
        </p:txBody>
      </p:sp>
      <p:sp>
        <p:nvSpPr>
          <p:cNvPr id="15362" name="Rectangle 5"/>
          <p:cNvSpPr>
            <a:spLocks noChangeArrowheads="1"/>
          </p:cNvSpPr>
          <p:nvPr/>
        </p:nvSpPr>
        <p:spPr bwMode="auto">
          <a:xfrm>
            <a:off x="560388" y="2276475"/>
            <a:ext cx="8929687" cy="1800225"/>
          </a:xfrm>
          <a:prstGeom prst="rect">
            <a:avLst/>
          </a:prstGeom>
          <a:noFill/>
          <a:ln w="9525">
            <a:noFill/>
            <a:miter lim="800000"/>
            <a:headEnd/>
            <a:tailEnd/>
          </a:ln>
        </p:spPr>
        <p:txBody>
          <a:bodyPr>
            <a:spAutoFit/>
          </a:bodyPr>
          <a:lstStyle/>
          <a:p>
            <a:pPr algn="ctr" eaLnBrk="0" hangingPunct="0">
              <a:spcBef>
                <a:spcPct val="20000"/>
              </a:spcBef>
            </a:pPr>
            <a:r>
              <a:rPr lang="en-GB" sz="2800" dirty="0">
                <a:solidFill>
                  <a:srgbClr val="000000"/>
                </a:solidFill>
                <a:latin typeface="Calibri" pitchFamily="34" charset="0"/>
              </a:rPr>
              <a:t>Goal: to transform the financial readiness service provided by Scottish Enterprise to companies looking for funding. Ensuring all customers receive an excellent end to end service. </a:t>
            </a:r>
            <a:endParaRPr lang="en-GB" sz="2800" b="0"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920552" y="1556792"/>
            <a:ext cx="1800200" cy="842242"/>
            <a:chOff x="9577" y="998087"/>
            <a:chExt cx="964229" cy="563818"/>
          </a:xfrm>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p:grpSpPr>
        <p:sp>
          <p:nvSpPr>
            <p:cNvPr id="49" name="Chevron 48"/>
            <p:cNvSpPr/>
            <p:nvPr/>
          </p:nvSpPr>
          <p:spPr>
            <a:xfrm>
              <a:off x="9577" y="998087"/>
              <a:ext cx="964229" cy="380999"/>
            </a:xfrm>
            <a:prstGeom prst="chevron">
              <a:avLst/>
            </a:prstGeom>
            <a:ln>
              <a:solidFill>
                <a:schemeClr val="bg1"/>
              </a:solid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Gain Awareness</a:t>
              </a:r>
            </a:p>
          </p:txBody>
        </p:sp>
        <p:sp>
          <p:nvSpPr>
            <p:cNvPr id="50" name="Chevron 4"/>
            <p:cNvSpPr/>
            <p:nvPr/>
          </p:nvSpPr>
          <p:spPr>
            <a:xfrm>
              <a:off x="200077" y="1180906"/>
              <a:ext cx="571500" cy="380999"/>
            </a:xfrm>
            <a:prstGeom prst="rect">
              <a:avLst/>
            </a:prstGeom>
            <a:ln>
              <a:solidFill>
                <a:schemeClr val="bg1"/>
              </a:solid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lIns="64008" tIns="21336" rIns="21336" bIns="21336" spcCol="1270" anchor="ctr"/>
            <a:lstStyle/>
            <a:p>
              <a:pPr algn="ctr" defTabSz="711200" fontAlgn="auto">
                <a:lnSpc>
                  <a:spcPct val="90000"/>
                </a:lnSpc>
                <a:spcAft>
                  <a:spcPct val="35000"/>
                </a:spcAft>
                <a:defRPr/>
              </a:pPr>
              <a:endParaRPr lang="en-GB" sz="600" b="0" dirty="0"/>
            </a:p>
          </p:txBody>
        </p:sp>
      </p:grpSp>
      <p:sp>
        <p:nvSpPr>
          <p:cNvPr id="17409" name="TextBox 4"/>
          <p:cNvSpPr txBox="1">
            <a:spLocks noChangeArrowheads="1"/>
          </p:cNvSpPr>
          <p:nvPr/>
        </p:nvSpPr>
        <p:spPr bwMode="auto">
          <a:xfrm>
            <a:off x="631825" y="439738"/>
            <a:ext cx="5851525" cy="396875"/>
          </a:xfrm>
          <a:prstGeom prst="rect">
            <a:avLst/>
          </a:prstGeom>
          <a:noFill/>
          <a:ln w="9525">
            <a:noFill/>
            <a:miter lim="800000"/>
            <a:headEnd/>
            <a:tailEnd/>
          </a:ln>
        </p:spPr>
        <p:txBody>
          <a:bodyPr>
            <a:spAutoFit/>
          </a:bodyPr>
          <a:lstStyle/>
          <a:p>
            <a:r>
              <a:rPr lang="en-GB" sz="2000" u="sng" dirty="0">
                <a:solidFill>
                  <a:schemeClr val="bg1"/>
                </a:solidFill>
                <a:latin typeface="Calibri" pitchFamily="34" charset="0"/>
              </a:rPr>
              <a:t>Financial Readiness Customer Experience Journey </a:t>
            </a:r>
          </a:p>
        </p:txBody>
      </p:sp>
      <p:cxnSp>
        <p:nvCxnSpPr>
          <p:cNvPr id="7" name="Straight Arrow Connector 6"/>
          <p:cNvCxnSpPr/>
          <p:nvPr/>
        </p:nvCxnSpPr>
        <p:spPr>
          <a:xfrm>
            <a:off x="1608138" y="1412875"/>
            <a:ext cx="136842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11" name="TextBox 7"/>
          <p:cNvSpPr txBox="1">
            <a:spLocks noChangeArrowheads="1"/>
          </p:cNvSpPr>
          <p:nvPr/>
        </p:nvSpPr>
        <p:spPr bwMode="auto">
          <a:xfrm>
            <a:off x="2014538" y="1268413"/>
            <a:ext cx="833437" cy="269875"/>
          </a:xfrm>
          <a:prstGeom prst="rect">
            <a:avLst/>
          </a:prstGeom>
          <a:solidFill>
            <a:schemeClr val="bg1"/>
          </a:solidFill>
          <a:ln w="9525">
            <a:solidFill>
              <a:schemeClr val="bg1"/>
            </a:solidFill>
            <a:miter lim="800000"/>
            <a:headEnd/>
            <a:tailEnd/>
          </a:ln>
        </p:spPr>
        <p:txBody>
          <a:bodyPr>
            <a:spAutoFit/>
          </a:bodyPr>
          <a:lstStyle/>
          <a:p>
            <a:pPr algn="ctr"/>
            <a:r>
              <a:rPr lang="en-GB" sz="1100" dirty="0">
                <a:solidFill>
                  <a:schemeClr val="accent1"/>
                </a:solidFill>
                <a:latin typeface="Calibri" pitchFamily="34" charset="0"/>
              </a:rPr>
              <a:t>FIND</a:t>
            </a:r>
          </a:p>
        </p:txBody>
      </p:sp>
      <p:cxnSp>
        <p:nvCxnSpPr>
          <p:cNvPr id="9" name="Straight Arrow Connector 8"/>
          <p:cNvCxnSpPr/>
          <p:nvPr/>
        </p:nvCxnSpPr>
        <p:spPr>
          <a:xfrm>
            <a:off x="7585075" y="1412875"/>
            <a:ext cx="1512888" cy="0"/>
          </a:xfrm>
          <a:prstGeom prst="straightConnector1">
            <a:avLst/>
          </a:prstGeom>
          <a:ln w="28575">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08975" y="1268413"/>
            <a:ext cx="1092200" cy="261937"/>
          </a:xfrm>
          <a:prstGeom prst="rect">
            <a:avLst/>
          </a:prstGeom>
          <a:solidFill>
            <a:schemeClr val="bg1"/>
          </a:solidFill>
        </p:spPr>
        <p:txBody>
          <a:bodyPr>
            <a:spAutoFit/>
          </a:bodyPr>
          <a:lstStyle/>
          <a:p>
            <a:pPr algn="ctr" fontAlgn="auto">
              <a:spcBef>
                <a:spcPts val="0"/>
              </a:spcBef>
              <a:spcAft>
                <a:spcPts val="0"/>
              </a:spcAft>
              <a:defRPr/>
            </a:pPr>
            <a:r>
              <a:rPr lang="en-GB" sz="1100" dirty="0">
                <a:solidFill>
                  <a:schemeClr val="accent4"/>
                </a:solidFill>
                <a:latin typeface="+mn-lt"/>
                <a:cs typeface="+mn-cs"/>
              </a:rPr>
              <a:t>RE-ENGAGE</a:t>
            </a:r>
          </a:p>
        </p:txBody>
      </p:sp>
      <p:sp>
        <p:nvSpPr>
          <p:cNvPr id="13" name="Chevron 12"/>
          <p:cNvSpPr/>
          <p:nvPr/>
        </p:nvSpPr>
        <p:spPr>
          <a:xfrm>
            <a:off x="2432720" y="1556792"/>
            <a:ext cx="1656184"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Build understanding</a:t>
            </a:r>
          </a:p>
        </p:txBody>
      </p:sp>
      <p:sp>
        <p:nvSpPr>
          <p:cNvPr id="14" name="Chevron 13"/>
          <p:cNvSpPr/>
          <p:nvPr/>
        </p:nvSpPr>
        <p:spPr>
          <a:xfrm>
            <a:off x="3800872" y="1556792"/>
            <a:ext cx="1728192"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get in touch</a:t>
            </a:r>
          </a:p>
        </p:txBody>
      </p:sp>
      <p:sp>
        <p:nvSpPr>
          <p:cNvPr id="15" name="Chevron 14"/>
          <p:cNvSpPr/>
          <p:nvPr/>
        </p:nvSpPr>
        <p:spPr>
          <a:xfrm>
            <a:off x="5241032" y="1556792"/>
            <a:ext cx="1647328"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get more detailed advice</a:t>
            </a:r>
          </a:p>
        </p:txBody>
      </p:sp>
      <p:sp>
        <p:nvSpPr>
          <p:cNvPr id="16" name="Chevron 15"/>
          <p:cNvSpPr/>
          <p:nvPr/>
        </p:nvSpPr>
        <p:spPr>
          <a:xfrm>
            <a:off x="6609184" y="1556792"/>
            <a:ext cx="1627640"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have a plan</a:t>
            </a:r>
          </a:p>
        </p:txBody>
      </p:sp>
      <p:pic>
        <p:nvPicPr>
          <p:cNvPr id="17427" name="Picture 18" descr="Customer clip art.jpg"/>
          <p:cNvPicPr>
            <a:picLocks noChangeAspect="1"/>
          </p:cNvPicPr>
          <p:nvPr/>
        </p:nvPicPr>
        <p:blipFill>
          <a:blip r:embed="rId3" cstate="print"/>
          <a:srcRect/>
          <a:stretch>
            <a:fillRect/>
          </a:stretch>
        </p:blipFill>
        <p:spPr bwMode="auto">
          <a:xfrm>
            <a:off x="5610225" y="836613"/>
            <a:ext cx="468313" cy="411162"/>
          </a:xfrm>
          <a:prstGeom prst="rect">
            <a:avLst/>
          </a:prstGeom>
          <a:noFill/>
          <a:ln w="9525">
            <a:noFill/>
            <a:miter lim="800000"/>
            <a:headEnd/>
            <a:tailEnd/>
          </a:ln>
        </p:spPr>
      </p:pic>
      <p:cxnSp>
        <p:nvCxnSpPr>
          <p:cNvPr id="41" name="Straight Connector 40"/>
          <p:cNvCxnSpPr/>
          <p:nvPr/>
        </p:nvCxnSpPr>
        <p:spPr>
          <a:xfrm>
            <a:off x="2432720" y="2492896"/>
            <a:ext cx="72008" cy="4365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57650" y="2205038"/>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241032" y="2204864"/>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37176" y="2204864"/>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905328" y="2204864"/>
            <a:ext cx="0" cy="43926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9175" y="2132856"/>
            <a:ext cx="1482725" cy="4174283"/>
          </a:xfrm>
          <a:prstGeom prst="rect">
            <a:avLst/>
          </a:prstGeom>
          <a:noFill/>
        </p:spPr>
        <p:txBody>
          <a:bodyPr wrap="square">
            <a:spAutoFit/>
          </a:bodyPr>
          <a:lstStyle/>
          <a:p>
            <a:pPr marL="85725" indent="-85725" fontAlgn="auto">
              <a:spcBef>
                <a:spcPts val="0"/>
              </a:spcBef>
              <a:spcAft>
                <a:spcPts val="0"/>
              </a:spcAft>
              <a:buFont typeface="Arial" pitchFamily="34" charset="0"/>
              <a:buChar char="•"/>
              <a:defRPr/>
            </a:pPr>
            <a:r>
              <a:rPr lang="en-GB" sz="800" b="0" dirty="0">
                <a:latin typeface="+mn-lt"/>
                <a:cs typeface="+mn-cs"/>
              </a:rPr>
              <a:t>I am looking for funding for my business (to help it grow)</a:t>
            </a:r>
          </a:p>
          <a:p>
            <a:pPr marL="85725" indent="-85725" fontAlgn="auto">
              <a:spcBef>
                <a:spcPts val="0"/>
              </a:spcBef>
              <a:spcAft>
                <a:spcPts val="0"/>
              </a:spcAft>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searching for funding information,  guidance and funding online</a:t>
            </a:r>
          </a:p>
          <a:p>
            <a:pPr marL="85725" indent="-85725" fontAlgn="auto">
              <a:spcBef>
                <a:spcPts val="0"/>
              </a:spcBef>
              <a:spcAft>
                <a:spcPts val="0"/>
              </a:spcAft>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talking to my peers and networks</a:t>
            </a:r>
            <a:br>
              <a:rPr lang="en-GB" sz="800" b="0" dirty="0">
                <a:latin typeface="+mn-lt"/>
                <a:cs typeface="+mn-cs"/>
              </a:rPr>
            </a:b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receiving relevant information about accessing finance via my preferred channel(s)</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what the Financial Readiness service is and how it could help me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My networks are talking positively to me about the Financial Readiness Service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how I can get access to the FR service and when I need to</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see how businesses like mine have benefitted from accessing the service</a:t>
            </a:r>
          </a:p>
          <a:p>
            <a:pPr marL="85725" indent="-85725" fontAlgn="auto">
              <a:spcBef>
                <a:spcPts val="0"/>
              </a:spcBef>
              <a:spcAft>
                <a:spcPts val="0"/>
              </a:spcAft>
              <a:buFont typeface="Arial" pitchFamily="34" charset="0"/>
              <a:buChar char="•"/>
              <a:defRPr/>
            </a:pPr>
            <a:endParaRPr lang="en-GB" sz="800" b="0" dirty="0">
              <a:latin typeface="+mn-lt"/>
              <a:cs typeface="+mn-cs"/>
            </a:endParaRPr>
          </a:p>
          <a:p>
            <a:pPr fontAlgn="auto">
              <a:spcBef>
                <a:spcPts val="0"/>
              </a:spcBef>
              <a:spcAft>
                <a:spcPts val="0"/>
              </a:spcAft>
              <a:defRPr/>
            </a:pPr>
            <a:endParaRPr lang="en-GB" sz="800" b="0" dirty="0">
              <a:latin typeface="+mn-lt"/>
              <a:cs typeface="+mn-cs"/>
            </a:endParaRPr>
          </a:p>
        </p:txBody>
      </p:sp>
      <p:sp>
        <p:nvSpPr>
          <p:cNvPr id="17434" name="TextBox 21"/>
          <p:cNvSpPr txBox="1">
            <a:spLocks noChangeArrowheads="1"/>
          </p:cNvSpPr>
          <p:nvPr/>
        </p:nvSpPr>
        <p:spPr bwMode="auto">
          <a:xfrm>
            <a:off x="2576736" y="2132856"/>
            <a:ext cx="1457325" cy="4442395"/>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 I can easily find information online about accessing finance </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can start to assess my company’s financial readiness and clearly see the next steps I should take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can save the information I have generated securely  and complete tasks in my own time</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have a clear idea of what my funding  plan should look like and what has  to be in it</a:t>
            </a:r>
          </a:p>
          <a:p>
            <a:pPr marL="85725" indent="-85725">
              <a:buFont typeface="Arial" charset="0"/>
              <a:buChar char="•"/>
            </a:pPr>
            <a:r>
              <a:rPr lang="en-GB" sz="800" b="0" dirty="0">
                <a:latin typeface="Calibri" pitchFamily="34" charset="0"/>
              </a:rPr>
              <a:t> I am aware of the support eco-system and how SE as part of that can help me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what to expect when I get in touch and what information I will need to provide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how long it will take to get a response </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can network with other businesses like mine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easily apply for a FR grant</a:t>
            </a:r>
          </a:p>
        </p:txBody>
      </p:sp>
      <p:sp>
        <p:nvSpPr>
          <p:cNvPr id="17435" name="TextBox 22"/>
          <p:cNvSpPr txBox="1">
            <a:spLocks noChangeArrowheads="1"/>
          </p:cNvSpPr>
          <p:nvPr/>
        </p:nvSpPr>
        <p:spPr bwMode="auto">
          <a:xfrm>
            <a:off x="4016896" y="2132856"/>
            <a:ext cx="1301229" cy="5037663"/>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I can easily get in touch with SE through my preferred channel</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get a fast response tailored to my need</a:t>
            </a:r>
          </a:p>
          <a:p>
            <a:pPr marL="85725" indent="-85725"/>
            <a:endParaRPr lang="en-GB" sz="800" b="0" dirty="0">
              <a:latin typeface="Calibri" pitchFamily="34" charset="0"/>
            </a:endParaRPr>
          </a:p>
          <a:p>
            <a:pPr marL="85725" indent="-85725">
              <a:buFont typeface="Arial" charset="0"/>
              <a:buChar char="•"/>
            </a:pPr>
            <a:r>
              <a:rPr lang="en-GB" sz="800" b="0" dirty="0">
                <a:latin typeface="Calibri" pitchFamily="34" charset="0"/>
              </a:rPr>
              <a:t>I know exactly what is happening now, what will happen next and what I need to do</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provide details relevant to my initial enquiry. It is quick and easy</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don’t have  to repeat information I’ve given before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easily have a conversation with SE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contacted by SE to set up a meeting if appropriate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confident my adviser understands my request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monitor the progress of my enquiry, applications and review my information securely</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receive my FR grant (if appropriate)</a:t>
            </a:r>
          </a:p>
          <a:p>
            <a:pPr marL="85725" indent="-85725"/>
            <a:endParaRPr lang="en-GB" sz="800" b="0" dirty="0">
              <a:latin typeface="Calibri" pitchFamily="34" charset="0"/>
            </a:endParaRPr>
          </a:p>
        </p:txBody>
      </p:sp>
      <p:sp>
        <p:nvSpPr>
          <p:cNvPr id="17436" name="TextBox 23"/>
          <p:cNvSpPr txBox="1">
            <a:spLocks noChangeArrowheads="1"/>
          </p:cNvSpPr>
          <p:nvPr/>
        </p:nvSpPr>
        <p:spPr bwMode="auto">
          <a:xfrm>
            <a:off x="5313041" y="2132856"/>
            <a:ext cx="1368152" cy="3980770"/>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I know what detailed information I need to provide and why</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It is easy to provide the information required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Everything is easy to understand</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don’t need to provide information I’ve provided before</a:t>
            </a:r>
          </a:p>
          <a:p>
            <a:pPr marL="85725" indent="-85725"/>
            <a:endParaRPr lang="en-GB" sz="800" b="0" dirty="0">
              <a:latin typeface="Calibri" pitchFamily="34" charset="0"/>
            </a:endParaRPr>
          </a:p>
          <a:p>
            <a:pPr marL="85725" indent="-85725">
              <a:buFont typeface="Arial" charset="0"/>
              <a:buChar char="•"/>
            </a:pPr>
            <a:r>
              <a:rPr lang="en-GB" sz="800" b="0" dirty="0">
                <a:latin typeface="Calibri" pitchFamily="34" charset="0"/>
              </a:rPr>
              <a:t>I have a contact name within SE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getting tailored and bespoke information as  a result of the information I have given</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know what will happen next and how long it will take</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am starting to understand the financial readiness state of my business and potential next steps</a:t>
            </a:r>
          </a:p>
        </p:txBody>
      </p:sp>
      <p:sp>
        <p:nvSpPr>
          <p:cNvPr id="17437" name="TextBox 24"/>
          <p:cNvSpPr txBox="1">
            <a:spLocks noChangeArrowheads="1"/>
          </p:cNvSpPr>
          <p:nvPr/>
        </p:nvSpPr>
        <p:spPr bwMode="auto">
          <a:xfrm>
            <a:off x="6681192" y="2132856"/>
            <a:ext cx="1296143" cy="4893647"/>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 I receiving valuable support from the service and help for my business</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have a clear plan that summarises the information that I need and what I need to do to secure funding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how likely I am to get finance and where I can access it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have confidence that I know what is needed and the next steps for my business</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which funders to approach, how to apply for and access the funding that is right for </a:t>
            </a:r>
            <a:r>
              <a:rPr lang="en-GB" sz="800" b="0" dirty="0" smtClean="0">
                <a:latin typeface="Calibri" pitchFamily="34" charset="0"/>
              </a:rPr>
              <a:t>me</a:t>
            </a:r>
            <a:endParaRPr lang="en-GB" sz="800" b="0" dirty="0">
              <a:latin typeface="Calibri" pitchFamily="34" charset="0"/>
            </a:endParaRPr>
          </a:p>
          <a:p>
            <a:pPr marL="85725" indent="-85725">
              <a:buFont typeface="Arial" charset="0"/>
              <a:buChar char="•"/>
            </a:pPr>
            <a:r>
              <a:rPr lang="en-GB" sz="800" b="0" dirty="0">
                <a:latin typeface="Calibri" pitchFamily="34" charset="0"/>
              </a:rPr>
              <a:t> I know which funders to avoid</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the strengths and weaknesses of my funding proposition</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If I am unlikely to get funding, I understand why and what I need to do next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feel confident and supported</a:t>
            </a:r>
          </a:p>
        </p:txBody>
      </p:sp>
      <p:sp>
        <p:nvSpPr>
          <p:cNvPr id="26" name="TextBox 25"/>
          <p:cNvSpPr txBox="1"/>
          <p:nvPr/>
        </p:nvSpPr>
        <p:spPr>
          <a:xfrm>
            <a:off x="7905750" y="2160588"/>
            <a:ext cx="1327150" cy="4492625"/>
          </a:xfrm>
          <a:prstGeom prst="rect">
            <a:avLst/>
          </a:prstGeom>
          <a:noFill/>
        </p:spPr>
        <p:txBody>
          <a:bodyPr>
            <a:spAutoFit/>
          </a:bodyPr>
          <a:lstStyle/>
          <a:p>
            <a:pPr marL="85725" indent="-85725" fontAlgn="auto">
              <a:spcBef>
                <a:spcPts val="0"/>
              </a:spcBef>
              <a:spcAft>
                <a:spcPts val="0"/>
              </a:spcAft>
              <a:buFont typeface="Arial" pitchFamily="34" charset="0"/>
              <a:buChar char="•"/>
              <a:defRPr/>
            </a:pPr>
            <a:r>
              <a:rPr lang="en-GB" sz="800" b="0" dirty="0">
                <a:latin typeface="+mn-lt"/>
                <a:cs typeface="+mn-cs"/>
              </a:rPr>
              <a:t>I continue to  receive information that is relevant to my funding journey</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easily re-engage for further support</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how to get back in touch when I need to</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SE is getting back in touch with me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satisfied with the service and advice and would use it again</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The service really helped me secure the finance I need now and will need  in the future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easily provide feedback and I know my comments will be acted on</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would recommend the service to my networks </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will be confident about accessing other SE services</a:t>
            </a:r>
          </a:p>
          <a:p>
            <a:pPr marL="85725" indent="-85725" fontAlgn="auto">
              <a:spcBef>
                <a:spcPts val="0"/>
              </a:spcBef>
              <a:spcAft>
                <a:spcPts val="0"/>
              </a:spcAft>
              <a:buFont typeface="Arial" pitchFamily="34" charset="0"/>
              <a:buChar char="•"/>
              <a:defRPr/>
            </a:pPr>
            <a:endParaRPr lang="en-GB" sz="800" b="0" dirty="0">
              <a:latin typeface="+mn-lt"/>
              <a:cs typeface="+mn-cs"/>
            </a:endParaRPr>
          </a:p>
          <a:p>
            <a:pPr fontAlgn="auto">
              <a:spcBef>
                <a:spcPts val="0"/>
              </a:spcBef>
              <a:spcAft>
                <a:spcPts val="0"/>
              </a:spcAft>
              <a:defRPr/>
            </a:pPr>
            <a:endParaRPr lang="en-GB" sz="800" b="0" dirty="0">
              <a:latin typeface="+mn-lt"/>
              <a:cs typeface="+mn-cs"/>
            </a:endParaRPr>
          </a:p>
        </p:txBody>
      </p:sp>
      <p:grpSp>
        <p:nvGrpSpPr>
          <p:cNvPr id="17439" name="Group 71"/>
          <p:cNvGrpSpPr>
            <a:grpSpLocks/>
          </p:cNvGrpSpPr>
          <p:nvPr/>
        </p:nvGrpSpPr>
        <p:grpSpPr bwMode="auto">
          <a:xfrm>
            <a:off x="8890000" y="333375"/>
            <a:ext cx="544513" cy="503238"/>
            <a:chOff x="6228184" y="188640"/>
            <a:chExt cx="648072" cy="648072"/>
          </a:xfrm>
        </p:grpSpPr>
        <p:sp>
          <p:nvSpPr>
            <p:cNvPr id="30" name="Flowchart: Connector 29"/>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31" name="Straight Arrow Connector 30"/>
            <p:cNvCxnSpPr>
              <a:stCxn id="30" idx="3"/>
              <a:endCxn id="30" idx="7"/>
            </p:cNvCxnSpPr>
            <p:nvPr/>
          </p:nvCxnSpPr>
          <p:spPr>
            <a:xfrm flipV="1">
              <a:off x="6322655" y="282682"/>
              <a:ext cx="459130"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049588" y="1412875"/>
            <a:ext cx="4464050" cy="0"/>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41" name="TextBox 39"/>
          <p:cNvSpPr txBox="1">
            <a:spLocks noChangeArrowheads="1"/>
          </p:cNvSpPr>
          <p:nvPr/>
        </p:nvSpPr>
        <p:spPr bwMode="auto">
          <a:xfrm>
            <a:off x="5240338" y="1268413"/>
            <a:ext cx="873125" cy="260350"/>
          </a:xfrm>
          <a:prstGeom prst="rect">
            <a:avLst/>
          </a:prstGeom>
          <a:solidFill>
            <a:schemeClr val="bg1"/>
          </a:solidFill>
          <a:ln w="9525">
            <a:noFill/>
            <a:miter lim="800000"/>
            <a:headEnd/>
            <a:tailEnd/>
          </a:ln>
        </p:spPr>
        <p:txBody>
          <a:bodyPr>
            <a:spAutoFit/>
          </a:bodyPr>
          <a:lstStyle/>
          <a:p>
            <a:pPr algn="ctr"/>
            <a:r>
              <a:rPr lang="en-GB" sz="1100" dirty="0">
                <a:solidFill>
                  <a:srgbClr val="00B050"/>
                </a:solidFill>
                <a:latin typeface="Calibri" pitchFamily="34" charset="0"/>
              </a:rPr>
              <a:t>ENGAGE</a:t>
            </a:r>
          </a:p>
        </p:txBody>
      </p:sp>
      <p:sp>
        <p:nvSpPr>
          <p:cNvPr id="17442" name="TextBox 54"/>
          <p:cNvSpPr txBox="1">
            <a:spLocks noChangeArrowheads="1"/>
          </p:cNvSpPr>
          <p:nvPr/>
        </p:nvSpPr>
        <p:spPr bwMode="auto">
          <a:xfrm>
            <a:off x="6537325" y="836613"/>
            <a:ext cx="1004888"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 companies successfully raising finance</a:t>
            </a:r>
          </a:p>
        </p:txBody>
      </p:sp>
      <p:sp>
        <p:nvSpPr>
          <p:cNvPr id="17443" name="TextBox 56"/>
          <p:cNvSpPr txBox="1">
            <a:spLocks noChangeArrowheads="1"/>
          </p:cNvSpPr>
          <p:nvPr/>
        </p:nvSpPr>
        <p:spPr bwMode="auto">
          <a:xfrm>
            <a:off x="7477125" y="836613"/>
            <a:ext cx="790575"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Customer satisfaction/NPS</a:t>
            </a:r>
          </a:p>
        </p:txBody>
      </p:sp>
      <p:sp>
        <p:nvSpPr>
          <p:cNvPr id="17444" name="TextBox 58"/>
          <p:cNvSpPr txBox="1">
            <a:spLocks noChangeArrowheads="1"/>
          </p:cNvSpPr>
          <p:nvPr/>
        </p:nvSpPr>
        <p:spPr bwMode="auto">
          <a:xfrm>
            <a:off x="8820150" y="836613"/>
            <a:ext cx="935038"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Time from enquiry – funds raised</a:t>
            </a:r>
          </a:p>
        </p:txBody>
      </p:sp>
      <p:sp>
        <p:nvSpPr>
          <p:cNvPr id="17445" name="TextBox 59"/>
          <p:cNvSpPr txBox="1">
            <a:spLocks noChangeArrowheads="1"/>
          </p:cNvSpPr>
          <p:nvPr/>
        </p:nvSpPr>
        <p:spPr bwMode="auto">
          <a:xfrm>
            <a:off x="6002338" y="439738"/>
            <a:ext cx="679450" cy="396875"/>
          </a:xfrm>
          <a:prstGeom prst="rect">
            <a:avLst/>
          </a:prstGeom>
          <a:noFill/>
          <a:ln w="9525">
            <a:noFill/>
            <a:miter lim="800000"/>
            <a:headEnd/>
            <a:tailEnd/>
          </a:ln>
        </p:spPr>
        <p:txBody>
          <a:bodyPr wrap="none">
            <a:spAutoFit/>
          </a:bodyPr>
          <a:lstStyle/>
          <a:p>
            <a:pPr algn="ctr"/>
            <a:r>
              <a:rPr lang="en-GB" sz="2000" b="0" dirty="0">
                <a:latin typeface="Calibri" pitchFamily="34" charset="0"/>
              </a:rPr>
              <a:t>KPIs:</a:t>
            </a:r>
          </a:p>
        </p:txBody>
      </p:sp>
      <p:sp>
        <p:nvSpPr>
          <p:cNvPr id="56" name="Chevron 55"/>
          <p:cNvSpPr/>
          <p:nvPr/>
        </p:nvSpPr>
        <p:spPr>
          <a:xfrm>
            <a:off x="7905328" y="1556792"/>
            <a:ext cx="1561362" cy="569144"/>
          </a:xfrm>
          <a:prstGeom prst="chevron">
            <a:avLst/>
          </a:prstGeom>
          <a:solidFill>
            <a:schemeClr val="accent4"/>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Receive more info and take next steps</a:t>
            </a:r>
          </a:p>
        </p:txBody>
      </p:sp>
      <p:grpSp>
        <p:nvGrpSpPr>
          <p:cNvPr id="17449" name="Group 72"/>
          <p:cNvGrpSpPr>
            <a:grpSpLocks/>
          </p:cNvGrpSpPr>
          <p:nvPr/>
        </p:nvGrpSpPr>
        <p:grpSpPr bwMode="auto">
          <a:xfrm>
            <a:off x="8147050" y="333375"/>
            <a:ext cx="546100" cy="503238"/>
            <a:chOff x="6228184" y="188640"/>
            <a:chExt cx="648072" cy="648072"/>
          </a:xfrm>
        </p:grpSpPr>
        <p:sp>
          <p:nvSpPr>
            <p:cNvPr id="74" name="Flowchart: Connector 73"/>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75" name="Straight Arrow Connector 74"/>
            <p:cNvCxnSpPr>
              <a:stCxn id="74" idx="3"/>
              <a:endCxn id="74" idx="7"/>
            </p:cNvCxnSpPr>
            <p:nvPr/>
          </p:nvCxnSpPr>
          <p:spPr>
            <a:xfrm flipV="1">
              <a:off x="6322381" y="282682"/>
              <a:ext cx="459679"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450" name="Group 75"/>
          <p:cNvGrpSpPr>
            <a:grpSpLocks/>
          </p:cNvGrpSpPr>
          <p:nvPr/>
        </p:nvGrpSpPr>
        <p:grpSpPr bwMode="auto">
          <a:xfrm>
            <a:off x="7489825" y="333375"/>
            <a:ext cx="546100" cy="503238"/>
            <a:chOff x="6228184" y="188640"/>
            <a:chExt cx="648072" cy="648072"/>
          </a:xfrm>
        </p:grpSpPr>
        <p:sp>
          <p:nvSpPr>
            <p:cNvPr id="77" name="Flowchart: Connector 76"/>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78" name="Straight Arrow Connector 77"/>
            <p:cNvCxnSpPr>
              <a:stCxn id="77" idx="3"/>
              <a:endCxn id="77" idx="7"/>
            </p:cNvCxnSpPr>
            <p:nvPr/>
          </p:nvCxnSpPr>
          <p:spPr>
            <a:xfrm flipV="1">
              <a:off x="6322381" y="282682"/>
              <a:ext cx="459679"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451" name="Group 78"/>
          <p:cNvGrpSpPr>
            <a:grpSpLocks/>
          </p:cNvGrpSpPr>
          <p:nvPr/>
        </p:nvGrpSpPr>
        <p:grpSpPr bwMode="auto">
          <a:xfrm>
            <a:off x="6719888" y="333375"/>
            <a:ext cx="544512" cy="503238"/>
            <a:chOff x="6228184" y="188640"/>
            <a:chExt cx="648072" cy="648072"/>
          </a:xfrm>
        </p:grpSpPr>
        <p:sp>
          <p:nvSpPr>
            <p:cNvPr id="80" name="Flowchart: Connector 79"/>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81" name="Straight Arrow Connector 80"/>
            <p:cNvCxnSpPr>
              <a:stCxn id="80" idx="3"/>
              <a:endCxn id="80" idx="7"/>
            </p:cNvCxnSpPr>
            <p:nvPr/>
          </p:nvCxnSpPr>
          <p:spPr>
            <a:xfrm flipV="1">
              <a:off x="6322655" y="282682"/>
              <a:ext cx="459130"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452" name="TextBox 81"/>
          <p:cNvSpPr txBox="1">
            <a:spLocks noChangeArrowheads="1"/>
          </p:cNvSpPr>
          <p:nvPr/>
        </p:nvSpPr>
        <p:spPr bwMode="auto">
          <a:xfrm>
            <a:off x="8158163" y="836613"/>
            <a:ext cx="935037" cy="277812"/>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Conversion rates through process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bwMode="auto">
          <a:xfrm>
            <a:off x="495300" y="419100"/>
            <a:ext cx="8915400" cy="706438"/>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smtClean="0">
                <a:solidFill>
                  <a:schemeClr val="bg1"/>
                </a:solidFill>
                <a:latin typeface="Arial" charset="0"/>
              </a:rPr>
              <a:t>User needs</a:t>
            </a:r>
          </a:p>
        </p:txBody>
      </p:sp>
      <p:sp>
        <p:nvSpPr>
          <p:cNvPr id="33794" name="Rectangle 3"/>
          <p:cNvSpPr>
            <a:spLocks noGrp="1" noChangeArrowheads="1"/>
          </p:cNvSpPr>
          <p:nvPr>
            <p:ph type="body" idx="1"/>
          </p:nvPr>
        </p:nvSpPr>
        <p:spPr bwMode="auto">
          <a:xfrm>
            <a:off x="488950" y="1340421"/>
            <a:ext cx="8915400" cy="4248819"/>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Arial" charset="0"/>
              <a:buNone/>
            </a:pPr>
            <a:r>
              <a:rPr lang="en-GB" sz="1200" dirty="0" smtClean="0">
                <a:latin typeface="Arial" charset="0"/>
              </a:rPr>
              <a:t>As a customer accessing FR help…</a:t>
            </a:r>
          </a:p>
          <a:p>
            <a:pPr>
              <a:lnSpc>
                <a:spcPct val="80000"/>
              </a:lnSpc>
              <a:buFont typeface="Arial" charset="0"/>
              <a:buNone/>
            </a:pPr>
            <a:r>
              <a:rPr lang="en-GB" sz="1200" dirty="0" smtClean="0">
                <a:latin typeface="Arial" charset="0"/>
              </a:rPr>
              <a:t>I need….a simple illustration summarising the steps I need to get funding </a:t>
            </a:r>
          </a:p>
          <a:p>
            <a:pPr>
              <a:lnSpc>
                <a:spcPct val="80000"/>
              </a:lnSpc>
              <a:buFont typeface="Arial" charset="0"/>
              <a:buNone/>
            </a:pPr>
            <a:r>
              <a:rPr lang="en-GB" sz="1200" dirty="0" smtClean="0">
                <a:latin typeface="Arial" charset="0"/>
              </a:rPr>
              <a:t>So that ... it makes it </a:t>
            </a:r>
            <a:r>
              <a:rPr lang="en-GB" sz="1200" dirty="0" smtClean="0">
                <a:solidFill>
                  <a:srgbClr val="FF0000"/>
                </a:solidFill>
                <a:latin typeface="Arial" charset="0"/>
              </a:rPr>
              <a:t>easy</a:t>
            </a:r>
            <a:r>
              <a:rPr lang="en-GB" sz="1200" dirty="0" smtClean="0">
                <a:latin typeface="Arial" charset="0"/>
              </a:rPr>
              <a:t> for me to understand the process</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 customer accessing the FR service…</a:t>
            </a:r>
          </a:p>
          <a:p>
            <a:pPr>
              <a:lnSpc>
                <a:spcPct val="80000"/>
              </a:lnSpc>
              <a:buFont typeface="Arial" charset="0"/>
              <a:buNone/>
            </a:pPr>
            <a:r>
              <a:rPr lang="en-GB" sz="1200" dirty="0" smtClean="0">
                <a:latin typeface="Arial" charset="0"/>
              </a:rPr>
              <a:t>I need.. you to stop giving me too much information</a:t>
            </a:r>
          </a:p>
          <a:p>
            <a:pPr>
              <a:lnSpc>
                <a:spcPct val="80000"/>
              </a:lnSpc>
              <a:buFont typeface="Arial" charset="0"/>
              <a:buNone/>
            </a:pPr>
            <a:r>
              <a:rPr lang="en-GB" sz="1200" dirty="0" smtClean="0">
                <a:latin typeface="Arial" charset="0"/>
              </a:rPr>
              <a:t>So that…I don’t need to wade through it to find the information relevant to me </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 customer accessing the FR service…</a:t>
            </a:r>
          </a:p>
          <a:p>
            <a:pPr>
              <a:lnSpc>
                <a:spcPct val="80000"/>
              </a:lnSpc>
              <a:buFont typeface="Arial" charset="0"/>
              <a:buNone/>
            </a:pPr>
            <a:r>
              <a:rPr lang="en-GB" sz="1200" dirty="0" smtClean="0">
                <a:latin typeface="Arial" charset="0"/>
              </a:rPr>
              <a:t>I need… information tailored to me and my situation </a:t>
            </a:r>
          </a:p>
          <a:p>
            <a:pPr>
              <a:lnSpc>
                <a:spcPct val="80000"/>
              </a:lnSpc>
              <a:buFont typeface="Arial" charset="0"/>
              <a:buNone/>
            </a:pPr>
            <a:r>
              <a:rPr lang="en-GB" sz="1200" dirty="0" smtClean="0">
                <a:latin typeface="Arial" charset="0"/>
              </a:rPr>
              <a:t>So that…so I can make an informed decision quickly</a:t>
            </a:r>
          </a:p>
          <a:p>
            <a:pPr>
              <a:lnSpc>
                <a:spcPct val="80000"/>
              </a:lnSpc>
              <a:buFont typeface="Arial" charset="0"/>
              <a:buNone/>
            </a:pPr>
            <a:endParaRPr lang="en-GB" sz="1200" dirty="0" smtClean="0">
              <a:latin typeface="Arial" charset="0"/>
            </a:endParaRPr>
          </a:p>
          <a:p>
            <a:pPr eaLnBrk="1" hangingPunct="1">
              <a:lnSpc>
                <a:spcPct val="80000"/>
              </a:lnSpc>
              <a:buFont typeface="Arial" charset="0"/>
              <a:buNone/>
            </a:pPr>
            <a:r>
              <a:rPr lang="en-GB" sz="1200" dirty="0" smtClean="0">
                <a:latin typeface="Arial" charset="0"/>
              </a:rPr>
              <a:t>As a customer accessing and using the FR service…</a:t>
            </a:r>
          </a:p>
          <a:p>
            <a:pPr eaLnBrk="1" hangingPunct="1">
              <a:lnSpc>
                <a:spcPct val="80000"/>
              </a:lnSpc>
              <a:buFont typeface="Arial" charset="0"/>
              <a:buNone/>
            </a:pPr>
            <a:r>
              <a:rPr lang="en-GB" sz="1200" dirty="0" smtClean="0">
                <a:latin typeface="Arial" charset="0"/>
              </a:rPr>
              <a:t>I need… you to get back to me when you say you will </a:t>
            </a:r>
          </a:p>
          <a:p>
            <a:pPr eaLnBrk="1" hangingPunct="1">
              <a:lnSpc>
                <a:spcPct val="80000"/>
              </a:lnSpc>
              <a:buFont typeface="Arial" charset="0"/>
              <a:buNone/>
            </a:pPr>
            <a:r>
              <a:rPr lang="en-GB" sz="1200" dirty="0" smtClean="0">
                <a:latin typeface="Arial" charset="0"/>
              </a:rPr>
              <a:t>So that…I am not left feeling frustrated</a:t>
            </a:r>
          </a:p>
          <a:p>
            <a:pPr eaLnBrk="1" hangingPunct="1">
              <a:lnSpc>
                <a:spcPct val="80000"/>
              </a:lnSpc>
              <a:buFont typeface="Arial" charset="0"/>
              <a:buNone/>
            </a:pPr>
            <a:endParaRPr lang="en-GB" sz="1200" dirty="0" smtClean="0">
              <a:latin typeface="Arial" charset="0"/>
            </a:endParaRPr>
          </a:p>
          <a:p>
            <a:pPr eaLnBrk="1" hangingPunct="1">
              <a:lnSpc>
                <a:spcPct val="80000"/>
              </a:lnSpc>
              <a:buFont typeface="Arial" charset="0"/>
              <a:buNone/>
            </a:pPr>
            <a:r>
              <a:rPr lang="en-GB" sz="1200" dirty="0" smtClean="0">
                <a:latin typeface="Arial" charset="0"/>
              </a:rPr>
              <a:t>As a customer accessing help from multiple organisations...</a:t>
            </a:r>
          </a:p>
          <a:p>
            <a:pPr eaLnBrk="1" hangingPunct="1">
              <a:lnSpc>
                <a:spcPct val="80000"/>
              </a:lnSpc>
              <a:buFont typeface="Arial" charset="0"/>
              <a:buNone/>
            </a:pPr>
            <a:r>
              <a:rPr lang="en-GB" sz="1200" dirty="0" smtClean="0">
                <a:latin typeface="Arial" charset="0"/>
              </a:rPr>
              <a:t>I need… the interaction between you and Business Gateway to be seamless</a:t>
            </a:r>
          </a:p>
          <a:p>
            <a:pPr eaLnBrk="1" hangingPunct="1">
              <a:lnSpc>
                <a:spcPct val="80000"/>
              </a:lnSpc>
              <a:buFont typeface="Arial" charset="0"/>
              <a:buNone/>
            </a:pPr>
            <a:r>
              <a:rPr lang="en-GB" sz="1200" dirty="0" smtClean="0">
                <a:latin typeface="Arial" charset="0"/>
              </a:rPr>
              <a:t>So that I get as joined up and smooth a customer experience as possible </a:t>
            </a:r>
          </a:p>
          <a:p>
            <a:pPr eaLnBrk="1" hangingPunct="1">
              <a:lnSpc>
                <a:spcPct val="80000"/>
              </a:lnSpc>
              <a:buFont typeface="Arial" charset="0"/>
              <a:buNone/>
            </a:pPr>
            <a:endParaRPr lang="en-GB" sz="1200" dirty="0" smtClean="0">
              <a:latin typeface="Arial" charset="0"/>
            </a:endParaRPr>
          </a:p>
          <a:p>
            <a:pPr eaLnBrk="1" hangingPunct="1">
              <a:lnSpc>
                <a:spcPct val="80000"/>
              </a:lnSpc>
              <a:buFont typeface="Arial" charset="0"/>
              <a:buNone/>
            </a:pPr>
            <a:r>
              <a:rPr lang="en-GB" sz="1200" dirty="0" smtClean="0">
                <a:latin typeface="Arial" charset="0"/>
              </a:rPr>
              <a:t>As a customer thinking about how I can get financial help…</a:t>
            </a:r>
          </a:p>
          <a:p>
            <a:pPr eaLnBrk="1" hangingPunct="1">
              <a:lnSpc>
                <a:spcPct val="80000"/>
              </a:lnSpc>
              <a:buFont typeface="Arial" charset="0"/>
              <a:buNone/>
            </a:pPr>
            <a:r>
              <a:rPr lang="en-GB" sz="1200" dirty="0" smtClean="0">
                <a:latin typeface="Arial" charset="0"/>
              </a:rPr>
              <a:t>I need… you to help me create a business plan at an earlier stage in the process</a:t>
            </a:r>
          </a:p>
          <a:p>
            <a:pPr eaLnBrk="1" hangingPunct="1">
              <a:lnSpc>
                <a:spcPct val="80000"/>
              </a:lnSpc>
              <a:buFont typeface="Arial" charset="0"/>
              <a:buNone/>
            </a:pPr>
            <a:r>
              <a:rPr lang="en-GB" sz="1200" dirty="0" smtClean="0">
                <a:latin typeface="Arial" charset="0"/>
              </a:rPr>
              <a:t>So that… I get off on the right footing and have a better chance of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bwMode="auto">
          <a:xfrm>
            <a:off x="495300" y="417513"/>
            <a:ext cx="8915400" cy="850900"/>
          </a:xfrm>
          <a:prstGeom prst="rect">
            <a:avLst/>
          </a:prstGeom>
          <a:noFill/>
          <a:ln>
            <a:miter lim="800000"/>
            <a:headEnd/>
            <a:tailEnd/>
          </a:ln>
        </p:spPr>
        <p:txBody>
          <a:bodyPr/>
          <a:lstStyle/>
          <a:p>
            <a:r>
              <a:rPr lang="en-GB" sz="2800" b="1" dirty="0" smtClean="0">
                <a:solidFill>
                  <a:schemeClr val="bg1"/>
                </a:solidFill>
                <a:latin typeface="Arial" charset="0"/>
              </a:rPr>
              <a:t>User needs</a:t>
            </a:r>
          </a:p>
        </p:txBody>
      </p:sp>
      <p:sp>
        <p:nvSpPr>
          <p:cNvPr id="34818" name="Rectangle 4"/>
          <p:cNvSpPr>
            <a:spLocks noChangeArrowheads="1"/>
          </p:cNvSpPr>
          <p:nvPr/>
        </p:nvSpPr>
        <p:spPr bwMode="auto">
          <a:xfrm>
            <a:off x="776288" y="1268413"/>
            <a:ext cx="7993062" cy="4339650"/>
          </a:xfrm>
          <a:prstGeom prst="rect">
            <a:avLst/>
          </a:prstGeom>
          <a:noFill/>
          <a:ln w="9525">
            <a:noFill/>
            <a:miter lim="800000"/>
            <a:headEnd/>
            <a:tailEnd/>
          </a:ln>
        </p:spPr>
        <p:txBody>
          <a:bodyPr>
            <a:spAutoFit/>
          </a:bodyPr>
          <a:lstStyle/>
          <a:p>
            <a:r>
              <a:rPr lang="en-GB" b="0" dirty="0"/>
              <a:t>As a… customer receiving help from FR service</a:t>
            </a:r>
          </a:p>
          <a:p>
            <a:r>
              <a:rPr lang="en-GB" b="0" dirty="0"/>
              <a:t>I need.. feedback across the system/orgs </a:t>
            </a:r>
          </a:p>
          <a:p>
            <a:r>
              <a:rPr lang="en-GB" b="0" dirty="0"/>
              <a:t>So that..I am kept up to date with what is happening</a:t>
            </a:r>
          </a:p>
          <a:p>
            <a:endParaRPr lang="en-GB" b="0" dirty="0"/>
          </a:p>
          <a:p>
            <a:r>
              <a:rPr lang="en-GB" b="0" dirty="0"/>
              <a:t>As  a… customer receiving help from FR service</a:t>
            </a:r>
          </a:p>
          <a:p>
            <a:r>
              <a:rPr lang="en-GB" b="0" dirty="0"/>
              <a:t>I need to have a simple staged process</a:t>
            </a:r>
          </a:p>
          <a:p>
            <a:r>
              <a:rPr lang="en-GB" b="0" dirty="0"/>
              <a:t>So that..I have an outline of what needs to be in my plan</a:t>
            </a:r>
          </a:p>
          <a:p>
            <a:endParaRPr lang="en-GB" b="0" dirty="0"/>
          </a:p>
          <a:p>
            <a:r>
              <a:rPr lang="en-GB" b="0" dirty="0"/>
              <a:t>As a… customer receiving help from FR service…</a:t>
            </a:r>
          </a:p>
          <a:p>
            <a:r>
              <a:rPr lang="en-GB" b="0" dirty="0"/>
              <a:t>I need… you to listen and communicate with me throughout the whole process </a:t>
            </a:r>
          </a:p>
          <a:p>
            <a:r>
              <a:rPr lang="en-GB" b="0" dirty="0"/>
              <a:t>So that...you understand my needs and I </a:t>
            </a:r>
            <a:r>
              <a:rPr lang="en-GB" b="0" dirty="0" smtClean="0">
                <a:solidFill>
                  <a:srgbClr val="FF0000"/>
                </a:solidFill>
              </a:rPr>
              <a:t>am</a:t>
            </a:r>
            <a:r>
              <a:rPr lang="en-GB" b="0" dirty="0" smtClean="0"/>
              <a:t> kept </a:t>
            </a:r>
            <a:r>
              <a:rPr lang="en-GB" b="0" dirty="0"/>
              <a:t>fully informed of what’s happening</a:t>
            </a:r>
          </a:p>
          <a:p>
            <a:endParaRPr lang="en-GB" b="0" dirty="0"/>
          </a:p>
          <a:p>
            <a:r>
              <a:rPr lang="en-GB" b="0" dirty="0"/>
              <a:t>As a… customer accessing FR help</a:t>
            </a:r>
          </a:p>
          <a:p>
            <a:r>
              <a:rPr lang="en-GB" b="0" dirty="0"/>
              <a:t>I need… you to provide my company with an overarching funding strategy</a:t>
            </a:r>
          </a:p>
          <a:p>
            <a:r>
              <a:rPr lang="en-GB" b="0" dirty="0"/>
              <a:t>So that…I can successfully get my idea off the ground (is this right</a:t>
            </a:r>
            <a:r>
              <a:rPr lang="en-GB" b="0" dirty="0" smtClean="0"/>
              <a:t>?) </a:t>
            </a:r>
            <a:r>
              <a:rPr lang="en-GB" b="0" dirty="0" smtClean="0">
                <a:solidFill>
                  <a:srgbClr val="FF0000"/>
                </a:solidFill>
              </a:rPr>
              <a:t>I think this was also related to the fact that the customer could not access different funding types concurrently so help with the funding strategy would have outlined what he could do at what stages </a:t>
            </a:r>
            <a:endParaRPr lang="en-GB" b="0" dirty="0">
              <a:solidFill>
                <a:srgbClr val="FF0000"/>
              </a:solidFill>
            </a:endParaRPr>
          </a:p>
          <a:p>
            <a:endParaRPr lang="en-GB" b="0" dirty="0"/>
          </a:p>
          <a:p>
            <a:r>
              <a:rPr lang="en-GB" b="0" dirty="0"/>
              <a:t>As a…customer who is not sure what FR help I could get</a:t>
            </a:r>
          </a:p>
          <a:p>
            <a:r>
              <a:rPr lang="en-GB" b="0" dirty="0"/>
              <a:t>I need…you to help me figure out what is available to me</a:t>
            </a:r>
          </a:p>
          <a:p>
            <a:r>
              <a:rPr lang="en-GB" b="0" dirty="0"/>
              <a:t>So that…I apply for the right help and don’t miss out on opportunities</a:t>
            </a:r>
          </a:p>
          <a:p>
            <a:endParaRPr lang="en-GB" b="0" dirty="0"/>
          </a:p>
          <a:p>
            <a:endParaRPr lang="en-GB"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bwMode="auto">
          <a:xfrm>
            <a:off x="849313" y="333375"/>
            <a:ext cx="8555037" cy="706438"/>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smtClean="0">
                <a:solidFill>
                  <a:schemeClr val="bg1"/>
                </a:solidFill>
                <a:latin typeface="Arial" charset="0"/>
              </a:rPr>
              <a:t>User needs</a:t>
            </a:r>
          </a:p>
        </p:txBody>
      </p:sp>
      <p:sp>
        <p:nvSpPr>
          <p:cNvPr id="35842" name="Rectangle 3"/>
          <p:cNvSpPr>
            <a:spLocks noGrp="1" noChangeArrowheads="1"/>
          </p:cNvSpPr>
          <p:nvPr>
            <p:ph type="body" idx="1"/>
          </p:nvPr>
        </p:nvSpPr>
        <p:spPr bwMode="auto">
          <a:xfrm>
            <a:off x="711200" y="1268413"/>
            <a:ext cx="8634413" cy="3916362"/>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Arial" charset="0"/>
              <a:buNone/>
            </a:pPr>
            <a:r>
              <a:rPr lang="en-GB" sz="1200" dirty="0" smtClean="0">
                <a:latin typeface="Arial" charset="0"/>
              </a:rPr>
              <a:t>As a customer using the FR service</a:t>
            </a:r>
          </a:p>
          <a:p>
            <a:pPr>
              <a:lnSpc>
                <a:spcPct val="80000"/>
              </a:lnSpc>
              <a:buFont typeface="Arial" charset="0"/>
              <a:buNone/>
            </a:pPr>
            <a:r>
              <a:rPr lang="en-GB" sz="1200" dirty="0" smtClean="0">
                <a:latin typeface="Arial" charset="0"/>
              </a:rPr>
              <a:t>I would </a:t>
            </a:r>
            <a:r>
              <a:rPr lang="en-GB" sz="1200" dirty="0" smtClean="0">
                <a:latin typeface="Arial" charset="0"/>
              </a:rPr>
              <a:t>like…to </a:t>
            </a:r>
            <a:r>
              <a:rPr lang="en-GB" sz="1200" dirty="0" smtClean="0">
                <a:latin typeface="Arial" charset="0"/>
              </a:rPr>
              <a:t>be able to chat to you online</a:t>
            </a:r>
          </a:p>
          <a:p>
            <a:pPr>
              <a:lnSpc>
                <a:spcPct val="80000"/>
              </a:lnSpc>
              <a:buFont typeface="Arial" charset="0"/>
              <a:buNone/>
            </a:pPr>
            <a:r>
              <a:rPr lang="en-GB" sz="1200" dirty="0" smtClean="0">
                <a:latin typeface="Arial" charset="0"/>
              </a:rPr>
              <a:t>So that..I don’t always have to meet you in person</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 customer accessing the FR service</a:t>
            </a:r>
          </a:p>
          <a:p>
            <a:pPr>
              <a:lnSpc>
                <a:spcPct val="80000"/>
              </a:lnSpc>
              <a:buFont typeface="Arial" charset="0"/>
              <a:buNone/>
            </a:pPr>
            <a:r>
              <a:rPr lang="en-GB" sz="1200" dirty="0" smtClean="0">
                <a:latin typeface="Arial" charset="0"/>
              </a:rPr>
              <a:t>I need SLAs that we all work to </a:t>
            </a:r>
          </a:p>
          <a:p>
            <a:pPr>
              <a:lnSpc>
                <a:spcPct val="80000"/>
              </a:lnSpc>
              <a:buFont typeface="Arial" charset="0"/>
              <a:buNone/>
            </a:pPr>
            <a:r>
              <a:rPr lang="en-GB" sz="1200" dirty="0" smtClean="0">
                <a:latin typeface="Arial" charset="0"/>
              </a:rPr>
              <a:t>So that.. I fully understand what expected of me and what I well get back</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t>
            </a:r>
            <a:r>
              <a:rPr lang="en-GB" sz="1200" dirty="0" smtClean="0">
                <a:latin typeface="Arial" charset="0"/>
              </a:rPr>
              <a:t>an SE </a:t>
            </a:r>
            <a:r>
              <a:rPr lang="en-GB" sz="1200" dirty="0" smtClean="0">
                <a:latin typeface="Arial" charset="0"/>
              </a:rPr>
              <a:t>customer… looking to grow my business</a:t>
            </a:r>
          </a:p>
          <a:p>
            <a:pPr>
              <a:lnSpc>
                <a:spcPct val="80000"/>
              </a:lnSpc>
              <a:buFont typeface="Arial" charset="0"/>
              <a:buNone/>
            </a:pPr>
            <a:r>
              <a:rPr lang="en-GB" sz="1200" dirty="0" smtClean="0">
                <a:latin typeface="Arial" charset="0"/>
              </a:rPr>
              <a:t>I need</a:t>
            </a:r>
            <a:r>
              <a:rPr lang="en-GB" sz="1200" dirty="0" smtClean="0">
                <a:latin typeface="Arial" charset="0"/>
              </a:rPr>
              <a:t>... </a:t>
            </a:r>
            <a:r>
              <a:rPr lang="en-GB" sz="1200" dirty="0" smtClean="0">
                <a:latin typeface="Arial" charset="0"/>
              </a:rPr>
              <a:t>a plan </a:t>
            </a:r>
          </a:p>
          <a:p>
            <a:pPr>
              <a:lnSpc>
                <a:spcPct val="80000"/>
              </a:lnSpc>
              <a:buFont typeface="Arial" charset="0"/>
              <a:buNone/>
            </a:pPr>
            <a:r>
              <a:rPr lang="en-GB" sz="1200" dirty="0" smtClean="0">
                <a:latin typeface="Arial" charset="0"/>
              </a:rPr>
              <a:t>So that… I get off on the right footing  and have a  better chance of success</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t>
            </a:r>
            <a:r>
              <a:rPr lang="en-GB" sz="1200" dirty="0" smtClean="0">
                <a:latin typeface="Arial" charset="0"/>
              </a:rPr>
              <a:t>a SE customer</a:t>
            </a:r>
            <a:r>
              <a:rPr lang="en-GB" sz="1200" dirty="0" smtClean="0">
                <a:latin typeface="Arial" charset="0"/>
              </a:rPr>
              <a:t>… getting help from FR service</a:t>
            </a:r>
          </a:p>
          <a:p>
            <a:pPr>
              <a:lnSpc>
                <a:spcPct val="80000"/>
              </a:lnSpc>
              <a:buFont typeface="Arial" charset="0"/>
              <a:buNone/>
            </a:pPr>
            <a:r>
              <a:rPr lang="en-GB" sz="1200" dirty="0" smtClean="0">
                <a:latin typeface="Arial" charset="0"/>
              </a:rPr>
              <a:t>I need… a template for recording my fund raising journey</a:t>
            </a:r>
          </a:p>
          <a:p>
            <a:pPr>
              <a:lnSpc>
                <a:spcPct val="80000"/>
              </a:lnSpc>
              <a:buFont typeface="Arial" charset="0"/>
              <a:buNone/>
            </a:pPr>
            <a:r>
              <a:rPr lang="en-GB" sz="1200" dirty="0" smtClean="0">
                <a:latin typeface="Arial" charset="0"/>
              </a:rPr>
              <a:t>So that…(what was the reason for this need?) </a:t>
            </a:r>
            <a:r>
              <a:rPr lang="en-GB" sz="1200" dirty="0" smtClean="0">
                <a:solidFill>
                  <a:srgbClr val="FF0000"/>
                </a:solidFill>
                <a:latin typeface="Arial" charset="0"/>
              </a:rPr>
              <a:t>so that I can keep track of progress with funders and to provide relevant updates for them </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t>
            </a:r>
            <a:r>
              <a:rPr lang="en-GB" sz="1200" dirty="0" smtClean="0">
                <a:latin typeface="Arial" charset="0"/>
              </a:rPr>
              <a:t>a SE </a:t>
            </a:r>
            <a:r>
              <a:rPr lang="en-GB" sz="1200" dirty="0" smtClean="0">
                <a:latin typeface="Arial" charset="0"/>
              </a:rPr>
              <a:t>customer… seeking help from FR </a:t>
            </a:r>
            <a:r>
              <a:rPr lang="en-GB" sz="1200" dirty="0" smtClean="0">
                <a:latin typeface="Arial" charset="0"/>
              </a:rPr>
              <a:t>service</a:t>
            </a:r>
            <a:endParaRPr lang="en-GB" sz="1200" dirty="0" smtClean="0">
              <a:latin typeface="Arial" charset="0"/>
            </a:endParaRPr>
          </a:p>
          <a:p>
            <a:pPr>
              <a:lnSpc>
                <a:spcPct val="80000"/>
              </a:lnSpc>
              <a:buFont typeface="Arial" charset="0"/>
              <a:buNone/>
            </a:pPr>
            <a:r>
              <a:rPr lang="en-GB" sz="1200" dirty="0" smtClean="0">
                <a:latin typeface="Arial" charset="0"/>
              </a:rPr>
              <a:t>I need.. you to give me key critical advice early on in the process</a:t>
            </a:r>
          </a:p>
          <a:p>
            <a:pPr>
              <a:lnSpc>
                <a:spcPct val="80000"/>
              </a:lnSpc>
              <a:buFont typeface="Arial" charset="0"/>
              <a:buNone/>
            </a:pPr>
            <a:r>
              <a:rPr lang="en-GB" sz="1200" dirty="0" smtClean="0">
                <a:latin typeface="Arial" charset="0"/>
              </a:rPr>
              <a:t>So that I make the right decisions (EIS) </a:t>
            </a:r>
            <a:r>
              <a:rPr lang="en-GB" sz="1200" dirty="0" smtClean="0">
                <a:solidFill>
                  <a:srgbClr val="FF0000"/>
                </a:solidFill>
                <a:latin typeface="Arial" charset="0"/>
              </a:rPr>
              <a:t>is this our EIS - what is the relevance of EIS here?</a:t>
            </a:r>
          </a:p>
          <a:p>
            <a:pPr>
              <a:lnSpc>
                <a:spcPct val="80000"/>
              </a:lnSpc>
              <a:buFont typeface="Arial" charset="0"/>
              <a:buNone/>
            </a:pPr>
            <a:endParaRPr lang="en-GB" sz="1200" dirty="0" smtClean="0">
              <a:latin typeface="Arial" charset="0"/>
            </a:endParaRPr>
          </a:p>
          <a:p>
            <a:pPr>
              <a:lnSpc>
                <a:spcPct val="80000"/>
              </a:lnSpc>
              <a:buFont typeface="Arial" charset="0"/>
              <a:buNone/>
            </a:pPr>
            <a:endParaRPr lang="en-GB" sz="1200" dirty="0" smtClean="0">
              <a:latin typeface="Arial" charset="0"/>
            </a:endParaRPr>
          </a:p>
          <a:p>
            <a:pPr>
              <a:lnSpc>
                <a:spcPct val="80000"/>
              </a:lnSpc>
              <a:buFont typeface="Arial" charset="0"/>
              <a:buNone/>
            </a:pPr>
            <a:endParaRPr lang="en-GB" sz="1200" dirty="0" smtClean="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495300" y="417513"/>
            <a:ext cx="8915400" cy="850900"/>
          </a:xfrm>
          <a:prstGeom prst="rect">
            <a:avLst/>
          </a:prstGeom>
          <a:noFill/>
          <a:ln>
            <a:miter lim="800000"/>
            <a:headEnd/>
            <a:tailEnd/>
          </a:ln>
        </p:spPr>
        <p:txBody>
          <a:bodyPr/>
          <a:lstStyle/>
          <a:p>
            <a:r>
              <a:rPr lang="en-GB" sz="2800" b="1" dirty="0" smtClean="0">
                <a:solidFill>
                  <a:schemeClr val="bg1"/>
                </a:solidFill>
                <a:latin typeface="Arial" charset="0"/>
              </a:rPr>
              <a:t>User needs</a:t>
            </a:r>
          </a:p>
        </p:txBody>
      </p:sp>
      <p:sp>
        <p:nvSpPr>
          <p:cNvPr id="36866" name="Rectangle 3"/>
          <p:cNvSpPr>
            <a:spLocks noGrp="1" noChangeArrowheads="1"/>
          </p:cNvSpPr>
          <p:nvPr>
            <p:ph type="body" idx="4294967295"/>
          </p:nvPr>
        </p:nvSpPr>
        <p:spPr bwMode="auto">
          <a:xfrm>
            <a:off x="704850" y="1341438"/>
            <a:ext cx="8569325" cy="4175125"/>
          </a:xfrm>
          <a:prstGeom prst="rect">
            <a:avLst/>
          </a:prstGeom>
          <a:noFill/>
          <a:ln>
            <a:miter lim="800000"/>
            <a:headEnd/>
            <a:tailEnd/>
          </a:ln>
        </p:spPr>
        <p:txBody>
          <a:bodyPr/>
          <a:lstStyle/>
          <a:p>
            <a:pPr>
              <a:lnSpc>
                <a:spcPct val="80000"/>
              </a:lnSpc>
              <a:buFont typeface="Arial" charset="0"/>
              <a:buNone/>
            </a:pPr>
            <a:r>
              <a:rPr lang="en-GB" sz="1200" dirty="0" smtClean="0">
                <a:latin typeface="Arial" charset="0"/>
              </a:rPr>
              <a:t>As a…customer receiving help from FR service</a:t>
            </a:r>
          </a:p>
          <a:p>
            <a:pPr>
              <a:lnSpc>
                <a:spcPct val="80000"/>
              </a:lnSpc>
              <a:buFont typeface="Arial" charset="0"/>
              <a:buNone/>
            </a:pPr>
            <a:r>
              <a:rPr lang="en-GB" sz="1200" dirty="0" smtClean="0">
                <a:latin typeface="Arial" charset="0"/>
              </a:rPr>
              <a:t>I </a:t>
            </a:r>
            <a:r>
              <a:rPr lang="en-GB" sz="1200" dirty="0" smtClean="0">
                <a:latin typeface="Arial" charset="0"/>
              </a:rPr>
              <a:t>need... </a:t>
            </a:r>
            <a:r>
              <a:rPr lang="en-GB" sz="1200" dirty="0" smtClean="0">
                <a:latin typeface="Arial" charset="0"/>
              </a:rPr>
              <a:t>simple signposting</a:t>
            </a:r>
          </a:p>
          <a:p>
            <a:pPr>
              <a:lnSpc>
                <a:spcPct val="80000"/>
              </a:lnSpc>
              <a:buFont typeface="Arial" charset="0"/>
              <a:buNone/>
            </a:pPr>
            <a:r>
              <a:rPr lang="en-GB" sz="1200" dirty="0" smtClean="0">
                <a:latin typeface="Arial" charset="0"/>
              </a:rPr>
              <a:t>So that</a:t>
            </a:r>
            <a:r>
              <a:rPr lang="en-GB" sz="1200" dirty="0" smtClean="0">
                <a:latin typeface="Arial" charset="0"/>
              </a:rPr>
              <a:t>... </a:t>
            </a:r>
            <a:r>
              <a:rPr lang="en-GB" sz="1200" dirty="0" smtClean="0">
                <a:latin typeface="Arial" charset="0"/>
              </a:rPr>
              <a:t>I can link up with people / contacts</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t>
            </a:r>
            <a:r>
              <a:rPr lang="en-GB" sz="1200" dirty="0" smtClean="0">
                <a:latin typeface="Arial" charset="0"/>
              </a:rPr>
              <a:t>an... </a:t>
            </a:r>
            <a:r>
              <a:rPr lang="en-GB" sz="1200" dirty="0" smtClean="0">
                <a:latin typeface="Arial" charset="0"/>
              </a:rPr>
              <a:t>inventor trying to get my idea off the ground</a:t>
            </a:r>
          </a:p>
          <a:p>
            <a:pPr>
              <a:lnSpc>
                <a:spcPct val="80000"/>
              </a:lnSpc>
              <a:buFont typeface="Arial" charset="0"/>
              <a:buNone/>
            </a:pPr>
            <a:r>
              <a:rPr lang="en-GB" sz="1200" dirty="0" smtClean="0">
                <a:latin typeface="Arial" charset="0"/>
              </a:rPr>
              <a:t>I need… you to help me help me network</a:t>
            </a:r>
          </a:p>
          <a:p>
            <a:pPr>
              <a:lnSpc>
                <a:spcPct val="80000"/>
              </a:lnSpc>
              <a:buFont typeface="Arial" charset="0"/>
              <a:buNone/>
            </a:pPr>
            <a:r>
              <a:rPr lang="en-GB" sz="1200" dirty="0" smtClean="0">
                <a:latin typeface="Arial" charset="0"/>
              </a:rPr>
              <a:t>So that… I can network with other like minded people (inventors) as I don’t know any</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t>
            </a:r>
            <a:r>
              <a:rPr lang="en-GB" sz="1200" dirty="0" smtClean="0">
                <a:latin typeface="Arial" charset="0"/>
              </a:rPr>
              <a:t>a... customer </a:t>
            </a:r>
            <a:r>
              <a:rPr lang="en-GB" sz="1200" dirty="0" smtClean="0">
                <a:latin typeface="Arial" charset="0"/>
              </a:rPr>
              <a:t>not sure of what help I can get from SE/FR service</a:t>
            </a:r>
          </a:p>
          <a:p>
            <a:pPr>
              <a:lnSpc>
                <a:spcPct val="80000"/>
              </a:lnSpc>
              <a:buFont typeface="Arial" charset="0"/>
              <a:buNone/>
            </a:pPr>
            <a:r>
              <a:rPr lang="en-GB" sz="1200" dirty="0" smtClean="0">
                <a:latin typeface="Arial" charset="0"/>
              </a:rPr>
              <a:t>I need… you to help me get oversight of what is available to me by way of events etc</a:t>
            </a:r>
          </a:p>
          <a:p>
            <a:pPr>
              <a:lnSpc>
                <a:spcPct val="80000"/>
              </a:lnSpc>
              <a:buFont typeface="Arial" charset="0"/>
              <a:buNone/>
            </a:pPr>
            <a:r>
              <a:rPr lang="en-GB" sz="1200" dirty="0" smtClean="0">
                <a:latin typeface="Arial" charset="0"/>
              </a:rPr>
              <a:t>So that</a:t>
            </a:r>
            <a:r>
              <a:rPr lang="en-GB" sz="1200" dirty="0" smtClean="0">
                <a:latin typeface="Arial" charset="0"/>
              </a:rPr>
              <a:t>… I </a:t>
            </a:r>
            <a:r>
              <a:rPr lang="en-GB" sz="1200" dirty="0" smtClean="0">
                <a:latin typeface="Arial" charset="0"/>
              </a:rPr>
              <a:t>can take up other opportunities that might help me</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 customer using the FR service</a:t>
            </a:r>
          </a:p>
          <a:p>
            <a:pPr>
              <a:lnSpc>
                <a:spcPct val="80000"/>
              </a:lnSpc>
              <a:buFont typeface="Arial" charset="0"/>
              <a:buNone/>
            </a:pPr>
            <a:r>
              <a:rPr lang="en-GB" sz="1200" dirty="0" smtClean="0">
                <a:latin typeface="Arial" charset="0"/>
              </a:rPr>
              <a:t>I need… another point of contact when my account manager is not available </a:t>
            </a:r>
          </a:p>
          <a:p>
            <a:pPr>
              <a:lnSpc>
                <a:spcPct val="80000"/>
              </a:lnSpc>
              <a:buFont typeface="Arial" charset="0"/>
              <a:buNone/>
            </a:pPr>
            <a:r>
              <a:rPr lang="en-GB" sz="1200" dirty="0" smtClean="0">
                <a:latin typeface="Arial" charset="0"/>
              </a:rPr>
              <a:t>So  that… I know who to go to for help and advice in her absence</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200" dirty="0" smtClean="0">
                <a:latin typeface="Arial" charset="0"/>
              </a:rPr>
              <a:t>As a</a:t>
            </a:r>
            <a:r>
              <a:rPr lang="en-GB" sz="1200" dirty="0" smtClean="0">
                <a:latin typeface="Arial" charset="0"/>
              </a:rPr>
              <a:t>… customer </a:t>
            </a:r>
            <a:r>
              <a:rPr lang="en-GB" sz="1200" dirty="0" smtClean="0">
                <a:latin typeface="Arial" charset="0"/>
              </a:rPr>
              <a:t>trying to contact you via your website</a:t>
            </a:r>
          </a:p>
          <a:p>
            <a:pPr>
              <a:lnSpc>
                <a:spcPct val="80000"/>
              </a:lnSpc>
              <a:buFont typeface="Arial" charset="0"/>
              <a:buNone/>
            </a:pPr>
            <a:r>
              <a:rPr lang="en-GB" sz="1200" dirty="0" smtClean="0">
                <a:latin typeface="Arial" charset="0"/>
              </a:rPr>
              <a:t>I need… you to respond quickly (within a couple of days)</a:t>
            </a:r>
          </a:p>
          <a:p>
            <a:pPr>
              <a:lnSpc>
                <a:spcPct val="80000"/>
              </a:lnSpc>
              <a:buFont typeface="Arial" charset="0"/>
              <a:buNone/>
            </a:pPr>
            <a:r>
              <a:rPr lang="en-GB" sz="1200" dirty="0" smtClean="0">
                <a:latin typeface="Arial" charset="0"/>
              </a:rPr>
              <a:t>So that</a:t>
            </a:r>
            <a:r>
              <a:rPr lang="en-GB" sz="1200" dirty="0" smtClean="0">
                <a:latin typeface="Arial" charset="0"/>
              </a:rPr>
              <a:t>...I  </a:t>
            </a:r>
            <a:r>
              <a:rPr lang="en-GB" sz="1200" dirty="0" smtClean="0">
                <a:latin typeface="Arial" charset="0"/>
              </a:rPr>
              <a:t>don’t have to resort going directly to my account manager because it’s quicker  </a:t>
            </a:r>
          </a:p>
          <a:p>
            <a:pPr>
              <a:lnSpc>
                <a:spcPct val="80000"/>
              </a:lnSpc>
              <a:buFont typeface="Arial" charset="0"/>
              <a:buNone/>
            </a:pPr>
            <a:endParaRPr lang="en-GB" sz="1200" dirty="0" smtClean="0">
              <a:latin typeface="Arial" charset="0"/>
            </a:endParaRPr>
          </a:p>
          <a:p>
            <a:pPr>
              <a:lnSpc>
                <a:spcPct val="80000"/>
              </a:lnSpc>
              <a:buFont typeface="Arial" charset="0"/>
              <a:buNone/>
            </a:pPr>
            <a:r>
              <a:rPr lang="en-GB" sz="1000" dirty="0" smtClean="0">
                <a:latin typeface="Arial" charset="0"/>
              </a:rPr>
              <a:t> </a:t>
            </a:r>
          </a:p>
          <a:p>
            <a:pPr>
              <a:lnSpc>
                <a:spcPct val="80000"/>
              </a:lnSpc>
              <a:buFont typeface="Arial" charset="0"/>
              <a:buNone/>
            </a:pPr>
            <a:endParaRPr lang="en-GB" sz="1000" dirty="0"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xfrm>
            <a:off x="495300" y="274638"/>
            <a:ext cx="8915400" cy="777875"/>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smtClean="0">
                <a:solidFill>
                  <a:schemeClr val="bg1"/>
                </a:solidFill>
                <a:latin typeface="Arial" charset="0"/>
              </a:rPr>
              <a:t>User needs</a:t>
            </a:r>
          </a:p>
        </p:txBody>
      </p:sp>
      <p:sp>
        <p:nvSpPr>
          <p:cNvPr id="37890" name="Rectangle 3"/>
          <p:cNvSpPr>
            <a:spLocks noGrp="1" noChangeArrowheads="1"/>
          </p:cNvSpPr>
          <p:nvPr>
            <p:ph type="body" idx="1"/>
          </p:nvPr>
        </p:nvSpPr>
        <p:spPr bwMode="auto">
          <a:xfrm>
            <a:off x="717550" y="1279525"/>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Arial" charset="0"/>
              <a:buNone/>
            </a:pPr>
            <a:r>
              <a:rPr lang="en-GB" sz="1200" dirty="0" smtClean="0">
                <a:latin typeface="Arial" charset="0"/>
              </a:rPr>
              <a:t>As a… customer completing form for financial help</a:t>
            </a:r>
          </a:p>
          <a:p>
            <a:pPr>
              <a:lnSpc>
                <a:spcPct val="90000"/>
              </a:lnSpc>
              <a:buFont typeface="Arial" charset="0"/>
              <a:buNone/>
            </a:pPr>
            <a:r>
              <a:rPr lang="en-GB" sz="1200" dirty="0" smtClean="0">
                <a:latin typeface="Arial" charset="0"/>
              </a:rPr>
              <a:t>I need… to know what information I need to complete forms</a:t>
            </a:r>
          </a:p>
          <a:p>
            <a:pPr>
              <a:lnSpc>
                <a:spcPct val="90000"/>
              </a:lnSpc>
              <a:buFont typeface="Arial" charset="0"/>
              <a:buNone/>
            </a:pPr>
            <a:r>
              <a:rPr lang="en-GB" sz="1200" dirty="0" smtClean="0">
                <a:latin typeface="Arial" charset="0"/>
              </a:rPr>
              <a:t>So that</a:t>
            </a:r>
            <a:r>
              <a:rPr lang="en-GB" sz="1200" dirty="0" smtClean="0">
                <a:latin typeface="Arial" charset="0"/>
              </a:rPr>
              <a:t>... </a:t>
            </a:r>
            <a:r>
              <a:rPr lang="en-GB" sz="1200" dirty="0" smtClean="0">
                <a:latin typeface="Arial" charset="0"/>
              </a:rPr>
              <a:t>I have it to hand at the outset and don’t have to stop and start filling it in</a:t>
            </a:r>
          </a:p>
          <a:p>
            <a:pPr>
              <a:lnSpc>
                <a:spcPct val="90000"/>
              </a:lnSpc>
              <a:buFont typeface="Arial" charset="0"/>
              <a:buNone/>
            </a:pPr>
            <a:endParaRPr lang="en-GB" sz="1200" dirty="0" smtClean="0">
              <a:latin typeface="Arial" charset="0"/>
            </a:endParaRPr>
          </a:p>
          <a:p>
            <a:pPr>
              <a:lnSpc>
                <a:spcPct val="90000"/>
              </a:lnSpc>
              <a:buFont typeface="Arial" charset="0"/>
              <a:buNone/>
            </a:pPr>
            <a:r>
              <a:rPr lang="en-GB" sz="1200" dirty="0" smtClean="0">
                <a:latin typeface="Arial" charset="0"/>
              </a:rPr>
              <a:t>As a</a:t>
            </a:r>
            <a:r>
              <a:rPr lang="en-GB" sz="1200" dirty="0" smtClean="0">
                <a:latin typeface="Arial" charset="0"/>
              </a:rPr>
              <a:t>… customer </a:t>
            </a:r>
            <a:r>
              <a:rPr lang="en-GB" sz="1200" dirty="0" smtClean="0">
                <a:latin typeface="Arial" charset="0"/>
              </a:rPr>
              <a:t>of SE</a:t>
            </a:r>
          </a:p>
          <a:p>
            <a:pPr>
              <a:lnSpc>
                <a:spcPct val="90000"/>
              </a:lnSpc>
              <a:buFont typeface="Arial" charset="0"/>
              <a:buNone/>
            </a:pPr>
            <a:r>
              <a:rPr lang="en-GB" sz="1200" dirty="0" smtClean="0">
                <a:latin typeface="Arial" charset="0"/>
              </a:rPr>
              <a:t>I would expect… you to make more use of what they know about existing companies </a:t>
            </a:r>
          </a:p>
          <a:p>
            <a:pPr>
              <a:lnSpc>
                <a:spcPct val="90000"/>
              </a:lnSpc>
              <a:buFont typeface="Arial" charset="0"/>
              <a:buNone/>
            </a:pPr>
            <a:r>
              <a:rPr lang="en-GB" sz="1200" dirty="0" smtClean="0">
                <a:latin typeface="Arial" charset="0"/>
              </a:rPr>
              <a:t>So that</a:t>
            </a:r>
            <a:r>
              <a:rPr lang="en-GB" sz="1200" dirty="0" smtClean="0">
                <a:latin typeface="Arial" charset="0"/>
              </a:rPr>
              <a:t>… (</a:t>
            </a:r>
            <a:r>
              <a:rPr lang="en-GB" sz="1200" dirty="0" smtClean="0">
                <a:latin typeface="Arial" charset="0"/>
              </a:rPr>
              <a:t>what was the users thinking here?) </a:t>
            </a:r>
            <a:r>
              <a:rPr lang="en-GB" sz="1200" dirty="0" smtClean="0">
                <a:solidFill>
                  <a:srgbClr val="FF0000"/>
                </a:solidFill>
                <a:latin typeface="Arial" charset="0"/>
              </a:rPr>
              <a:t>so that I don’t need to keep entering my information again and again for </a:t>
            </a:r>
            <a:r>
              <a:rPr lang="en-GB" sz="1200" dirty="0" smtClean="0">
                <a:solidFill>
                  <a:srgbClr val="FF0000"/>
                </a:solidFill>
                <a:latin typeface="Arial" charset="0"/>
              </a:rPr>
              <a:t>different </a:t>
            </a:r>
            <a:r>
              <a:rPr lang="en-GB" sz="1200" dirty="0" smtClean="0">
                <a:solidFill>
                  <a:srgbClr val="FF0000"/>
                </a:solidFill>
                <a:latin typeface="Arial" charset="0"/>
              </a:rPr>
              <a:t>applications</a:t>
            </a:r>
          </a:p>
          <a:p>
            <a:pPr>
              <a:lnSpc>
                <a:spcPct val="90000"/>
              </a:lnSpc>
              <a:buFont typeface="Arial" charset="0"/>
              <a:buNone/>
            </a:pPr>
            <a:endParaRPr lang="en-GB" sz="1200" dirty="0" smtClean="0">
              <a:latin typeface="Arial" charset="0"/>
            </a:endParaRPr>
          </a:p>
          <a:p>
            <a:pPr>
              <a:lnSpc>
                <a:spcPct val="90000"/>
              </a:lnSpc>
              <a:buFont typeface="Arial" charset="0"/>
              <a:buNone/>
            </a:pPr>
            <a:r>
              <a:rPr lang="en-GB" sz="1200" dirty="0" smtClean="0">
                <a:latin typeface="Arial" charset="0"/>
              </a:rPr>
              <a:t>As a</a:t>
            </a:r>
            <a:r>
              <a:rPr lang="en-GB" sz="1200" dirty="0" smtClean="0">
                <a:latin typeface="Arial" charset="0"/>
              </a:rPr>
              <a:t>… customer </a:t>
            </a:r>
            <a:r>
              <a:rPr lang="en-GB" sz="1200" dirty="0" smtClean="0">
                <a:latin typeface="Arial" charset="0"/>
              </a:rPr>
              <a:t>trying to raise funding</a:t>
            </a:r>
          </a:p>
          <a:p>
            <a:pPr>
              <a:lnSpc>
                <a:spcPct val="90000"/>
              </a:lnSpc>
              <a:buFont typeface="Arial" charset="0"/>
              <a:buNone/>
            </a:pPr>
            <a:r>
              <a:rPr lang="en-GB" sz="1200" dirty="0" smtClean="0">
                <a:latin typeface="Arial" charset="0"/>
              </a:rPr>
              <a:t>I need… help from quality advisors when it comes to raising funding</a:t>
            </a:r>
          </a:p>
          <a:p>
            <a:pPr>
              <a:lnSpc>
                <a:spcPct val="90000"/>
              </a:lnSpc>
              <a:buFont typeface="Arial" charset="0"/>
              <a:buNone/>
            </a:pPr>
            <a:r>
              <a:rPr lang="en-GB" sz="1200" dirty="0" smtClean="0">
                <a:latin typeface="Arial" charset="0"/>
              </a:rPr>
              <a:t>So that… I understand the complexity involved </a:t>
            </a:r>
          </a:p>
          <a:p>
            <a:pPr>
              <a:lnSpc>
                <a:spcPct val="90000"/>
              </a:lnSpc>
              <a:buFont typeface="Arial" charset="0"/>
              <a:buNone/>
            </a:pPr>
            <a:endParaRPr lang="en-GB" sz="1200" dirty="0" smtClean="0">
              <a:latin typeface="Arial" charset="0"/>
            </a:endParaRPr>
          </a:p>
          <a:p>
            <a:pPr>
              <a:lnSpc>
                <a:spcPct val="90000"/>
              </a:lnSpc>
              <a:buFont typeface="Arial" charset="0"/>
              <a:buNone/>
            </a:pPr>
            <a:r>
              <a:rPr lang="en-GB" sz="1200" dirty="0" smtClean="0">
                <a:latin typeface="Arial" charset="0"/>
              </a:rPr>
              <a:t>As a</a:t>
            </a:r>
            <a:r>
              <a:rPr lang="en-GB" sz="1200" dirty="0" smtClean="0">
                <a:latin typeface="Arial" charset="0"/>
              </a:rPr>
              <a:t>… customer </a:t>
            </a:r>
            <a:r>
              <a:rPr lang="en-GB" sz="1200" dirty="0" smtClean="0">
                <a:latin typeface="Arial" charset="0"/>
              </a:rPr>
              <a:t>potentially looking for funding</a:t>
            </a:r>
          </a:p>
          <a:p>
            <a:pPr>
              <a:lnSpc>
                <a:spcPct val="90000"/>
              </a:lnSpc>
              <a:buFont typeface="Arial" charset="0"/>
              <a:buNone/>
            </a:pPr>
            <a:r>
              <a:rPr lang="en-GB" sz="1200" dirty="0" smtClean="0">
                <a:latin typeface="Arial" charset="0"/>
              </a:rPr>
              <a:t>I </a:t>
            </a:r>
            <a:r>
              <a:rPr lang="en-GB" sz="1200" dirty="0" smtClean="0">
                <a:latin typeface="Arial" charset="0"/>
              </a:rPr>
              <a:t>expect… you to understand that I need to do all of my thinking first before I start my journey of raising funding</a:t>
            </a:r>
          </a:p>
          <a:p>
            <a:pPr>
              <a:lnSpc>
                <a:spcPct val="90000"/>
              </a:lnSpc>
              <a:buFont typeface="Arial" charset="0"/>
              <a:buNone/>
            </a:pPr>
            <a:r>
              <a:rPr lang="en-GB" sz="1200" dirty="0" smtClean="0">
                <a:latin typeface="Arial" charset="0"/>
              </a:rPr>
              <a:t> not the other way round </a:t>
            </a:r>
          </a:p>
          <a:p>
            <a:pPr>
              <a:lnSpc>
                <a:spcPct val="90000"/>
              </a:lnSpc>
              <a:buFont typeface="Arial" charset="0"/>
              <a:buNone/>
            </a:pPr>
            <a:r>
              <a:rPr lang="en-GB" sz="1200" dirty="0" smtClean="0">
                <a:latin typeface="Arial" charset="0"/>
              </a:rPr>
              <a:t>So that</a:t>
            </a:r>
            <a:r>
              <a:rPr lang="en-GB" sz="1200" dirty="0" smtClean="0">
                <a:latin typeface="Arial" charset="0"/>
              </a:rPr>
              <a:t>... </a:t>
            </a:r>
            <a:r>
              <a:rPr lang="en-GB" sz="1200" dirty="0" smtClean="0">
                <a:latin typeface="Arial" charset="0"/>
              </a:rPr>
              <a:t>I can access a grant at the right time</a:t>
            </a:r>
          </a:p>
          <a:p>
            <a:pPr>
              <a:lnSpc>
                <a:spcPct val="90000"/>
              </a:lnSpc>
              <a:buFont typeface="Arial" charset="0"/>
              <a:buNone/>
            </a:pPr>
            <a:endParaRPr lang="en-GB" sz="1200" dirty="0" smtClean="0">
              <a:latin typeface="Arial" charset="0"/>
            </a:endParaRPr>
          </a:p>
          <a:p>
            <a:pPr>
              <a:lnSpc>
                <a:spcPct val="90000"/>
              </a:lnSpc>
              <a:buFont typeface="Arial" charset="0"/>
              <a:buNone/>
            </a:pPr>
            <a:r>
              <a:rPr lang="en-GB" sz="1200" dirty="0" smtClean="0">
                <a:latin typeface="Arial" charset="0"/>
              </a:rPr>
              <a:t>As a…customer applying for a grant</a:t>
            </a:r>
          </a:p>
          <a:p>
            <a:pPr>
              <a:lnSpc>
                <a:spcPct val="90000"/>
              </a:lnSpc>
              <a:buFont typeface="Arial" charset="0"/>
              <a:buNone/>
            </a:pPr>
            <a:r>
              <a:rPr lang="en-GB" sz="1200" dirty="0" smtClean="0">
                <a:latin typeface="Arial" charset="0"/>
              </a:rPr>
              <a:t>I </a:t>
            </a:r>
            <a:r>
              <a:rPr lang="en-GB" sz="1200" dirty="0" smtClean="0">
                <a:latin typeface="Arial" charset="0"/>
              </a:rPr>
              <a:t>need... </a:t>
            </a:r>
            <a:r>
              <a:rPr lang="en-GB" sz="1200" dirty="0" smtClean="0">
                <a:latin typeface="Arial" charset="0"/>
              </a:rPr>
              <a:t>to be able to access a grant in a less complex manner</a:t>
            </a:r>
          </a:p>
          <a:p>
            <a:pPr>
              <a:lnSpc>
                <a:spcPct val="90000"/>
              </a:lnSpc>
              <a:buFont typeface="Arial" charset="0"/>
              <a:buNone/>
            </a:pPr>
            <a:r>
              <a:rPr lang="en-GB" sz="1200" dirty="0" smtClean="0">
                <a:latin typeface="Arial" charset="0"/>
              </a:rPr>
              <a:t>So that</a:t>
            </a:r>
            <a:r>
              <a:rPr lang="en-GB" sz="1200" dirty="0" smtClean="0">
                <a:latin typeface="Arial" charset="0"/>
              </a:rPr>
              <a:t>… I </a:t>
            </a:r>
            <a:r>
              <a:rPr lang="en-GB" sz="1200" dirty="0" smtClean="0">
                <a:latin typeface="Arial" charset="0"/>
              </a:rPr>
              <a:t>fully understand the process I go through and what it means for me</a:t>
            </a:r>
          </a:p>
          <a:p>
            <a:pPr>
              <a:lnSpc>
                <a:spcPct val="90000"/>
              </a:lnSpc>
            </a:pPr>
            <a:endParaRPr lang="en-GB" sz="1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xfrm>
            <a:off x="495300" y="274638"/>
            <a:ext cx="8915400" cy="777875"/>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smtClean="0">
                <a:solidFill>
                  <a:schemeClr val="bg1"/>
                </a:solidFill>
                <a:latin typeface="Arial" charset="0"/>
              </a:rPr>
              <a:t>User needs</a:t>
            </a:r>
          </a:p>
        </p:txBody>
      </p:sp>
      <p:sp>
        <p:nvSpPr>
          <p:cNvPr id="37890" name="Rectangle 3"/>
          <p:cNvSpPr>
            <a:spLocks noGrp="1" noChangeArrowheads="1"/>
          </p:cNvSpPr>
          <p:nvPr>
            <p:ph type="body" idx="1"/>
          </p:nvPr>
        </p:nvSpPr>
        <p:spPr bwMode="auto">
          <a:xfrm>
            <a:off x="717550" y="1279525"/>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Arial" charset="0"/>
              <a:buNone/>
            </a:pPr>
            <a:r>
              <a:rPr lang="en-GB" sz="1200" dirty="0" smtClean="0">
                <a:solidFill>
                  <a:srgbClr val="FF0000"/>
                </a:solidFill>
                <a:latin typeface="Arial" charset="0"/>
              </a:rPr>
              <a:t>As a… customer </a:t>
            </a:r>
            <a:r>
              <a:rPr lang="en-GB" sz="1200" dirty="0" smtClean="0">
                <a:solidFill>
                  <a:srgbClr val="FF0000"/>
                </a:solidFill>
                <a:latin typeface="Arial" charset="0"/>
              </a:rPr>
              <a:t>of SE</a:t>
            </a:r>
          </a:p>
          <a:p>
            <a:pPr>
              <a:lnSpc>
                <a:spcPct val="90000"/>
              </a:lnSpc>
              <a:buFont typeface="Arial" charset="0"/>
              <a:buNone/>
            </a:pPr>
            <a:r>
              <a:rPr lang="en-GB" sz="1200" dirty="0" smtClean="0">
                <a:solidFill>
                  <a:srgbClr val="FF0000"/>
                </a:solidFill>
                <a:latin typeface="Arial" charset="0"/>
              </a:rPr>
              <a:t>I need... you </a:t>
            </a:r>
            <a:r>
              <a:rPr lang="en-GB" sz="1200" dirty="0" smtClean="0">
                <a:solidFill>
                  <a:srgbClr val="FF0000"/>
                </a:solidFill>
                <a:latin typeface="Arial" charset="0"/>
              </a:rPr>
              <a:t>to tell me when my advisor changes</a:t>
            </a:r>
          </a:p>
          <a:p>
            <a:pPr>
              <a:lnSpc>
                <a:spcPct val="90000"/>
              </a:lnSpc>
              <a:buFont typeface="Arial" charset="0"/>
              <a:buNone/>
            </a:pPr>
            <a:r>
              <a:rPr lang="en-GB" sz="1200" dirty="0" smtClean="0">
                <a:solidFill>
                  <a:srgbClr val="FF0000"/>
                </a:solidFill>
                <a:latin typeface="Arial" charset="0"/>
              </a:rPr>
              <a:t>So that... I know whether my project is progressing</a:t>
            </a:r>
          </a:p>
          <a:p>
            <a:pPr>
              <a:lnSpc>
                <a:spcPct val="90000"/>
              </a:lnSpc>
              <a:buFont typeface="Arial" charset="0"/>
              <a:buNone/>
            </a:pPr>
            <a:endParaRPr lang="en-GB" sz="1200" dirty="0" smtClean="0">
              <a:solidFill>
                <a:srgbClr val="FF0000"/>
              </a:solidFill>
              <a:latin typeface="Arial" charset="0"/>
            </a:endParaRPr>
          </a:p>
          <a:p>
            <a:pPr>
              <a:lnSpc>
                <a:spcPct val="90000"/>
              </a:lnSpc>
              <a:buFont typeface="Arial" charset="0"/>
              <a:buNone/>
            </a:pPr>
            <a:r>
              <a:rPr lang="en-GB" sz="1200" dirty="0" smtClean="0">
                <a:solidFill>
                  <a:srgbClr val="FF0000"/>
                </a:solidFill>
                <a:latin typeface="Arial" charset="0"/>
              </a:rPr>
              <a:t>As </a:t>
            </a:r>
            <a:r>
              <a:rPr lang="en-GB" sz="1200" dirty="0" smtClean="0">
                <a:solidFill>
                  <a:srgbClr val="FF0000"/>
                </a:solidFill>
                <a:latin typeface="Arial" charset="0"/>
              </a:rPr>
              <a:t>a... </a:t>
            </a:r>
            <a:r>
              <a:rPr lang="en-GB" sz="1200" dirty="0" smtClean="0">
                <a:solidFill>
                  <a:srgbClr val="FF0000"/>
                </a:solidFill>
                <a:latin typeface="Arial" charset="0"/>
              </a:rPr>
              <a:t>customer </a:t>
            </a:r>
            <a:r>
              <a:rPr lang="en-GB" sz="1200" dirty="0" smtClean="0">
                <a:solidFill>
                  <a:srgbClr val="FF0000"/>
                </a:solidFill>
                <a:latin typeface="Arial" charset="0"/>
              </a:rPr>
              <a:t>of SE</a:t>
            </a:r>
          </a:p>
          <a:p>
            <a:pPr>
              <a:lnSpc>
                <a:spcPct val="90000"/>
              </a:lnSpc>
              <a:buFont typeface="Arial" charset="0"/>
              <a:buNone/>
            </a:pPr>
            <a:r>
              <a:rPr lang="en-GB" sz="1200" dirty="0" smtClean="0">
                <a:solidFill>
                  <a:srgbClr val="FF0000"/>
                </a:solidFill>
                <a:latin typeface="Arial" charset="0"/>
              </a:rPr>
              <a:t>I need... </a:t>
            </a:r>
            <a:r>
              <a:rPr lang="en-GB" sz="1200" dirty="0" smtClean="0">
                <a:solidFill>
                  <a:srgbClr val="FF0000"/>
                </a:solidFill>
                <a:latin typeface="Arial" charset="0"/>
              </a:rPr>
              <a:t>to understand why I cannot apply for 2 forms of funding at once</a:t>
            </a:r>
          </a:p>
          <a:p>
            <a:pPr>
              <a:lnSpc>
                <a:spcPct val="90000"/>
              </a:lnSpc>
              <a:buFont typeface="Arial" charset="0"/>
              <a:buNone/>
            </a:pPr>
            <a:r>
              <a:rPr lang="en-GB" sz="1200" dirty="0" smtClean="0">
                <a:solidFill>
                  <a:srgbClr val="FF0000"/>
                </a:solidFill>
                <a:latin typeface="Arial" charset="0"/>
              </a:rPr>
              <a:t>So </a:t>
            </a:r>
            <a:r>
              <a:rPr lang="en-GB" sz="1200" dirty="0" smtClean="0">
                <a:solidFill>
                  <a:srgbClr val="FF0000"/>
                </a:solidFill>
                <a:latin typeface="Arial" charset="0"/>
              </a:rPr>
              <a:t>that... I </a:t>
            </a:r>
            <a:r>
              <a:rPr lang="en-GB" sz="1200" dirty="0" smtClean="0">
                <a:solidFill>
                  <a:srgbClr val="FF0000"/>
                </a:solidFill>
                <a:latin typeface="Arial" charset="0"/>
              </a:rPr>
              <a:t>have a clearer idea what’s expected of me and of SE</a:t>
            </a:r>
          </a:p>
          <a:p>
            <a:pPr>
              <a:lnSpc>
                <a:spcPct val="90000"/>
              </a:lnSpc>
              <a:buFont typeface="Arial" charset="0"/>
              <a:buNone/>
            </a:pPr>
            <a:endParaRPr lang="en-GB" sz="1200" dirty="0" smtClean="0">
              <a:solidFill>
                <a:srgbClr val="FF0000"/>
              </a:solidFill>
              <a:latin typeface="Arial" charset="0"/>
            </a:endParaRPr>
          </a:p>
          <a:p>
            <a:pPr>
              <a:lnSpc>
                <a:spcPct val="90000"/>
              </a:lnSpc>
              <a:buFont typeface="Arial" charset="0"/>
              <a:buNone/>
            </a:pPr>
            <a:r>
              <a:rPr lang="en-GB" sz="1200" dirty="0" smtClean="0">
                <a:solidFill>
                  <a:srgbClr val="FF0000"/>
                </a:solidFill>
                <a:latin typeface="Arial" charset="0"/>
              </a:rPr>
              <a:t>As </a:t>
            </a:r>
            <a:r>
              <a:rPr lang="en-GB" sz="1200" dirty="0" smtClean="0">
                <a:solidFill>
                  <a:srgbClr val="FF0000"/>
                </a:solidFill>
                <a:latin typeface="Arial" charset="0"/>
              </a:rPr>
              <a:t>a... Customer of SE</a:t>
            </a:r>
          </a:p>
          <a:p>
            <a:pPr>
              <a:lnSpc>
                <a:spcPct val="90000"/>
              </a:lnSpc>
              <a:buFont typeface="Arial" charset="0"/>
              <a:buNone/>
            </a:pPr>
            <a:r>
              <a:rPr lang="en-GB" sz="1200" dirty="0" smtClean="0">
                <a:solidFill>
                  <a:srgbClr val="FF0000"/>
                </a:solidFill>
                <a:latin typeface="Arial" charset="0"/>
              </a:rPr>
              <a:t>I want... </a:t>
            </a:r>
            <a:r>
              <a:rPr lang="en-GB" sz="1200" dirty="0" smtClean="0">
                <a:solidFill>
                  <a:srgbClr val="FF0000"/>
                </a:solidFill>
                <a:latin typeface="Arial" charset="0"/>
              </a:rPr>
              <a:t>to be able to easily click through the information</a:t>
            </a:r>
          </a:p>
          <a:p>
            <a:pPr>
              <a:lnSpc>
                <a:spcPct val="90000"/>
              </a:lnSpc>
              <a:buFont typeface="Arial" charset="0"/>
              <a:buNone/>
            </a:pPr>
            <a:r>
              <a:rPr lang="en-GB" sz="1200" dirty="0" smtClean="0">
                <a:solidFill>
                  <a:srgbClr val="FF0000"/>
                </a:solidFill>
                <a:latin typeface="Arial" charset="0"/>
              </a:rPr>
              <a:t>So that</a:t>
            </a:r>
            <a:r>
              <a:rPr lang="en-GB" sz="1200" dirty="0" smtClean="0">
                <a:solidFill>
                  <a:srgbClr val="FF0000"/>
                </a:solidFill>
                <a:latin typeface="Arial" charset="0"/>
              </a:rPr>
              <a:t>... I </a:t>
            </a:r>
            <a:r>
              <a:rPr lang="en-GB" sz="1200" dirty="0" smtClean="0">
                <a:solidFill>
                  <a:srgbClr val="FF0000"/>
                </a:solidFill>
                <a:latin typeface="Arial" charset="0"/>
              </a:rPr>
              <a:t>don’t get bogged down with business speak/jargon</a:t>
            </a:r>
          </a:p>
          <a:p>
            <a:pPr>
              <a:lnSpc>
                <a:spcPct val="90000"/>
              </a:lnSpc>
              <a:buFont typeface="Arial" charset="0"/>
              <a:buNone/>
            </a:pPr>
            <a:endParaRPr lang="en-GB" sz="1200" dirty="0" smtClean="0">
              <a:solidFill>
                <a:srgbClr val="FF0000"/>
              </a:solidFill>
              <a:latin typeface="Arial" charset="0"/>
            </a:endParaRPr>
          </a:p>
          <a:p>
            <a:pPr>
              <a:lnSpc>
                <a:spcPct val="90000"/>
              </a:lnSpc>
              <a:buFont typeface="Arial" charset="0"/>
              <a:buNone/>
            </a:pPr>
            <a:r>
              <a:rPr lang="en-GB" sz="1200" dirty="0" smtClean="0">
                <a:solidFill>
                  <a:srgbClr val="FF0000"/>
                </a:solidFill>
                <a:latin typeface="Arial" charset="0"/>
              </a:rPr>
              <a:t>As </a:t>
            </a:r>
            <a:r>
              <a:rPr lang="en-GB" sz="1200" dirty="0" smtClean="0">
                <a:solidFill>
                  <a:srgbClr val="FF0000"/>
                </a:solidFill>
                <a:latin typeface="Arial" charset="0"/>
              </a:rPr>
              <a:t>a...customer of SE</a:t>
            </a:r>
          </a:p>
          <a:p>
            <a:pPr>
              <a:lnSpc>
                <a:spcPct val="90000"/>
              </a:lnSpc>
              <a:buFont typeface="Arial" charset="0"/>
              <a:buNone/>
            </a:pPr>
            <a:r>
              <a:rPr lang="en-GB" sz="1200" dirty="0" smtClean="0">
                <a:solidFill>
                  <a:srgbClr val="FF0000"/>
                </a:solidFill>
                <a:latin typeface="Arial" charset="0"/>
              </a:rPr>
              <a:t>I need... </a:t>
            </a:r>
            <a:r>
              <a:rPr lang="en-GB" sz="1200" dirty="0" smtClean="0">
                <a:solidFill>
                  <a:srgbClr val="FF0000"/>
                </a:solidFill>
                <a:latin typeface="Arial" charset="0"/>
              </a:rPr>
              <a:t>straight forward graphics</a:t>
            </a:r>
          </a:p>
          <a:p>
            <a:pPr>
              <a:lnSpc>
                <a:spcPct val="90000"/>
              </a:lnSpc>
              <a:buFont typeface="Arial" charset="0"/>
              <a:buNone/>
            </a:pPr>
            <a:r>
              <a:rPr lang="en-GB" sz="1200" dirty="0" smtClean="0">
                <a:solidFill>
                  <a:srgbClr val="FF0000"/>
                </a:solidFill>
                <a:latin typeface="Arial" charset="0"/>
              </a:rPr>
              <a:t>So that</a:t>
            </a:r>
            <a:r>
              <a:rPr lang="en-GB" sz="1200" dirty="0" smtClean="0">
                <a:solidFill>
                  <a:srgbClr val="FF0000"/>
                </a:solidFill>
                <a:latin typeface="Arial" charset="0"/>
              </a:rPr>
              <a:t>...  </a:t>
            </a:r>
            <a:r>
              <a:rPr lang="en-GB" sz="1200" dirty="0" smtClean="0">
                <a:solidFill>
                  <a:srgbClr val="FF0000"/>
                </a:solidFill>
                <a:latin typeface="Arial" charset="0"/>
              </a:rPr>
              <a:t>can easily process the information you provide </a:t>
            </a:r>
          </a:p>
          <a:p>
            <a:pPr>
              <a:lnSpc>
                <a:spcPct val="90000"/>
              </a:lnSpc>
              <a:buFont typeface="Arial" charset="0"/>
              <a:buNone/>
            </a:pPr>
            <a:endParaRPr lang="en-GB" sz="1200" dirty="0" smtClean="0">
              <a:latin typeface="Arial" charset="0"/>
            </a:endParaRPr>
          </a:p>
          <a:p>
            <a:pPr>
              <a:lnSpc>
                <a:spcPct val="90000"/>
              </a:lnSpc>
              <a:buFont typeface="Arial" charset="0"/>
              <a:buNone/>
            </a:pPr>
            <a:endParaRPr lang="en-GB" sz="1200" dirty="0" smtClean="0">
              <a:latin typeface="Arial" charset="0"/>
            </a:endParaRPr>
          </a:p>
          <a:p>
            <a:pPr>
              <a:lnSpc>
                <a:spcPct val="90000"/>
              </a:lnSpc>
              <a:buFont typeface="Arial" charset="0"/>
              <a:buNone/>
            </a:pPr>
            <a:endParaRPr lang="en-GB" sz="1200" dirty="0" smtClean="0">
              <a:latin typeface="Arial" charset="0"/>
            </a:endParaRPr>
          </a:p>
          <a:p>
            <a:pPr>
              <a:lnSpc>
                <a:spcPct val="90000"/>
              </a:lnSpc>
            </a:pPr>
            <a:endParaRPr lang="en-GB" sz="1200" dirty="0" smtClean="0"/>
          </a:p>
        </p:txBody>
      </p:sp>
    </p:spTree>
  </p:cSld>
  <p:clrMapOvr>
    <a:masterClrMapping/>
  </p:clrMapOvr>
</p:sld>
</file>

<file path=ppt/theme/theme1.xml><?xml version="1.0" encoding="utf-8"?>
<a:theme xmlns:a="http://schemas.openxmlformats.org/drawingml/2006/main" name="Inward Investment_user reasearch_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14" ma:contentTypeDescription="Create a new document." ma:contentTypeScope="" ma:versionID="c744df0e042174a5b9bc818feb4110b9">
  <xsd:schema xmlns:xsd="http://www.w3.org/2001/XMLSchema" xmlns:xs="http://www.w3.org/2001/XMLSchema" xmlns:p="http://schemas.microsoft.com/office/2006/metadata/properties" xmlns:ns2="00c63645-a318-4fc0-8fc7-bc244fa01a6e" xmlns:ns3="5e24c017-938f-4e38-adb5-8ecc6bc9a53a" targetNamespace="http://schemas.microsoft.com/office/2006/metadata/properties" ma:root="true" ma:fieldsID="6bf5b0a9291b8ea04e772eb9f70c819b" ns2:_="" ns3:_="">
    <xsd:import namespace="00c63645-a318-4fc0-8fc7-bc244fa01a6e"/>
    <xsd:import namespace="5e24c017-938f-4e38-adb5-8ecc6bc9a5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434b960-ae4c-4e49-acf7-3c16af5f55c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24c017-938f-4e38-adb5-8ecc6bc9a53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9e1c377-5160-44af-88a8-d238b5209bbc}" ma:internalName="TaxCatchAll" ma:showField="CatchAllData" ma:web="5e24c017-938f-4e38-adb5-8ecc6bc9a53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e24c017-938f-4e38-adb5-8ecc6bc9a53a" xsi:nil="true"/>
    <lcf76f155ced4ddcb4097134ff3c332f xmlns="00c63645-a318-4fc0-8fc7-bc244fa01a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853D09C-D7F8-47B1-8071-CF2ACEC0DF10}"/>
</file>

<file path=customXml/itemProps2.xml><?xml version="1.0" encoding="utf-8"?>
<ds:datastoreItem xmlns:ds="http://schemas.openxmlformats.org/officeDocument/2006/customXml" ds:itemID="{949D9B53-E6EE-468B-9AE5-8A5616056C22}"/>
</file>

<file path=customXml/itemProps3.xml><?xml version="1.0" encoding="utf-8"?>
<ds:datastoreItem xmlns:ds="http://schemas.openxmlformats.org/officeDocument/2006/customXml" ds:itemID="{5EC35100-F14A-473B-AE00-006A4B1B1D07}"/>
</file>

<file path=docProps/app.xml><?xml version="1.0" encoding="utf-8"?>
<Properties xmlns="http://schemas.openxmlformats.org/officeDocument/2006/extended-properties" xmlns:vt="http://schemas.openxmlformats.org/officeDocument/2006/docPropsVTypes">
  <Template>Inward Investment_user reasearch_2016</Template>
  <TotalTime>4111</TotalTime>
  <Words>1686</Words>
  <Application>Microsoft Office PowerPoint</Application>
  <PresentationFormat>A4 Paper (210x297 mm)</PresentationFormat>
  <Paragraphs>251</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Inward Investment_user reasearch_2016</vt:lpstr>
      <vt:lpstr>Custom Design</vt:lpstr>
      <vt:lpstr>Slide 1</vt:lpstr>
      <vt:lpstr>Slide 2</vt:lpstr>
      <vt:lpstr>Slide 3</vt:lpstr>
      <vt:lpstr>User needs</vt:lpstr>
      <vt:lpstr>User needs</vt:lpstr>
      <vt:lpstr>User needs</vt:lpstr>
      <vt:lpstr>User needs</vt:lpstr>
      <vt:lpstr>User needs</vt:lpstr>
      <vt:lpstr>User needs</vt:lpstr>
      <vt:lpstr>Slide 10</vt:lpstr>
    </vt:vector>
  </TitlesOfParts>
  <Company>Scottish Enterprise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fawbeh</dc:creator>
  <cp:lastModifiedBy>fawbeh</cp:lastModifiedBy>
  <cp:revision>383</cp:revision>
  <dcterms:created xsi:type="dcterms:W3CDTF">2016-11-15T08:52:41Z</dcterms:created>
  <dcterms:modified xsi:type="dcterms:W3CDTF">2017-03-08T16:29:52Z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TemplateUrl">
    <vt:lpwstr/>
  </property>
  <property fmtid="{D5CDD505-2E9C-101B-9397-08002B2CF9AE}" pid="4" name="Order">
    <vt:r8>126700</vt:r8>
  </property>
  <property fmtid="{D5CDD505-2E9C-101B-9397-08002B2CF9AE}" pid="5" name="_SourceUrl">
    <vt:lpwstr/>
  </property>
  <property fmtid="{D5CDD505-2E9C-101B-9397-08002B2CF9AE}" pid="6" name="xd_Signature">
    <vt:bool>false</vt:bool>
  </property>
  <property fmtid="{D5CDD505-2E9C-101B-9397-08002B2CF9AE}" pid="7" name="xd_ProgID">
    <vt:lpwstr/>
  </property>
  <property fmtid="{D5CDD505-2E9C-101B-9397-08002B2CF9AE}" pid="8" name="_dlc_DocIdItemGuid">
    <vt:lpwstr>6bb9dd49-bff3-4579-95d1-36c4011bd362</vt:lpwstr>
  </property>
  <property fmtid="{D5CDD505-2E9C-101B-9397-08002B2CF9AE}" pid="9" name="PublishingExpirationDate">
    <vt:lpwstr/>
  </property>
  <property fmtid="{D5CDD505-2E9C-101B-9397-08002B2CF9AE}" pid="10" name="PublishingStartDate">
    <vt:lpwstr/>
  </property>
  <property fmtid="{D5CDD505-2E9C-101B-9397-08002B2CF9AE}" pid="11" name="_dlc_DocId">
    <vt:lpwstr>2TF5HM42A6WN-683-1267</vt:lpwstr>
  </property>
  <property fmtid="{D5CDD505-2E9C-101B-9397-08002B2CF9AE}" pid="12" name="_dlc_DocIdUrl">
    <vt:lpwstr>http://intranet.scotent.co.uk/Corporate/custops/_layouts/DocIdRedir.aspx?ID=2TF5HM42A6WN-683-1267, 2TF5HM42A6WN-683-1267</vt:lpwstr>
  </property>
</Properties>
</file>