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 id="2147483665" r:id="rId5"/>
  </p:sldMasterIdLst>
  <p:notesMasterIdLst>
    <p:notesMasterId r:id="rId23"/>
  </p:notesMasterIdLst>
  <p:sldIdLst>
    <p:sldId id="256" r:id="rId6"/>
    <p:sldId id="258" r:id="rId7"/>
    <p:sldId id="269" r:id="rId8"/>
    <p:sldId id="268" r:id="rId9"/>
    <p:sldId id="257" r:id="rId10"/>
    <p:sldId id="259" r:id="rId11"/>
    <p:sldId id="270" r:id="rId12"/>
    <p:sldId id="271" r:id="rId13"/>
    <p:sldId id="272" r:id="rId14"/>
    <p:sldId id="261" r:id="rId15"/>
    <p:sldId id="264" r:id="rId16"/>
    <p:sldId id="262" r:id="rId17"/>
    <p:sldId id="263" r:id="rId18"/>
    <p:sldId id="265" r:id="rId19"/>
    <p:sldId id="266" r:id="rId20"/>
    <p:sldId id="267" r:id="rId21"/>
    <p:sldId id="260" r:id="rId2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B4D2"/>
    <a:srgbClr val="36434D"/>
    <a:srgbClr val="2CB431"/>
    <a:srgbClr val="D0BB7E"/>
    <a:srgbClr val="00427F"/>
    <a:srgbClr val="610E6C"/>
    <a:srgbClr val="5EBEB9"/>
    <a:srgbClr val="D65811"/>
    <a:srgbClr val="CC0033"/>
    <a:srgbClr val="F49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26" autoAdjust="0"/>
    <p:restoredTop sz="94647" autoAdjust="0"/>
  </p:normalViewPr>
  <p:slideViewPr>
    <p:cSldViewPr showGuides="1">
      <p:cViewPr>
        <p:scale>
          <a:sx n="105" d="100"/>
          <a:sy n="105" d="100"/>
        </p:scale>
        <p:origin x="-653" y="29"/>
      </p:cViewPr>
      <p:guideLst>
        <p:guide orient="horz" pos="1253"/>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A08073-AE01-4A9E-9E6D-5BA47A07E8C2}" type="datetimeFigureOut">
              <a:rPr lang="en-GB" smtClean="0"/>
              <a:pPr/>
              <a:t>11/09/2023</a:t>
            </a:fld>
            <a:endParaRPr lang="en-GB"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2111D-D1E2-4356-B67C-4866019B3CD4}" type="slidenum">
              <a:rPr lang="en-GB" smtClean="0"/>
              <a:pPr/>
              <a:t>‹#›</a:t>
            </a:fld>
            <a:endParaRPr lang="en-GB" dirty="0"/>
          </a:p>
        </p:txBody>
      </p:sp>
    </p:spTree>
    <p:extLst>
      <p:ext uri="{BB962C8B-B14F-4D97-AF65-F5344CB8AC3E}">
        <p14:creationId xmlns:p14="http://schemas.microsoft.com/office/powerpoint/2010/main" val="89063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8F2111D-D1E2-4356-B67C-4866019B3CD4}" type="slidenum">
              <a:rPr lang="en-GB" smtClean="0"/>
              <a:pPr/>
              <a:t>12</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920552" y="1556792"/>
            <a:ext cx="8280275" cy="3527970"/>
          </a:xfrm>
          <a:prstGeom prst="rect">
            <a:avLst/>
          </a:prstGeom>
        </p:spPr>
        <p:txBody>
          <a:bodyPr/>
          <a:lstStyle>
            <a:lvl1pPr marL="0" indent="0">
              <a:buNone/>
              <a:defRPr sz="1600" baseline="0">
                <a:latin typeface="Arial" pitchFamily="34" charset="0"/>
                <a:cs typeface="Arial" pitchFamily="34" charset="0"/>
              </a:defRPr>
            </a:lvl1pPr>
          </a:lstStyle>
          <a:p>
            <a:pPr lvl="0"/>
            <a:r>
              <a:rPr lang="en-GB" dirty="0"/>
              <a:t>Add text in 16pt Arial</a:t>
            </a:r>
          </a:p>
        </p:txBody>
      </p:sp>
      <p:sp>
        <p:nvSpPr>
          <p:cNvPr id="11" name="Text Placeholder 10"/>
          <p:cNvSpPr>
            <a:spLocks noGrp="1"/>
          </p:cNvSpPr>
          <p:nvPr>
            <p:ph type="body" sz="quarter" idx="11" hasCustomPrompt="1"/>
          </p:nvPr>
        </p:nvSpPr>
        <p:spPr>
          <a:xfrm>
            <a:off x="992560" y="476672"/>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US" dirty="0"/>
              <a:t>Click to edit Master title style</a:t>
            </a:r>
            <a:endParaRPr lang="en-GB" dirty="0"/>
          </a:p>
        </p:txBody>
      </p:sp>
    </p:spTree>
    <p:extLst>
      <p:ext uri="{BB962C8B-B14F-4D97-AF65-F5344CB8AC3E}">
        <p14:creationId xmlns:p14="http://schemas.microsoft.com/office/powerpoint/2010/main" val="81999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p:cNvSpPr txBox="1"/>
          <p:nvPr userDrawn="1"/>
        </p:nvSpPr>
        <p:spPr>
          <a:xfrm>
            <a:off x="2648744" y="260648"/>
            <a:ext cx="3168352" cy="1872208"/>
          </a:xfrm>
          <a:prstGeom prst="rect">
            <a:avLst/>
          </a:prstGeom>
        </p:spPr>
        <p:txBody>
          <a:bodyPr wrap="square" rtlCol="0">
            <a:normAutofit/>
          </a:bodyPr>
          <a:lstStyle/>
          <a:p>
            <a:endParaRPr lang="en-GB" dirty="0"/>
          </a:p>
        </p:txBody>
      </p:sp>
      <p:sp>
        <p:nvSpPr>
          <p:cNvPr id="6" name="Text Placeholder 5"/>
          <p:cNvSpPr>
            <a:spLocks noGrp="1"/>
          </p:cNvSpPr>
          <p:nvPr>
            <p:ph type="body" sz="quarter" idx="11" hasCustomPrompt="1"/>
          </p:nvPr>
        </p:nvSpPr>
        <p:spPr>
          <a:xfrm>
            <a:off x="488504" y="1340545"/>
            <a:ext cx="4464496" cy="1728415"/>
          </a:xfrm>
          <a:prstGeom prst="rect">
            <a:avLst/>
          </a:prstGeom>
        </p:spPr>
        <p:txBody>
          <a:bodyPr/>
          <a:lstStyle>
            <a:lvl1pPr marL="0" indent="0">
              <a:buNone/>
              <a:defRPr sz="4200" b="1" baseline="0">
                <a:solidFill>
                  <a:schemeClr val="bg1"/>
                </a:solidFill>
                <a:latin typeface="Arial" pitchFamily="34" charset="0"/>
                <a:cs typeface="Arial" pitchFamily="34" charset="0"/>
              </a:defRPr>
            </a:lvl1pPr>
          </a:lstStyle>
          <a:p>
            <a:pPr lvl="0"/>
            <a:r>
              <a:rPr lang="en-US" dirty="0"/>
              <a:t>Click to edit Master title style</a:t>
            </a:r>
            <a:endParaRPr lang="en-GB" dirty="0"/>
          </a:p>
        </p:txBody>
      </p:sp>
      <p:sp>
        <p:nvSpPr>
          <p:cNvPr id="10" name="Text Placeholder 9"/>
          <p:cNvSpPr>
            <a:spLocks noGrp="1"/>
          </p:cNvSpPr>
          <p:nvPr>
            <p:ph type="body" sz="quarter" idx="12" hasCustomPrompt="1"/>
          </p:nvPr>
        </p:nvSpPr>
        <p:spPr>
          <a:xfrm>
            <a:off x="488504" y="3212976"/>
            <a:ext cx="4464496" cy="1440160"/>
          </a:xfrm>
          <a:prstGeom prst="rect">
            <a:avLst/>
          </a:prstGeom>
        </p:spPr>
        <p:txBody>
          <a:bodyPr/>
          <a:lstStyle>
            <a:lvl1pPr marL="0" indent="0">
              <a:buNone/>
              <a:defRPr sz="2400" b="1">
                <a:solidFill>
                  <a:schemeClr val="bg1"/>
                </a:solidFill>
                <a:latin typeface="Arial" pitchFamily="34" charset="0"/>
                <a:cs typeface="Arial" pitchFamily="34" charset="0"/>
              </a:defRPr>
            </a:lvl1pPr>
          </a:lstStyle>
          <a:p>
            <a:pPr lvl="0"/>
            <a:r>
              <a:rPr lang="en-US" dirty="0"/>
              <a:t>Click to edit Master subtitle style</a:t>
            </a:r>
          </a:p>
        </p:txBody>
      </p:sp>
    </p:spTree>
    <p:extLst>
      <p:ext uri="{BB962C8B-B14F-4D97-AF65-F5344CB8AC3E}">
        <p14:creationId xmlns:p14="http://schemas.microsoft.com/office/powerpoint/2010/main" val="3891136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5589240"/>
            <a:ext cx="9906000" cy="986626"/>
            <a:chOff x="0" y="5589240"/>
            <a:chExt cx="9906000" cy="986626"/>
          </a:xfrm>
        </p:grpSpPr>
        <p:sp>
          <p:nvSpPr>
            <p:cNvPr id="8" name="Rectangle 7"/>
            <p:cNvSpPr/>
            <p:nvPr userDrawn="1"/>
          </p:nvSpPr>
          <p:spPr>
            <a:xfrm>
              <a:off x="0" y="5589240"/>
              <a:ext cx="9906000" cy="36000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p:cNvSpPr txBox="1"/>
            <p:nvPr userDrawn="1"/>
          </p:nvSpPr>
          <p:spPr>
            <a:xfrm>
              <a:off x="488504" y="6237312"/>
              <a:ext cx="4320480" cy="338554"/>
            </a:xfrm>
            <a:prstGeom prst="rect">
              <a:avLst/>
            </a:prstGeom>
            <a:noFill/>
          </p:spPr>
          <p:txBody>
            <a:bodyPr wrap="square" rtlCol="0">
              <a:spAutoFit/>
            </a:bodyPr>
            <a:lstStyle/>
            <a:p>
              <a:r>
                <a:rPr lang="en-GB" sz="1600" dirty="0">
                  <a:solidFill>
                    <a:srgbClr val="00427F"/>
                  </a:solidFill>
                  <a:latin typeface="Arial" pitchFamily="34" charset="0"/>
                  <a:cs typeface="Arial" pitchFamily="34" charset="0"/>
                </a:rPr>
                <a:t>www.scottish-enterprise.com</a:t>
              </a:r>
            </a:p>
          </p:txBody>
        </p:sp>
        <p:pic>
          <p:nvPicPr>
            <p:cNvPr id="10" name="Picture 2" descr="SE landscape logo (cmyk).jpg"/>
            <p:cNvPicPr>
              <a:picLocks noChangeAspect="1"/>
            </p:cNvPicPr>
            <p:nvPr userDrawn="1"/>
          </p:nvPicPr>
          <p:blipFill>
            <a:blip r:embed="rId3" cstate="screen"/>
            <a:srcRect/>
            <a:stretch>
              <a:fillRect/>
            </a:stretch>
          </p:blipFill>
          <p:spPr bwMode="auto">
            <a:xfrm>
              <a:off x="7202933" y="6165850"/>
              <a:ext cx="2214563" cy="365125"/>
            </a:xfrm>
            <a:prstGeom prst="rect">
              <a:avLst/>
            </a:prstGeom>
            <a:noFill/>
            <a:ln w="9525">
              <a:noFill/>
              <a:miter lim="800000"/>
              <a:headEnd/>
              <a:tailEnd/>
            </a:ln>
          </p:spPr>
        </p:pic>
      </p:grpSp>
      <p:sp>
        <p:nvSpPr>
          <p:cNvPr id="11" name="Rounded Rectangle 10"/>
          <p:cNvSpPr/>
          <p:nvPr/>
        </p:nvSpPr>
        <p:spPr>
          <a:xfrm>
            <a:off x="666462" y="332656"/>
            <a:ext cx="8784976" cy="792088"/>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1427775634"/>
      </p:ext>
    </p:extLst>
  </p:cSld>
  <p:clrMap bg1="lt1" tx1="dk1" bg2="lt2" tx2="dk2" accent1="accent1" accent2="accent2" accent3="accent3" accent4="accent4" accent5="accent5" accent6="accent6" hlink="hlink" folHlink="folHlink"/>
  <p:sldLayoutIdLst>
    <p:sldLayoutId id="2147483673"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p:nvGrpSpPr>
        <p:grpSpPr>
          <a:xfrm>
            <a:off x="0" y="5589240"/>
            <a:ext cx="9906000" cy="986626"/>
            <a:chOff x="0" y="5589240"/>
            <a:chExt cx="9906000" cy="986626"/>
          </a:xfrm>
        </p:grpSpPr>
        <p:sp>
          <p:nvSpPr>
            <p:cNvPr id="17" name="Rectangle 16"/>
            <p:cNvSpPr/>
            <p:nvPr userDrawn="1"/>
          </p:nvSpPr>
          <p:spPr>
            <a:xfrm>
              <a:off x="0" y="5589240"/>
              <a:ext cx="9906000" cy="36000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p:cNvSpPr txBox="1"/>
            <p:nvPr userDrawn="1"/>
          </p:nvSpPr>
          <p:spPr>
            <a:xfrm>
              <a:off x="488504" y="6237312"/>
              <a:ext cx="4320480" cy="338554"/>
            </a:xfrm>
            <a:prstGeom prst="rect">
              <a:avLst/>
            </a:prstGeom>
            <a:noFill/>
          </p:spPr>
          <p:txBody>
            <a:bodyPr wrap="square" rtlCol="0">
              <a:spAutoFit/>
            </a:bodyPr>
            <a:lstStyle/>
            <a:p>
              <a:r>
                <a:rPr lang="en-GB" sz="1600" dirty="0">
                  <a:solidFill>
                    <a:srgbClr val="00427F"/>
                  </a:solidFill>
                  <a:latin typeface="Arial" pitchFamily="34" charset="0"/>
                  <a:cs typeface="Arial" pitchFamily="34" charset="0"/>
                </a:rPr>
                <a:t>www.scottish-enterprise.com</a:t>
              </a:r>
            </a:p>
          </p:txBody>
        </p:sp>
        <p:pic>
          <p:nvPicPr>
            <p:cNvPr id="19" name="Picture 2" descr="SE landscape logo (cmyk).jpg"/>
            <p:cNvPicPr>
              <a:picLocks noChangeAspect="1"/>
            </p:cNvPicPr>
            <p:nvPr userDrawn="1"/>
          </p:nvPicPr>
          <p:blipFill>
            <a:blip r:embed="rId3" cstate="screen"/>
            <a:srcRect/>
            <a:stretch>
              <a:fillRect/>
            </a:stretch>
          </p:blipFill>
          <p:spPr bwMode="auto">
            <a:xfrm>
              <a:off x="7202933" y="6165850"/>
              <a:ext cx="2214563" cy="365125"/>
            </a:xfrm>
            <a:prstGeom prst="rect">
              <a:avLst/>
            </a:prstGeom>
            <a:noFill/>
            <a:ln w="9525">
              <a:noFill/>
              <a:miter lim="800000"/>
              <a:headEnd/>
              <a:tailEnd/>
            </a:ln>
          </p:spPr>
        </p:pic>
      </p:grpSp>
      <p:pic>
        <p:nvPicPr>
          <p:cNvPr id="7" name="Picture 6" descr="saltire.jpg"/>
          <p:cNvPicPr>
            <a:picLocks noChangeAspect="1"/>
          </p:cNvPicPr>
          <p:nvPr/>
        </p:nvPicPr>
        <p:blipFill>
          <a:blip r:embed="rId4" cstate="print"/>
          <a:stretch>
            <a:fillRect/>
          </a:stretch>
        </p:blipFill>
        <p:spPr>
          <a:xfrm>
            <a:off x="-41598" y="-20985"/>
            <a:ext cx="9943200" cy="5598991"/>
          </a:xfrm>
          <a:prstGeom prst="rect">
            <a:avLst/>
          </a:prstGeom>
        </p:spPr>
      </p:pic>
    </p:spTree>
    <p:extLst>
      <p:ext uri="{BB962C8B-B14F-4D97-AF65-F5344CB8AC3E}">
        <p14:creationId xmlns:p14="http://schemas.microsoft.com/office/powerpoint/2010/main" val="3979944956"/>
      </p:ext>
    </p:extLst>
  </p:cSld>
  <p:clrMap bg1="lt1" tx1="dk1" bg2="lt2" tx2="dk2" accent1="accent1" accent2="accent2" accent3="accent3" accent4="accent4" accent5="accent5" accent6="accent6" hlink="hlink" folHlink="folHlink"/>
  <p:sldLayoutIdLst>
    <p:sldLayoutId id="214748367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mailto:michael.burnett@digital.hmrc.gov.uk"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t>MyBusID: Authentication and Verification</a:t>
            </a:r>
          </a:p>
        </p:txBody>
      </p:sp>
      <p:sp>
        <p:nvSpPr>
          <p:cNvPr id="3" name="Text Placeholder 2"/>
          <p:cNvSpPr>
            <a:spLocks noGrp="1"/>
          </p:cNvSpPr>
          <p:nvPr>
            <p:ph type="body" sz="quarter" idx="12"/>
          </p:nvPr>
        </p:nvSpPr>
        <p:spPr/>
        <p:txBody>
          <a:bodyPr/>
          <a:lstStyle/>
          <a:p>
            <a:r>
              <a:rPr lang="en-GB" dirty="0"/>
              <a:t>Discovery </a:t>
            </a:r>
          </a:p>
          <a:p>
            <a:r>
              <a:rPr lang="en-GB" dirty="0"/>
              <a:t>Nov- Jan 2017</a:t>
            </a:r>
          </a:p>
        </p:txBody>
      </p:sp>
    </p:spTree>
    <p:extLst>
      <p:ext uri="{BB962C8B-B14F-4D97-AF65-F5344CB8AC3E}">
        <p14:creationId xmlns:p14="http://schemas.microsoft.com/office/powerpoint/2010/main" val="1959426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20552" y="3933056"/>
            <a:ext cx="8280275" cy="1151706"/>
          </a:xfrm>
        </p:spPr>
        <p:txBody>
          <a:bodyPr/>
          <a:lstStyle/>
          <a:p>
            <a:endParaRPr lang="en-GB" dirty="0"/>
          </a:p>
          <a:p>
            <a:r>
              <a:rPr lang="en-GB" sz="1400" b="1" dirty="0"/>
              <a:t>Key findings of verification;</a:t>
            </a:r>
          </a:p>
          <a:p>
            <a:pPr>
              <a:buFont typeface="Arial" pitchFamily="34" charset="0"/>
              <a:buChar char="•"/>
            </a:pPr>
            <a:r>
              <a:rPr lang="en-GB" sz="1400" dirty="0"/>
              <a:t> During the account management relationship information/pieces of verification happen naturally through conversation etc – what does that look like/what happens?</a:t>
            </a:r>
          </a:p>
          <a:p>
            <a:pPr>
              <a:buFont typeface="Arial" pitchFamily="34" charset="0"/>
              <a:buChar char="•"/>
            </a:pPr>
            <a:r>
              <a:rPr lang="en-GB" sz="1400" dirty="0"/>
              <a:t>  Identified that there is some level of that takes place earlier in the journey.</a:t>
            </a:r>
          </a:p>
          <a:p>
            <a:pPr>
              <a:buFont typeface="Arial" pitchFamily="34" charset="0"/>
              <a:buChar char="•"/>
            </a:pPr>
            <a:endParaRPr lang="en-GB" dirty="0"/>
          </a:p>
          <a:p>
            <a:pPr>
              <a:buFont typeface="Arial" pitchFamily="34" charset="0"/>
              <a:buChar char="•"/>
            </a:pPr>
            <a:endParaRPr lang="en-GB" dirty="0"/>
          </a:p>
          <a:p>
            <a:endParaRPr lang="en-GB" dirty="0"/>
          </a:p>
        </p:txBody>
      </p:sp>
      <p:sp>
        <p:nvSpPr>
          <p:cNvPr id="3" name="Text Placeholder 2"/>
          <p:cNvSpPr>
            <a:spLocks noGrp="1"/>
          </p:cNvSpPr>
          <p:nvPr>
            <p:ph type="body" sz="quarter" idx="11"/>
          </p:nvPr>
        </p:nvSpPr>
        <p:spPr/>
        <p:txBody>
          <a:bodyPr/>
          <a:lstStyle/>
          <a:p>
            <a:endParaRPr lang="en-GB" dirty="0"/>
          </a:p>
        </p:txBody>
      </p:sp>
      <p:pic>
        <p:nvPicPr>
          <p:cNvPr id="1026" name="Picture 2"/>
          <p:cNvPicPr>
            <a:picLocks noChangeAspect="1" noChangeArrowheads="1"/>
          </p:cNvPicPr>
          <p:nvPr/>
        </p:nvPicPr>
        <p:blipFill>
          <a:blip r:embed="rId2" cstate="print"/>
          <a:srcRect/>
          <a:stretch>
            <a:fillRect/>
          </a:stretch>
        </p:blipFill>
        <p:spPr bwMode="auto">
          <a:xfrm>
            <a:off x="920553" y="1124745"/>
            <a:ext cx="8207572" cy="309634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b="1" dirty="0"/>
              <a:t>Phase 2</a:t>
            </a:r>
          </a:p>
          <a:p>
            <a:r>
              <a:rPr lang="en-GB" dirty="0"/>
              <a:t>Focused on Prospecting Team processes and where verification takes place.  Discovered that customers come in via 3 routes:</a:t>
            </a:r>
          </a:p>
          <a:p>
            <a:endParaRPr lang="en-GB" dirty="0"/>
          </a:p>
          <a:p>
            <a:pPr>
              <a:buFont typeface="Arial" pitchFamily="34" charset="0"/>
              <a:buChar char="•"/>
            </a:pPr>
            <a:r>
              <a:rPr lang="en-GB" dirty="0"/>
              <a:t> Business Gateway (NRM)</a:t>
            </a:r>
          </a:p>
          <a:p>
            <a:pPr>
              <a:buFont typeface="Arial" pitchFamily="34" charset="0"/>
              <a:buChar char="•"/>
            </a:pPr>
            <a:r>
              <a:rPr lang="en-GB" dirty="0"/>
              <a:t> Referral for Account Management (DRM)</a:t>
            </a:r>
          </a:p>
          <a:p>
            <a:pPr>
              <a:buFont typeface="Arial" pitchFamily="34" charset="0"/>
              <a:buChar char="•"/>
            </a:pPr>
            <a:r>
              <a:rPr lang="en-GB" dirty="0"/>
              <a:t>All others; can be chance meetings at events, conversations with specialists etc.</a:t>
            </a:r>
          </a:p>
          <a:p>
            <a:endParaRPr lang="en-GB" dirty="0"/>
          </a:p>
        </p:txBody>
      </p:sp>
      <p:sp>
        <p:nvSpPr>
          <p:cNvPr id="3" name="Text Placeholder 2"/>
          <p:cNvSpPr>
            <a:spLocks noGrp="1"/>
          </p:cNvSpPr>
          <p:nvPr>
            <p:ph type="body" sz="quarter" idx="11"/>
          </p:nvPr>
        </p:nvSpPr>
        <p:spPr/>
        <p:txBody>
          <a:bodyPr/>
          <a:lstStyle/>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20552" y="4005064"/>
            <a:ext cx="8280275" cy="1079698"/>
          </a:xfrm>
        </p:spPr>
        <p:txBody>
          <a:bodyPr/>
          <a:lstStyle/>
          <a:p>
            <a:r>
              <a:rPr lang="en-GB" dirty="0"/>
              <a:t>Main findings;</a:t>
            </a:r>
          </a:p>
          <a:p>
            <a:pPr>
              <a:buFont typeface="Arial" pitchFamily="34" charset="0"/>
              <a:buChar char="•"/>
            </a:pPr>
            <a:r>
              <a:rPr lang="en-GB" dirty="0"/>
              <a:t> There is an expectation that Business Gateway will have carried out verification/due diligence.</a:t>
            </a:r>
          </a:p>
          <a:p>
            <a:endParaRPr lang="en-GB" dirty="0"/>
          </a:p>
          <a:p>
            <a:endParaRPr lang="en-GB" dirty="0"/>
          </a:p>
        </p:txBody>
      </p:sp>
      <p:sp>
        <p:nvSpPr>
          <p:cNvPr id="3" name="Text Placeholder 2"/>
          <p:cNvSpPr>
            <a:spLocks noGrp="1"/>
          </p:cNvSpPr>
          <p:nvPr>
            <p:ph type="body" sz="quarter" idx="11"/>
          </p:nvPr>
        </p:nvSpPr>
        <p:spPr/>
        <p:txBody>
          <a:bodyPr/>
          <a:lstStyle/>
          <a:p>
            <a:r>
              <a:rPr lang="en-GB" dirty="0"/>
              <a:t>Business Gateway (NRM) Process Map</a:t>
            </a:r>
          </a:p>
        </p:txBody>
      </p:sp>
      <p:pic>
        <p:nvPicPr>
          <p:cNvPr id="2051" name="Picture 3"/>
          <p:cNvPicPr>
            <a:picLocks noChangeAspect="1" noChangeArrowheads="1"/>
          </p:cNvPicPr>
          <p:nvPr/>
        </p:nvPicPr>
        <p:blipFill>
          <a:blip r:embed="rId3" cstate="print"/>
          <a:srcRect/>
          <a:stretch>
            <a:fillRect/>
          </a:stretch>
        </p:blipFill>
        <p:spPr bwMode="auto">
          <a:xfrm>
            <a:off x="992560" y="1196751"/>
            <a:ext cx="7795840" cy="259228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20552" y="3861048"/>
            <a:ext cx="8280275" cy="720080"/>
          </a:xfrm>
        </p:spPr>
        <p:txBody>
          <a:bodyPr/>
          <a:lstStyle/>
          <a:p>
            <a:r>
              <a:rPr lang="en-GB" sz="1400" dirty="0"/>
              <a:t>Main findings;</a:t>
            </a:r>
          </a:p>
          <a:p>
            <a:r>
              <a:rPr lang="en-GB" sz="1400" dirty="0"/>
              <a:t>Prospecting team are responsible for carrying out due diligence/verification of business including checks such as:</a:t>
            </a:r>
          </a:p>
          <a:p>
            <a:endParaRPr lang="en-GB" sz="1200" dirty="0"/>
          </a:p>
          <a:p>
            <a:endParaRPr lang="en-GB" sz="1400" dirty="0"/>
          </a:p>
          <a:p>
            <a:endParaRPr lang="en-GB" dirty="0"/>
          </a:p>
          <a:p>
            <a:pPr>
              <a:buFont typeface="Arial" pitchFamily="34" charset="0"/>
              <a:buChar char="•"/>
            </a:pPr>
            <a:endParaRPr lang="en-GB" dirty="0"/>
          </a:p>
          <a:p>
            <a:endParaRPr lang="en-GB" dirty="0"/>
          </a:p>
          <a:p>
            <a:endParaRPr lang="en-GB" dirty="0"/>
          </a:p>
        </p:txBody>
      </p:sp>
      <p:sp>
        <p:nvSpPr>
          <p:cNvPr id="3" name="Text Placeholder 2"/>
          <p:cNvSpPr>
            <a:spLocks noGrp="1"/>
          </p:cNvSpPr>
          <p:nvPr>
            <p:ph type="body" sz="quarter" idx="11"/>
          </p:nvPr>
        </p:nvSpPr>
        <p:spPr/>
        <p:txBody>
          <a:bodyPr/>
          <a:lstStyle/>
          <a:p>
            <a:r>
              <a:rPr lang="en-GB" dirty="0"/>
              <a:t>Referral for Account Management (DRM) Process Map</a:t>
            </a:r>
          </a:p>
          <a:p>
            <a:endParaRPr lang="en-GB" dirty="0"/>
          </a:p>
        </p:txBody>
      </p:sp>
      <p:pic>
        <p:nvPicPr>
          <p:cNvPr id="3074" name="Picture 2"/>
          <p:cNvPicPr>
            <a:picLocks noChangeAspect="1" noChangeArrowheads="1"/>
          </p:cNvPicPr>
          <p:nvPr/>
        </p:nvPicPr>
        <p:blipFill>
          <a:blip r:embed="rId2" cstate="print"/>
          <a:srcRect/>
          <a:stretch>
            <a:fillRect/>
          </a:stretch>
        </p:blipFill>
        <p:spPr bwMode="auto">
          <a:xfrm>
            <a:off x="992560" y="1196752"/>
            <a:ext cx="8352927" cy="2664296"/>
          </a:xfrm>
          <a:prstGeom prst="rect">
            <a:avLst/>
          </a:prstGeom>
          <a:noFill/>
          <a:ln w="9525">
            <a:noFill/>
            <a:miter lim="800000"/>
            <a:headEnd/>
            <a:tailEnd/>
          </a:ln>
        </p:spPr>
      </p:pic>
      <p:sp>
        <p:nvSpPr>
          <p:cNvPr id="5" name="TextBox 4"/>
          <p:cNvSpPr txBox="1"/>
          <p:nvPr/>
        </p:nvSpPr>
        <p:spPr>
          <a:xfrm>
            <a:off x="848544" y="4653136"/>
            <a:ext cx="8640960" cy="954107"/>
          </a:xfrm>
          <a:prstGeom prst="rect">
            <a:avLst/>
          </a:prstGeom>
          <a:noFill/>
        </p:spPr>
        <p:txBody>
          <a:bodyPr wrap="square" numCol="2" rtlCol="0">
            <a:spAutoFit/>
          </a:bodyPr>
          <a:lstStyle/>
          <a:p>
            <a:pPr>
              <a:buFont typeface="Arial" pitchFamily="34" charset="0"/>
              <a:buChar char="•"/>
            </a:pPr>
            <a:r>
              <a:rPr lang="en-GB" sz="1400" dirty="0"/>
              <a:t> Fame Report           </a:t>
            </a:r>
          </a:p>
          <a:p>
            <a:pPr>
              <a:buFont typeface="Arial" pitchFamily="34" charset="0"/>
              <a:buChar char="•"/>
            </a:pPr>
            <a:r>
              <a:rPr lang="en-GB" sz="1400" dirty="0"/>
              <a:t>  Credit Check</a:t>
            </a:r>
          </a:p>
          <a:p>
            <a:pPr>
              <a:buFont typeface="Arial" pitchFamily="34" charset="0"/>
              <a:buChar char="•"/>
            </a:pPr>
            <a:r>
              <a:rPr lang="en-GB" sz="1400" dirty="0"/>
              <a:t>  Companies House Checks</a:t>
            </a:r>
          </a:p>
          <a:p>
            <a:pPr>
              <a:buFont typeface="Arial" pitchFamily="34" charset="0"/>
              <a:buChar char="•"/>
            </a:pPr>
            <a:r>
              <a:rPr lang="en-GB" sz="1400" dirty="0"/>
              <a:t>  Full set of company accounts</a:t>
            </a:r>
          </a:p>
          <a:p>
            <a:pPr>
              <a:buFont typeface="Arial" pitchFamily="34" charset="0"/>
              <a:buChar char="•"/>
            </a:pPr>
            <a:r>
              <a:rPr lang="en-GB" sz="1400" dirty="0"/>
              <a:t>  Disqualified directors list</a:t>
            </a:r>
          </a:p>
          <a:p>
            <a:pPr>
              <a:buFont typeface="Arial" pitchFamily="34" charset="0"/>
              <a:buChar char="•"/>
            </a:pPr>
            <a:r>
              <a:rPr lang="en-GB" sz="1400" dirty="0"/>
              <a:t>  Sanctions</a:t>
            </a:r>
          </a:p>
          <a:p>
            <a:pPr>
              <a:buFont typeface="Arial" pitchFamily="34" charset="0"/>
              <a:buChar char="•"/>
            </a:pPr>
            <a:r>
              <a:rPr lang="en-GB" sz="1400" dirty="0"/>
              <a:t>  Address Flags</a:t>
            </a:r>
          </a:p>
          <a:p>
            <a:pPr>
              <a:buFont typeface="Arial" pitchFamily="34" charset="0"/>
              <a:buChar char="•"/>
            </a:pPr>
            <a:r>
              <a:rPr lang="en-GB" sz="1400" dirty="0"/>
              <a:t>  Nexus Report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Can be chance meetings at events, conversations with specialists etc, can come through via segmentation referral, email or telephone call.</a:t>
            </a:r>
          </a:p>
          <a:p>
            <a:endParaRPr lang="en-GB" dirty="0"/>
          </a:p>
          <a:p>
            <a:r>
              <a:rPr lang="en-GB" dirty="0"/>
              <a:t>Dependant on outcome as what, if any verification is carried out, would generally fall into either of the above or be signposted to another relevant agency.</a:t>
            </a:r>
          </a:p>
        </p:txBody>
      </p:sp>
      <p:sp>
        <p:nvSpPr>
          <p:cNvPr id="3" name="Text Placeholder 2"/>
          <p:cNvSpPr>
            <a:spLocks noGrp="1"/>
          </p:cNvSpPr>
          <p:nvPr>
            <p:ph type="body" sz="quarter" idx="11"/>
          </p:nvPr>
        </p:nvSpPr>
        <p:spPr/>
        <p:txBody>
          <a:bodyPr/>
          <a:lstStyle/>
          <a:p>
            <a:r>
              <a:rPr lang="en-GB" dirty="0"/>
              <a:t>All other sources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Phase 3</a:t>
            </a:r>
          </a:p>
          <a:p>
            <a:pPr>
              <a:buFont typeface="Arial" pitchFamily="34" charset="0"/>
              <a:buChar char="•"/>
            </a:pPr>
            <a:r>
              <a:rPr lang="en-GB" dirty="0"/>
              <a:t>  Cross government crowd sourcing to understand what’s out there already, what we can learn from it and identify use cases.</a:t>
            </a:r>
          </a:p>
          <a:p>
            <a:pPr>
              <a:buFont typeface="Arial" pitchFamily="34" charset="0"/>
              <a:buChar char="•"/>
            </a:pPr>
            <a:r>
              <a:rPr lang="en-GB" dirty="0"/>
              <a:t>  Pulled together cross government group (HIE, Scottish Government, SDS, SLC). With a view to taking a joint approach to understanding the problem and potential solutions.</a:t>
            </a:r>
          </a:p>
          <a:p>
            <a:pPr>
              <a:buFont typeface="Arial" pitchFamily="34" charset="0"/>
              <a:buChar char="•"/>
            </a:pPr>
            <a:r>
              <a:rPr lang="en-GB" dirty="0"/>
              <a:t>  Also started exploratory fieldwork comprising of face to face interviews with This is Milk and MadeBrave.  The purpose of this is to shape a bigger piece of discovery research which we will be commissioned externally.  This will provide a comprehensive inline with research already underway with HIE.</a:t>
            </a:r>
          </a:p>
          <a:p>
            <a:endParaRPr lang="en-GB" dirty="0"/>
          </a:p>
          <a:p>
            <a:endParaRPr lang="en-GB" dirty="0"/>
          </a:p>
        </p:txBody>
      </p:sp>
      <p:sp>
        <p:nvSpPr>
          <p:cNvPr id="3" name="Text Placeholder 2"/>
          <p:cNvSpPr>
            <a:spLocks noGrp="1"/>
          </p:cNvSpPr>
          <p:nvPr>
            <p:ph type="body" sz="quarter" idx="11"/>
          </p:nvPr>
        </p:nvSpPr>
        <p:spPr/>
        <p:txBody>
          <a:bodyPr/>
          <a:lstStyle/>
          <a:p>
            <a:r>
              <a:rPr lang="en-GB" dirty="0"/>
              <a:t>Customer Research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MadeBrave/This is Milk photos</a:t>
            </a:r>
          </a:p>
        </p:txBody>
      </p:sp>
      <p:sp>
        <p:nvSpPr>
          <p:cNvPr id="3" name="Text Placeholder 2"/>
          <p:cNvSpPr>
            <a:spLocks noGrp="1"/>
          </p:cNvSpPr>
          <p:nvPr>
            <p:ph type="body" sz="quarter" idx="11"/>
          </p:nvPr>
        </p:nvSpPr>
        <p:spPr/>
        <p:txBody>
          <a:bodyPr/>
          <a:lstStyle/>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buFont typeface="Arial" pitchFamily="34" charset="0"/>
              <a:buChar char="•"/>
            </a:pPr>
            <a:r>
              <a:rPr lang="en-GB" dirty="0"/>
              <a:t> EFRS – Digital Vouchers – know credit check and due diligence carried out but what does this involve?</a:t>
            </a:r>
          </a:p>
          <a:p>
            <a:pPr>
              <a:buFont typeface="Arial" pitchFamily="34" charset="0"/>
              <a:buChar char="•"/>
            </a:pPr>
            <a:r>
              <a:rPr lang="en-GB" dirty="0"/>
              <a:t>  Unclear what level (if any) of verification or due diligence is carried out by BG.</a:t>
            </a:r>
          </a:p>
          <a:p>
            <a:pPr>
              <a:buFont typeface="Arial" pitchFamily="34" charset="0"/>
              <a:buChar char="•"/>
            </a:pPr>
            <a:r>
              <a:rPr lang="en-GB" dirty="0"/>
              <a:t>  Unclear if any SLA in place to ensure verification/due diligence is carried out by BG.</a:t>
            </a:r>
          </a:p>
          <a:p>
            <a:pPr>
              <a:buFont typeface="Arial" pitchFamily="34" charset="0"/>
              <a:buChar char="•"/>
            </a:pPr>
            <a:r>
              <a:rPr lang="en-GB" dirty="0"/>
              <a:t>  No official SE policy on due diligence/verification – what is the unofficial line?</a:t>
            </a:r>
          </a:p>
          <a:p>
            <a:pPr>
              <a:buFont typeface="Arial" pitchFamily="34" charset="0"/>
              <a:buChar char="•"/>
            </a:pPr>
            <a:r>
              <a:rPr lang="en-GB" dirty="0"/>
              <a:t>  Does the customer know what checks are taking place?</a:t>
            </a:r>
          </a:p>
          <a:p>
            <a:pPr>
              <a:buFont typeface="Arial" pitchFamily="34" charset="0"/>
              <a:buChar char="•"/>
            </a:pPr>
            <a:r>
              <a:rPr lang="en-GB" dirty="0"/>
              <a:t>  Has the customer given permission?</a:t>
            </a:r>
          </a:p>
          <a:p>
            <a:pPr>
              <a:buFont typeface="Arial" pitchFamily="34" charset="0"/>
              <a:buChar char="•"/>
            </a:pPr>
            <a:r>
              <a:rPr lang="en-GB" dirty="0"/>
              <a:t>  Are there different levels of verification depending on level of grant/support involved?</a:t>
            </a:r>
          </a:p>
          <a:p>
            <a:pPr>
              <a:buFont typeface="Arial" pitchFamily="34" charset="0"/>
              <a:buChar char="•"/>
            </a:pPr>
            <a:r>
              <a:rPr lang="en-GB" dirty="0"/>
              <a:t>  Where are these documented?</a:t>
            </a:r>
          </a:p>
          <a:p>
            <a:pPr>
              <a:buFont typeface="Arial" pitchFamily="34" charset="0"/>
              <a:buChar char="•"/>
            </a:pPr>
            <a:r>
              <a:rPr lang="en-GB" dirty="0"/>
              <a:t>  What, if any verification is taking place at the appraisal stage of an application.</a:t>
            </a:r>
          </a:p>
          <a:p>
            <a:pPr>
              <a:buFont typeface="Arial" pitchFamily="34" charset="0"/>
              <a:buChar char="•"/>
            </a:pPr>
            <a:r>
              <a:rPr lang="en-GB" dirty="0"/>
              <a:t>  Is verification mentioned in the grant contracts?</a:t>
            </a:r>
          </a:p>
          <a:p>
            <a:pPr>
              <a:buFont typeface="Arial" pitchFamily="34" charset="0"/>
              <a:buChar char="•"/>
            </a:pPr>
            <a:r>
              <a:rPr lang="en-GB" dirty="0"/>
              <a:t>  Contract management process – Companies house check – why does this take place, what is the purpose (is it to check address or something else.)</a:t>
            </a:r>
          </a:p>
          <a:p>
            <a:pPr>
              <a:buFont typeface="Arial" pitchFamily="34" charset="0"/>
              <a:buChar char="•"/>
            </a:pPr>
            <a:endParaRPr lang="en-GB" dirty="0"/>
          </a:p>
          <a:p>
            <a:pPr>
              <a:buFont typeface="Arial" pitchFamily="34" charset="0"/>
              <a:buChar char="•"/>
            </a:pPr>
            <a:endParaRPr lang="en-GB" dirty="0"/>
          </a:p>
          <a:p>
            <a:pPr>
              <a:buFont typeface="Arial" pitchFamily="34" charset="0"/>
              <a:buChar char="•"/>
            </a:pPr>
            <a:endParaRPr lang="en-GB" dirty="0"/>
          </a:p>
        </p:txBody>
      </p:sp>
      <p:sp>
        <p:nvSpPr>
          <p:cNvPr id="3" name="Text Placeholder 2"/>
          <p:cNvSpPr>
            <a:spLocks noGrp="1"/>
          </p:cNvSpPr>
          <p:nvPr>
            <p:ph type="body" sz="quarter" idx="11"/>
          </p:nvPr>
        </p:nvSpPr>
        <p:spPr/>
        <p:txBody>
          <a:bodyPr/>
          <a:lstStyle/>
          <a:p>
            <a:r>
              <a:rPr lang="en-GB" dirty="0"/>
              <a:t>Gaps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My Business ID was initially intended to be a Scottish Government single sign on tool where basic data would be shared across HIE, SDS, SE, BG etc However at present, it’s only SE that uses MyBusinessID as an authorisation and registration tool to access the SE MY Account area and to sign up for newsletters, and BG for users registering for events.</a:t>
            </a:r>
          </a:p>
          <a:p>
            <a:endParaRPr lang="en-GB" dirty="0"/>
          </a:p>
          <a:p>
            <a:r>
              <a:rPr lang="en-GB" dirty="0"/>
              <a:t> At SE we’re trying to determine whether we need to offer a tool that enables users to also access other public sector business-related websites using one log in and password and via a main account area. In tandem at SE, we also need to know what level of verification will be required for different services offered by SE and what verification tools we need to put in place.</a:t>
            </a:r>
          </a:p>
        </p:txBody>
      </p:sp>
      <p:sp>
        <p:nvSpPr>
          <p:cNvPr id="3" name="Text Placeholder 2"/>
          <p:cNvSpPr>
            <a:spLocks noGrp="1"/>
          </p:cNvSpPr>
          <p:nvPr>
            <p:ph type="body" sz="quarter" idx="11"/>
          </p:nvPr>
        </p:nvSpPr>
        <p:spPr/>
        <p:txBody>
          <a:bodyPr/>
          <a:lstStyle/>
          <a:p>
            <a:r>
              <a:rPr lang="en-GB" dirty="0"/>
              <a:t>Background to research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b="1" dirty="0"/>
              <a:t>Authorisation:</a:t>
            </a:r>
          </a:p>
          <a:p>
            <a:r>
              <a:rPr lang="en-GB" dirty="0"/>
              <a:t>Act of confirming that a registered user is entitled to access a service prior to permitting that access.</a:t>
            </a:r>
          </a:p>
          <a:p>
            <a:endParaRPr lang="en-GB" dirty="0"/>
          </a:p>
          <a:p>
            <a:r>
              <a:rPr lang="en-GB" b="1" dirty="0"/>
              <a:t>Verification:</a:t>
            </a:r>
          </a:p>
          <a:p>
            <a:r>
              <a:rPr lang="en-GB" dirty="0"/>
              <a:t>Way to prove your identify when using government services by using tools such as Experian, Post Office, Royal Mail.</a:t>
            </a:r>
          </a:p>
          <a:p>
            <a:endParaRPr lang="en-GB" dirty="0"/>
          </a:p>
          <a:p>
            <a:r>
              <a:rPr lang="en-GB" b="1" dirty="0"/>
              <a:t>Authentication:</a:t>
            </a:r>
          </a:p>
          <a:p>
            <a:r>
              <a:rPr lang="en-GB" dirty="0"/>
              <a:t>Act of ensuring or checking that a user of a service or system is the owner of the identity they claim to be.</a:t>
            </a:r>
          </a:p>
        </p:txBody>
      </p:sp>
      <p:sp>
        <p:nvSpPr>
          <p:cNvPr id="3" name="Text Placeholder 2"/>
          <p:cNvSpPr>
            <a:spLocks noGrp="1"/>
          </p:cNvSpPr>
          <p:nvPr>
            <p:ph type="body" sz="quarter" idx="11"/>
          </p:nvPr>
        </p:nvSpPr>
        <p:spPr/>
        <p:txBody>
          <a:bodyPr/>
          <a:lstStyle/>
          <a:p>
            <a:r>
              <a:rPr lang="en-GB" dirty="0"/>
              <a:t>What is Authorisation, Verification &amp; Authentication?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b="1" dirty="0"/>
              <a:t>High level view of the Discovery phase: 1 Nov ‘16 to end of Feb ‘17.</a:t>
            </a:r>
          </a:p>
        </p:txBody>
      </p:sp>
      <p:sp>
        <p:nvSpPr>
          <p:cNvPr id="3" name="Text Placeholder 2"/>
          <p:cNvSpPr>
            <a:spLocks noGrp="1"/>
          </p:cNvSpPr>
          <p:nvPr>
            <p:ph type="body" sz="quarter" idx="11"/>
          </p:nvPr>
        </p:nvSpPr>
        <p:spPr/>
        <p:txBody>
          <a:bodyPr/>
          <a:lstStyle/>
          <a:p>
            <a:r>
              <a:rPr lang="en-GB" dirty="0"/>
              <a:t>Anticipated Timeline</a:t>
            </a:r>
          </a:p>
        </p:txBody>
      </p:sp>
      <p:pic>
        <p:nvPicPr>
          <p:cNvPr id="4" name="Picture 3" descr="mybusid.jpg"/>
          <p:cNvPicPr>
            <a:picLocks noChangeAspect="1"/>
          </p:cNvPicPr>
          <p:nvPr/>
        </p:nvPicPr>
        <p:blipFill>
          <a:blip r:embed="rId2" cstate="print"/>
          <a:stretch>
            <a:fillRect/>
          </a:stretch>
        </p:blipFill>
        <p:spPr>
          <a:xfrm>
            <a:off x="1208584" y="2184680"/>
            <a:ext cx="7704856" cy="248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b="1" dirty="0"/>
              <a:t>The purpose of the Discovery phase is to understand:</a:t>
            </a:r>
          </a:p>
          <a:p>
            <a:endParaRPr lang="en-GB" dirty="0"/>
          </a:p>
          <a:p>
            <a:pPr>
              <a:buFont typeface="Arial" pitchFamily="34" charset="0"/>
              <a:buChar char="•"/>
            </a:pPr>
            <a:r>
              <a:rPr lang="en-GB" dirty="0"/>
              <a:t>Who are our users – current and future</a:t>
            </a:r>
          </a:p>
          <a:p>
            <a:pPr>
              <a:buFont typeface="Arial" pitchFamily="34" charset="0"/>
              <a:buChar char="•"/>
            </a:pPr>
            <a:r>
              <a:rPr lang="en-GB" dirty="0"/>
              <a:t>Where are they? UK and/or abroad?</a:t>
            </a:r>
          </a:p>
          <a:p>
            <a:pPr>
              <a:buFont typeface="Arial" pitchFamily="34" charset="0"/>
              <a:buChar char="•"/>
            </a:pPr>
            <a:r>
              <a:rPr lang="en-GB" dirty="0"/>
              <a:t>Understand users’ current experience /perceptions of using single sign on and registration tools?</a:t>
            </a:r>
          </a:p>
          <a:p>
            <a:pPr>
              <a:buFont typeface="Arial" pitchFamily="34" charset="0"/>
              <a:buChar char="•"/>
            </a:pPr>
            <a:r>
              <a:rPr lang="en-GB" dirty="0"/>
              <a:t> Establish if there is a user need for a common single sign on/registration tool?</a:t>
            </a:r>
          </a:p>
          <a:p>
            <a:pPr>
              <a:buFont typeface="Arial" pitchFamily="34" charset="0"/>
              <a:buChar char="•"/>
            </a:pPr>
            <a:r>
              <a:rPr lang="en-GB" dirty="0"/>
              <a:t>Establish Scottish Enterprise’s verification requirements</a:t>
            </a:r>
          </a:p>
          <a:p>
            <a:pPr>
              <a:buFont typeface="Arial" pitchFamily="34" charset="0"/>
              <a:buChar char="•"/>
            </a:pPr>
            <a:r>
              <a:rPr lang="en-GB" dirty="0"/>
              <a:t>Understand how any potential solution fits with the strategic direction of Scottish Government</a:t>
            </a:r>
          </a:p>
          <a:p>
            <a:pPr>
              <a:buFont typeface="Arial" pitchFamily="34" charset="0"/>
              <a:buChar char="•"/>
            </a:pPr>
            <a:r>
              <a:rPr lang="en-GB" dirty="0"/>
              <a:t>Find use cases</a:t>
            </a:r>
          </a:p>
          <a:p>
            <a:pPr>
              <a:buFont typeface="Arial" pitchFamily="34" charset="0"/>
              <a:buChar char="•"/>
            </a:pPr>
            <a:endParaRPr lang="en-GB" dirty="0"/>
          </a:p>
          <a:p>
            <a:pPr>
              <a:buFont typeface="Arial" pitchFamily="34" charset="0"/>
              <a:buChar char="•"/>
            </a:pPr>
            <a:endParaRPr lang="en-GB" dirty="0"/>
          </a:p>
          <a:p>
            <a:endParaRPr lang="en-GB" dirty="0"/>
          </a:p>
        </p:txBody>
      </p:sp>
      <p:sp>
        <p:nvSpPr>
          <p:cNvPr id="3" name="Text Placeholder 2"/>
          <p:cNvSpPr>
            <a:spLocks noGrp="1"/>
          </p:cNvSpPr>
          <p:nvPr>
            <p:ph type="body" sz="quarter" idx="11"/>
          </p:nvPr>
        </p:nvSpPr>
        <p:spPr/>
        <p:txBody>
          <a:bodyPr/>
          <a:lstStyle/>
          <a:p>
            <a:r>
              <a:rPr lang="en-GB" dirty="0"/>
              <a:t>Discovery phase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20552" y="1412776"/>
            <a:ext cx="8280275" cy="3671986"/>
          </a:xfrm>
        </p:spPr>
        <p:txBody>
          <a:bodyPr/>
          <a:lstStyle/>
          <a:p>
            <a:r>
              <a:rPr lang="en-GB" b="1" dirty="0"/>
              <a:t>The research is being conducted in three phases:</a:t>
            </a:r>
          </a:p>
          <a:p>
            <a:endParaRPr lang="en-GB" sz="1400" b="1" dirty="0"/>
          </a:p>
          <a:p>
            <a:r>
              <a:rPr lang="en-GB" sz="1200" b="1" dirty="0"/>
              <a:t>Phase 1</a:t>
            </a:r>
          </a:p>
          <a:p>
            <a:pPr>
              <a:buFont typeface="Arial" pitchFamily="34" charset="0"/>
              <a:buChar char="•"/>
            </a:pPr>
            <a:r>
              <a:rPr lang="en-GB" sz="1200" dirty="0"/>
              <a:t> Face to face depth sessions are planned for Sep/Oct ‘16 to map out the contract management process to identity where, why and how verification takes place. This process has highlighted that further research is needed with staff from another part of the business involved in the verification process. The deadline for completion for this phase is 31 Dec ’16</a:t>
            </a:r>
          </a:p>
          <a:p>
            <a:pPr>
              <a:buFont typeface="Arial" pitchFamily="34" charset="0"/>
              <a:buChar char="•"/>
            </a:pPr>
            <a:r>
              <a:rPr lang="en-GB" sz="1200" dirty="0"/>
              <a:t>Cross government engagement with HIE, BG, SDS and other government departments to understand who else is working on the same topic and gather use cases</a:t>
            </a:r>
          </a:p>
          <a:p>
            <a:r>
              <a:rPr lang="en-GB" sz="1200" b="1" dirty="0"/>
              <a:t>Phase 2</a:t>
            </a:r>
          </a:p>
          <a:p>
            <a:pPr>
              <a:buFont typeface="Arial" pitchFamily="34" charset="0"/>
              <a:buChar char="•"/>
            </a:pPr>
            <a:r>
              <a:rPr lang="en-GB" sz="1200" dirty="0"/>
              <a:t>Scope out research (aims and objectives)</a:t>
            </a:r>
          </a:p>
          <a:p>
            <a:pPr>
              <a:buFont typeface="Arial" pitchFamily="34" charset="0"/>
              <a:buChar char="•"/>
            </a:pPr>
            <a:r>
              <a:rPr lang="en-GB" sz="1200" dirty="0"/>
              <a:t>Write discussion guide</a:t>
            </a:r>
          </a:p>
          <a:p>
            <a:pPr>
              <a:buFont typeface="Arial" pitchFamily="34" charset="0"/>
              <a:buChar char="•"/>
            </a:pPr>
            <a:r>
              <a:rPr lang="en-GB" sz="1200" dirty="0"/>
              <a:t>Conduct  fieldwork (face to face depth interviews) with Business Gateway, Scottish Development International and Scottish Enterprise customers</a:t>
            </a:r>
          </a:p>
          <a:p>
            <a:pPr>
              <a:buFont typeface="Arial" pitchFamily="34" charset="0"/>
              <a:buChar char="•"/>
            </a:pPr>
            <a:r>
              <a:rPr lang="en-GB" sz="1200" b="1" dirty="0"/>
              <a:t>Phase 3</a:t>
            </a:r>
          </a:p>
          <a:p>
            <a:pPr>
              <a:buFont typeface="Arial" pitchFamily="34" charset="0"/>
              <a:buChar char="•"/>
            </a:pPr>
            <a:r>
              <a:rPr lang="en-GB" sz="1200" dirty="0"/>
              <a:t>Analysis and report to (pp slide deck) to be presented to Kirstie Lamont, Project Lead. Target completion date for interim report end Nov ‘16 and final report by end Dec ‘16.</a:t>
            </a:r>
          </a:p>
          <a:p>
            <a:r>
              <a:rPr lang="en-GB" sz="1200" dirty="0"/>
              <a:t> </a:t>
            </a:r>
          </a:p>
          <a:p>
            <a:endParaRPr lang="en-GB" sz="1400" dirty="0"/>
          </a:p>
          <a:p>
            <a:pPr>
              <a:buFont typeface="Arial" pitchFamily="34" charset="0"/>
              <a:buChar char="•"/>
            </a:pPr>
            <a:endParaRPr lang="en-GB" sz="1400" dirty="0"/>
          </a:p>
          <a:p>
            <a:pPr>
              <a:buFont typeface="Arial" pitchFamily="34" charset="0"/>
              <a:buChar char="•"/>
            </a:pPr>
            <a:endParaRPr lang="en-GB" b="1" dirty="0"/>
          </a:p>
        </p:txBody>
      </p:sp>
      <p:sp>
        <p:nvSpPr>
          <p:cNvPr id="3" name="Text Placeholder 2"/>
          <p:cNvSpPr>
            <a:spLocks noGrp="1"/>
          </p:cNvSpPr>
          <p:nvPr>
            <p:ph type="body" sz="quarter" idx="11"/>
          </p:nvPr>
        </p:nvSpPr>
        <p:spPr/>
        <p:txBody>
          <a:bodyPr/>
          <a:lstStyle/>
          <a:p>
            <a:r>
              <a:rPr lang="en-GB" dirty="0"/>
              <a:t>Discovery Approach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1400" dirty="0"/>
              <a:t>SE have identified several organisations who are looking at the same issue and/or have an interest in the topic. </a:t>
            </a:r>
          </a:p>
          <a:p>
            <a:endParaRPr lang="en-GB" sz="1400" dirty="0"/>
          </a:p>
          <a:p>
            <a:r>
              <a:rPr lang="en-GB" sz="1400" dirty="0"/>
              <a:t>To ensure SE fully understands the current landscape and maximises the opportunity for cross learning Kirstie Lamont has set up and is leading 2 cross government network groups who are actively share learning in this are. These are:</a:t>
            </a:r>
          </a:p>
          <a:p>
            <a:endParaRPr lang="en-GB" sz="1400" dirty="0"/>
          </a:p>
          <a:p>
            <a:r>
              <a:rPr lang="en-GB" sz="1400" dirty="0"/>
              <a:t>Group 1: Scottish wide – HIE, BG and SDS</a:t>
            </a:r>
          </a:p>
          <a:p>
            <a:endParaRPr lang="en-GB" sz="1400" dirty="0"/>
          </a:p>
          <a:p>
            <a:r>
              <a:rPr lang="en-GB" sz="1400" dirty="0"/>
              <a:t>Group 2: Nationwide – HMRC, ONS, Innovate UK, Office of the Public Guardian, Scottish Government, Government Gateway </a:t>
            </a:r>
            <a:r>
              <a:rPr lang="en-GB" sz="1400" i="1" dirty="0"/>
              <a:t>(add rest)</a:t>
            </a:r>
          </a:p>
          <a:p>
            <a:pPr lvl="1">
              <a:buNone/>
            </a:pPr>
            <a:endParaRPr lang="en-GB" sz="2600" dirty="0"/>
          </a:p>
          <a:p>
            <a:endParaRPr lang="en-GB" sz="1400" dirty="0"/>
          </a:p>
          <a:p>
            <a:endParaRPr lang="en-GB" sz="1400" dirty="0"/>
          </a:p>
          <a:p>
            <a:pPr lvl="1">
              <a:buFont typeface="Arial" pitchFamily="34" charset="0"/>
              <a:buChar char="•"/>
            </a:pPr>
            <a:endParaRPr lang="en-GB" sz="2600" dirty="0"/>
          </a:p>
          <a:p>
            <a:pPr>
              <a:buFont typeface="Arial" pitchFamily="34" charset="0"/>
              <a:buChar char="•"/>
            </a:pPr>
            <a:endParaRPr lang="en-GB" sz="1400" dirty="0"/>
          </a:p>
          <a:p>
            <a:pPr>
              <a:buFont typeface="Arial" pitchFamily="34" charset="0"/>
              <a:buChar char="•"/>
            </a:pPr>
            <a:endParaRPr lang="en-GB" dirty="0"/>
          </a:p>
        </p:txBody>
      </p:sp>
      <p:sp>
        <p:nvSpPr>
          <p:cNvPr id="3" name="Text Placeholder 2"/>
          <p:cNvSpPr>
            <a:spLocks noGrp="1"/>
          </p:cNvSpPr>
          <p:nvPr>
            <p:ph type="body" sz="quarter" idx="11"/>
          </p:nvPr>
        </p:nvSpPr>
        <p:spPr/>
        <p:txBody>
          <a:bodyPr/>
          <a:lstStyle/>
          <a:p>
            <a:r>
              <a:rPr lang="en-GB" dirty="0"/>
              <a:t>Emerging findings – cross governments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buFont typeface="Arial" pitchFamily="34" charset="0"/>
              <a:buChar char="•"/>
            </a:pPr>
            <a:r>
              <a:rPr lang="en-GB" sz="1400" dirty="0"/>
              <a:t>The driver for a verification process at HMRC is fraud reduction. No discovery took place to understand user needs as the business need was evident.</a:t>
            </a:r>
          </a:p>
          <a:p>
            <a:pPr>
              <a:buFont typeface="Arial" pitchFamily="34" charset="0"/>
              <a:buChar char="•"/>
            </a:pPr>
            <a:r>
              <a:rPr lang="en-GB" sz="1400" dirty="0"/>
              <a:t>They are designing a 2-step verification process (2SV) for business customers. The original focus was on small businesses (Ltd companies and sole traders) but they are now looking at larger businesses including agents</a:t>
            </a:r>
          </a:p>
          <a:p>
            <a:pPr>
              <a:buFont typeface="Arial" pitchFamily="34" charset="0"/>
              <a:buChar char="•"/>
            </a:pPr>
            <a:r>
              <a:rPr lang="en-GB" sz="1400" dirty="0"/>
              <a:t>12 design sprints have taken place since May ’16. These included starting with telephone 2SV (in addition to Govt Gateway). They have tested personal or business verification and the use of commercial software apps (like Google Authenticator). In addition, they explored Verify and how it could link to an HMRC specific identity check for use in Tax Credits</a:t>
            </a:r>
          </a:p>
          <a:p>
            <a:endParaRPr lang="en-GB" sz="1400" dirty="0"/>
          </a:p>
          <a:p>
            <a:r>
              <a:rPr lang="en-GB" sz="1400" b="1" u="sng" dirty="0"/>
              <a:t> </a:t>
            </a:r>
            <a:endParaRPr lang="en-GB" sz="1400" dirty="0"/>
          </a:p>
          <a:p>
            <a:endParaRPr lang="en-GB" sz="1200" dirty="0"/>
          </a:p>
        </p:txBody>
      </p:sp>
      <p:sp>
        <p:nvSpPr>
          <p:cNvPr id="3" name="Text Placeholder 2"/>
          <p:cNvSpPr>
            <a:spLocks noGrp="1"/>
          </p:cNvSpPr>
          <p:nvPr>
            <p:ph type="body" sz="quarter" idx="11"/>
          </p:nvPr>
        </p:nvSpPr>
        <p:spPr/>
        <p:txBody>
          <a:bodyPr/>
          <a:lstStyle/>
          <a:p>
            <a:r>
              <a:rPr lang="en-GB" dirty="0"/>
              <a:t>HMRC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20552" y="1340768"/>
            <a:ext cx="8640960" cy="3743994"/>
          </a:xfrm>
        </p:spPr>
        <p:txBody>
          <a:bodyPr/>
          <a:lstStyle/>
          <a:p>
            <a:r>
              <a:rPr lang="en-GB" sz="1200" b="1" dirty="0"/>
              <a:t>Challenges</a:t>
            </a:r>
          </a:p>
          <a:p>
            <a:pPr>
              <a:buFont typeface="Arial" pitchFamily="34" charset="0"/>
              <a:buChar char="•"/>
            </a:pPr>
            <a:r>
              <a:rPr lang="en-GB" sz="1200" dirty="0"/>
              <a:t>Sole traders have multiple people filling in tax forms and is not necessarily one named person e.g. Could be one person dealing with the end of year accounts (accountant) who then pass on to the company director. </a:t>
            </a:r>
          </a:p>
          <a:p>
            <a:pPr>
              <a:buFont typeface="Arial" pitchFamily="34" charset="0"/>
              <a:buChar char="•"/>
            </a:pPr>
            <a:r>
              <a:rPr lang="en-GB" sz="1200" dirty="0"/>
              <a:t>So in the two step process the accountant might have the code but the company director can’t get in to the HMRC account unless they share the code. </a:t>
            </a:r>
          </a:p>
          <a:p>
            <a:endParaRPr lang="en-GB" sz="1200" b="1" dirty="0"/>
          </a:p>
          <a:p>
            <a:r>
              <a:rPr lang="en-GB" sz="1200" b="1" dirty="0"/>
              <a:t>User journey: single account steps</a:t>
            </a:r>
          </a:p>
          <a:p>
            <a:br>
              <a:rPr lang="en-GB" sz="1200" dirty="0"/>
            </a:br>
            <a:endParaRPr lang="en-GB" sz="1200" dirty="0"/>
          </a:p>
          <a:p>
            <a:endParaRPr lang="en-GB" sz="1200" dirty="0"/>
          </a:p>
          <a:p>
            <a:endParaRPr lang="en-GB" sz="1200" dirty="0"/>
          </a:p>
        </p:txBody>
      </p:sp>
      <p:sp>
        <p:nvSpPr>
          <p:cNvPr id="3" name="Text Placeholder 2"/>
          <p:cNvSpPr>
            <a:spLocks noGrp="1"/>
          </p:cNvSpPr>
          <p:nvPr>
            <p:ph type="body" sz="quarter" idx="11"/>
          </p:nvPr>
        </p:nvSpPr>
        <p:spPr/>
        <p:txBody>
          <a:bodyPr/>
          <a:lstStyle/>
          <a:p>
            <a:r>
              <a:rPr lang="en-GB" dirty="0"/>
              <a:t>HMRC example </a:t>
            </a:r>
          </a:p>
        </p:txBody>
      </p:sp>
      <p:sp>
        <p:nvSpPr>
          <p:cNvPr id="7" name="Rectangle 6"/>
          <p:cNvSpPr/>
          <p:nvPr/>
        </p:nvSpPr>
        <p:spPr>
          <a:xfrm>
            <a:off x="7761312" y="3140968"/>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Admin sets up their own phone + sets up additional users</a:t>
            </a:r>
          </a:p>
        </p:txBody>
      </p:sp>
      <p:sp>
        <p:nvSpPr>
          <p:cNvPr id="8" name="Rectangle 7"/>
          <p:cNvSpPr/>
          <p:nvPr/>
        </p:nvSpPr>
        <p:spPr>
          <a:xfrm>
            <a:off x="1280592" y="3789040"/>
            <a:ext cx="13681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User downloads authenticator app</a:t>
            </a:r>
          </a:p>
        </p:txBody>
      </p:sp>
      <p:sp>
        <p:nvSpPr>
          <p:cNvPr id="9" name="Rectangle 8"/>
          <p:cNvSpPr/>
          <p:nvPr/>
        </p:nvSpPr>
        <p:spPr>
          <a:xfrm>
            <a:off x="3080792" y="37890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Types in secret key which generates six digit code</a:t>
            </a:r>
          </a:p>
        </p:txBody>
      </p:sp>
      <p:sp>
        <p:nvSpPr>
          <p:cNvPr id="10" name="Rectangle 9"/>
          <p:cNvSpPr/>
          <p:nvPr/>
        </p:nvSpPr>
        <p:spPr>
          <a:xfrm>
            <a:off x="4953000" y="3789040"/>
            <a:ext cx="13681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Enters six digit code to access the account before it expires</a:t>
            </a:r>
          </a:p>
        </p:txBody>
      </p:sp>
      <p:sp>
        <p:nvSpPr>
          <p:cNvPr id="23" name="Right Arrow 22"/>
          <p:cNvSpPr/>
          <p:nvPr/>
        </p:nvSpPr>
        <p:spPr>
          <a:xfrm>
            <a:off x="2720752" y="3933056"/>
            <a:ext cx="28803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23"/>
          <p:cNvSpPr/>
          <p:nvPr/>
        </p:nvSpPr>
        <p:spPr>
          <a:xfrm>
            <a:off x="4520952" y="3933056"/>
            <a:ext cx="28803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7041232" y="5013176"/>
            <a:ext cx="2498826" cy="461665"/>
          </a:xfrm>
          <a:prstGeom prst="rect">
            <a:avLst/>
          </a:prstGeom>
          <a:noFill/>
        </p:spPr>
        <p:txBody>
          <a:bodyPr wrap="none" rtlCol="0">
            <a:spAutoFit/>
          </a:bodyPr>
          <a:lstStyle/>
          <a:p>
            <a:r>
              <a:rPr lang="en-GB" sz="1200" b="1" dirty="0"/>
              <a:t>Contact: Michael Burnett, HMRC</a:t>
            </a:r>
          </a:p>
          <a:p>
            <a:r>
              <a:rPr lang="en-GB" sz="1200" u="sng" dirty="0">
                <a:hlinkClick r:id="rId2"/>
              </a:rPr>
              <a:t>michael.burnett@digital.hmrc.gov.uk</a:t>
            </a:r>
            <a:endParaRPr lang="en-GB" sz="1200" dirty="0"/>
          </a:p>
        </p:txBody>
      </p:sp>
      <p:sp>
        <p:nvSpPr>
          <p:cNvPr id="30" name="Rectangle 29"/>
          <p:cNvSpPr/>
          <p:nvPr/>
        </p:nvSpPr>
        <p:spPr>
          <a:xfrm>
            <a:off x="992560" y="4365104"/>
            <a:ext cx="6480720" cy="877163"/>
          </a:xfrm>
          <a:prstGeom prst="rect">
            <a:avLst/>
          </a:prstGeom>
        </p:spPr>
        <p:txBody>
          <a:bodyPr wrap="square">
            <a:spAutoFit/>
          </a:bodyPr>
          <a:lstStyle/>
          <a:p>
            <a:r>
              <a:rPr lang="en-GB" sz="1100" b="1" dirty="0"/>
              <a:t>Administrator appointed and sharing options</a:t>
            </a:r>
            <a:r>
              <a:rPr lang="en-GB" sz="1100" dirty="0"/>
              <a:t>: add other users, manage users, create individual Govt Gateway passes and shares secret key and QR code. Admin can also set permissions on the account for assistants.</a:t>
            </a:r>
            <a:br>
              <a:rPr lang="en-GB" sz="1100" dirty="0"/>
            </a:br>
            <a:r>
              <a:rPr lang="en-GB" sz="1100" dirty="0"/>
              <a:t>Number generated is the same as others and then they can access the account.</a:t>
            </a:r>
            <a:br>
              <a:rPr lang="en-GB" sz="3600" dirty="0"/>
            </a:br>
            <a:endParaRPr lang="en-GB" dirty="0"/>
          </a:p>
        </p:txBody>
      </p:sp>
      <p:sp>
        <p:nvSpPr>
          <p:cNvPr id="35" name="Rectangle 34"/>
          <p:cNvSpPr/>
          <p:nvPr/>
        </p:nvSpPr>
        <p:spPr>
          <a:xfrm>
            <a:off x="5529064" y="3140968"/>
            <a:ext cx="180020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Sign up to a two step verification</a:t>
            </a:r>
          </a:p>
        </p:txBody>
      </p:sp>
      <p:sp>
        <p:nvSpPr>
          <p:cNvPr id="36" name="Right Arrow 35"/>
          <p:cNvSpPr/>
          <p:nvPr/>
        </p:nvSpPr>
        <p:spPr>
          <a:xfrm>
            <a:off x="7401272" y="3284984"/>
            <a:ext cx="28803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1280592" y="3140968"/>
            <a:ext cx="91440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Single account with secret key</a:t>
            </a:r>
          </a:p>
        </p:txBody>
      </p:sp>
      <p:sp>
        <p:nvSpPr>
          <p:cNvPr id="38" name="Rectangle 37"/>
          <p:cNvSpPr/>
          <p:nvPr/>
        </p:nvSpPr>
        <p:spPr>
          <a:xfrm>
            <a:off x="2720752" y="3140968"/>
            <a:ext cx="21602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Admin can log in &amp; set up additional security </a:t>
            </a:r>
          </a:p>
          <a:p>
            <a:pPr algn="ctr"/>
            <a:r>
              <a:rPr lang="en-GB" sz="800" dirty="0"/>
              <a:t>(where users share same log in)</a:t>
            </a:r>
          </a:p>
        </p:txBody>
      </p:sp>
      <p:sp>
        <p:nvSpPr>
          <p:cNvPr id="39" name="Right Arrow 38"/>
          <p:cNvSpPr/>
          <p:nvPr/>
        </p:nvSpPr>
        <p:spPr>
          <a:xfrm>
            <a:off x="2288704" y="3284984"/>
            <a:ext cx="28803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ight Arrow 39"/>
          <p:cNvSpPr/>
          <p:nvPr/>
        </p:nvSpPr>
        <p:spPr>
          <a:xfrm>
            <a:off x="5097016" y="3284984"/>
            <a:ext cx="28803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2" name="Elbow Connector 41"/>
          <p:cNvCxnSpPr>
            <a:stCxn id="7" idx="2"/>
            <a:endCxn id="8" idx="0"/>
          </p:cNvCxnSpPr>
          <p:nvPr/>
        </p:nvCxnSpPr>
        <p:spPr>
          <a:xfrm rot="5400000">
            <a:off x="5133020" y="332656"/>
            <a:ext cx="288032" cy="662473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e7802324-ccb0-4074-ab0f-ea06b0ab20c5___se_master_presentation_office_2007-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orm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0DC4077303224A9978BC484BAD9DBE" ma:contentTypeVersion="14" ma:contentTypeDescription="Create a new document." ma:contentTypeScope="" ma:versionID="c744df0e042174a5b9bc818feb4110b9">
  <xsd:schema xmlns:xsd="http://www.w3.org/2001/XMLSchema" xmlns:xs="http://www.w3.org/2001/XMLSchema" xmlns:p="http://schemas.microsoft.com/office/2006/metadata/properties" xmlns:ns2="00c63645-a318-4fc0-8fc7-bc244fa01a6e" xmlns:ns3="5e24c017-938f-4e38-adb5-8ecc6bc9a53a" targetNamespace="http://schemas.microsoft.com/office/2006/metadata/properties" ma:root="true" ma:fieldsID="6bf5b0a9291b8ea04e772eb9f70c819b" ns2:_="" ns3:_="">
    <xsd:import namespace="00c63645-a318-4fc0-8fc7-bc244fa01a6e"/>
    <xsd:import namespace="5e24c017-938f-4e38-adb5-8ecc6bc9a53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63645-a318-4fc0-8fc7-bc244fa01a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0434b960-ae4c-4e49-acf7-3c16af5f55cb"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24c017-938f-4e38-adb5-8ecc6bc9a53a"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f9e1c377-5160-44af-88a8-d238b5209bbc}" ma:internalName="TaxCatchAll" ma:showField="CatchAllData" ma:web="5e24c017-938f-4e38-adb5-8ecc6bc9a53a">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e24c017-938f-4e38-adb5-8ecc6bc9a53a" xsi:nil="true"/>
    <lcf76f155ced4ddcb4097134ff3c332f xmlns="00c63645-a318-4fc0-8fc7-bc244fa01a6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E667A64-6B5E-4EB0-97F9-65BECD791B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63645-a318-4fc0-8fc7-bc244fa01a6e"/>
    <ds:schemaRef ds:uri="5e24c017-938f-4e38-adb5-8ecc6bc9a5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E882A9-2727-44AD-8466-D2E5D580CB35}">
  <ds:schemaRefs>
    <ds:schemaRef ds:uri="http://schemas.microsoft.com/sharepoint/v3/contenttype/forms"/>
  </ds:schemaRefs>
</ds:datastoreItem>
</file>

<file path=customXml/itemProps3.xml><?xml version="1.0" encoding="utf-8"?>
<ds:datastoreItem xmlns:ds="http://schemas.openxmlformats.org/officeDocument/2006/customXml" ds:itemID="{6A1A7AEA-6BBE-4ADF-851B-848C91AE7145}">
  <ds:schemaRefs>
    <ds:schemaRef ds:uri="http://schemas.microsoft.com/office/2006/metadata/properties"/>
    <ds:schemaRef ds:uri="http://schemas.microsoft.com/office/infopath/2007/PartnerControls"/>
    <ds:schemaRef ds:uri="http://schemas.microsoft.com/sharepoint/v3"/>
    <ds:schemaRef ds:uri="4bbbd211-eb64-4db2-ade5-d729a300e161"/>
    <ds:schemaRef ds:uri="5e24c017-938f-4e38-adb5-8ecc6bc9a53a"/>
    <ds:schemaRef ds:uri="00c63645-a318-4fc0-8fc7-bc244fa01a6e"/>
  </ds:schemaRefs>
</ds:datastoreItem>
</file>

<file path=docProps/app.xml><?xml version="1.0" encoding="utf-8"?>
<Properties xmlns="http://schemas.openxmlformats.org/officeDocument/2006/extended-properties" xmlns:vt="http://schemas.openxmlformats.org/officeDocument/2006/docPropsVTypes">
  <Template>e7802324-ccb0-4074-ab0f-ea06b0ab20c5___se_master_presentation_office_2007-plain</Template>
  <TotalTime>446</TotalTime>
  <Words>1443</Words>
  <Application>Microsoft Office PowerPoint</Application>
  <PresentationFormat>A4 Paper (210x297 mm)</PresentationFormat>
  <Paragraphs>132</Paragraphs>
  <Slides>17</Slides>
  <Notes>1</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e7802324-ccb0-4074-ab0f-ea06b0ab20c5___se_master_presentation_office_2007-plain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Scottish Enterprise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MyBusID: Authentication and Verification Discovery</dc:title>
  <dc:creator>fawbeh</dc:creator>
  <cp:lastModifiedBy>reidja</cp:lastModifiedBy>
  <cp:revision>23</cp:revision>
  <dcterms:created xsi:type="dcterms:W3CDTF">2016-11-08T13:37:56Z</dcterms:created>
  <dcterms:modified xsi:type="dcterms:W3CDTF">2023-09-11T12:39:58Z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0x010100D90DC4077303224A9978BC484BAD9DBE</vt:lpwstr>
  </property>
  <property fmtid="{D5CDD505-2E9C-101B-9397-08002B2CF9AE}" pid="3" name="TemplateUrl">
    <vt:lpwstr/>
  </property>
  <property fmtid="{D5CDD505-2E9C-101B-9397-08002B2CF9AE}" pid="4" name="Order">
    <vt:r8>126700</vt:r8>
  </property>
  <property fmtid="{D5CDD505-2E9C-101B-9397-08002B2CF9AE}" pid="5" name="_SourceUrl">
    <vt:lpwstr/>
  </property>
  <property fmtid="{D5CDD505-2E9C-101B-9397-08002B2CF9AE}" pid="6" name="xd_Signature">
    <vt:bool>false</vt:bool>
  </property>
  <property fmtid="{D5CDD505-2E9C-101B-9397-08002B2CF9AE}" pid="7" name="xd_ProgID">
    <vt:lpwstr/>
  </property>
  <property fmtid="{D5CDD505-2E9C-101B-9397-08002B2CF9AE}" pid="8" name="_dlc_DocIdItemGuid">
    <vt:lpwstr>6bb9dd49-bff3-4579-95d1-36c4011bd362</vt:lpwstr>
  </property>
</Properties>
</file>