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63" r:id="rId5"/>
  </p:sldMasterIdLst>
  <p:notesMasterIdLst>
    <p:notesMasterId r:id="rId14"/>
  </p:notesMasterIdLst>
  <p:sldIdLst>
    <p:sldId id="274" r:id="rId6"/>
    <p:sldId id="275" r:id="rId7"/>
    <p:sldId id="277" r:id="rId8"/>
    <p:sldId id="278" r:id="rId9"/>
    <p:sldId id="276" r:id="rId10"/>
    <p:sldId id="280" r:id="rId11"/>
    <p:sldId id="281" r:id="rId12"/>
    <p:sldId id="2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61F15-D944-4836-B5BE-24ACC129BC09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290D1-3281-4C81-85BE-CBA0657CC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87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290D1-3281-4C81-85BE-CBA0657CC25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80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290D1-3281-4C81-85BE-CBA0657CC25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170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290D1-3281-4C81-85BE-CBA0657CC25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667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 some users did comment on the fact it was an early stage prototype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290D1-3281-4C81-85BE-CBA0657CC25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551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Mixed comments on layout some users preferred clarity others found it confusing (one objected to scroll bar at the bottom)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290D1-3281-4C81-85BE-CBA0657CC25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190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 Title Page -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 userDrawn="1"/>
        </p:nvSpPr>
        <p:spPr>
          <a:xfrm>
            <a:off x="3260970" y="260350"/>
            <a:ext cx="3897922" cy="187325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dirty="0">
              <a:latin typeface="+mn-lt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1236" y="1340546"/>
            <a:ext cx="5494764" cy="17284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1236" y="3212976"/>
            <a:ext cx="5494764" cy="1440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6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ustomer Research 2017 - Tas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134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Research 2017 - Task Sk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132988" y="1556792"/>
            <a:ext cx="10191108" cy="35279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221613" y="476672"/>
            <a:ext cx="9748775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058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71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ustomer Research 2017 - Task Slide Screensho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692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5"/>
          <p:cNvGrpSpPr>
            <a:grpSpLocks/>
          </p:cNvGrpSpPr>
          <p:nvPr/>
        </p:nvGrpSpPr>
        <p:grpSpPr bwMode="auto">
          <a:xfrm>
            <a:off x="0" y="5589589"/>
            <a:ext cx="12192000" cy="985837"/>
            <a:chOff x="0" y="5589240"/>
            <a:chExt cx="9906000" cy="986626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5589240"/>
              <a:ext cx="9906000" cy="360650"/>
            </a:xfrm>
            <a:prstGeom prst="rect">
              <a:avLst/>
            </a:prstGeom>
            <a:solidFill>
              <a:srgbClr val="2CB431"/>
            </a:solidFill>
            <a:ln>
              <a:solidFill>
                <a:srgbClr val="2CB4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488950" y="6237458"/>
              <a:ext cx="4319588" cy="3384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dirty="0">
                  <a:solidFill>
                    <a:srgbClr val="00427F"/>
                  </a:solidFill>
                  <a:latin typeface="Arial" pitchFamily="34" charset="0"/>
                  <a:cs typeface="Arial" pitchFamily="34" charset="0"/>
                </a:rPr>
                <a:t>www.scottish-enterprise.com</a:t>
              </a:r>
            </a:p>
          </p:txBody>
        </p:sp>
        <p:pic>
          <p:nvPicPr>
            <p:cNvPr id="5126" name="Picture 2" descr="SE landscape logo (cmyk).jp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02933" y="6165850"/>
              <a:ext cx="2214563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123" name="Picture 6" descr="saltire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50799" y="-20638"/>
            <a:ext cx="12236939" cy="559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205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820616" y="333376"/>
            <a:ext cx="10812585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4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Placeholder 1"/>
          <p:cNvSpPr>
            <a:spLocks noGrp="1"/>
          </p:cNvSpPr>
          <p:nvPr>
            <p:ph type="body" sz="quarter" idx="11"/>
          </p:nvPr>
        </p:nvSpPr>
        <p:spPr bwMode="auto">
          <a:xfrm>
            <a:off x="254833" y="1618524"/>
            <a:ext cx="6940446" cy="1890901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GB" sz="4000" dirty="0">
                <a:latin typeface="Arial" charset="0"/>
                <a:cs typeface="Arial" charset="0"/>
              </a:rPr>
              <a:t>Innovation  Research Findings</a:t>
            </a:r>
          </a:p>
          <a:p>
            <a:pPr eaLnBrk="1" hangingPunct="1">
              <a:lnSpc>
                <a:spcPct val="90000"/>
              </a:lnSpc>
            </a:pPr>
            <a:endParaRPr lang="en-GB" sz="2000" dirty="0">
              <a:latin typeface="Arial" charset="0"/>
              <a:cs typeface="Arial" charset="0"/>
            </a:endParaRPr>
          </a:p>
        </p:txBody>
      </p:sp>
      <p:sp>
        <p:nvSpPr>
          <p:cNvPr id="8194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254833" y="2877423"/>
            <a:ext cx="4464050" cy="715617"/>
          </a:xfrm>
          <a:noFill/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3200" dirty="0">
                <a:latin typeface="Arial" charset="0"/>
                <a:cs typeface="Arial" charset="0"/>
              </a:rPr>
              <a:t>July 2018</a:t>
            </a:r>
          </a:p>
        </p:txBody>
      </p:sp>
    </p:spTree>
    <p:extLst>
      <p:ext uri="{BB962C8B-B14F-4D97-AF65-F5344CB8AC3E}">
        <p14:creationId xmlns:p14="http://schemas.microsoft.com/office/powerpoint/2010/main" val="103434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47528" y="1052736"/>
            <a:ext cx="8712968" cy="5472608"/>
          </a:xfrm>
        </p:spPr>
        <p:txBody>
          <a:bodyPr/>
          <a:lstStyle/>
          <a:p>
            <a:endParaRPr lang="en-GB" sz="1800" b="1" dirty="0"/>
          </a:p>
          <a:p>
            <a:r>
              <a:rPr lang="en-GB" sz="2400" b="1" dirty="0"/>
              <a:t>Purpose</a:t>
            </a:r>
            <a:endParaRPr lang="en-GB" sz="24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To test the prototype of the open innovation website.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To inform the next iteration of the website</a:t>
            </a:r>
          </a:p>
          <a:p>
            <a:endParaRPr lang="en-GB" sz="2400" dirty="0"/>
          </a:p>
          <a:p>
            <a:r>
              <a:rPr lang="en-GB" sz="2400" b="1" dirty="0"/>
              <a:t>Sample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Number: 	10 (4 male , 6 Female)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Country: 	UK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Device: 	Desktop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Type: 	Unmoderated testing (WUD)</a:t>
            </a:r>
          </a:p>
          <a:p>
            <a:pPr>
              <a:spcBef>
                <a:spcPts val="600"/>
              </a:spcBef>
            </a:pP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Recruitment &amp; Methodology</a:t>
            </a:r>
          </a:p>
        </p:txBody>
      </p:sp>
    </p:spTree>
    <p:extLst>
      <p:ext uri="{BB962C8B-B14F-4D97-AF65-F5344CB8AC3E}">
        <p14:creationId xmlns:p14="http://schemas.microsoft.com/office/powerpoint/2010/main" val="116418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882732-78B6-4591-88F3-BD592B147C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Overall purpose of the website was really clear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“it’s a cool idea for a website to be honest”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“you know why you are there and what you should be doing”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Easy to move about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Few difficulties understanding language </a:t>
            </a:r>
          </a:p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6ADF2-0630-4EBD-A037-17CB775F79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Innovation Website – July 2018  Overall </a:t>
            </a:r>
          </a:p>
        </p:txBody>
      </p:sp>
    </p:spTree>
    <p:extLst>
      <p:ext uri="{BB962C8B-B14F-4D97-AF65-F5344CB8AC3E}">
        <p14:creationId xmlns:p14="http://schemas.microsoft.com/office/powerpoint/2010/main" val="46274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09E072-5DCC-4A1C-AB6A-0B57053E6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400" b="1" dirty="0"/>
              <a:t>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What users do </a:t>
            </a:r>
          </a:p>
          <a:p>
            <a:endParaRPr lang="en-GB" sz="2400" dirty="0"/>
          </a:p>
          <a:p>
            <a:r>
              <a:rPr lang="en-GB" sz="2400" b="1" dirty="0"/>
              <a:t>Participant details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2400" dirty="0"/>
              <a:t>5 participants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2400" dirty="0"/>
              <a:t>1 male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2400" dirty="0"/>
              <a:t>4 female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2400" dirty="0"/>
              <a:t>Age group -mixed</a:t>
            </a:r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0C34CC-0A8B-4CBD-B6AF-0B30D8F659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63558" y="476672"/>
            <a:ext cx="9748775" cy="576064"/>
          </a:xfrm>
        </p:spPr>
        <p:txBody>
          <a:bodyPr>
            <a:noAutofit/>
          </a:bodyPr>
          <a:lstStyle/>
          <a:p>
            <a:r>
              <a:rPr lang="en-GB" dirty="0"/>
              <a:t>Posting a challenge – July 2018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49473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22986" y="1052736"/>
            <a:ext cx="8712968" cy="5472608"/>
          </a:xfrm>
        </p:spPr>
        <p:txBody>
          <a:bodyPr/>
          <a:lstStyle/>
          <a:p>
            <a:br>
              <a:rPr lang="en-GB" sz="1800" b="1" dirty="0"/>
            </a:br>
            <a:endParaRPr lang="en-GB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Participants unable to post challenge – confused about being directed to contact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Purpose of the website is really clear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dirty="0"/>
              <a:t>Opinion divided on layout</a:t>
            </a:r>
            <a:br>
              <a:rPr lang="en-GB" sz="2400" dirty="0"/>
            </a:br>
            <a:endParaRPr lang="en-GB" sz="2400" dirty="0"/>
          </a:p>
          <a:p>
            <a:pPr lvl="1" indent="0">
              <a:buNone/>
            </a:pPr>
            <a:br>
              <a:rPr lang="en-GB" sz="3600" dirty="0"/>
            </a:br>
            <a:endParaRPr lang="en-GB" sz="36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spcBef>
                <a:spcPts val="600"/>
              </a:spcBef>
            </a:pP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Key Findings</a:t>
            </a:r>
          </a:p>
        </p:txBody>
      </p:sp>
    </p:spTree>
    <p:extLst>
      <p:ext uri="{BB962C8B-B14F-4D97-AF65-F5344CB8AC3E}">
        <p14:creationId xmlns:p14="http://schemas.microsoft.com/office/powerpoint/2010/main" val="191219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6238C1-6B69-4C49-835A-8037496A01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400" b="1" dirty="0"/>
              <a:t>Tests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GB" sz="2400" dirty="0"/>
              <a:t>What users do </a:t>
            </a:r>
          </a:p>
          <a:p>
            <a:endParaRPr lang="en-GB" sz="2400" dirty="0"/>
          </a:p>
          <a:p>
            <a:r>
              <a:rPr lang="en-GB" sz="2400" b="1" dirty="0"/>
              <a:t>Participant details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GB" sz="2400" dirty="0"/>
              <a:t>5 participants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GB" sz="2400" dirty="0"/>
              <a:t>3 male 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GB" sz="2400" dirty="0"/>
              <a:t>2 female 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GB" sz="2400" dirty="0"/>
              <a:t>Age group -mixed</a:t>
            </a:r>
          </a:p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93985-EFCC-4E47-A6AF-376C744449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Finding a challenge – July 2018</a:t>
            </a:r>
          </a:p>
        </p:txBody>
      </p:sp>
    </p:spTree>
    <p:extLst>
      <p:ext uri="{BB962C8B-B14F-4D97-AF65-F5344CB8AC3E}">
        <p14:creationId xmlns:p14="http://schemas.microsoft.com/office/powerpoint/2010/main" val="386686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8BF789-BCE4-47D6-88B6-4601669C3D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was obvious to participants that they were being redirected to an external website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Language used was clear and easy to understand</a:t>
            </a:r>
          </a:p>
          <a:p>
            <a:pPr lvl="1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“if you were in the industry you would understand the language but its clear”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Majority of users preferred clean layout </a:t>
            </a:r>
          </a:p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0D9AB-54CD-4DCC-B931-EB4F35F9A1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Key themes</a:t>
            </a:r>
          </a:p>
        </p:txBody>
      </p:sp>
    </p:spTree>
    <p:extLst>
      <p:ext uri="{BB962C8B-B14F-4D97-AF65-F5344CB8AC3E}">
        <p14:creationId xmlns:p14="http://schemas.microsoft.com/office/powerpoint/2010/main" val="310039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C0DC59CF-CEB3-47F5-95EA-28DBE42A31ED}"/>
              </a:ext>
            </a:extLst>
          </p:cNvPr>
          <p:cNvSpPr/>
          <p:nvPr/>
        </p:nvSpPr>
        <p:spPr>
          <a:xfrm rot="21148920">
            <a:off x="1095681" y="3769180"/>
            <a:ext cx="2766244" cy="1699003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0C1CA69A-280E-488C-8E9F-764DDCC0D859}"/>
              </a:ext>
            </a:extLst>
          </p:cNvPr>
          <p:cNvSpPr/>
          <p:nvPr/>
        </p:nvSpPr>
        <p:spPr>
          <a:xfrm>
            <a:off x="5608889" y="4972873"/>
            <a:ext cx="2816922" cy="1513997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5EFEE041-E8E4-4765-92A7-C646013D5F4D}"/>
              </a:ext>
            </a:extLst>
          </p:cNvPr>
          <p:cNvSpPr/>
          <p:nvPr/>
        </p:nvSpPr>
        <p:spPr>
          <a:xfrm rot="1162259">
            <a:off x="9022741" y="2774159"/>
            <a:ext cx="2601972" cy="2095186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0606AE5F-6D20-4781-840B-8586BFBDBEF0}"/>
              </a:ext>
            </a:extLst>
          </p:cNvPr>
          <p:cNvSpPr/>
          <p:nvPr/>
        </p:nvSpPr>
        <p:spPr>
          <a:xfrm>
            <a:off x="3645319" y="2485311"/>
            <a:ext cx="4462060" cy="2035678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D5A14E6D-63AD-46CA-950E-7452E31E99EE}"/>
              </a:ext>
            </a:extLst>
          </p:cNvPr>
          <p:cNvSpPr/>
          <p:nvPr/>
        </p:nvSpPr>
        <p:spPr>
          <a:xfrm rot="21014693">
            <a:off x="1679645" y="1278324"/>
            <a:ext cx="2251754" cy="1499732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5D8241D3-21F2-4AEB-B62C-8764EA247896}"/>
              </a:ext>
            </a:extLst>
          </p:cNvPr>
          <p:cNvSpPr/>
          <p:nvPr/>
        </p:nvSpPr>
        <p:spPr>
          <a:xfrm>
            <a:off x="6765125" y="1178937"/>
            <a:ext cx="2361371" cy="1263206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A46F17-EBB8-4E25-85D4-909281BACE2A}"/>
              </a:ext>
            </a:extLst>
          </p:cNvPr>
          <p:cNvSpPr/>
          <p:nvPr/>
        </p:nvSpPr>
        <p:spPr>
          <a:xfrm>
            <a:off x="1989277" y="1705024"/>
            <a:ext cx="18165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“It’s a weird website”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3DCC25-2DB6-4768-8853-AFA9D9E48BB1}"/>
              </a:ext>
            </a:extLst>
          </p:cNvPr>
          <p:cNvSpPr/>
          <p:nvPr/>
        </p:nvSpPr>
        <p:spPr>
          <a:xfrm>
            <a:off x="6804807" y="1505742"/>
            <a:ext cx="22820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“It’s a cool idea for a website to be honest”</a:t>
            </a:r>
          </a:p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832D3-E255-43EE-951E-4ECE218B9EF6}"/>
              </a:ext>
            </a:extLst>
          </p:cNvPr>
          <p:cNvSpPr/>
          <p:nvPr/>
        </p:nvSpPr>
        <p:spPr>
          <a:xfrm>
            <a:off x="5876348" y="5268206"/>
            <a:ext cx="22481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“No jargon most people would be able to understand it”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57578-6D52-4F0C-A67A-D0377B437B5A}"/>
              </a:ext>
            </a:extLst>
          </p:cNvPr>
          <p:cNvSpPr/>
          <p:nvPr/>
        </p:nvSpPr>
        <p:spPr>
          <a:xfrm>
            <a:off x="9368785" y="3099580"/>
            <a:ext cx="19600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“If you were in the industry you would understand the language but its clear”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ED1FA-D1B3-4C31-9E62-4EA13F54397C}"/>
              </a:ext>
            </a:extLst>
          </p:cNvPr>
          <p:cNvSpPr/>
          <p:nvPr/>
        </p:nvSpPr>
        <p:spPr>
          <a:xfrm>
            <a:off x="1609365" y="3929962"/>
            <a:ext cx="1995457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“Not much there so its easy to navigate”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8C1D06-AE96-4C7B-ABF1-FF433D2AB287}"/>
              </a:ext>
            </a:extLst>
          </p:cNvPr>
          <p:cNvSpPr/>
          <p:nvPr/>
        </p:nvSpPr>
        <p:spPr>
          <a:xfrm>
            <a:off x="4379837" y="3058785"/>
            <a:ext cx="2993021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“You know why you are there and what you should be doing”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56CE9CF-325B-4832-8ADD-874B2BA4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Users in their own words 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863169"/>
      </p:ext>
    </p:extLst>
  </p:cSld>
  <p:clrMapOvr>
    <a:masterClrMapping/>
  </p:clrMapOvr>
</p:sld>
</file>

<file path=ppt/theme/theme1.xml><?xml version="1.0" encoding="utf-8"?>
<a:theme xmlns:a="http://schemas.openxmlformats.org/drawingml/2006/main" name="SE 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Customer Research 2017 - Screenshot 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0DC4077303224A9978BC484BAD9DBE" ma:contentTypeVersion="14" ma:contentTypeDescription="Create a new document." ma:contentTypeScope="" ma:versionID="c744df0e042174a5b9bc818feb4110b9">
  <xsd:schema xmlns:xsd="http://www.w3.org/2001/XMLSchema" xmlns:xs="http://www.w3.org/2001/XMLSchema" xmlns:p="http://schemas.microsoft.com/office/2006/metadata/properties" xmlns:ns2="00c63645-a318-4fc0-8fc7-bc244fa01a6e" xmlns:ns3="5e24c017-938f-4e38-adb5-8ecc6bc9a53a" targetNamespace="http://schemas.microsoft.com/office/2006/metadata/properties" ma:root="true" ma:fieldsID="6bf5b0a9291b8ea04e772eb9f70c819b" ns2:_="" ns3:_="">
    <xsd:import namespace="00c63645-a318-4fc0-8fc7-bc244fa01a6e"/>
    <xsd:import namespace="5e24c017-938f-4e38-adb5-8ecc6bc9a5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c63645-a318-4fc0-8fc7-bc244fa01a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0434b960-ae4c-4e49-acf7-3c16af5f55c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24c017-938f-4e38-adb5-8ecc6bc9a53a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f9e1c377-5160-44af-88a8-d238b5209bbc}" ma:internalName="TaxCatchAll" ma:showField="CatchAllData" ma:web="5e24c017-938f-4e38-adb5-8ecc6bc9a53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e24c017-938f-4e38-adb5-8ecc6bc9a53a" xsi:nil="true"/>
    <lcf76f155ced4ddcb4097134ff3c332f xmlns="00c63645-a318-4fc0-8fc7-bc244fa01a6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76396B0-16EF-4E1D-99D1-8BB869672A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63DC36-373D-4797-A53A-94480B9588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c63645-a318-4fc0-8fc7-bc244fa01a6e"/>
    <ds:schemaRef ds:uri="5e24c017-938f-4e38-adb5-8ecc6bc9a5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3C6293-163E-4E45-A8A7-A612C6AE79B6}">
  <ds:schemaRefs>
    <ds:schemaRef ds:uri="http://schemas.microsoft.com/office/2006/metadata/properties"/>
    <ds:schemaRef ds:uri="http://schemas.microsoft.com/office/infopath/2007/PartnerControls"/>
    <ds:schemaRef ds:uri="5e24c017-938f-4e38-adb5-8ecc6bc9a53a"/>
    <ds:schemaRef ds:uri="00c63645-a318-4fc0-8fc7-bc244fa01a6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286</Words>
  <Application>Microsoft Office PowerPoint</Application>
  <PresentationFormat>Widescreen</PresentationFormat>
  <Paragraphs>64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SE Title Page</vt:lpstr>
      <vt:lpstr>1_Customer Research 2017 - Screenshot only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Users in their own words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Reconciliation</dc:title>
  <dc:creator>Lorna Hayton</dc:creator>
  <cp:lastModifiedBy>Lorna Hayton</cp:lastModifiedBy>
  <cp:revision>105</cp:revision>
  <dcterms:created xsi:type="dcterms:W3CDTF">2018-02-28T11:00:07Z</dcterms:created>
  <dcterms:modified xsi:type="dcterms:W3CDTF">2023-09-11T12:40:06Z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0x010100D90DC4077303224A9978BC484BAD9DBE</vt:lpwstr>
  </property>
  <property fmtid="{D5CDD505-2E9C-101B-9397-08002B2CF9AE}" pid="3" name="Order">
    <vt:r8>100</vt:r8>
  </property>
</Properties>
</file>