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13" r:id="rId6"/>
    <p:sldMasterId id="2147483718" r:id="rId7"/>
    <p:sldMasterId id="2147483720" r:id="rId8"/>
    <p:sldMasterId id="2147483733" r:id="rId9"/>
  </p:sldMasterIdLst>
  <p:notesMasterIdLst>
    <p:notesMasterId r:id="rId22"/>
  </p:notesMasterIdLst>
  <p:sldIdLst>
    <p:sldId id="503" r:id="rId10"/>
    <p:sldId id="493" r:id="rId11"/>
    <p:sldId id="500" r:id="rId12"/>
    <p:sldId id="498" r:id="rId13"/>
    <p:sldId id="487" r:id="rId14"/>
    <p:sldId id="496" r:id="rId15"/>
    <p:sldId id="490" r:id="rId16"/>
    <p:sldId id="495" r:id="rId17"/>
    <p:sldId id="501" r:id="rId18"/>
    <p:sldId id="502" r:id="rId19"/>
    <p:sldId id="494" r:id="rId20"/>
    <p:sldId id="497" r:id="rId21"/>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253">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ess Carmichael" initials="TC" lastIdx="0" clrIdx="0">
    <p:extLst>
      <p:ext uri="{19B8F6BF-5375-455C-9EA6-DF929625EA0E}">
        <p15:presenceInfo xmlns:p15="http://schemas.microsoft.com/office/powerpoint/2012/main" userId="S-1-5-21-117609710-287218729-682003330-163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B431"/>
    <a:srgbClr val="36434D"/>
    <a:srgbClr val="2CB4D2"/>
    <a:srgbClr val="D0BB7E"/>
    <a:srgbClr val="00427F"/>
    <a:srgbClr val="610E6C"/>
    <a:srgbClr val="5EBEB9"/>
    <a:srgbClr val="D658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94984" autoAdjust="0"/>
  </p:normalViewPr>
  <p:slideViewPr>
    <p:cSldViewPr>
      <p:cViewPr varScale="1">
        <p:scale>
          <a:sx n="56" d="100"/>
          <a:sy n="56" d="100"/>
        </p:scale>
        <p:origin x="1502" y="38"/>
      </p:cViewPr>
      <p:guideLst>
        <p:guide orient="horz" pos="1253"/>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11/09/2023</a:t>
            </a:fld>
            <a:endParaRPr lang="en-GB" dirty="0"/>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dirty="0"/>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dirty="0"/>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7"/>
          <p:cNvSpPr txBox="1">
            <a:spLocks noChangeArrowheads="1"/>
          </p:cNvSpPr>
          <p:nvPr/>
        </p:nvSpPr>
        <p:spPr bwMode="auto">
          <a:xfrm>
            <a:off x="488950" y="6237288"/>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3" name="Picture 8" descr="SE landscape logo (cmyk).jpg"/>
          <p:cNvPicPr>
            <a:picLocks noChangeAspect="1"/>
          </p:cNvPicPr>
          <p:nvPr/>
        </p:nvPicPr>
        <p:blipFill>
          <a:blip r:embed="rId2" cstate="print"/>
          <a:srcRect/>
          <a:stretch>
            <a:fillRect/>
          </a:stretch>
        </p:blipFill>
        <p:spPr bwMode="auto">
          <a:xfrm>
            <a:off x="7202488" y="6165850"/>
            <a:ext cx="2214562" cy="365125"/>
          </a:xfrm>
          <a:prstGeom prst="rect">
            <a:avLst/>
          </a:prstGeom>
          <a:noFill/>
          <a:ln w="9525">
            <a:noFill/>
            <a:miter lim="800000"/>
            <a:headEnd/>
            <a:tailEnd/>
          </a:ln>
        </p:spPr>
      </p:pic>
      <p:grpSp>
        <p:nvGrpSpPr>
          <p:cNvPr id="4" name="Group 6"/>
          <p:cNvGrpSpPr>
            <a:grpSpLocks/>
          </p:cNvGrpSpPr>
          <p:nvPr/>
        </p:nvGrpSpPr>
        <p:grpSpPr bwMode="auto">
          <a:xfrm>
            <a:off x="0" y="5589588"/>
            <a:ext cx="9906000" cy="985837"/>
            <a:chOff x="0" y="5589240"/>
            <a:chExt cx="9906000" cy="986626"/>
          </a:xfrm>
        </p:grpSpPr>
        <p:sp>
          <p:nvSpPr>
            <p:cNvPr id="5" name="Rectangle 4"/>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6" name="TextBox 8"/>
            <p:cNvSpPr txBox="1">
              <a:spLocks noChangeArrowheads="1"/>
            </p:cNvSpPr>
            <p:nvPr/>
          </p:nvSpPr>
          <p:spPr bwMode="auto">
            <a:xfrm>
              <a:off x="488950" y="6237458"/>
              <a:ext cx="4319588" cy="338408"/>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7" name="Picture 2" descr="SE landscape logo (cmyk).jpg"/>
            <p:cNvPicPr>
              <a:picLocks noChangeAspect="1"/>
            </p:cNvPicPr>
            <p:nvPr/>
          </p:nvPicPr>
          <p:blipFill>
            <a:blip r:embed="rId2" cstate="print"/>
            <a:srcRect/>
            <a:stretch>
              <a:fillRect/>
            </a:stretch>
          </p:blipFill>
          <p:spPr bwMode="auto">
            <a:xfrm>
              <a:off x="7202933" y="6165850"/>
              <a:ext cx="2214563" cy="365125"/>
            </a:xfrm>
            <a:prstGeom prst="rect">
              <a:avLst/>
            </a:prstGeom>
            <a:noFill/>
            <a:ln w="9525">
              <a:noFill/>
              <a:miter lim="800000"/>
              <a:headEnd/>
              <a:tailEnd/>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95300" y="1600200"/>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274638"/>
            <a:ext cx="65341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992560" y="476672"/>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US" dirty="0"/>
              <a:t>Click to edit Master title style</a:t>
            </a:r>
            <a:endParaRPr lang="en-GB" dirty="0"/>
          </a:p>
        </p:txBody>
      </p:sp>
      <p:sp>
        <p:nvSpPr>
          <p:cNvPr id="5" name="Text Placeholder 4"/>
          <p:cNvSpPr>
            <a:spLocks noGrp="1"/>
          </p:cNvSpPr>
          <p:nvPr>
            <p:ph type="body" sz="quarter" idx="12"/>
          </p:nvPr>
        </p:nvSpPr>
        <p:spPr>
          <a:xfrm>
            <a:off x="666720" y="1857364"/>
            <a:ext cx="8715436" cy="3357586"/>
          </a:xfrm>
          <a:prstGeom prst="rect">
            <a:avLst/>
          </a:prstGeom>
        </p:spPr>
        <p:txBody>
          <a:bodyPr/>
          <a:lstStyle>
            <a:lvl1pPr marL="174625" indent="-174625">
              <a:defRPr sz="1800">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66720" y="1214422"/>
            <a:ext cx="8715436" cy="571504"/>
          </a:xfrm>
          <a:prstGeom prst="rect">
            <a:avLst/>
          </a:prstGeom>
        </p:spPr>
        <p:txBody>
          <a:bodyPr lIns="36000" rIns="36000"/>
          <a:lstStyle>
            <a:lvl1pPr>
              <a:buNone/>
              <a:defRPr sz="1800" b="1">
                <a:solidFill>
                  <a:srgbClr val="36434D"/>
                </a:solidFill>
                <a:latin typeface="Arial" pitchFamily="34" charset="0"/>
                <a:cs typeface="Arial" pitchFamily="34" charset="0"/>
              </a:defRPr>
            </a:lvl1pPr>
          </a:lstStyle>
          <a:p>
            <a:pPr lvl="0"/>
            <a:r>
              <a:rPr lang="en-US"/>
              <a:t>Click to edit Master text styles</a:t>
            </a:r>
          </a:p>
        </p:txBody>
      </p:sp>
      <p:sp>
        <p:nvSpPr>
          <p:cNvPr id="18" name="Text Placeholder 17"/>
          <p:cNvSpPr>
            <a:spLocks noGrp="1"/>
          </p:cNvSpPr>
          <p:nvPr>
            <p:ph type="body" sz="quarter" idx="14" hasCustomPrompt="1"/>
          </p:nvPr>
        </p:nvSpPr>
        <p:spPr>
          <a:xfrm>
            <a:off x="666720" y="6000768"/>
            <a:ext cx="6357982" cy="214314"/>
          </a:xfrm>
          <a:prstGeom prst="rect">
            <a:avLst/>
          </a:prstGeom>
        </p:spPr>
        <p:txBody>
          <a:bodyPr lIns="0" rIns="0"/>
          <a:lstStyle>
            <a:lvl1pPr marL="0" indent="0">
              <a:buNone/>
              <a:defRPr sz="800" i="1" baseline="0"/>
            </a:lvl1pPr>
          </a:lstStyle>
          <a:p>
            <a:pPr lvl="0"/>
            <a:r>
              <a:rPr lang="en-US" dirty="0"/>
              <a:t>Slide reference - Click to edit Master text styles</a:t>
            </a:r>
          </a:p>
        </p:txBody>
      </p:sp>
      <p:sp>
        <p:nvSpPr>
          <p:cNvPr id="7" name="Content Placeholder 6"/>
          <p:cNvSpPr>
            <a:spLocks noGrp="1"/>
          </p:cNvSpPr>
          <p:nvPr>
            <p:ph sz="quarter" idx="15" hasCustomPrompt="1"/>
          </p:nvPr>
        </p:nvSpPr>
        <p:spPr>
          <a:xfrm>
            <a:off x="666720" y="5643562"/>
            <a:ext cx="4214813" cy="285767"/>
          </a:xfrm>
          <a:prstGeom prst="rect">
            <a:avLst/>
          </a:prstGeom>
        </p:spPr>
        <p:txBody>
          <a:bodyPr lIns="36000" rIns="36000"/>
          <a:lstStyle>
            <a:lvl1pPr>
              <a:buNone/>
              <a:defRPr sz="1100">
                <a:solidFill>
                  <a:schemeClr val="bg1"/>
                </a:solidFill>
              </a:defRPr>
            </a:lvl1pPr>
          </a:lstStyle>
          <a:p>
            <a:pPr lvl="0"/>
            <a:r>
              <a:rPr lang="en-US" dirty="0"/>
              <a:t>‹#› │ Title│ date</a:t>
            </a:r>
          </a:p>
        </p:txBody>
      </p:sp>
    </p:spTree>
    <p:extLst>
      <p:ext uri="{BB962C8B-B14F-4D97-AF65-F5344CB8AC3E}">
        <p14:creationId xmlns:p14="http://schemas.microsoft.com/office/powerpoint/2010/main" val="81999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extBox 6"/>
          <p:cNvSpPr txBox="1"/>
          <p:nvPr userDrawn="1"/>
        </p:nvSpPr>
        <p:spPr>
          <a:xfrm>
            <a:off x="2649538" y="260350"/>
            <a:ext cx="3167062" cy="1873250"/>
          </a:xfrm>
          <a:prstGeom prst="rect">
            <a:avLst/>
          </a:prstGeom>
        </p:spPr>
        <p:txBody>
          <a:bodyPr>
            <a:normAutofit/>
          </a:bodyPr>
          <a:lstStyle/>
          <a:p>
            <a:pPr fontAlgn="auto">
              <a:spcBef>
                <a:spcPts val="0"/>
              </a:spcBef>
              <a:spcAft>
                <a:spcPts val="0"/>
              </a:spcAft>
              <a:defRPr/>
            </a:pPr>
            <a:endParaRPr lang="en-GB" dirty="0">
              <a:latin typeface="+mn-lt"/>
            </a:endParaRPr>
          </a:p>
        </p:txBody>
      </p:sp>
      <p:sp>
        <p:nvSpPr>
          <p:cNvPr id="6" name="Text Placeholder 5"/>
          <p:cNvSpPr>
            <a:spLocks noGrp="1"/>
          </p:cNvSpPr>
          <p:nvPr>
            <p:ph type="body" sz="quarter" idx="11"/>
          </p:nvPr>
        </p:nvSpPr>
        <p:spPr>
          <a:xfrm>
            <a:off x="488504" y="1340545"/>
            <a:ext cx="4464496" cy="1728415"/>
          </a:xfrm>
          <a:prstGeom prst="rect">
            <a:avLst/>
          </a:prstGeom>
        </p:spPr>
        <p:txBody>
          <a:bodyPr/>
          <a:lstStyle>
            <a:lvl1pPr marL="0" indent="0">
              <a:buNone/>
              <a:defRPr sz="4200" b="1" baseline="0">
                <a:solidFill>
                  <a:schemeClr val="bg1"/>
                </a:solidFill>
                <a:latin typeface="Arial" pitchFamily="34" charset="0"/>
                <a:cs typeface="Arial" pitchFamily="34" charset="0"/>
              </a:defRPr>
            </a:lvl1pPr>
          </a:lstStyle>
          <a:p>
            <a:pPr lvl="0"/>
            <a:r>
              <a:rPr lang="en-US" dirty="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920552" y="1556792"/>
            <a:ext cx="8280275" cy="3527970"/>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476672"/>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85813" y="404813"/>
            <a:ext cx="8280400" cy="647700"/>
          </a:xfrm>
        </p:spPr>
        <p:txBody>
          <a:bodyPr/>
          <a:lstStyle/>
          <a:p>
            <a:r>
              <a:rPr lang="en-US"/>
              <a:t>Click to edit Master title style</a:t>
            </a:r>
          </a:p>
        </p:txBody>
      </p:sp>
      <p:sp>
        <p:nvSpPr>
          <p:cNvPr id="3" name="Content Placeholder 2"/>
          <p:cNvSpPr>
            <a:spLocks noGrp="1"/>
          </p:cNvSpPr>
          <p:nvPr>
            <p:ph idx="1"/>
          </p:nvPr>
        </p:nvSpPr>
        <p:spPr>
          <a:xfrm>
            <a:off x="671513" y="1600200"/>
            <a:ext cx="8561387" cy="3700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ustomer Research 2017 - Task Slide">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874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920552" y="1556792"/>
            <a:ext cx="8280275" cy="3527970"/>
          </a:xfrm>
          <a:prstGeom prst="rect">
            <a:avLst/>
          </a:prstGeom>
        </p:spPr>
        <p:txBody>
          <a:bodyPr/>
          <a:lstStyle>
            <a:lvl1pPr marL="0" indent="0">
              <a:buNone/>
              <a:defRPr sz="1600" baseline="0">
                <a:latin typeface="Arial" pitchFamily="34" charset="0"/>
                <a:cs typeface="Arial" pitchFamily="34" charset="0"/>
              </a:defRPr>
            </a:lvl1pPr>
          </a:lstStyle>
          <a:p>
            <a:pPr lvl="0"/>
            <a:r>
              <a:rPr lang="en-US" dirty="0"/>
              <a:t>Click to edit Master text styles</a:t>
            </a:r>
          </a:p>
        </p:txBody>
      </p:sp>
      <p:sp>
        <p:nvSpPr>
          <p:cNvPr id="11" name="Text Placeholder 10"/>
          <p:cNvSpPr>
            <a:spLocks noGrp="1"/>
          </p:cNvSpPr>
          <p:nvPr>
            <p:ph type="body" sz="quarter" idx="11"/>
          </p:nvPr>
        </p:nvSpPr>
        <p:spPr>
          <a:xfrm>
            <a:off x="992560" y="476672"/>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1363227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331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66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681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7"/>
          <p:cNvSpPr txBox="1">
            <a:spLocks noChangeArrowheads="1"/>
          </p:cNvSpPr>
          <p:nvPr/>
        </p:nvSpPr>
        <p:spPr bwMode="auto">
          <a:xfrm>
            <a:off x="488950" y="6237322"/>
            <a:ext cx="4319588" cy="319639"/>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3" name="Picture 8" descr="SE landscape logo (cmyk).jpg"/>
          <p:cNvPicPr>
            <a:picLocks noChangeAspect="1"/>
          </p:cNvPicPr>
          <p:nvPr/>
        </p:nvPicPr>
        <p:blipFill>
          <a:blip r:embed="rId2" cstate="email"/>
          <a:srcRect/>
          <a:stretch>
            <a:fillRect/>
          </a:stretch>
        </p:blipFill>
        <p:spPr bwMode="auto">
          <a:xfrm>
            <a:off x="7202489" y="6165884"/>
            <a:ext cx="2214562" cy="365125"/>
          </a:xfrm>
          <a:prstGeom prst="rect">
            <a:avLst/>
          </a:prstGeom>
          <a:noFill/>
          <a:ln w="9525">
            <a:noFill/>
            <a:miter lim="800000"/>
            <a:headEnd/>
            <a:tailEnd/>
          </a:ln>
        </p:spPr>
      </p:pic>
      <p:grpSp>
        <p:nvGrpSpPr>
          <p:cNvPr id="4" name="Group 6"/>
          <p:cNvGrpSpPr>
            <a:grpSpLocks/>
          </p:cNvGrpSpPr>
          <p:nvPr/>
        </p:nvGrpSpPr>
        <p:grpSpPr bwMode="auto">
          <a:xfrm>
            <a:off x="0" y="5589623"/>
            <a:ext cx="9906000" cy="967339"/>
            <a:chOff x="0" y="5589240"/>
            <a:chExt cx="9906000" cy="968113"/>
          </a:xfrm>
        </p:grpSpPr>
        <p:sp>
          <p:nvSpPr>
            <p:cNvPr id="5" name="Rectangle 4"/>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6" name="TextBox 8"/>
            <p:cNvSpPr txBox="1">
              <a:spLocks noChangeArrowheads="1"/>
            </p:cNvSpPr>
            <p:nvPr/>
          </p:nvSpPr>
          <p:spPr bwMode="auto">
            <a:xfrm>
              <a:off x="488950" y="6237458"/>
              <a:ext cx="4319588" cy="319895"/>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7" name="Picture 2" descr="SE landscape logo (cmyk).jpg"/>
            <p:cNvPicPr>
              <a:picLocks noChangeAspect="1"/>
            </p:cNvPicPr>
            <p:nvPr/>
          </p:nvPicPr>
          <p:blipFill>
            <a:blip r:embed="rId2" cstate="email"/>
            <a:srcRect/>
            <a:stretch>
              <a:fillRect/>
            </a:stretch>
          </p:blipFill>
          <p:spPr bwMode="auto">
            <a:xfrm>
              <a:off x="7202933" y="6165850"/>
              <a:ext cx="2214563" cy="365125"/>
            </a:xfrm>
            <a:prstGeom prst="rect">
              <a:avLst/>
            </a:prstGeom>
            <a:noFill/>
            <a:ln w="9525">
              <a:noFill/>
              <a:miter lim="800000"/>
              <a:headEnd/>
              <a:tailEnd/>
            </a:ln>
          </p:spPr>
        </p:pic>
      </p:grpSp>
    </p:spTree>
    <p:extLst>
      <p:ext uri="{BB962C8B-B14F-4D97-AF65-F5344CB8AC3E}">
        <p14:creationId xmlns:p14="http://schemas.microsoft.com/office/powerpoint/2010/main" val="6191062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95300" y="1600206"/>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73546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34"/>
            <a:ext cx="8420100" cy="1362075"/>
          </a:xfrm>
          <a:prstGeom prst="rect">
            <a:avLst/>
          </a:prstGeom>
        </p:spPr>
        <p:txBody>
          <a:bodyPr anchor="t"/>
          <a:lstStyle>
            <a:lvl1pPr algn="l">
              <a:defRPr sz="3692"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en-US"/>
              <a:t>Click to edit Master text styles</a:t>
            </a:r>
          </a:p>
        </p:txBody>
      </p:sp>
    </p:spTree>
    <p:extLst>
      <p:ext uri="{BB962C8B-B14F-4D97-AF65-F5344CB8AC3E}">
        <p14:creationId xmlns:p14="http://schemas.microsoft.com/office/powerpoint/2010/main" val="1312129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3" y="1600206"/>
            <a:ext cx="4381501"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199" y="1600206"/>
            <a:ext cx="4381501"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11026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94" y="1535113"/>
            <a:ext cx="437832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5032394" y="2174875"/>
            <a:ext cx="437832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0777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24260659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959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8" y="273050"/>
            <a:ext cx="3259138" cy="1162050"/>
          </a:xfrm>
          <a:prstGeom prst="rect">
            <a:avLst/>
          </a:prstGeom>
        </p:spPr>
        <p:txBody>
          <a:bodyPr anchor="b"/>
          <a:lstStyle>
            <a:lvl1pPr algn="l">
              <a:defRPr sz="1846" b="1"/>
            </a:lvl1pPr>
          </a:lstStyle>
          <a:p>
            <a:r>
              <a:rPr lang="en-US"/>
              <a:t>Click to edit Master title style</a:t>
            </a:r>
            <a:endParaRPr lang="en-GB"/>
          </a:p>
        </p:txBody>
      </p:sp>
      <p:sp>
        <p:nvSpPr>
          <p:cNvPr id="3" name="Content Placeholder 2"/>
          <p:cNvSpPr>
            <a:spLocks noGrp="1"/>
          </p:cNvSpPr>
          <p:nvPr>
            <p:ph idx="1"/>
          </p:nvPr>
        </p:nvSpPr>
        <p:spPr>
          <a:xfrm>
            <a:off x="3873499" y="273084"/>
            <a:ext cx="5537201"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8" y="1435103"/>
            <a:ext cx="3259138"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Tree>
    <p:extLst>
      <p:ext uri="{BB962C8B-B14F-4D97-AF65-F5344CB8AC3E}">
        <p14:creationId xmlns:p14="http://schemas.microsoft.com/office/powerpoint/2010/main" val="27529386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1846"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en-GB" noProof="0" dirty="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Tree>
    <p:extLst>
      <p:ext uri="{BB962C8B-B14F-4D97-AF65-F5344CB8AC3E}">
        <p14:creationId xmlns:p14="http://schemas.microsoft.com/office/powerpoint/2010/main" val="393301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95300" y="1600206"/>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271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72"/>
            <a:ext cx="222885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8" y="274672"/>
            <a:ext cx="65341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890870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992566" y="476672"/>
            <a:ext cx="7920881" cy="576064"/>
          </a:xfrm>
          <a:prstGeom prst="rect">
            <a:avLst/>
          </a:prstGeom>
          <a:noFill/>
        </p:spPr>
        <p:txBody>
          <a:bodyPr/>
          <a:lstStyle>
            <a:lvl1pPr marL="0" indent="0" algn="ctr">
              <a:buNone/>
              <a:defRPr sz="2215" b="1">
                <a:solidFill>
                  <a:schemeClr val="bg1"/>
                </a:solidFill>
                <a:latin typeface="Arial" pitchFamily="34" charset="0"/>
                <a:cs typeface="Arial" pitchFamily="34" charset="0"/>
              </a:defRPr>
            </a:lvl1pPr>
          </a:lstStyle>
          <a:p>
            <a:pPr lvl="0"/>
            <a:r>
              <a:rPr lang="en-US" dirty="0"/>
              <a:t>Click to edit Master title style</a:t>
            </a:r>
            <a:endParaRPr lang="en-GB" dirty="0"/>
          </a:p>
        </p:txBody>
      </p:sp>
      <p:sp>
        <p:nvSpPr>
          <p:cNvPr id="5" name="Text Placeholder 4"/>
          <p:cNvSpPr>
            <a:spLocks noGrp="1"/>
          </p:cNvSpPr>
          <p:nvPr>
            <p:ph type="body" sz="quarter" idx="12"/>
          </p:nvPr>
        </p:nvSpPr>
        <p:spPr>
          <a:xfrm>
            <a:off x="666720" y="1857364"/>
            <a:ext cx="8715436" cy="3357586"/>
          </a:xfrm>
          <a:prstGeom prst="rect">
            <a:avLst/>
          </a:prstGeom>
        </p:spPr>
        <p:txBody>
          <a:bodyPr/>
          <a:lstStyle>
            <a:lvl1pPr marL="161196" indent="-161196">
              <a:defRPr sz="1662">
                <a:latin typeface="Arial" pitchFamily="34" charset="0"/>
                <a:cs typeface="Arial" pitchFamily="34" charset="0"/>
              </a:defRPr>
            </a:lvl1pPr>
            <a:lvl2pPr>
              <a:defRPr sz="1662">
                <a:latin typeface="Arial" pitchFamily="34" charset="0"/>
                <a:cs typeface="Arial" pitchFamily="34" charset="0"/>
              </a:defRPr>
            </a:lvl2pPr>
            <a:lvl3pPr>
              <a:defRPr sz="1662">
                <a:latin typeface="Arial" pitchFamily="34" charset="0"/>
                <a:cs typeface="Arial" pitchFamily="34" charset="0"/>
              </a:defRPr>
            </a:lvl3pPr>
            <a:lvl4pPr>
              <a:defRPr sz="1662">
                <a:latin typeface="Arial" pitchFamily="34" charset="0"/>
                <a:cs typeface="Arial" pitchFamily="34" charset="0"/>
              </a:defRPr>
            </a:lvl4pPr>
            <a:lvl5pPr>
              <a:defRPr sz="1662">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66720" y="1214422"/>
            <a:ext cx="8715436" cy="571504"/>
          </a:xfrm>
          <a:prstGeom prst="rect">
            <a:avLst/>
          </a:prstGeom>
        </p:spPr>
        <p:txBody>
          <a:bodyPr lIns="36000" rIns="36000"/>
          <a:lstStyle>
            <a:lvl1pPr>
              <a:buNone/>
              <a:defRPr sz="1662" b="1">
                <a:solidFill>
                  <a:srgbClr val="36434D"/>
                </a:solidFill>
                <a:latin typeface="Arial" pitchFamily="34" charset="0"/>
                <a:cs typeface="Arial" pitchFamily="34" charset="0"/>
              </a:defRPr>
            </a:lvl1pPr>
          </a:lstStyle>
          <a:p>
            <a:pPr lvl="0"/>
            <a:r>
              <a:rPr lang="en-US"/>
              <a:t>Click to edit Master text styles</a:t>
            </a:r>
          </a:p>
        </p:txBody>
      </p:sp>
      <p:sp>
        <p:nvSpPr>
          <p:cNvPr id="18" name="Text Placeholder 17"/>
          <p:cNvSpPr>
            <a:spLocks noGrp="1"/>
          </p:cNvSpPr>
          <p:nvPr>
            <p:ph type="body" sz="quarter" idx="14" hasCustomPrompt="1"/>
          </p:nvPr>
        </p:nvSpPr>
        <p:spPr>
          <a:xfrm>
            <a:off x="666720" y="6000768"/>
            <a:ext cx="6357982" cy="214314"/>
          </a:xfrm>
          <a:prstGeom prst="rect">
            <a:avLst/>
          </a:prstGeom>
        </p:spPr>
        <p:txBody>
          <a:bodyPr lIns="0" rIns="0"/>
          <a:lstStyle>
            <a:lvl1pPr marL="0" indent="0">
              <a:buNone/>
              <a:defRPr sz="738" i="1" baseline="0"/>
            </a:lvl1pPr>
          </a:lstStyle>
          <a:p>
            <a:pPr lvl="0"/>
            <a:r>
              <a:rPr lang="en-US" dirty="0"/>
              <a:t>Slide reference - Click to edit Master text styles</a:t>
            </a:r>
          </a:p>
        </p:txBody>
      </p:sp>
      <p:sp>
        <p:nvSpPr>
          <p:cNvPr id="7" name="Content Placeholder 6"/>
          <p:cNvSpPr>
            <a:spLocks noGrp="1"/>
          </p:cNvSpPr>
          <p:nvPr>
            <p:ph sz="quarter" idx="15" hasCustomPrompt="1"/>
          </p:nvPr>
        </p:nvSpPr>
        <p:spPr>
          <a:xfrm>
            <a:off x="666738" y="5643596"/>
            <a:ext cx="4214813" cy="285767"/>
          </a:xfrm>
          <a:prstGeom prst="rect">
            <a:avLst/>
          </a:prstGeom>
        </p:spPr>
        <p:txBody>
          <a:bodyPr lIns="36000" rIns="36000"/>
          <a:lstStyle>
            <a:lvl1pPr>
              <a:buNone/>
              <a:defRPr sz="1015">
                <a:solidFill>
                  <a:schemeClr val="bg1"/>
                </a:solidFill>
              </a:defRPr>
            </a:lvl1pPr>
          </a:lstStyle>
          <a:p>
            <a:pPr lvl="0"/>
            <a:r>
              <a:rPr lang="en-US" dirty="0"/>
              <a:t>‹#› │ Title│ date</a:t>
            </a:r>
          </a:p>
        </p:txBody>
      </p:sp>
    </p:spTree>
    <p:extLst>
      <p:ext uri="{BB962C8B-B14F-4D97-AF65-F5344CB8AC3E}">
        <p14:creationId xmlns:p14="http://schemas.microsoft.com/office/powerpoint/2010/main" val="876380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Customer Research 2017 - Task Slide">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495300" y="1600202"/>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0098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920553" y="1556792"/>
            <a:ext cx="8280275" cy="3527970"/>
          </a:xfrm>
          <a:prstGeom prst="rect">
            <a:avLst/>
          </a:prstGeom>
        </p:spPr>
        <p:txBody>
          <a:bodyPr/>
          <a:lstStyle>
            <a:lvl1pPr marL="0" indent="0">
              <a:buNone/>
              <a:defRPr sz="1300" baseline="0">
                <a:latin typeface="Arial" pitchFamily="34" charset="0"/>
                <a:cs typeface="Arial" pitchFamily="34" charset="0"/>
              </a:defRPr>
            </a:lvl1pPr>
          </a:lstStyle>
          <a:p>
            <a:pPr lvl="0"/>
            <a:r>
              <a:rPr lang="en-US" dirty="0"/>
              <a:t>Click to edit Master text styles</a:t>
            </a:r>
          </a:p>
        </p:txBody>
      </p:sp>
      <p:sp>
        <p:nvSpPr>
          <p:cNvPr id="11" name="Text Placeholder 10"/>
          <p:cNvSpPr>
            <a:spLocks noGrp="1"/>
          </p:cNvSpPr>
          <p:nvPr>
            <p:ph type="body" sz="quarter" idx="11"/>
          </p:nvPr>
        </p:nvSpPr>
        <p:spPr>
          <a:xfrm>
            <a:off x="992561" y="476672"/>
            <a:ext cx="7920880" cy="576064"/>
          </a:xfrm>
          <a:prstGeom prst="rect">
            <a:avLst/>
          </a:prstGeom>
          <a:noFill/>
        </p:spPr>
        <p:txBody>
          <a:bodyPr/>
          <a:lstStyle>
            <a:lvl1pPr marL="0" indent="0" algn="ctr">
              <a:buNone/>
              <a:defRPr sz="1950" b="1">
                <a:solidFill>
                  <a:schemeClr val="bg1"/>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29040812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C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9243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495300" y="1600202"/>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5037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5.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6.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7"/>
          <p:cNvSpPr txBox="1">
            <a:spLocks noChangeArrowheads="1"/>
          </p:cNvSpPr>
          <p:nvPr/>
        </p:nvSpPr>
        <p:spPr bwMode="auto">
          <a:xfrm>
            <a:off x="488950" y="6237288"/>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2051" name="Picture 2" descr="SE landscape logo (cmyk).jpg"/>
          <p:cNvPicPr>
            <a:picLocks noChangeAspect="1"/>
          </p:cNvPicPr>
          <p:nvPr/>
        </p:nvPicPr>
        <p:blipFill>
          <a:blip r:embed="rId15" cstate="print"/>
          <a:srcRect/>
          <a:stretch>
            <a:fillRect/>
          </a:stretch>
        </p:blipFill>
        <p:spPr bwMode="auto">
          <a:xfrm>
            <a:off x="7202488" y="6165850"/>
            <a:ext cx="2214562" cy="365125"/>
          </a:xfrm>
          <a:prstGeom prst="rect">
            <a:avLst/>
          </a:prstGeom>
          <a:noFill/>
          <a:ln w="9525">
            <a:noFill/>
            <a:miter lim="800000"/>
            <a:headEnd/>
            <a:tailEnd/>
          </a:ln>
        </p:spPr>
      </p:pic>
      <p:grpSp>
        <p:nvGrpSpPr>
          <p:cNvPr id="2" name="Group 6"/>
          <p:cNvGrpSpPr>
            <a:grpSpLocks/>
          </p:cNvGrpSpPr>
          <p:nvPr/>
        </p:nvGrpSpPr>
        <p:grpSpPr bwMode="auto">
          <a:xfrm>
            <a:off x="0" y="5589588"/>
            <a:ext cx="9906000" cy="985837"/>
            <a:chOff x="0" y="5589240"/>
            <a:chExt cx="9906000" cy="986626"/>
          </a:xfrm>
        </p:grpSpPr>
        <p:sp>
          <p:nvSpPr>
            <p:cNvPr id="17" name="Rectangle 16"/>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18" name="TextBox 8"/>
            <p:cNvSpPr txBox="1">
              <a:spLocks noChangeArrowheads="1"/>
            </p:cNvSpPr>
            <p:nvPr/>
          </p:nvSpPr>
          <p:spPr bwMode="auto">
            <a:xfrm>
              <a:off x="488950" y="6237458"/>
              <a:ext cx="4319588" cy="338408"/>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2055" name="Picture 2" descr="SE landscape logo (cmyk).jpg"/>
            <p:cNvPicPr>
              <a:picLocks noChangeAspect="1"/>
            </p:cNvPicPr>
            <p:nvPr/>
          </p:nvPicPr>
          <p:blipFill>
            <a:blip r:embed="rId15" cstate="print"/>
            <a:srcRect/>
            <a:stretch>
              <a:fillRect/>
            </a:stretch>
          </p:blipFill>
          <p:spPr bwMode="auto">
            <a:xfrm>
              <a:off x="7202933" y="6165850"/>
              <a:ext cx="2214563" cy="36512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5" r:id="rId12"/>
    <p:sldLayoutId id="2147483697" r:id="rId13"/>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552450" y="333375"/>
            <a:ext cx="8785225"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404813"/>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671513" y="1600200"/>
            <a:ext cx="8561387" cy="3700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16"/>
          <p:cNvGrpSpPr>
            <a:grpSpLocks/>
          </p:cNvGrpSpPr>
          <p:nvPr userDrawn="1"/>
        </p:nvGrpSpPr>
        <p:grpSpPr bwMode="auto">
          <a:xfrm>
            <a:off x="0" y="5589588"/>
            <a:ext cx="9906000" cy="1035050"/>
            <a:chOff x="0" y="3521"/>
            <a:chExt cx="6240" cy="652"/>
          </a:xfrm>
        </p:grpSpPr>
        <p:pic>
          <p:nvPicPr>
            <p:cNvPr id="1030" name="Picture 2" descr="SE landscape logo (cmyk).jpg"/>
            <p:cNvPicPr>
              <a:picLocks noChangeAspect="1"/>
            </p:cNvPicPr>
            <p:nvPr userDrawn="1"/>
          </p:nvPicPr>
          <p:blipFill>
            <a:blip r:embed="rId4" cstate="print"/>
            <a:srcRect/>
            <a:stretch>
              <a:fillRect/>
            </a:stretch>
          </p:blipFill>
          <p:spPr bwMode="auto">
            <a:xfrm>
              <a:off x="4254" y="3896"/>
              <a:ext cx="1679" cy="277"/>
            </a:xfrm>
            <a:prstGeom prst="rect">
              <a:avLst/>
            </a:prstGeom>
            <a:noFill/>
            <a:ln w="9525">
              <a:noFill/>
              <a:miter lim="800000"/>
              <a:headEnd/>
              <a:tailEnd/>
            </a:ln>
          </p:spPr>
        </p:pic>
        <p:sp>
          <p:nvSpPr>
            <p:cNvPr id="17" name="Rectangle 16"/>
            <p:cNvSpPr/>
            <p:nvPr userDrawn="1"/>
          </p:nvSpPr>
          <p:spPr>
            <a:xfrm>
              <a:off x="0" y="3521"/>
              <a:ext cx="6240" cy="227"/>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prstClr val="white"/>
                </a:solidFill>
              </a:endParaRPr>
            </a:p>
          </p:txBody>
        </p:sp>
        <p:pic>
          <p:nvPicPr>
            <p:cNvPr id="1032" name="Picture 9" descr="sdi logo sm.jpg"/>
            <p:cNvPicPr>
              <a:picLocks noChangeAspect="1"/>
            </p:cNvPicPr>
            <p:nvPr userDrawn="1"/>
          </p:nvPicPr>
          <p:blipFill>
            <a:blip r:embed="rId5" cstate="print"/>
            <a:srcRect/>
            <a:stretch>
              <a:fillRect/>
            </a:stretch>
          </p:blipFill>
          <p:spPr bwMode="auto">
            <a:xfrm>
              <a:off x="308" y="3878"/>
              <a:ext cx="1179" cy="29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11" r:id="rId1"/>
    <p:sldLayoutId id="2147483712" r:id="rId2"/>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666750" y="333375"/>
            <a:ext cx="8785225"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315487240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100558"/>
      </p:ext>
    </p:extLst>
  </p:cSld>
  <p:clrMap bg1="lt1" tx1="dk1" bg2="lt2" tx2="dk2" accent1="accent1" accent2="accent2" accent3="accent3" accent4="accent4" accent5="accent5" accent6="accent6" hlink="hlink" folHlink="folHlink"/>
  <p:sldLayoutIdLst>
    <p:sldLayoutId id="2147483719"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7"/>
          <p:cNvSpPr txBox="1">
            <a:spLocks noChangeArrowheads="1"/>
          </p:cNvSpPr>
          <p:nvPr/>
        </p:nvSpPr>
        <p:spPr bwMode="auto">
          <a:xfrm>
            <a:off x="488950" y="6237322"/>
            <a:ext cx="4319588" cy="319639"/>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2051" name="Picture 2" descr="SE landscape logo (cmyk).jpg"/>
          <p:cNvPicPr>
            <a:picLocks noChangeAspect="1"/>
          </p:cNvPicPr>
          <p:nvPr/>
        </p:nvPicPr>
        <p:blipFill>
          <a:blip r:embed="rId14" cstate="email"/>
          <a:srcRect/>
          <a:stretch>
            <a:fillRect/>
          </a:stretch>
        </p:blipFill>
        <p:spPr bwMode="auto">
          <a:xfrm>
            <a:off x="7202489" y="6165884"/>
            <a:ext cx="2214562" cy="365125"/>
          </a:xfrm>
          <a:prstGeom prst="rect">
            <a:avLst/>
          </a:prstGeom>
          <a:noFill/>
          <a:ln w="9525">
            <a:noFill/>
            <a:miter lim="800000"/>
            <a:headEnd/>
            <a:tailEnd/>
          </a:ln>
        </p:spPr>
      </p:pic>
      <p:grpSp>
        <p:nvGrpSpPr>
          <p:cNvPr id="2" name="Group 6"/>
          <p:cNvGrpSpPr>
            <a:grpSpLocks/>
          </p:cNvGrpSpPr>
          <p:nvPr/>
        </p:nvGrpSpPr>
        <p:grpSpPr bwMode="auto">
          <a:xfrm>
            <a:off x="0" y="5589623"/>
            <a:ext cx="9906000" cy="967339"/>
            <a:chOff x="0" y="5589240"/>
            <a:chExt cx="9906000" cy="968113"/>
          </a:xfrm>
        </p:grpSpPr>
        <p:sp>
          <p:nvSpPr>
            <p:cNvPr id="17" name="Rectangle 16"/>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18" name="TextBox 8"/>
            <p:cNvSpPr txBox="1">
              <a:spLocks noChangeArrowheads="1"/>
            </p:cNvSpPr>
            <p:nvPr/>
          </p:nvSpPr>
          <p:spPr bwMode="auto">
            <a:xfrm>
              <a:off x="488950" y="6237458"/>
              <a:ext cx="4319588" cy="319895"/>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2055" name="Picture 2" descr="SE landscape logo (cmyk).jpg"/>
            <p:cNvPicPr>
              <a:picLocks noChangeAspect="1"/>
            </p:cNvPicPr>
            <p:nvPr/>
          </p:nvPicPr>
          <p:blipFill>
            <a:blip r:embed="rId14" cstate="email"/>
            <a:srcRect/>
            <a:stretch>
              <a:fillRect/>
            </a:stretch>
          </p:blipFill>
          <p:spPr bwMode="auto">
            <a:xfrm>
              <a:off x="7202933" y="6165850"/>
              <a:ext cx="2214563" cy="365125"/>
            </a:xfrm>
            <a:prstGeom prst="rect">
              <a:avLst/>
            </a:prstGeom>
            <a:noFill/>
            <a:ln w="9525">
              <a:noFill/>
              <a:miter lim="800000"/>
              <a:headEnd/>
              <a:tailEnd/>
            </a:ln>
          </p:spPr>
        </p:pic>
      </p:grpSp>
    </p:spTree>
    <p:extLst>
      <p:ext uri="{BB962C8B-B14F-4D97-AF65-F5344CB8AC3E}">
        <p14:creationId xmlns:p14="http://schemas.microsoft.com/office/powerpoint/2010/main" val="291437503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ctr" rtl="0" eaLnBrk="0" fontAlgn="base" hangingPunct="0">
        <a:spcBef>
          <a:spcPct val="0"/>
        </a:spcBef>
        <a:spcAft>
          <a:spcPct val="0"/>
        </a:spcAft>
        <a:defRPr sz="2215">
          <a:solidFill>
            <a:schemeClr val="bg1"/>
          </a:solidFill>
          <a:latin typeface="+mj-lt"/>
          <a:ea typeface="+mj-ea"/>
          <a:cs typeface="+mj-cs"/>
        </a:defRPr>
      </a:lvl1pPr>
      <a:lvl2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5pPr>
      <a:lvl6pPr marL="422041"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6pPr>
      <a:lvl7pPr marL="844083"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7pPr>
      <a:lvl8pPr marL="1266124"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8pPr>
      <a:lvl9pPr marL="1688165"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9pPr>
    </p:titleStyle>
    <p:bodyStyle>
      <a:lvl1pPr marL="316531" indent="-316531" algn="l" rtl="0" eaLnBrk="0" fontAlgn="base" hangingPunct="0">
        <a:spcBef>
          <a:spcPct val="20000"/>
        </a:spcBef>
        <a:spcAft>
          <a:spcPct val="0"/>
        </a:spcAft>
        <a:buFont typeface="Arial" charset="0"/>
        <a:buChar char="•"/>
        <a:defRPr sz="1477">
          <a:solidFill>
            <a:schemeClr val="tx1"/>
          </a:solidFill>
          <a:latin typeface="+mn-lt"/>
          <a:ea typeface="+mn-ea"/>
          <a:cs typeface="+mn-cs"/>
        </a:defRPr>
      </a:lvl1pPr>
      <a:lvl2pPr marL="685817" indent="-263776" algn="l" rtl="0" eaLnBrk="0" fontAlgn="base" hangingPunct="0">
        <a:spcBef>
          <a:spcPct val="20000"/>
        </a:spcBef>
        <a:spcAft>
          <a:spcPct val="0"/>
        </a:spcAft>
        <a:buFont typeface="Arial" charset="0"/>
        <a:buChar char="–"/>
        <a:defRPr sz="1292">
          <a:solidFill>
            <a:schemeClr val="tx1"/>
          </a:solidFill>
          <a:latin typeface="+mn-lt"/>
          <a:ea typeface="+mn-ea"/>
          <a:cs typeface="+mn-cs"/>
        </a:defRPr>
      </a:lvl2pPr>
      <a:lvl3pPr marL="1055103" indent="-211021" algn="l" rtl="0" eaLnBrk="0" fontAlgn="base" hangingPunct="0">
        <a:spcBef>
          <a:spcPct val="20000"/>
        </a:spcBef>
        <a:spcAft>
          <a:spcPct val="0"/>
        </a:spcAft>
        <a:buFont typeface="Arial" charset="0"/>
        <a:buChar char="•"/>
        <a:defRPr sz="1108">
          <a:solidFill>
            <a:schemeClr val="tx1"/>
          </a:solidFill>
          <a:latin typeface="+mn-lt"/>
          <a:ea typeface="+mn-ea"/>
          <a:cs typeface="+mn-cs"/>
        </a:defRPr>
      </a:lvl3pPr>
      <a:lvl4pPr marL="1477145" indent="-211021" algn="l" rtl="0" eaLnBrk="0" fontAlgn="base" hangingPunct="0">
        <a:spcBef>
          <a:spcPct val="20000"/>
        </a:spcBef>
        <a:spcAft>
          <a:spcPct val="0"/>
        </a:spcAft>
        <a:buFont typeface="Arial" charset="0"/>
        <a:buChar char="–"/>
        <a:defRPr sz="923">
          <a:solidFill>
            <a:schemeClr val="tx1"/>
          </a:solidFill>
          <a:latin typeface="+mn-lt"/>
          <a:ea typeface="+mn-ea"/>
          <a:cs typeface="+mn-cs"/>
        </a:defRPr>
      </a:lvl4pPr>
      <a:lvl5pPr marL="1899186" indent="-211021" algn="l" rtl="0" eaLnBrk="0" fontAlgn="base" hangingPunct="0">
        <a:spcBef>
          <a:spcPct val="20000"/>
        </a:spcBef>
        <a:spcAft>
          <a:spcPct val="0"/>
        </a:spcAft>
        <a:buFont typeface="Arial" charset="0"/>
        <a:buChar char="»"/>
        <a:defRPr sz="738">
          <a:solidFill>
            <a:schemeClr val="tx1"/>
          </a:solidFill>
          <a:latin typeface="+mn-lt"/>
          <a:ea typeface="+mn-ea"/>
          <a:cs typeface="+mn-cs"/>
        </a:defRPr>
      </a:lvl5pPr>
      <a:lvl6pPr marL="2321227" indent="-211021" algn="l" rtl="0" fontAlgn="base">
        <a:spcBef>
          <a:spcPct val="20000"/>
        </a:spcBef>
        <a:spcAft>
          <a:spcPct val="0"/>
        </a:spcAft>
        <a:buFont typeface="Arial" pitchFamily="34" charset="0"/>
        <a:buChar char="»"/>
        <a:defRPr sz="738">
          <a:solidFill>
            <a:schemeClr val="tx1"/>
          </a:solidFill>
          <a:latin typeface="+mn-lt"/>
          <a:ea typeface="+mn-ea"/>
          <a:cs typeface="+mn-cs"/>
        </a:defRPr>
      </a:lvl6pPr>
      <a:lvl7pPr marL="2743269" indent="-211021" algn="l" rtl="0" fontAlgn="base">
        <a:spcBef>
          <a:spcPct val="20000"/>
        </a:spcBef>
        <a:spcAft>
          <a:spcPct val="0"/>
        </a:spcAft>
        <a:buFont typeface="Arial" pitchFamily="34" charset="0"/>
        <a:buChar char="»"/>
        <a:defRPr sz="738">
          <a:solidFill>
            <a:schemeClr val="tx1"/>
          </a:solidFill>
          <a:latin typeface="+mn-lt"/>
          <a:ea typeface="+mn-ea"/>
          <a:cs typeface="+mn-cs"/>
        </a:defRPr>
      </a:lvl7pPr>
      <a:lvl8pPr marL="3165310" indent="-211021" algn="l" rtl="0" fontAlgn="base">
        <a:spcBef>
          <a:spcPct val="20000"/>
        </a:spcBef>
        <a:spcAft>
          <a:spcPct val="0"/>
        </a:spcAft>
        <a:buFont typeface="Arial" pitchFamily="34" charset="0"/>
        <a:buChar char="»"/>
        <a:defRPr sz="738">
          <a:solidFill>
            <a:schemeClr val="tx1"/>
          </a:solidFill>
          <a:latin typeface="+mn-lt"/>
          <a:ea typeface="+mn-ea"/>
          <a:cs typeface="+mn-cs"/>
        </a:defRPr>
      </a:lvl8pPr>
      <a:lvl9pPr marL="3587351" indent="-211021" algn="l" rtl="0" fontAlgn="base">
        <a:spcBef>
          <a:spcPct val="20000"/>
        </a:spcBef>
        <a:spcAft>
          <a:spcPct val="0"/>
        </a:spcAft>
        <a:buFont typeface="Arial" pitchFamily="34" charset="0"/>
        <a:buChar char="»"/>
        <a:defRPr sz="738">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666751" y="333377"/>
            <a:ext cx="8785225"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950" b="1" dirty="0">
              <a:latin typeface="Arial" pitchFamily="34" charset="0"/>
              <a:cs typeface="Arial" pitchFamily="34" charset="0"/>
            </a:endParaRPr>
          </a:p>
        </p:txBody>
      </p:sp>
    </p:spTree>
    <p:extLst>
      <p:ext uri="{BB962C8B-B14F-4D97-AF65-F5344CB8AC3E}">
        <p14:creationId xmlns:p14="http://schemas.microsoft.com/office/powerpoint/2010/main" val="345825035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Lst>
  <p:txStyles>
    <p:titleStyle>
      <a:lvl1pPr algn="ctr" rtl="0" eaLnBrk="0" fontAlgn="base" hangingPunct="0">
        <a:spcBef>
          <a:spcPct val="0"/>
        </a:spcBef>
        <a:spcAft>
          <a:spcPct val="0"/>
        </a:spcAft>
        <a:defRPr sz="3575" kern="1200">
          <a:solidFill>
            <a:schemeClr val="tx1"/>
          </a:solidFill>
          <a:latin typeface="+mj-lt"/>
          <a:ea typeface="+mj-ea"/>
          <a:cs typeface="+mj-cs"/>
        </a:defRPr>
      </a:lvl1pPr>
      <a:lvl2pPr algn="ctr" rtl="0" eaLnBrk="0" fontAlgn="base" hangingPunct="0">
        <a:spcBef>
          <a:spcPct val="0"/>
        </a:spcBef>
        <a:spcAft>
          <a:spcPct val="0"/>
        </a:spcAft>
        <a:defRPr sz="3575">
          <a:solidFill>
            <a:schemeClr val="tx1"/>
          </a:solidFill>
          <a:latin typeface="Calibri" pitchFamily="34" charset="0"/>
        </a:defRPr>
      </a:lvl2pPr>
      <a:lvl3pPr algn="ctr" rtl="0" eaLnBrk="0" fontAlgn="base" hangingPunct="0">
        <a:spcBef>
          <a:spcPct val="0"/>
        </a:spcBef>
        <a:spcAft>
          <a:spcPct val="0"/>
        </a:spcAft>
        <a:defRPr sz="3575">
          <a:solidFill>
            <a:schemeClr val="tx1"/>
          </a:solidFill>
          <a:latin typeface="Calibri" pitchFamily="34" charset="0"/>
        </a:defRPr>
      </a:lvl3pPr>
      <a:lvl4pPr algn="ctr" rtl="0" eaLnBrk="0" fontAlgn="base" hangingPunct="0">
        <a:spcBef>
          <a:spcPct val="0"/>
        </a:spcBef>
        <a:spcAft>
          <a:spcPct val="0"/>
        </a:spcAft>
        <a:defRPr sz="3575">
          <a:solidFill>
            <a:schemeClr val="tx1"/>
          </a:solidFill>
          <a:latin typeface="Calibri" pitchFamily="34" charset="0"/>
        </a:defRPr>
      </a:lvl4pPr>
      <a:lvl5pPr algn="ctr" rtl="0" eaLnBrk="0" fontAlgn="base" hangingPunct="0">
        <a:spcBef>
          <a:spcPct val="0"/>
        </a:spcBef>
        <a:spcAft>
          <a:spcPct val="0"/>
        </a:spcAft>
        <a:defRPr sz="3575">
          <a:solidFill>
            <a:schemeClr val="tx1"/>
          </a:solidFill>
          <a:latin typeface="Calibri" pitchFamily="34" charset="0"/>
        </a:defRPr>
      </a:lvl5pPr>
      <a:lvl6pPr marL="371475" algn="ctr" rtl="0" fontAlgn="base">
        <a:spcBef>
          <a:spcPct val="0"/>
        </a:spcBef>
        <a:spcAft>
          <a:spcPct val="0"/>
        </a:spcAft>
        <a:defRPr sz="3575">
          <a:solidFill>
            <a:schemeClr val="tx1"/>
          </a:solidFill>
          <a:latin typeface="Calibri" pitchFamily="34" charset="0"/>
        </a:defRPr>
      </a:lvl6pPr>
      <a:lvl7pPr marL="742950" algn="ctr" rtl="0" fontAlgn="base">
        <a:spcBef>
          <a:spcPct val="0"/>
        </a:spcBef>
        <a:spcAft>
          <a:spcPct val="0"/>
        </a:spcAft>
        <a:defRPr sz="3575">
          <a:solidFill>
            <a:schemeClr val="tx1"/>
          </a:solidFill>
          <a:latin typeface="Calibri" pitchFamily="34" charset="0"/>
        </a:defRPr>
      </a:lvl7pPr>
      <a:lvl8pPr marL="1114425" algn="ctr" rtl="0" fontAlgn="base">
        <a:spcBef>
          <a:spcPct val="0"/>
        </a:spcBef>
        <a:spcAft>
          <a:spcPct val="0"/>
        </a:spcAft>
        <a:defRPr sz="3575">
          <a:solidFill>
            <a:schemeClr val="tx1"/>
          </a:solidFill>
          <a:latin typeface="Calibri" pitchFamily="34" charset="0"/>
        </a:defRPr>
      </a:lvl8pPr>
      <a:lvl9pPr marL="1485900" algn="ctr" rtl="0" fontAlgn="base">
        <a:spcBef>
          <a:spcPct val="0"/>
        </a:spcBef>
        <a:spcAft>
          <a:spcPct val="0"/>
        </a:spcAft>
        <a:defRPr sz="3575">
          <a:solidFill>
            <a:schemeClr val="tx1"/>
          </a:solidFill>
          <a:latin typeface="Calibri" pitchFamily="34" charset="0"/>
        </a:defRPr>
      </a:lvl9pPr>
    </p:titleStyle>
    <p:bodyStyle>
      <a:lvl1pPr marL="278606" indent="-278606" algn="l" rtl="0" eaLnBrk="0" fontAlgn="base" hangingPunct="0">
        <a:spcBef>
          <a:spcPct val="20000"/>
        </a:spcBef>
        <a:spcAft>
          <a:spcPct val="0"/>
        </a:spcAft>
        <a:buFont typeface="Arial" charset="0"/>
        <a:buChar char="•"/>
        <a:defRPr sz="2600" kern="1200">
          <a:solidFill>
            <a:schemeClr val="tx1"/>
          </a:solidFill>
          <a:latin typeface="+mn-lt"/>
          <a:ea typeface="+mn-ea"/>
          <a:cs typeface="+mn-cs"/>
        </a:defRPr>
      </a:lvl1pPr>
      <a:lvl2pPr marL="603647" indent="-232172" algn="l" rtl="0" eaLnBrk="0" fontAlgn="base" hangingPunct="0">
        <a:spcBef>
          <a:spcPct val="20000"/>
        </a:spcBef>
        <a:spcAft>
          <a:spcPct val="0"/>
        </a:spcAft>
        <a:buFont typeface="Arial" charset="0"/>
        <a:buChar char="–"/>
        <a:defRPr sz="2275" kern="1200">
          <a:solidFill>
            <a:schemeClr val="tx1"/>
          </a:solidFill>
          <a:latin typeface="+mn-lt"/>
          <a:ea typeface="+mn-ea"/>
          <a:cs typeface="+mn-cs"/>
        </a:defRPr>
      </a:lvl2pPr>
      <a:lvl3pPr marL="928688" indent="-185738" algn="l" rtl="0" eaLnBrk="0" fontAlgn="base" hangingPunct="0">
        <a:spcBef>
          <a:spcPct val="20000"/>
        </a:spcBef>
        <a:spcAft>
          <a:spcPct val="0"/>
        </a:spcAft>
        <a:buFont typeface="Arial" charset="0"/>
        <a:buChar char="•"/>
        <a:defRPr sz="1950" kern="1200">
          <a:solidFill>
            <a:schemeClr val="tx1"/>
          </a:solidFill>
          <a:latin typeface="+mn-lt"/>
          <a:ea typeface="+mn-ea"/>
          <a:cs typeface="+mn-cs"/>
        </a:defRPr>
      </a:lvl3pPr>
      <a:lvl4pPr marL="1300163" indent="-185738" algn="l" rtl="0" eaLnBrk="0" fontAlgn="base" hangingPunct="0">
        <a:spcBef>
          <a:spcPct val="20000"/>
        </a:spcBef>
        <a:spcAft>
          <a:spcPct val="0"/>
        </a:spcAft>
        <a:buFont typeface="Arial" charset="0"/>
        <a:buChar char="–"/>
        <a:defRPr sz="1625" kern="1200">
          <a:solidFill>
            <a:schemeClr val="tx1"/>
          </a:solidFill>
          <a:latin typeface="+mn-lt"/>
          <a:ea typeface="+mn-ea"/>
          <a:cs typeface="+mn-cs"/>
        </a:defRPr>
      </a:lvl4pPr>
      <a:lvl5pPr marL="1671638" indent="-185738" algn="l" rtl="0" eaLnBrk="0" fontAlgn="base" hangingPunct="0">
        <a:spcBef>
          <a:spcPct val="20000"/>
        </a:spcBef>
        <a:spcAft>
          <a:spcPct val="0"/>
        </a:spcAft>
        <a:buFont typeface="Arial" charset="0"/>
        <a:buChar char="»"/>
        <a:defRPr sz="1625" kern="1200">
          <a:solidFill>
            <a:schemeClr val="tx1"/>
          </a:solidFill>
          <a:latin typeface="+mn-lt"/>
          <a:ea typeface="+mn-ea"/>
          <a:cs typeface="+mn-cs"/>
        </a:defRPr>
      </a:lvl5pPr>
      <a:lvl6pPr marL="2043113" indent="-185738" algn="l" defTabSz="742950" rtl="0" eaLnBrk="1" latinLnBrk="0" hangingPunct="1">
        <a:spcBef>
          <a:spcPct val="20000"/>
        </a:spcBef>
        <a:buFont typeface="Arial" pitchFamily="34" charset="0"/>
        <a:buChar char="•"/>
        <a:defRPr sz="1625" kern="1200">
          <a:solidFill>
            <a:schemeClr val="tx1"/>
          </a:solidFill>
          <a:latin typeface="+mn-lt"/>
          <a:ea typeface="+mn-ea"/>
          <a:cs typeface="+mn-cs"/>
        </a:defRPr>
      </a:lvl6pPr>
      <a:lvl7pPr marL="2414588" indent="-185738" algn="l" defTabSz="742950" rtl="0" eaLnBrk="1" latinLnBrk="0" hangingPunct="1">
        <a:spcBef>
          <a:spcPct val="20000"/>
        </a:spcBef>
        <a:buFont typeface="Arial" pitchFamily="34" charset="0"/>
        <a:buChar char="•"/>
        <a:defRPr sz="1625" kern="1200">
          <a:solidFill>
            <a:schemeClr val="tx1"/>
          </a:solidFill>
          <a:latin typeface="+mn-lt"/>
          <a:ea typeface="+mn-ea"/>
          <a:cs typeface="+mn-cs"/>
        </a:defRPr>
      </a:lvl7pPr>
      <a:lvl8pPr marL="2786063" indent="-185738" algn="l" defTabSz="742950" rtl="0" eaLnBrk="1" latinLnBrk="0" hangingPunct="1">
        <a:spcBef>
          <a:spcPct val="20000"/>
        </a:spcBef>
        <a:buFont typeface="Arial" pitchFamily="34" charset="0"/>
        <a:buChar char="•"/>
        <a:defRPr sz="1625" kern="1200">
          <a:solidFill>
            <a:schemeClr val="tx1"/>
          </a:solidFill>
          <a:latin typeface="+mn-lt"/>
          <a:ea typeface="+mn-ea"/>
          <a:cs typeface="+mn-cs"/>
        </a:defRPr>
      </a:lvl8pPr>
      <a:lvl9pPr marL="3157538" indent="-185738" algn="l" defTabSz="742950" rtl="0" eaLnBrk="1" latinLnBrk="0" hangingPunct="1">
        <a:spcBef>
          <a:spcPct val="20000"/>
        </a:spcBef>
        <a:buFont typeface="Arial" pitchFamily="34" charset="0"/>
        <a:buChar char="•"/>
        <a:defRPr sz="1625"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6.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S PGothic"/>
              <a:cs typeface="Arial"/>
            </a:endParaRPr>
          </a:p>
        </p:txBody>
      </p:sp>
      <p:pic>
        <p:nvPicPr>
          <p:cNvPr id="55299" name="Picture 3"/>
          <p:cNvPicPr>
            <a:picLocks noChangeAspect="1" noChangeArrowheads="1"/>
          </p:cNvPicPr>
          <p:nvPr/>
        </p:nvPicPr>
        <p:blipFill>
          <a:blip r:embed="rId2" cstate="print"/>
          <a:srcRect/>
          <a:stretch>
            <a:fillRect/>
          </a:stretch>
        </p:blipFill>
        <p:spPr bwMode="auto">
          <a:xfrm>
            <a:off x="704528" y="6093296"/>
            <a:ext cx="2699744" cy="389170"/>
          </a:xfrm>
          <a:prstGeom prst="rect">
            <a:avLst/>
          </a:prstGeom>
          <a:solidFill>
            <a:schemeClr val="bg1"/>
          </a:solidFill>
          <a:ln w="9525">
            <a:noFill/>
            <a:miter lim="800000"/>
            <a:headEnd/>
            <a:tailEnd/>
          </a:ln>
        </p:spPr>
      </p:pic>
      <p:sp>
        <p:nvSpPr>
          <p:cNvPr id="4" name="Text Placeholder 3"/>
          <p:cNvSpPr>
            <a:spLocks noGrp="1"/>
          </p:cNvSpPr>
          <p:nvPr>
            <p:ph type="body" idx="1"/>
          </p:nvPr>
        </p:nvSpPr>
        <p:spPr>
          <a:xfrm>
            <a:off x="704528" y="764704"/>
            <a:ext cx="8420100" cy="3948459"/>
          </a:xfrm>
        </p:spPr>
        <p:txBody>
          <a:bodyPr/>
          <a:lstStyle/>
          <a:p>
            <a:pPr algn="ctr"/>
            <a:r>
              <a:rPr lang="en-GB" sz="4000" b="1" dirty="0"/>
              <a:t>Show &amp; Tell</a:t>
            </a:r>
          </a:p>
          <a:p>
            <a:pPr algn="ctr"/>
            <a:r>
              <a:rPr lang="en-GB" sz="4000" b="1" dirty="0"/>
              <a:t>Customer Research </a:t>
            </a:r>
          </a:p>
          <a:p>
            <a:pPr algn="ctr"/>
            <a:endParaRPr lang="en-GB" sz="4000" b="1" dirty="0"/>
          </a:p>
          <a:p>
            <a:pPr algn="ctr"/>
            <a:r>
              <a:rPr lang="en-GB" sz="2000" b="1" dirty="0"/>
              <a:t>Wednesday, 1</a:t>
            </a:r>
            <a:r>
              <a:rPr lang="en-GB" sz="2000" b="1" baseline="30000" dirty="0"/>
              <a:t>st</a:t>
            </a:r>
            <a:r>
              <a:rPr lang="en-GB" sz="2000" b="1" dirty="0"/>
              <a:t> August 2018</a:t>
            </a:r>
          </a:p>
          <a:p>
            <a:pPr algn="ctr"/>
            <a:endParaRPr lang="en-GB" sz="4000" dirty="0"/>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S PGothic"/>
              <a:cs typeface="Arial"/>
            </a:endParaRPr>
          </a:p>
        </p:txBody>
      </p:sp>
    </p:spTree>
    <p:extLst>
      <p:ext uri="{BB962C8B-B14F-4D97-AF65-F5344CB8AC3E}">
        <p14:creationId xmlns:p14="http://schemas.microsoft.com/office/powerpoint/2010/main" val="3137098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4488" y="1084502"/>
            <a:ext cx="9937104" cy="5040560"/>
          </a:xfrm>
        </p:spPr>
        <p:txBody>
          <a:bodyPr/>
          <a:lstStyle/>
          <a:p>
            <a:br>
              <a:rPr lang="en-GB" sz="1463" b="1" dirty="0"/>
            </a:br>
            <a:r>
              <a:rPr lang="en-GB" sz="1463" b="1" dirty="0"/>
              <a:t>Field Staff</a:t>
            </a:r>
          </a:p>
          <a:p>
            <a:endParaRPr lang="en-GB" sz="1400" b="1" dirty="0"/>
          </a:p>
          <a:p>
            <a:pPr marL="232172" indent="-232172">
              <a:buFont typeface="Arial" panose="020B0604020202020204" pitchFamily="34" charset="0"/>
              <a:buChar char="•"/>
            </a:pPr>
            <a:r>
              <a:rPr lang="en-GB" sz="1400" dirty="0"/>
              <a:t>Company priorities are </a:t>
            </a:r>
            <a:r>
              <a:rPr lang="en-GB" sz="1400" b="1" dirty="0"/>
              <a:t>Finance, Staff </a:t>
            </a:r>
            <a:r>
              <a:rPr lang="en-GB" sz="1400" dirty="0"/>
              <a:t>and</a:t>
            </a:r>
            <a:r>
              <a:rPr lang="en-GB" sz="1400" b="1" dirty="0"/>
              <a:t> Opportunities</a:t>
            </a:r>
            <a:endParaRPr lang="en-GB" sz="1400" dirty="0"/>
          </a:p>
          <a:p>
            <a:pPr marL="232172" indent="-232172">
              <a:buFont typeface="Arial" panose="020B0604020202020204" pitchFamily="34" charset="0"/>
              <a:buChar char="•"/>
            </a:pPr>
            <a:r>
              <a:rPr lang="en-GB" sz="1400" dirty="0"/>
              <a:t>Language needs to be more positive and sales orientated</a:t>
            </a:r>
          </a:p>
          <a:p>
            <a:pPr marL="232172" indent="-232172">
              <a:buFont typeface="Arial" panose="020B0604020202020204" pitchFamily="34" charset="0"/>
              <a:buChar char="•"/>
            </a:pPr>
            <a:r>
              <a:rPr lang="en-GB" sz="1400" dirty="0"/>
              <a:t>Headline is unpopular as it mentions London and positions Scotland as 2</a:t>
            </a:r>
            <a:r>
              <a:rPr lang="en-GB" sz="1400" baseline="30000" dirty="0"/>
              <a:t>nd</a:t>
            </a:r>
            <a:r>
              <a:rPr lang="en-GB" sz="1400" dirty="0"/>
              <a:t> best</a:t>
            </a:r>
          </a:p>
          <a:p>
            <a:pPr marL="232172" indent="-232172">
              <a:buFont typeface="Arial" panose="020B0604020202020204" pitchFamily="34" charset="0"/>
              <a:buChar char="•"/>
            </a:pPr>
            <a:r>
              <a:rPr lang="en-GB" sz="1400" dirty="0"/>
              <a:t>Brexit content is important</a:t>
            </a:r>
          </a:p>
          <a:p>
            <a:pPr marL="232172" indent="-232172">
              <a:buFont typeface="Arial" panose="020B0604020202020204" pitchFamily="34" charset="0"/>
              <a:buChar char="•"/>
            </a:pPr>
            <a:r>
              <a:rPr lang="en-GB" sz="1400" dirty="0"/>
              <a:t>Enthusiasm for the Guide to Scotland</a:t>
            </a:r>
          </a:p>
          <a:p>
            <a:pPr marL="232172" indent="-232172">
              <a:buFont typeface="Arial" panose="020B0604020202020204" pitchFamily="34" charset="0"/>
              <a:buChar char="•"/>
            </a:pPr>
            <a:endParaRPr lang="en-GB" sz="1400" dirty="0"/>
          </a:p>
          <a:p>
            <a:r>
              <a:rPr lang="en-GB" sz="1400" b="1" dirty="0" err="1"/>
              <a:t>Globalscots</a:t>
            </a:r>
            <a:endParaRPr lang="en-GB" sz="1400" dirty="0"/>
          </a:p>
          <a:p>
            <a:pPr marL="232172" indent="-232172">
              <a:spcBef>
                <a:spcPts val="488"/>
              </a:spcBef>
              <a:buFont typeface="Arial" panose="020B0604020202020204" pitchFamily="34" charset="0"/>
              <a:buChar char="•"/>
            </a:pPr>
            <a:r>
              <a:rPr lang="en-GB" sz="1400" b="1" dirty="0"/>
              <a:t>Talent and skills – </a:t>
            </a:r>
            <a:r>
              <a:rPr lang="en-GB" sz="1400" dirty="0"/>
              <a:t>number one critical factor </a:t>
            </a:r>
            <a:endParaRPr lang="en-GB" sz="1400" b="1" dirty="0"/>
          </a:p>
          <a:p>
            <a:pPr marL="232172" indent="-232172">
              <a:spcBef>
                <a:spcPts val="488"/>
              </a:spcBef>
              <a:buFont typeface="Arial" panose="020B0604020202020204" pitchFamily="34" charset="0"/>
              <a:buChar char="•"/>
            </a:pPr>
            <a:r>
              <a:rPr lang="en-GB" sz="1400" b="1" dirty="0"/>
              <a:t>Stability – </a:t>
            </a:r>
            <a:r>
              <a:rPr lang="en-GB" sz="1400" dirty="0"/>
              <a:t>key to attract investment</a:t>
            </a:r>
            <a:endParaRPr lang="en-GB" sz="1400" b="1" dirty="0"/>
          </a:p>
          <a:p>
            <a:pPr marL="232172" indent="-232172">
              <a:spcBef>
                <a:spcPts val="488"/>
              </a:spcBef>
              <a:buFont typeface="Arial" panose="020B0604020202020204" pitchFamily="34" charset="0"/>
              <a:buChar char="•"/>
            </a:pPr>
            <a:r>
              <a:rPr lang="en-GB" sz="1400" b="1" dirty="0"/>
              <a:t>Brexit – </a:t>
            </a:r>
            <a:r>
              <a:rPr lang="en-GB" sz="1400" dirty="0"/>
              <a:t>Needs to be addressed, sector specific concerns </a:t>
            </a:r>
            <a:endParaRPr lang="en-GB" sz="1400" b="1" dirty="0"/>
          </a:p>
          <a:p>
            <a:pPr marL="232172" indent="-232172">
              <a:spcBef>
                <a:spcPts val="488"/>
              </a:spcBef>
              <a:buFont typeface="Arial" panose="020B0604020202020204" pitchFamily="34" charset="0"/>
              <a:buChar char="•"/>
            </a:pPr>
            <a:r>
              <a:rPr lang="en-GB" sz="1400" b="1" dirty="0"/>
              <a:t>Critical factors in foreign direct investment –</a:t>
            </a:r>
            <a:r>
              <a:rPr lang="en-GB" sz="1400" dirty="0"/>
              <a:t> Talent and skills, education, grants, tax, funding, sustainability</a:t>
            </a:r>
            <a:endParaRPr lang="en-GB" sz="1400" b="1" dirty="0"/>
          </a:p>
          <a:p>
            <a:pPr marL="232172" indent="-232172">
              <a:spcBef>
                <a:spcPts val="488"/>
              </a:spcBef>
              <a:buFont typeface="Arial" panose="020B0604020202020204" pitchFamily="34" charset="0"/>
              <a:buChar char="•"/>
            </a:pPr>
            <a:r>
              <a:rPr lang="en-GB" sz="1400" b="1" dirty="0"/>
              <a:t>Scotland’s attractiveness – </a:t>
            </a:r>
            <a:r>
              <a:rPr lang="en-GB" sz="1400" dirty="0"/>
              <a:t>Skills, universities, innovation and ease of set-up </a:t>
            </a:r>
          </a:p>
          <a:p>
            <a:pPr marL="232172" indent="-232172">
              <a:buFont typeface="Arial" panose="020B0604020202020204" pitchFamily="34" charset="0"/>
              <a:buChar char="•"/>
            </a:pPr>
            <a:endParaRPr lang="en-GB" sz="1400" dirty="0"/>
          </a:p>
          <a:p>
            <a:pPr marL="232172" indent="-232172">
              <a:buFont typeface="Arial" panose="020B0604020202020204" pitchFamily="34" charset="0"/>
              <a:buChar char="•"/>
            </a:pPr>
            <a:endParaRPr lang="en-GB" sz="1400" dirty="0"/>
          </a:p>
          <a:p>
            <a:endParaRPr lang="en-GB" sz="1400" dirty="0"/>
          </a:p>
          <a:p>
            <a:pPr>
              <a:spcBef>
                <a:spcPts val="488"/>
              </a:spcBef>
            </a:pPr>
            <a:endParaRPr lang="en-GB" b="1" dirty="0"/>
          </a:p>
        </p:txBody>
      </p:sp>
      <p:sp>
        <p:nvSpPr>
          <p:cNvPr id="3" name="Text Placeholder 2"/>
          <p:cNvSpPr>
            <a:spLocks noGrp="1"/>
          </p:cNvSpPr>
          <p:nvPr>
            <p:ph type="body" sz="quarter" idx="11"/>
          </p:nvPr>
        </p:nvSpPr>
        <p:spPr>
          <a:xfrm>
            <a:off x="920552" y="475268"/>
            <a:ext cx="7920880" cy="576064"/>
          </a:xfrm>
        </p:spPr>
        <p:txBody>
          <a:bodyPr/>
          <a:lstStyle/>
          <a:p>
            <a:r>
              <a:rPr lang="en-GB" dirty="0"/>
              <a:t>Key Themes</a:t>
            </a:r>
          </a:p>
        </p:txBody>
      </p:sp>
      <p:sp>
        <p:nvSpPr>
          <p:cNvPr id="22" name="Speech Bubble: Oval 21">
            <a:extLst>
              <a:ext uri="{FF2B5EF4-FFF2-40B4-BE49-F238E27FC236}">
                <a16:creationId xmlns:a16="http://schemas.microsoft.com/office/drawing/2014/main" id="{22868B12-1E9B-4C78-AD85-7B149D5167A2}"/>
              </a:ext>
            </a:extLst>
          </p:cNvPr>
          <p:cNvSpPr/>
          <p:nvPr/>
        </p:nvSpPr>
        <p:spPr>
          <a:xfrm>
            <a:off x="886117" y="5295201"/>
            <a:ext cx="2214246" cy="979883"/>
          </a:xfrm>
          <a:prstGeom prst="wedgeEllipseCallout">
            <a:avLst>
              <a:gd name="adj1" fmla="val 55526"/>
              <a:gd name="adj2" fmla="val -74835"/>
            </a:avLst>
          </a:prstGeom>
          <a:solidFill>
            <a:srgbClr val="4F81BD"/>
          </a:solidFill>
          <a:ln w="25400" cap="flat" cmpd="sng" algn="ctr">
            <a:solidFill>
              <a:srgbClr val="4F81BD">
                <a:shade val="50000"/>
              </a:srgbClr>
            </a:solidFill>
            <a:prstDash val="solid"/>
          </a:ln>
          <a:effectLst/>
        </p:spPr>
        <p:txBody>
          <a:bodyPr rtlCol="0" anchor="ctr"/>
          <a:lstStyle/>
          <a:p>
            <a:pPr defTabSz="742950" fontAlgn="auto">
              <a:spcBef>
                <a:spcPts val="0"/>
              </a:spcBef>
              <a:spcAft>
                <a:spcPts val="0"/>
              </a:spcAft>
            </a:pPr>
            <a:r>
              <a:rPr lang="en-GB" sz="11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“Have an ‘Oven Ready’ catalogue of investment opportunities”</a:t>
            </a:r>
            <a:endParaRPr lang="en-GB" sz="1100" i="1" dirty="0">
              <a:solidFill>
                <a:schemeClr val="bg1"/>
              </a:solidFill>
              <a:latin typeface="Calibri" panose="020F0502020204030204"/>
            </a:endParaRPr>
          </a:p>
        </p:txBody>
      </p:sp>
      <p:sp>
        <p:nvSpPr>
          <p:cNvPr id="23" name="Speech Bubble: Oval 22">
            <a:extLst>
              <a:ext uri="{FF2B5EF4-FFF2-40B4-BE49-F238E27FC236}">
                <a16:creationId xmlns:a16="http://schemas.microsoft.com/office/drawing/2014/main" id="{AC540A1A-6D01-4B2D-9CFF-AE711D7DBCA6}"/>
              </a:ext>
            </a:extLst>
          </p:cNvPr>
          <p:cNvSpPr/>
          <p:nvPr/>
        </p:nvSpPr>
        <p:spPr>
          <a:xfrm>
            <a:off x="3143094" y="5668290"/>
            <a:ext cx="2214246" cy="979883"/>
          </a:xfrm>
          <a:prstGeom prst="wedgeEllipseCallout">
            <a:avLst>
              <a:gd name="adj1" fmla="val -1354"/>
              <a:gd name="adj2" fmla="val -95083"/>
            </a:avLst>
          </a:prstGeom>
          <a:solidFill>
            <a:srgbClr val="4F81BD"/>
          </a:solidFill>
          <a:ln w="25400" cap="flat" cmpd="sng" algn="ctr">
            <a:solidFill>
              <a:srgbClr val="4F81BD">
                <a:shade val="50000"/>
              </a:srgbClr>
            </a:solidFill>
            <a:prstDash val="solid"/>
          </a:ln>
          <a:effectLst/>
        </p:spPr>
        <p:txBody>
          <a:bodyPr rtlCol="0" anchor="ctr"/>
          <a:lstStyle/>
          <a:p>
            <a:pPr defTabSz="742950" fontAlgn="auto">
              <a:spcBef>
                <a:spcPts val="0"/>
              </a:spcBef>
              <a:spcAft>
                <a:spcPts val="0"/>
              </a:spcAft>
            </a:pPr>
            <a:r>
              <a:rPr lang="en-GB" sz="11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“What is the UK post Brexit?</a:t>
            </a:r>
          </a:p>
          <a:p>
            <a:pPr defTabSz="742950" fontAlgn="auto">
              <a:spcBef>
                <a:spcPts val="0"/>
              </a:spcBef>
              <a:spcAft>
                <a:spcPts val="0"/>
              </a:spcAft>
            </a:pPr>
            <a:r>
              <a:rPr lang="en-GB" sz="11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 Is it even the UK?”</a:t>
            </a:r>
            <a:endParaRPr lang="en-GB" sz="1100" i="1" dirty="0">
              <a:solidFill>
                <a:schemeClr val="bg1"/>
              </a:solidFill>
              <a:latin typeface="Calibri" panose="020F0502020204030204"/>
            </a:endParaRPr>
          </a:p>
        </p:txBody>
      </p:sp>
      <p:sp>
        <p:nvSpPr>
          <p:cNvPr id="24" name="Speech Bubble: Oval 23">
            <a:extLst>
              <a:ext uri="{FF2B5EF4-FFF2-40B4-BE49-F238E27FC236}">
                <a16:creationId xmlns:a16="http://schemas.microsoft.com/office/drawing/2014/main" id="{ED3A8D42-9620-4E2C-9F77-20688023A7FD}"/>
              </a:ext>
            </a:extLst>
          </p:cNvPr>
          <p:cNvSpPr/>
          <p:nvPr/>
        </p:nvSpPr>
        <p:spPr>
          <a:xfrm>
            <a:off x="5554460" y="5695885"/>
            <a:ext cx="3028217" cy="979883"/>
          </a:xfrm>
          <a:prstGeom prst="wedgeEllipseCallout">
            <a:avLst>
              <a:gd name="adj1" fmla="val -49197"/>
              <a:gd name="adj2" fmla="val -105647"/>
            </a:avLst>
          </a:prstGeom>
          <a:solidFill>
            <a:srgbClr val="4F81BD"/>
          </a:solidFill>
          <a:ln w="25400" cap="flat" cmpd="sng" algn="ctr">
            <a:solidFill>
              <a:srgbClr val="4F81BD">
                <a:shade val="50000"/>
              </a:srgbClr>
            </a:solidFill>
            <a:prstDash val="solid"/>
          </a:ln>
          <a:effectLst/>
        </p:spPr>
        <p:txBody>
          <a:bodyPr rtlCol="0" anchor="ctr"/>
          <a:lstStyle/>
          <a:p>
            <a:pPr defTabSz="742950" fontAlgn="auto">
              <a:spcBef>
                <a:spcPts val="0"/>
              </a:spcBef>
              <a:spcAft>
                <a:spcPts val="0"/>
              </a:spcAft>
            </a:pPr>
            <a:r>
              <a:rPr lang="en-GB" sz="11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“Investors are quite impressed with SE and Visit Scotland support. It is much tougher to get that level of support in London” </a:t>
            </a:r>
            <a:endParaRPr lang="en-GB" sz="1100" i="1" dirty="0">
              <a:solidFill>
                <a:schemeClr val="bg1"/>
              </a:solidFill>
              <a:latin typeface="Calibri" panose="020F0502020204030204"/>
            </a:endParaRPr>
          </a:p>
        </p:txBody>
      </p:sp>
      <p:sp>
        <p:nvSpPr>
          <p:cNvPr id="25" name="Speech Bubble: Oval 24">
            <a:extLst>
              <a:ext uri="{FF2B5EF4-FFF2-40B4-BE49-F238E27FC236}">
                <a16:creationId xmlns:a16="http://schemas.microsoft.com/office/drawing/2014/main" id="{98CF3A66-E1F1-46D7-8270-5733B72BBD17}"/>
              </a:ext>
            </a:extLst>
          </p:cNvPr>
          <p:cNvSpPr/>
          <p:nvPr/>
        </p:nvSpPr>
        <p:spPr>
          <a:xfrm>
            <a:off x="7569192" y="2921632"/>
            <a:ext cx="2214246" cy="762783"/>
          </a:xfrm>
          <a:prstGeom prst="wedgeEllipseCallout">
            <a:avLst>
              <a:gd name="adj1" fmla="val -44598"/>
              <a:gd name="adj2" fmla="val -46285"/>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i="1" kern="0" dirty="0">
                <a:solidFill>
                  <a:srgbClr val="FFFFFF"/>
                </a:solidFill>
                <a:latin typeface="Arial"/>
                <a:ea typeface="MS PGothic"/>
                <a:cs typeface="Arial"/>
              </a:rPr>
              <a:t>“Non-native English speakers might not use these words”</a:t>
            </a:r>
            <a:endParaRPr kumimoji="0" lang="en-GB" sz="1100" i="1" u="none" strike="noStrike" kern="0" cap="none" spc="0" normalizeH="0" baseline="0" noProof="0" dirty="0">
              <a:ln>
                <a:noFill/>
              </a:ln>
              <a:solidFill>
                <a:srgbClr val="FFFFFF"/>
              </a:solidFill>
              <a:effectLst/>
              <a:uLnTx/>
              <a:uFillTx/>
              <a:latin typeface="Arial"/>
              <a:ea typeface="MS PGothic"/>
              <a:cs typeface="Arial"/>
            </a:endParaRPr>
          </a:p>
        </p:txBody>
      </p:sp>
      <p:sp>
        <p:nvSpPr>
          <p:cNvPr id="26" name="Speech Bubble: Oval 25">
            <a:extLst>
              <a:ext uri="{FF2B5EF4-FFF2-40B4-BE49-F238E27FC236}">
                <a16:creationId xmlns:a16="http://schemas.microsoft.com/office/drawing/2014/main" id="{73F1085D-3395-440C-807E-25FD8B17BC8F}"/>
              </a:ext>
            </a:extLst>
          </p:cNvPr>
          <p:cNvSpPr/>
          <p:nvPr/>
        </p:nvSpPr>
        <p:spPr>
          <a:xfrm>
            <a:off x="7591518" y="1929755"/>
            <a:ext cx="2214246" cy="744561"/>
          </a:xfrm>
          <a:prstGeom prst="wedgeEllipseCallout">
            <a:avLst>
              <a:gd name="adj1" fmla="val -61350"/>
              <a:gd name="adj2" fmla="val -36935"/>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i="1" kern="0" dirty="0">
                <a:solidFill>
                  <a:srgbClr val="FFFFFF"/>
                </a:solidFill>
                <a:latin typeface="Arial"/>
                <a:ea typeface="MS PGothic"/>
                <a:cs typeface="Arial"/>
              </a:rPr>
              <a:t>“So what makes Scotland different?”</a:t>
            </a:r>
            <a:endParaRPr kumimoji="0" lang="en-GB" sz="1100" i="1" u="none" strike="noStrike" kern="0" cap="none" spc="0" normalizeH="0" baseline="0" noProof="0" dirty="0">
              <a:ln>
                <a:noFill/>
              </a:ln>
              <a:solidFill>
                <a:srgbClr val="FFFFFF"/>
              </a:solidFill>
              <a:effectLst/>
              <a:uLnTx/>
              <a:uFillTx/>
              <a:latin typeface="Arial"/>
              <a:ea typeface="MS PGothic"/>
              <a:cs typeface="Arial"/>
            </a:endParaRPr>
          </a:p>
        </p:txBody>
      </p:sp>
      <p:sp>
        <p:nvSpPr>
          <p:cNvPr id="27" name="Speech Bubble: Oval 26">
            <a:extLst>
              <a:ext uri="{FF2B5EF4-FFF2-40B4-BE49-F238E27FC236}">
                <a16:creationId xmlns:a16="http://schemas.microsoft.com/office/drawing/2014/main" id="{0B645E9B-1FC0-48A5-A5FE-E80650C9EB20}"/>
              </a:ext>
            </a:extLst>
          </p:cNvPr>
          <p:cNvSpPr/>
          <p:nvPr/>
        </p:nvSpPr>
        <p:spPr>
          <a:xfrm>
            <a:off x="7491282" y="1194668"/>
            <a:ext cx="2414718" cy="550965"/>
          </a:xfrm>
          <a:prstGeom prst="wedgeEllipseCallout">
            <a:avLst>
              <a:gd name="adj1" fmla="val -64611"/>
              <a:gd name="adj2" fmla="val 46169"/>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i="1" kern="0" dirty="0">
                <a:solidFill>
                  <a:srgbClr val="FFFFFF"/>
                </a:solidFill>
                <a:latin typeface="Arial"/>
                <a:ea typeface="MS PGothic"/>
                <a:cs typeface="Arial"/>
              </a:rPr>
              <a:t>“Needs to be more sales orientated rather than facts/guides”</a:t>
            </a:r>
            <a:endParaRPr kumimoji="0" lang="en-GB" sz="1100" i="1" u="none" strike="noStrike" kern="0" cap="none" spc="0" normalizeH="0" baseline="0" noProof="0" dirty="0">
              <a:ln>
                <a:noFill/>
              </a:ln>
              <a:solidFill>
                <a:srgbClr val="FFFFFF"/>
              </a:solidFill>
              <a:effectLst/>
              <a:uLnTx/>
              <a:uFillTx/>
              <a:latin typeface="Arial"/>
              <a:ea typeface="MS PGothic"/>
              <a:cs typeface="Arial"/>
            </a:endParaRPr>
          </a:p>
        </p:txBody>
      </p:sp>
      <p:sp>
        <p:nvSpPr>
          <p:cNvPr id="28" name="Speech Bubble: Oval 27">
            <a:extLst>
              <a:ext uri="{FF2B5EF4-FFF2-40B4-BE49-F238E27FC236}">
                <a16:creationId xmlns:a16="http://schemas.microsoft.com/office/drawing/2014/main" id="{9D764772-FEF7-4830-A20B-805DE5435A09}"/>
              </a:ext>
            </a:extLst>
          </p:cNvPr>
          <p:cNvSpPr/>
          <p:nvPr/>
        </p:nvSpPr>
        <p:spPr>
          <a:xfrm>
            <a:off x="7591518" y="4805259"/>
            <a:ext cx="2214246" cy="979883"/>
          </a:xfrm>
          <a:prstGeom prst="wedgeEllipseCallout">
            <a:avLst>
              <a:gd name="adj1" fmla="val -74206"/>
              <a:gd name="adj2" fmla="val -45784"/>
            </a:avLst>
          </a:prstGeom>
          <a:solidFill>
            <a:srgbClr val="4F81BD"/>
          </a:solidFill>
          <a:ln w="25400" cap="flat" cmpd="sng" algn="ctr">
            <a:solidFill>
              <a:srgbClr val="4F81BD">
                <a:shade val="50000"/>
              </a:srgbClr>
            </a:solidFill>
            <a:prstDash val="solid"/>
          </a:ln>
          <a:effectLst/>
        </p:spPr>
        <p:txBody>
          <a:bodyPr rtlCol="0" anchor="ctr"/>
          <a:lstStyle/>
          <a:p>
            <a:pPr defTabSz="742950" fontAlgn="auto">
              <a:spcBef>
                <a:spcPts val="0"/>
              </a:spcBef>
              <a:spcAft>
                <a:spcPts val="0"/>
              </a:spcAft>
            </a:pPr>
            <a:r>
              <a:rPr lang="en-GB" sz="11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“Show me market opportunities”</a:t>
            </a:r>
            <a:endParaRPr lang="en-GB" sz="1100" i="1" dirty="0">
              <a:solidFill>
                <a:schemeClr val="bg1"/>
              </a:solidFill>
              <a:latin typeface="Calibri" panose="020F0502020204030204"/>
            </a:endParaRPr>
          </a:p>
        </p:txBody>
      </p:sp>
    </p:spTree>
    <p:extLst>
      <p:ext uri="{BB962C8B-B14F-4D97-AF65-F5344CB8AC3E}">
        <p14:creationId xmlns:p14="http://schemas.microsoft.com/office/powerpoint/2010/main" val="191219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9a646840-459e-48b7-8bf2-5388ea4bdd0a@eurprd08">
            <a:extLst>
              <a:ext uri="{FF2B5EF4-FFF2-40B4-BE49-F238E27FC236}">
                <a16:creationId xmlns:a16="http://schemas.microsoft.com/office/drawing/2014/main" id="{897BD34B-9559-44B9-BDDE-3E738897E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1" y="3175149"/>
            <a:ext cx="1800000" cy="135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16455C1F-7E53-4EAA-8552-B67585E41AC0}"/>
              </a:ext>
            </a:extLst>
          </p:cNvPr>
          <p:cNvSpPr>
            <a:spLocks noGrp="1"/>
          </p:cNvSpPr>
          <p:nvPr>
            <p:ph type="title"/>
          </p:nvPr>
        </p:nvSpPr>
        <p:spPr>
          <a:xfrm>
            <a:off x="4520952" y="267538"/>
            <a:ext cx="1217741" cy="1143000"/>
          </a:xfrm>
        </p:spPr>
        <p:txBody>
          <a:bodyPr/>
          <a:lstStyle/>
          <a:p>
            <a:r>
              <a:rPr lang="en-GB" dirty="0">
                <a:solidFill>
                  <a:schemeClr val="tx1"/>
                </a:solidFill>
              </a:rPr>
              <a:t>Quotes</a:t>
            </a:r>
          </a:p>
        </p:txBody>
      </p:sp>
      <p:pic>
        <p:nvPicPr>
          <p:cNvPr id="6" name="Picture 5">
            <a:extLst>
              <a:ext uri="{FF2B5EF4-FFF2-40B4-BE49-F238E27FC236}">
                <a16:creationId xmlns:a16="http://schemas.microsoft.com/office/drawing/2014/main" id="{B7DAEBFD-6DB7-4313-8586-8C7DCEDF22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0976" y="4603715"/>
            <a:ext cx="1799999" cy="13505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83B358DE-16C1-4CCC-9F28-C829A30B95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8851" y="4582038"/>
            <a:ext cx="1800000" cy="13584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a:extLst>
              <a:ext uri="{FF2B5EF4-FFF2-40B4-BE49-F238E27FC236}">
                <a16:creationId xmlns:a16="http://schemas.microsoft.com/office/drawing/2014/main" id="{3091CE56-CA58-430F-96AB-E2617929FF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3322" y="4590468"/>
            <a:ext cx="1800000" cy="135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C0623EB5-11AA-441F-AB0D-02A224FF0C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23447" y="3210153"/>
            <a:ext cx="1800000" cy="135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2" descr="1623ef283febea842302">
            <a:extLst>
              <a:ext uri="{FF2B5EF4-FFF2-40B4-BE49-F238E27FC236}">
                <a16:creationId xmlns:a16="http://schemas.microsoft.com/office/drawing/2014/main" id="{02E6693C-140C-4EEC-8A01-5F546D06365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8574" y="4560153"/>
            <a:ext cx="1827699" cy="1350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2" name="Speech Bubble: Oval 11">
            <a:extLst>
              <a:ext uri="{FF2B5EF4-FFF2-40B4-BE49-F238E27FC236}">
                <a16:creationId xmlns:a16="http://schemas.microsoft.com/office/drawing/2014/main" id="{32D56753-52F8-4735-B040-A471DD243F5A}"/>
              </a:ext>
            </a:extLst>
          </p:cNvPr>
          <p:cNvSpPr/>
          <p:nvPr/>
        </p:nvSpPr>
        <p:spPr>
          <a:xfrm>
            <a:off x="1947735" y="3139274"/>
            <a:ext cx="1668920"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rial"/>
                <a:ea typeface="MS PGothic"/>
                <a:cs typeface="Arial"/>
              </a:rPr>
              <a:t>“I just wouldn’t scroll”</a:t>
            </a:r>
          </a:p>
        </p:txBody>
      </p:sp>
      <p:sp>
        <p:nvSpPr>
          <p:cNvPr id="13" name="Speech Bubble: Oval 12">
            <a:extLst>
              <a:ext uri="{FF2B5EF4-FFF2-40B4-BE49-F238E27FC236}">
                <a16:creationId xmlns:a16="http://schemas.microsoft.com/office/drawing/2014/main" id="{390CA384-6880-409A-9C08-879FA631BABF}"/>
              </a:ext>
            </a:extLst>
          </p:cNvPr>
          <p:cNvSpPr/>
          <p:nvPr/>
        </p:nvSpPr>
        <p:spPr>
          <a:xfrm>
            <a:off x="3029177" y="1657537"/>
            <a:ext cx="1668920"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rial"/>
                <a:ea typeface="MS PGothic"/>
                <a:cs typeface="Arial"/>
              </a:rPr>
              <a:t>“The Stats look Great – are they real?”</a:t>
            </a:r>
          </a:p>
        </p:txBody>
      </p:sp>
      <p:sp>
        <p:nvSpPr>
          <p:cNvPr id="14" name="Speech Bubble: Oval 13">
            <a:extLst>
              <a:ext uri="{FF2B5EF4-FFF2-40B4-BE49-F238E27FC236}">
                <a16:creationId xmlns:a16="http://schemas.microsoft.com/office/drawing/2014/main" id="{B8DA7620-404A-49C4-B50C-44BC807B2D3A}"/>
              </a:ext>
            </a:extLst>
          </p:cNvPr>
          <p:cNvSpPr/>
          <p:nvPr/>
        </p:nvSpPr>
        <p:spPr>
          <a:xfrm>
            <a:off x="754352" y="1844200"/>
            <a:ext cx="1882058"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rial"/>
                <a:ea typeface="MS PGothic"/>
                <a:cs typeface="Arial"/>
              </a:rPr>
              <a:t>“</a:t>
            </a:r>
            <a:r>
              <a:rPr kumimoji="0" lang="en-US" sz="1100" b="0" i="1" u="none" strike="noStrike" kern="1200" cap="none" spc="0" normalizeH="0" baseline="0" noProof="0" dirty="0">
                <a:ln>
                  <a:noFill/>
                </a:ln>
                <a:solidFill>
                  <a:srgbClr val="FFFFFF"/>
                </a:solidFill>
                <a:effectLst/>
                <a:uLnTx/>
                <a:uFillTx/>
                <a:latin typeface="Arial"/>
                <a:ea typeface="MS PGothic"/>
                <a:cs typeface="Arial"/>
              </a:rPr>
              <a:t>“I love things on the internet that are simple such as HMRC”</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100" b="0" i="0" u="none" strike="noStrike" kern="1200" cap="none" spc="0" normalizeH="0" baseline="0" noProof="0" dirty="0">
              <a:ln>
                <a:noFill/>
              </a:ln>
              <a:solidFill>
                <a:srgbClr val="FFFFFF"/>
              </a:solidFill>
              <a:effectLst/>
              <a:uLnTx/>
              <a:uFillTx/>
              <a:latin typeface="Arial"/>
              <a:ea typeface="MS PGothic"/>
              <a:cs typeface="Arial"/>
            </a:endParaRPr>
          </a:p>
        </p:txBody>
      </p:sp>
      <p:sp>
        <p:nvSpPr>
          <p:cNvPr id="15" name="Speech Bubble: Oval 14">
            <a:extLst>
              <a:ext uri="{FF2B5EF4-FFF2-40B4-BE49-F238E27FC236}">
                <a16:creationId xmlns:a16="http://schemas.microsoft.com/office/drawing/2014/main" id="{72EF500B-D693-40F0-96CA-33CB6F061F68}"/>
              </a:ext>
            </a:extLst>
          </p:cNvPr>
          <p:cNvSpPr/>
          <p:nvPr/>
        </p:nvSpPr>
        <p:spPr>
          <a:xfrm>
            <a:off x="4141590" y="3131419"/>
            <a:ext cx="2109773" cy="109040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rial"/>
                <a:ea typeface="MS PGothic"/>
                <a:cs typeface="Arial"/>
              </a:rPr>
              <a:t>“</a:t>
            </a:r>
            <a:r>
              <a:rPr kumimoji="0" lang="en-GB" sz="1100" b="0" i="1" u="none" strike="noStrike" kern="1200" cap="none" spc="0" normalizeH="0" baseline="0" noProof="0" dirty="0">
                <a:ln>
                  <a:noFill/>
                </a:ln>
                <a:solidFill>
                  <a:srgbClr val="FFFFFF"/>
                </a:solidFill>
                <a:effectLst/>
                <a:uLnTx/>
                <a:uFillTx/>
                <a:latin typeface="Arial"/>
                <a:ea typeface="MS PGothic"/>
                <a:cs typeface="Arial"/>
              </a:rPr>
              <a:t>“I am not in that category anymore so I am not sure how you can help me” </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100" b="0" i="0" u="none" strike="noStrike" kern="1200" cap="none" spc="0" normalizeH="0" baseline="0" noProof="0" dirty="0">
              <a:ln>
                <a:noFill/>
              </a:ln>
              <a:solidFill>
                <a:srgbClr val="FFFFFF"/>
              </a:solidFill>
              <a:effectLst/>
              <a:uLnTx/>
              <a:uFillTx/>
              <a:latin typeface="Arial"/>
              <a:ea typeface="MS PGothic"/>
              <a:cs typeface="Arial"/>
            </a:endParaRPr>
          </a:p>
        </p:txBody>
      </p:sp>
      <p:sp>
        <p:nvSpPr>
          <p:cNvPr id="16" name="Speech Bubble: Oval 15">
            <a:extLst>
              <a:ext uri="{FF2B5EF4-FFF2-40B4-BE49-F238E27FC236}">
                <a16:creationId xmlns:a16="http://schemas.microsoft.com/office/drawing/2014/main" id="{E8F66C77-FDA4-4D94-90A4-D5017C5B461A}"/>
              </a:ext>
            </a:extLst>
          </p:cNvPr>
          <p:cNvSpPr/>
          <p:nvPr/>
        </p:nvSpPr>
        <p:spPr>
          <a:xfrm>
            <a:off x="7486469" y="1747736"/>
            <a:ext cx="1668920"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1" u="none" strike="noStrike" kern="1200" cap="none" spc="0" normalizeH="0" baseline="0" noProof="0" dirty="0">
                <a:ln>
                  <a:noFill/>
                </a:ln>
                <a:solidFill>
                  <a:srgbClr val="FFFFFF"/>
                </a:solidFill>
                <a:effectLst/>
                <a:uLnTx/>
                <a:uFillTx/>
                <a:latin typeface="Arial"/>
                <a:ea typeface="MS PGothic"/>
                <a:cs typeface="Arial"/>
              </a:rPr>
              <a:t>“FAQ’s were cool” in the live chat box.</a:t>
            </a:r>
          </a:p>
        </p:txBody>
      </p:sp>
      <p:sp>
        <p:nvSpPr>
          <p:cNvPr id="17" name="Speech Bubble: Oval 16">
            <a:extLst>
              <a:ext uri="{FF2B5EF4-FFF2-40B4-BE49-F238E27FC236}">
                <a16:creationId xmlns:a16="http://schemas.microsoft.com/office/drawing/2014/main" id="{15ECDCA9-7869-4784-9363-458728921E9F}"/>
              </a:ext>
            </a:extLst>
          </p:cNvPr>
          <p:cNvSpPr/>
          <p:nvPr/>
        </p:nvSpPr>
        <p:spPr>
          <a:xfrm>
            <a:off x="6500528" y="2817819"/>
            <a:ext cx="1889490"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1" u="none" strike="noStrike" kern="1200" cap="none" spc="0" normalizeH="0" baseline="0" noProof="0" dirty="0">
                <a:ln>
                  <a:noFill/>
                </a:ln>
                <a:solidFill>
                  <a:srgbClr val="FFFFFF"/>
                </a:solidFill>
                <a:effectLst/>
                <a:uLnTx/>
                <a:uFillTx/>
                <a:latin typeface="Arial"/>
                <a:ea typeface="MS PGothic"/>
                <a:cs typeface="Arial"/>
              </a:rPr>
              <a:t>“I would apply online as long as the form is not 10 pages long”</a:t>
            </a:r>
            <a:endParaRPr kumimoji="0" lang="en-GB" sz="1100" b="0" i="1" u="none" strike="noStrike" kern="1200" cap="none" spc="0" normalizeH="0" baseline="0" noProof="0" dirty="0">
              <a:ln>
                <a:noFill/>
              </a:ln>
              <a:solidFill>
                <a:srgbClr val="FFFFFF"/>
              </a:solidFill>
              <a:effectLst/>
              <a:uLnTx/>
              <a:uFillTx/>
              <a:latin typeface="Arial"/>
              <a:ea typeface="MS PGothic"/>
              <a:cs typeface="Arial"/>
            </a:endParaRPr>
          </a:p>
        </p:txBody>
      </p:sp>
      <p:sp>
        <p:nvSpPr>
          <p:cNvPr id="18" name="Speech Bubble: Oval 17">
            <a:extLst>
              <a:ext uri="{FF2B5EF4-FFF2-40B4-BE49-F238E27FC236}">
                <a16:creationId xmlns:a16="http://schemas.microsoft.com/office/drawing/2014/main" id="{09C85C66-16E3-4913-A292-8A1DA503A70F}"/>
              </a:ext>
            </a:extLst>
          </p:cNvPr>
          <p:cNvSpPr/>
          <p:nvPr/>
        </p:nvSpPr>
        <p:spPr>
          <a:xfrm>
            <a:off x="4780975" y="1740504"/>
            <a:ext cx="2214246"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1" u="none" strike="noStrike" kern="1200" cap="none" spc="0" normalizeH="0" baseline="0" noProof="0" dirty="0">
                <a:ln>
                  <a:noFill/>
                </a:ln>
                <a:solidFill>
                  <a:srgbClr val="FFFFFF"/>
                </a:solidFill>
                <a:effectLst/>
                <a:uLnTx/>
                <a:uFillTx/>
                <a:latin typeface="Arial"/>
                <a:ea typeface="MS PGothic"/>
                <a:cs typeface="Arial"/>
              </a:rPr>
              <a:t>I don’t want an account at this stage. I am only making an enquiry”</a:t>
            </a:r>
            <a:endParaRPr kumimoji="0" lang="en-GB" sz="1100" b="0" i="1" u="none" strike="noStrike" kern="1200" cap="none" spc="0" normalizeH="0" baseline="0" noProof="0" dirty="0">
              <a:ln>
                <a:noFill/>
              </a:ln>
              <a:solidFill>
                <a:srgbClr val="FFFFFF"/>
              </a:solidFill>
              <a:effectLst/>
              <a:uLnTx/>
              <a:uFillTx/>
              <a:latin typeface="Arial"/>
              <a:ea typeface="MS PGothic"/>
              <a:cs typeface="Arial"/>
            </a:endParaRPr>
          </a:p>
        </p:txBody>
      </p:sp>
      <p:pic>
        <p:nvPicPr>
          <p:cNvPr id="19" name="Picture 18">
            <a:extLst>
              <a:ext uri="{FF2B5EF4-FFF2-40B4-BE49-F238E27FC236}">
                <a16:creationId xmlns:a16="http://schemas.microsoft.com/office/drawing/2014/main" id="{507CAD78-34E0-461F-A5F3-DA1D1A3CB21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34935" y="45101"/>
            <a:ext cx="1746040" cy="1539590"/>
          </a:xfrm>
          <a:prstGeom prst="rect">
            <a:avLst/>
          </a:prstGeom>
        </p:spPr>
      </p:pic>
      <p:pic>
        <p:nvPicPr>
          <p:cNvPr id="20" name="Picture 19">
            <a:extLst>
              <a:ext uri="{FF2B5EF4-FFF2-40B4-BE49-F238E27FC236}">
                <a16:creationId xmlns:a16="http://schemas.microsoft.com/office/drawing/2014/main" id="{BA8759F9-467A-478B-9266-6F1F040AA43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5358" y="50661"/>
            <a:ext cx="1677065" cy="1542612"/>
          </a:xfrm>
          <a:prstGeom prst="rect">
            <a:avLst/>
          </a:prstGeom>
        </p:spPr>
      </p:pic>
      <p:pic>
        <p:nvPicPr>
          <p:cNvPr id="21" name="Picture 2" descr="f18d6b34-3270-422e-8af5-01750f1aebb9@eurprd08">
            <a:extLst>
              <a:ext uri="{FF2B5EF4-FFF2-40B4-BE49-F238E27FC236}">
                <a16:creationId xmlns:a16="http://schemas.microsoft.com/office/drawing/2014/main" id="{B9922F59-3615-4F3B-9A2B-CC8BAF1A55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52363" y="51419"/>
            <a:ext cx="1670602" cy="154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a:extLst>
              <a:ext uri="{FF2B5EF4-FFF2-40B4-BE49-F238E27FC236}">
                <a16:creationId xmlns:a16="http://schemas.microsoft.com/office/drawing/2014/main" id="{89C1E33D-F38F-421B-B2E4-8E88AB4FAB4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27363" y="62171"/>
            <a:ext cx="1729754" cy="1531556"/>
          </a:xfrm>
          <a:prstGeom prst="rect">
            <a:avLst/>
          </a:prstGeom>
        </p:spPr>
      </p:pic>
    </p:spTree>
    <p:extLst>
      <p:ext uri="{BB962C8B-B14F-4D97-AF65-F5344CB8AC3E}">
        <p14:creationId xmlns:p14="http://schemas.microsoft.com/office/powerpoint/2010/main" val="361844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D3ADC-80CF-44EF-97F2-F760F0760BFB}"/>
              </a:ext>
            </a:extLst>
          </p:cNvPr>
          <p:cNvSpPr>
            <a:spLocks noGrp="1"/>
          </p:cNvSpPr>
          <p:nvPr>
            <p:ph type="title"/>
          </p:nvPr>
        </p:nvSpPr>
        <p:spPr>
          <a:xfrm>
            <a:off x="495300" y="121196"/>
            <a:ext cx="8915400" cy="1143000"/>
          </a:xfrm>
        </p:spPr>
        <p:txBody>
          <a:bodyPr/>
          <a:lstStyle/>
          <a:p>
            <a:r>
              <a:rPr lang="en-GB" sz="2800" b="1" dirty="0">
                <a:solidFill>
                  <a:schemeClr val="tx1"/>
                </a:solidFill>
              </a:rPr>
              <a:t>Next Steps</a:t>
            </a:r>
          </a:p>
        </p:txBody>
      </p:sp>
      <p:sp>
        <p:nvSpPr>
          <p:cNvPr id="5" name="Content Placeholder 4">
            <a:extLst>
              <a:ext uri="{FF2B5EF4-FFF2-40B4-BE49-F238E27FC236}">
                <a16:creationId xmlns:a16="http://schemas.microsoft.com/office/drawing/2014/main" id="{D0F5B8D7-68FD-4F1A-A24F-527D6EEE883D}"/>
              </a:ext>
            </a:extLst>
          </p:cNvPr>
          <p:cNvSpPr>
            <a:spLocks noGrp="1"/>
          </p:cNvSpPr>
          <p:nvPr>
            <p:ph idx="1"/>
          </p:nvPr>
        </p:nvSpPr>
        <p:spPr>
          <a:xfrm>
            <a:off x="509281" y="980728"/>
            <a:ext cx="8915400" cy="4525963"/>
          </a:xfrm>
        </p:spPr>
        <p:txBody>
          <a:bodyPr/>
          <a:lstStyle/>
          <a:p>
            <a:pPr marL="0" indent="0">
              <a:buNone/>
            </a:pPr>
            <a:r>
              <a:rPr lang="en-GB" b="1" dirty="0"/>
              <a:t>Upcoming Research:</a:t>
            </a:r>
          </a:p>
          <a:p>
            <a:pPr marL="0" indent="0">
              <a:buNone/>
            </a:pPr>
            <a:endParaRPr lang="en-GB" b="1" dirty="0"/>
          </a:p>
          <a:p>
            <a:r>
              <a:rPr lang="en-GB" sz="1600" dirty="0"/>
              <a:t>Ongoing SE.com</a:t>
            </a:r>
          </a:p>
          <a:p>
            <a:endParaRPr lang="en-GB" sz="1600" dirty="0"/>
          </a:p>
          <a:p>
            <a:r>
              <a:rPr lang="en-GB" sz="1600" dirty="0"/>
              <a:t>Ongoing SDI.co.uk</a:t>
            </a:r>
          </a:p>
          <a:p>
            <a:endParaRPr lang="en-GB" sz="1600" dirty="0"/>
          </a:p>
          <a:p>
            <a:r>
              <a:rPr lang="en-GB" sz="1600" dirty="0"/>
              <a:t>Corporate Website</a:t>
            </a:r>
          </a:p>
          <a:p>
            <a:endParaRPr lang="en-GB" sz="1600" dirty="0"/>
          </a:p>
          <a:p>
            <a:r>
              <a:rPr lang="en-GB" sz="1600" dirty="0"/>
              <a:t>Brexit Diagnostic</a:t>
            </a:r>
          </a:p>
          <a:p>
            <a:endParaRPr lang="en-GB" sz="1600" dirty="0"/>
          </a:p>
          <a:p>
            <a:r>
              <a:rPr lang="en-GB" sz="1600" dirty="0"/>
              <a:t>Funding &amp; Support (Large Grants Single Approval Paper &amp; Offer Letter)</a:t>
            </a:r>
          </a:p>
          <a:p>
            <a:endParaRPr lang="en-GB" sz="1600" b="1" u="sng" dirty="0"/>
          </a:p>
          <a:p>
            <a:endParaRPr lang="en-GB" sz="1600" b="1" u="sng" dirty="0"/>
          </a:p>
          <a:p>
            <a:pPr marL="0" indent="0">
              <a:buNone/>
            </a:pPr>
            <a:endParaRPr lang="en-GB" b="1" dirty="0"/>
          </a:p>
          <a:p>
            <a:endParaRPr lang="en-GB" dirty="0"/>
          </a:p>
          <a:p>
            <a:endParaRPr lang="en-GB" dirty="0"/>
          </a:p>
        </p:txBody>
      </p:sp>
    </p:spTree>
    <p:extLst>
      <p:ext uri="{BB962C8B-B14F-4D97-AF65-F5344CB8AC3E}">
        <p14:creationId xmlns:p14="http://schemas.microsoft.com/office/powerpoint/2010/main" val="212691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D3ADC-80CF-44EF-97F2-F760F0760BFB}"/>
              </a:ext>
            </a:extLst>
          </p:cNvPr>
          <p:cNvSpPr>
            <a:spLocks noGrp="1"/>
          </p:cNvSpPr>
          <p:nvPr>
            <p:ph type="title"/>
          </p:nvPr>
        </p:nvSpPr>
        <p:spPr>
          <a:xfrm>
            <a:off x="495300" y="121196"/>
            <a:ext cx="8915400" cy="1143000"/>
          </a:xfrm>
        </p:spPr>
        <p:txBody>
          <a:bodyPr/>
          <a:lstStyle/>
          <a:p>
            <a:r>
              <a:rPr lang="en-GB" sz="2800" b="1" dirty="0">
                <a:solidFill>
                  <a:schemeClr val="tx1"/>
                </a:solidFill>
              </a:rPr>
              <a:t>Research Team</a:t>
            </a:r>
          </a:p>
        </p:txBody>
      </p:sp>
      <p:sp>
        <p:nvSpPr>
          <p:cNvPr id="5" name="Content Placeholder 4">
            <a:extLst>
              <a:ext uri="{FF2B5EF4-FFF2-40B4-BE49-F238E27FC236}">
                <a16:creationId xmlns:a16="http://schemas.microsoft.com/office/drawing/2014/main" id="{D0F5B8D7-68FD-4F1A-A24F-527D6EEE883D}"/>
              </a:ext>
            </a:extLst>
          </p:cNvPr>
          <p:cNvSpPr>
            <a:spLocks noGrp="1"/>
          </p:cNvSpPr>
          <p:nvPr>
            <p:ph idx="1"/>
          </p:nvPr>
        </p:nvSpPr>
        <p:spPr>
          <a:xfrm>
            <a:off x="495300" y="692696"/>
            <a:ext cx="8915400" cy="4752528"/>
          </a:xfrm>
        </p:spPr>
        <p:txBody>
          <a:bodyPr/>
          <a:lstStyle/>
          <a:p>
            <a:pPr marL="0" indent="0">
              <a:buNone/>
            </a:pPr>
            <a:r>
              <a:rPr lang="en-GB" b="1" dirty="0"/>
              <a:t>Who We Are</a:t>
            </a:r>
          </a:p>
          <a:p>
            <a:r>
              <a:rPr lang="en-GB" dirty="0"/>
              <a:t>Tress Carmichael</a:t>
            </a:r>
          </a:p>
          <a:p>
            <a:r>
              <a:rPr lang="en-GB" dirty="0"/>
              <a:t>Lorna Hayton</a:t>
            </a:r>
          </a:p>
          <a:p>
            <a:r>
              <a:rPr lang="en-GB" dirty="0"/>
              <a:t>Martin Kerr</a:t>
            </a:r>
          </a:p>
          <a:p>
            <a:r>
              <a:rPr lang="en-GB" dirty="0"/>
              <a:t>Anubhav Mittal</a:t>
            </a:r>
          </a:p>
          <a:p>
            <a:r>
              <a:rPr lang="en-GB" dirty="0"/>
              <a:t>Linda Sutherland</a:t>
            </a:r>
          </a:p>
          <a:p>
            <a:endParaRPr lang="en-GB" dirty="0"/>
          </a:p>
          <a:p>
            <a:endParaRPr lang="en-GB" dirty="0"/>
          </a:p>
          <a:p>
            <a:pPr marL="0" indent="0">
              <a:buNone/>
            </a:pPr>
            <a:r>
              <a:rPr lang="en-GB" b="1" dirty="0"/>
              <a:t>What We Do</a:t>
            </a:r>
          </a:p>
          <a:p>
            <a:r>
              <a:rPr lang="en-GB" dirty="0"/>
              <a:t>Variety of research activities and data analysis with the aim of getting feedback and insights directly from businesses we work with now and those that might work with us in future</a:t>
            </a:r>
          </a:p>
          <a:p>
            <a:r>
              <a:rPr lang="en-GB" dirty="0"/>
              <a:t>Work in an agile multi-disciplinary team environment, focused on service design and support for SE’s digital transformation of its services</a:t>
            </a:r>
          </a:p>
          <a:p>
            <a:r>
              <a:rPr lang="en-GB" dirty="0"/>
              <a:t>We work within a wider team of designers, analysts, developers </a:t>
            </a:r>
          </a:p>
          <a:p>
            <a:r>
              <a:rPr lang="en-GB" dirty="0"/>
              <a:t>We conduct User Research and generate findings to shape the development of new digital services from discovery work to live</a:t>
            </a:r>
          </a:p>
          <a:p>
            <a:r>
              <a:rPr lang="en-GB" dirty="0"/>
              <a:t>Focus on user needs is maintained</a:t>
            </a:r>
          </a:p>
          <a:p>
            <a:endParaRPr lang="en-GB" dirty="0"/>
          </a:p>
          <a:p>
            <a:endParaRPr lang="en-GB" dirty="0"/>
          </a:p>
        </p:txBody>
      </p:sp>
    </p:spTree>
    <p:extLst>
      <p:ext uri="{BB962C8B-B14F-4D97-AF65-F5344CB8AC3E}">
        <p14:creationId xmlns:p14="http://schemas.microsoft.com/office/powerpoint/2010/main" val="272807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D3ADC-80CF-44EF-97F2-F760F0760BFB}"/>
              </a:ext>
            </a:extLst>
          </p:cNvPr>
          <p:cNvSpPr>
            <a:spLocks noGrp="1"/>
          </p:cNvSpPr>
          <p:nvPr>
            <p:ph type="title"/>
          </p:nvPr>
        </p:nvSpPr>
        <p:spPr>
          <a:xfrm>
            <a:off x="495300" y="121196"/>
            <a:ext cx="8915400" cy="1143000"/>
          </a:xfrm>
        </p:spPr>
        <p:txBody>
          <a:bodyPr/>
          <a:lstStyle/>
          <a:p>
            <a:r>
              <a:rPr lang="en-GB" sz="2800" b="1" dirty="0">
                <a:solidFill>
                  <a:schemeClr val="tx1"/>
                </a:solidFill>
              </a:rPr>
              <a:t>Our Approach</a:t>
            </a:r>
          </a:p>
        </p:txBody>
      </p:sp>
      <p:sp>
        <p:nvSpPr>
          <p:cNvPr id="5" name="Content Placeholder 4">
            <a:extLst>
              <a:ext uri="{FF2B5EF4-FFF2-40B4-BE49-F238E27FC236}">
                <a16:creationId xmlns:a16="http://schemas.microsoft.com/office/drawing/2014/main" id="{D0F5B8D7-68FD-4F1A-A24F-527D6EEE883D}"/>
              </a:ext>
            </a:extLst>
          </p:cNvPr>
          <p:cNvSpPr>
            <a:spLocks noGrp="1"/>
          </p:cNvSpPr>
          <p:nvPr>
            <p:ph idx="1"/>
          </p:nvPr>
        </p:nvSpPr>
        <p:spPr>
          <a:xfrm>
            <a:off x="495300" y="548680"/>
            <a:ext cx="8915400" cy="5472608"/>
          </a:xfrm>
        </p:spPr>
        <p:txBody>
          <a:bodyPr/>
          <a:lstStyle/>
          <a:p>
            <a:endParaRPr lang="en-GB" dirty="0"/>
          </a:p>
          <a:p>
            <a:r>
              <a:rPr lang="en-GB" dirty="0"/>
              <a:t>We use a variety of research methodologies to reveal actionable insights enabling a rich picture of customers and other user groups</a:t>
            </a:r>
          </a:p>
          <a:p>
            <a:endParaRPr lang="en-GB" dirty="0"/>
          </a:p>
          <a:p>
            <a:r>
              <a:rPr lang="en-GB" dirty="0"/>
              <a:t>Understand the business problem and devise appropriate research strategies </a:t>
            </a:r>
          </a:p>
          <a:p>
            <a:endParaRPr lang="en-GB" dirty="0"/>
          </a:p>
          <a:p>
            <a:r>
              <a:rPr lang="en-GB" dirty="0"/>
              <a:t>Plan and design customer research sessions, testing both high level concepts and specific aspects of the service as it is designed and developed</a:t>
            </a:r>
          </a:p>
          <a:p>
            <a:endParaRPr lang="en-GB" dirty="0"/>
          </a:p>
          <a:p>
            <a:r>
              <a:rPr lang="en-GB" dirty="0"/>
              <a:t>Lead usability testing process from developing user recruitment briefs through to test moderations, analysis and report writing</a:t>
            </a:r>
          </a:p>
          <a:p>
            <a:endParaRPr lang="en-GB" dirty="0"/>
          </a:p>
          <a:p>
            <a:r>
              <a:rPr lang="en-GB" dirty="0"/>
              <a:t>Conduct research F2F, telephone, online, including guerrilla/pop-up testing</a:t>
            </a:r>
          </a:p>
          <a:p>
            <a:endParaRPr lang="en-GB" dirty="0"/>
          </a:p>
          <a:p>
            <a:r>
              <a:rPr lang="en-GB" dirty="0"/>
              <a:t>Work closely with web analytics to integrate customer data and research findings</a:t>
            </a:r>
          </a:p>
          <a:p>
            <a:endParaRPr lang="en-GB" dirty="0"/>
          </a:p>
          <a:p>
            <a:r>
              <a:rPr lang="en-GB" dirty="0"/>
              <a:t>Develop and present business/design recommendations based on analysis of findings within the user research projects</a:t>
            </a:r>
          </a:p>
          <a:p>
            <a:pPr marL="0" indent="0">
              <a:buNone/>
            </a:pPr>
            <a:endParaRPr lang="en-GB" b="1" dirty="0"/>
          </a:p>
          <a:p>
            <a:endParaRPr lang="en-GB" dirty="0"/>
          </a:p>
          <a:p>
            <a:endParaRPr lang="en-GB" dirty="0"/>
          </a:p>
          <a:p>
            <a:endParaRPr lang="en-GB" dirty="0"/>
          </a:p>
        </p:txBody>
      </p:sp>
    </p:spTree>
    <p:extLst>
      <p:ext uri="{BB962C8B-B14F-4D97-AF65-F5344CB8AC3E}">
        <p14:creationId xmlns:p14="http://schemas.microsoft.com/office/powerpoint/2010/main" val="422964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D3ADC-80CF-44EF-97F2-F760F0760BFB}"/>
              </a:ext>
            </a:extLst>
          </p:cNvPr>
          <p:cNvSpPr>
            <a:spLocks noGrp="1"/>
          </p:cNvSpPr>
          <p:nvPr>
            <p:ph type="title"/>
          </p:nvPr>
        </p:nvSpPr>
        <p:spPr>
          <a:xfrm>
            <a:off x="495300" y="121196"/>
            <a:ext cx="8915400" cy="1143000"/>
          </a:xfrm>
        </p:spPr>
        <p:txBody>
          <a:bodyPr/>
          <a:lstStyle/>
          <a:p>
            <a:r>
              <a:rPr lang="en-GB" sz="2800" b="1" dirty="0">
                <a:solidFill>
                  <a:schemeClr val="tx1"/>
                </a:solidFill>
              </a:rPr>
              <a:t>Online Channels</a:t>
            </a:r>
            <a:br>
              <a:rPr lang="en-GB" sz="2800" b="1" dirty="0">
                <a:solidFill>
                  <a:schemeClr val="tx1"/>
                </a:solidFill>
              </a:rPr>
            </a:br>
            <a:r>
              <a:rPr lang="en-GB" sz="2800" b="1" dirty="0">
                <a:solidFill>
                  <a:schemeClr val="tx1"/>
                </a:solidFill>
              </a:rPr>
              <a:t>SE.com &amp; SDI.co.uk</a:t>
            </a:r>
          </a:p>
        </p:txBody>
      </p:sp>
      <p:sp>
        <p:nvSpPr>
          <p:cNvPr id="5" name="Content Placeholder 4">
            <a:extLst>
              <a:ext uri="{FF2B5EF4-FFF2-40B4-BE49-F238E27FC236}">
                <a16:creationId xmlns:a16="http://schemas.microsoft.com/office/drawing/2014/main" id="{D0F5B8D7-68FD-4F1A-A24F-527D6EEE883D}"/>
              </a:ext>
            </a:extLst>
          </p:cNvPr>
          <p:cNvSpPr>
            <a:spLocks noGrp="1"/>
          </p:cNvSpPr>
          <p:nvPr>
            <p:ph idx="1"/>
          </p:nvPr>
        </p:nvSpPr>
        <p:spPr>
          <a:xfrm>
            <a:off x="517526" y="1124744"/>
            <a:ext cx="8915400" cy="4525963"/>
          </a:xfrm>
        </p:spPr>
        <p:txBody>
          <a:bodyPr/>
          <a:lstStyle/>
          <a:p>
            <a:pPr marL="0" indent="0">
              <a:buNone/>
            </a:pPr>
            <a:r>
              <a:rPr lang="en-GB" b="1" dirty="0"/>
              <a:t>Purpose</a:t>
            </a:r>
          </a:p>
          <a:p>
            <a:r>
              <a:rPr lang="en-GB" dirty="0"/>
              <a:t>To understand what customers want from the online domestic &amp; international channels</a:t>
            </a:r>
          </a:p>
          <a:p>
            <a:r>
              <a:rPr lang="en-GB" dirty="0"/>
              <a:t>To test the strategic design principles </a:t>
            </a:r>
          </a:p>
          <a:p>
            <a:r>
              <a:rPr lang="en-GB" dirty="0"/>
              <a:t>To perform usability testing on the website wireframe prototypes,  to validate initial concepts for future state layout/design.</a:t>
            </a:r>
          </a:p>
          <a:p>
            <a:r>
              <a:rPr lang="en-GB" dirty="0"/>
              <a:t>To inform the next design iteration</a:t>
            </a:r>
          </a:p>
          <a:p>
            <a:pPr marL="0" indent="0">
              <a:buNone/>
            </a:pPr>
            <a:endParaRPr lang="en-GB" dirty="0"/>
          </a:p>
          <a:p>
            <a:pPr marL="0" indent="0">
              <a:buNone/>
            </a:pPr>
            <a:r>
              <a:rPr lang="en-GB" b="1" dirty="0"/>
              <a:t>Customer Profiles:  </a:t>
            </a:r>
          </a:p>
          <a:p>
            <a:r>
              <a:rPr lang="en-GB" dirty="0"/>
              <a:t>Scottish companies, non retail, turnover &gt; 500K and not currently receiving support from us</a:t>
            </a:r>
          </a:p>
          <a:p>
            <a:r>
              <a:rPr lang="en-GB" dirty="0"/>
              <a:t>Field Staff, International companies with potential to invest, </a:t>
            </a:r>
            <a:r>
              <a:rPr lang="en-GB" dirty="0" err="1"/>
              <a:t>Globalscots</a:t>
            </a:r>
            <a:endParaRPr lang="en-GB" dirty="0"/>
          </a:p>
          <a:p>
            <a:pPr marL="0" indent="0">
              <a:buNone/>
            </a:pPr>
            <a:endParaRPr lang="en-GB" b="1" dirty="0"/>
          </a:p>
          <a:p>
            <a:pPr marL="0" indent="0">
              <a:buNone/>
            </a:pPr>
            <a:r>
              <a:rPr lang="en-GB" b="1" dirty="0"/>
              <a:t>Sample</a:t>
            </a:r>
          </a:p>
          <a:p>
            <a:r>
              <a:rPr lang="en-GB" dirty="0"/>
              <a:t>184 customers and staff engaged with us on the project  </a:t>
            </a:r>
          </a:p>
          <a:p>
            <a:r>
              <a:rPr lang="en-GB" dirty="0"/>
              <a:t>F2F - 68 </a:t>
            </a:r>
          </a:p>
          <a:p>
            <a:r>
              <a:rPr lang="en-GB" dirty="0"/>
              <a:t>Online - 105 </a:t>
            </a:r>
          </a:p>
          <a:p>
            <a:r>
              <a:rPr lang="en-GB" dirty="0"/>
              <a:t>Telephone - 11</a:t>
            </a:r>
          </a:p>
          <a:p>
            <a:pPr marL="0" indent="0">
              <a:buNone/>
            </a:pPr>
            <a:endParaRPr lang="en-GB" dirty="0"/>
          </a:p>
          <a:p>
            <a:endParaRPr lang="en-GB" dirty="0"/>
          </a:p>
        </p:txBody>
      </p:sp>
    </p:spTree>
    <p:extLst>
      <p:ext uri="{BB962C8B-B14F-4D97-AF65-F5344CB8AC3E}">
        <p14:creationId xmlns:p14="http://schemas.microsoft.com/office/powerpoint/2010/main" val="317285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76536" y="1372540"/>
            <a:ext cx="8712968" cy="5296820"/>
          </a:xfrm>
        </p:spPr>
        <p:txBody>
          <a:bodyPr/>
          <a:lstStyle/>
          <a:p>
            <a:r>
              <a:rPr lang="en-GB" sz="2400" b="1" dirty="0"/>
              <a:t>We explored:</a:t>
            </a:r>
          </a:p>
          <a:p>
            <a:endParaRPr lang="en-GB" sz="2400" b="1" dirty="0"/>
          </a:p>
          <a:p>
            <a:pPr marL="285750" indent="-285750">
              <a:spcBef>
                <a:spcPts val="600"/>
              </a:spcBef>
              <a:buFont typeface="Arial" panose="020B0604020202020204" pitchFamily="34" charset="0"/>
              <a:buChar char="•"/>
            </a:pPr>
            <a:r>
              <a:rPr lang="en-US" sz="2400" b="1" dirty="0"/>
              <a:t>Information looked for from Business Support </a:t>
            </a:r>
            <a:r>
              <a:rPr lang="en-US" sz="2400" b="1" dirty="0" err="1"/>
              <a:t>organisations</a:t>
            </a:r>
            <a:endParaRPr lang="en-US" sz="2400" b="1" dirty="0"/>
          </a:p>
          <a:p>
            <a:pPr marL="285750" indent="-285750">
              <a:spcBef>
                <a:spcPts val="600"/>
              </a:spcBef>
              <a:buFont typeface="Arial" panose="020B0604020202020204" pitchFamily="34" charset="0"/>
              <a:buChar char="•"/>
            </a:pPr>
            <a:r>
              <a:rPr lang="en-US" sz="2400" b="1" dirty="0"/>
              <a:t>Where they currently go for such support</a:t>
            </a:r>
          </a:p>
          <a:p>
            <a:pPr marL="285750" indent="-285750">
              <a:spcBef>
                <a:spcPts val="600"/>
              </a:spcBef>
              <a:buFont typeface="Arial" panose="020B0604020202020204" pitchFamily="34" charset="0"/>
              <a:buChar char="•"/>
            </a:pPr>
            <a:r>
              <a:rPr lang="en-US" sz="2400" b="1" dirty="0"/>
              <a:t>Use of Online Channels</a:t>
            </a:r>
          </a:p>
          <a:p>
            <a:pPr marL="285750" indent="-285750">
              <a:spcBef>
                <a:spcPts val="600"/>
              </a:spcBef>
              <a:buFont typeface="Arial" panose="020B0604020202020204" pitchFamily="34" charset="0"/>
              <a:buChar char="•"/>
            </a:pPr>
            <a:r>
              <a:rPr lang="en-US" sz="2400" b="1" dirty="0" err="1"/>
              <a:t>Organisations</a:t>
            </a:r>
            <a:r>
              <a:rPr lang="en-US" sz="2400" b="1" dirty="0"/>
              <a:t> providing good support &amp; what does that look like</a:t>
            </a:r>
          </a:p>
          <a:p>
            <a:pPr marL="285750" indent="-285750">
              <a:spcBef>
                <a:spcPts val="600"/>
              </a:spcBef>
              <a:buFont typeface="Arial" panose="020B0604020202020204" pitchFamily="34" charset="0"/>
              <a:buChar char="•"/>
            </a:pPr>
            <a:r>
              <a:rPr lang="en-US" sz="2400" b="1" dirty="0"/>
              <a:t>Likely transactions on SE.com</a:t>
            </a:r>
          </a:p>
          <a:p>
            <a:pPr marL="285750" indent="-285750">
              <a:spcBef>
                <a:spcPts val="600"/>
              </a:spcBef>
              <a:buFont typeface="Arial" panose="020B0604020202020204" pitchFamily="34" charset="0"/>
              <a:buChar char="•"/>
            </a:pPr>
            <a:endParaRPr lang="en-US" sz="2400" b="1" dirty="0"/>
          </a:p>
          <a:p>
            <a:pPr>
              <a:spcBef>
                <a:spcPts val="600"/>
              </a:spcBef>
            </a:pPr>
            <a:endParaRPr lang="en-US" sz="2400" b="1" dirty="0"/>
          </a:p>
          <a:p>
            <a:pPr marL="285750" indent="-285750">
              <a:spcBef>
                <a:spcPts val="600"/>
              </a:spcBef>
              <a:buFont typeface="Arial" panose="020B0604020202020204" pitchFamily="34" charset="0"/>
              <a:buChar char="•"/>
            </a:pPr>
            <a:endParaRPr lang="en-GB" sz="2400" b="1" dirty="0"/>
          </a:p>
          <a:p>
            <a:pPr>
              <a:spcBef>
                <a:spcPts val="600"/>
              </a:spcBef>
            </a:pPr>
            <a:endParaRPr lang="en-GB" sz="2400" dirty="0"/>
          </a:p>
          <a:p>
            <a:pPr>
              <a:spcBef>
                <a:spcPts val="600"/>
              </a:spcBef>
            </a:pPr>
            <a:endParaRPr lang="en-GB" dirty="0"/>
          </a:p>
          <a:p>
            <a:pPr>
              <a:spcBef>
                <a:spcPts val="600"/>
              </a:spcBef>
            </a:pPr>
            <a:endParaRPr lang="en-GB" dirty="0"/>
          </a:p>
          <a:p>
            <a:pPr>
              <a:spcBef>
                <a:spcPts val="600"/>
              </a:spcBef>
            </a:pPr>
            <a:endParaRPr lang="en-GB" sz="1800" b="1" dirty="0"/>
          </a:p>
          <a:p>
            <a:pPr>
              <a:spcBef>
                <a:spcPts val="600"/>
              </a:spcBef>
            </a:pPr>
            <a:endParaRPr lang="en-GB" dirty="0"/>
          </a:p>
          <a:p>
            <a:pPr marL="285750" indent="-285750">
              <a:spcBef>
                <a:spcPts val="600"/>
              </a:spcBef>
              <a:buFont typeface="Arial" panose="020B0604020202020204" pitchFamily="34" charset="0"/>
              <a:buChar char="•"/>
            </a:pPr>
            <a:endParaRPr lang="en-GB" dirty="0"/>
          </a:p>
          <a:p>
            <a:pPr>
              <a:spcBef>
                <a:spcPts val="600"/>
              </a:spcBef>
            </a:pPr>
            <a:endParaRPr lang="en-GB" b="1" dirty="0"/>
          </a:p>
        </p:txBody>
      </p:sp>
      <p:sp>
        <p:nvSpPr>
          <p:cNvPr id="3" name="Text Placeholder 2"/>
          <p:cNvSpPr>
            <a:spLocks noGrp="1"/>
          </p:cNvSpPr>
          <p:nvPr>
            <p:ph type="body" sz="quarter" idx="11"/>
          </p:nvPr>
        </p:nvSpPr>
        <p:spPr/>
        <p:txBody>
          <a:bodyPr/>
          <a:lstStyle/>
          <a:p>
            <a:r>
              <a:rPr lang="en-GB" dirty="0"/>
              <a:t>SE.com Discovery </a:t>
            </a:r>
          </a:p>
        </p:txBody>
      </p:sp>
    </p:spTree>
    <p:extLst>
      <p:ext uri="{BB962C8B-B14F-4D97-AF65-F5344CB8AC3E}">
        <p14:creationId xmlns:p14="http://schemas.microsoft.com/office/powerpoint/2010/main" val="199357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8A91EC2-F655-4579-BDD9-D938EF92432F}"/>
              </a:ext>
            </a:extLst>
          </p:cNvPr>
          <p:cNvSpPr/>
          <p:nvPr/>
        </p:nvSpPr>
        <p:spPr>
          <a:xfrm>
            <a:off x="-87560" y="0"/>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S PGothic"/>
              <a:cs typeface="Arial"/>
            </a:endParaRPr>
          </a:p>
        </p:txBody>
      </p:sp>
      <p:sp>
        <p:nvSpPr>
          <p:cNvPr id="2" name="Rectangle 1">
            <a:extLst>
              <a:ext uri="{FF2B5EF4-FFF2-40B4-BE49-F238E27FC236}">
                <a16:creationId xmlns:a16="http://schemas.microsoft.com/office/drawing/2014/main" id="{08B4B4F3-7204-478D-94D5-70B4949B3937}"/>
              </a:ext>
            </a:extLst>
          </p:cNvPr>
          <p:cNvSpPr/>
          <p:nvPr/>
        </p:nvSpPr>
        <p:spPr>
          <a:xfrm>
            <a:off x="0" y="233169"/>
            <a:ext cx="9906000" cy="58477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3200" b="1" i="0" u="none" strike="noStrike" kern="1200" cap="none" spc="0" normalizeH="0" baseline="0" noProof="0" dirty="0">
                <a:ln>
                  <a:noFill/>
                </a:ln>
                <a:solidFill>
                  <a:srgbClr val="1A1A1A"/>
                </a:solidFill>
                <a:effectLst/>
                <a:uLnTx/>
                <a:uFillTx/>
                <a:latin typeface="OpenSans"/>
                <a:ea typeface="MS PGothic"/>
                <a:cs typeface="Arial"/>
              </a:rPr>
              <a:t>Prototypes: Home page</a:t>
            </a:r>
            <a:endParaRPr kumimoji="0" lang="en-GB" sz="3200" b="0" i="0" u="none" strike="noStrike" kern="1200" cap="none" spc="0" normalizeH="0" baseline="0" noProof="0" dirty="0">
              <a:ln>
                <a:noFill/>
              </a:ln>
              <a:solidFill>
                <a:srgbClr val="000000"/>
              </a:solidFill>
              <a:effectLst/>
              <a:uLnTx/>
              <a:uFillTx/>
              <a:latin typeface="Arial" charset="0"/>
              <a:ea typeface="MS PGothic"/>
              <a:cs typeface="Arial"/>
            </a:endParaRPr>
          </a:p>
        </p:txBody>
      </p:sp>
      <p:sp>
        <p:nvSpPr>
          <p:cNvPr id="4" name="Rectangle 3">
            <a:extLst>
              <a:ext uri="{FF2B5EF4-FFF2-40B4-BE49-F238E27FC236}">
                <a16:creationId xmlns:a16="http://schemas.microsoft.com/office/drawing/2014/main" id="{FEB385E2-0BCD-4813-ADAB-21C455FA6B2F}"/>
              </a:ext>
            </a:extLst>
          </p:cNvPr>
          <p:cNvSpPr/>
          <p:nvPr/>
        </p:nvSpPr>
        <p:spPr>
          <a:xfrm>
            <a:off x="7041232" y="1268760"/>
            <a:ext cx="2731942" cy="584775"/>
          </a:xfrm>
          <a:prstGeom prst="rect">
            <a:avLst/>
          </a:prstGeom>
          <a:solidFill>
            <a:srgbClr val="FF0000"/>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1A1A1A"/>
                </a:solidFill>
                <a:effectLst/>
                <a:uLnTx/>
                <a:uFillTx/>
                <a:latin typeface="Arial"/>
                <a:ea typeface="MS PGothic"/>
                <a:cs typeface="Arial"/>
              </a:rPr>
              <a:t>“I Want To” menu was almost totally ignored  </a:t>
            </a:r>
          </a:p>
        </p:txBody>
      </p:sp>
      <p:pic>
        <p:nvPicPr>
          <p:cNvPr id="5" name="Picture 4">
            <a:extLst>
              <a:ext uri="{FF2B5EF4-FFF2-40B4-BE49-F238E27FC236}">
                <a16:creationId xmlns:a16="http://schemas.microsoft.com/office/drawing/2014/main" id="{18DDF7DF-5B02-EC4B-93A1-84AC537C2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4888" y="1268760"/>
            <a:ext cx="1787989" cy="5472608"/>
          </a:xfrm>
          <a:prstGeom prst="rect">
            <a:avLst/>
          </a:prstGeom>
        </p:spPr>
      </p:pic>
      <p:sp>
        <p:nvSpPr>
          <p:cNvPr id="6" name="Rectangle 5">
            <a:extLst>
              <a:ext uri="{FF2B5EF4-FFF2-40B4-BE49-F238E27FC236}">
                <a16:creationId xmlns:a16="http://schemas.microsoft.com/office/drawing/2014/main" id="{330883EF-757F-6640-9988-53AA1B2F3C60}"/>
              </a:ext>
            </a:extLst>
          </p:cNvPr>
          <p:cNvSpPr/>
          <p:nvPr/>
        </p:nvSpPr>
        <p:spPr>
          <a:xfrm>
            <a:off x="272480" y="1268760"/>
            <a:ext cx="2592288" cy="584775"/>
          </a:xfrm>
          <a:prstGeom prst="rect">
            <a:avLst/>
          </a:prstGeom>
          <a:solidFill>
            <a:srgbClr val="92D050"/>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1A1A1A"/>
                </a:solidFill>
                <a:effectLst/>
                <a:uLnTx/>
                <a:uFillTx/>
                <a:latin typeface="Arial"/>
                <a:ea typeface="MS PGothic"/>
                <a:cs typeface="Arial"/>
              </a:rPr>
              <a:t>Everyone clicked on the video</a:t>
            </a:r>
          </a:p>
        </p:txBody>
      </p:sp>
      <p:sp>
        <p:nvSpPr>
          <p:cNvPr id="7" name="Rectangle 6">
            <a:extLst>
              <a:ext uri="{FF2B5EF4-FFF2-40B4-BE49-F238E27FC236}">
                <a16:creationId xmlns:a16="http://schemas.microsoft.com/office/drawing/2014/main" id="{7934DE8E-F031-F746-9A6B-267DFEF77E80}"/>
              </a:ext>
            </a:extLst>
          </p:cNvPr>
          <p:cNvSpPr/>
          <p:nvPr/>
        </p:nvSpPr>
        <p:spPr>
          <a:xfrm>
            <a:off x="7041232" y="2089947"/>
            <a:ext cx="2731942" cy="830997"/>
          </a:xfrm>
          <a:prstGeom prst="rect">
            <a:avLst/>
          </a:prstGeom>
          <a:solidFill>
            <a:srgbClr val="FF0000"/>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1A1A1A"/>
                </a:solidFill>
                <a:effectLst/>
                <a:uLnTx/>
                <a:uFillTx/>
                <a:latin typeface="Arial"/>
                <a:ea typeface="MS PGothic"/>
                <a:cs typeface="Arial"/>
              </a:rPr>
              <a:t>These statements got in the way of the next section</a:t>
            </a:r>
          </a:p>
        </p:txBody>
      </p:sp>
      <p:cxnSp>
        <p:nvCxnSpPr>
          <p:cNvPr id="9" name="Straight Arrow Connector 8">
            <a:extLst>
              <a:ext uri="{FF2B5EF4-FFF2-40B4-BE49-F238E27FC236}">
                <a16:creationId xmlns:a16="http://schemas.microsoft.com/office/drawing/2014/main" id="{19EEC817-A7D0-4A44-B5C4-2421B46162E6}"/>
              </a:ext>
            </a:extLst>
          </p:cNvPr>
          <p:cNvCxnSpPr>
            <a:cxnSpLocks/>
            <a:stCxn id="7" idx="1"/>
          </p:cNvCxnSpPr>
          <p:nvPr/>
        </p:nvCxnSpPr>
        <p:spPr>
          <a:xfrm flipH="1" flipV="1">
            <a:off x="5732878" y="2256322"/>
            <a:ext cx="1308354" cy="2491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2544A18-76BE-2948-8477-C6EC5518E4A8}"/>
              </a:ext>
            </a:extLst>
          </p:cNvPr>
          <p:cNvCxnSpPr>
            <a:cxnSpLocks/>
          </p:cNvCxnSpPr>
          <p:nvPr/>
        </p:nvCxnSpPr>
        <p:spPr>
          <a:xfrm flipH="1" flipV="1">
            <a:off x="4664968" y="1418109"/>
            <a:ext cx="2376264" cy="2022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D24CDE1B-DAC3-8944-8774-0A5D87EF0B5C}"/>
              </a:ext>
            </a:extLst>
          </p:cNvPr>
          <p:cNvCxnSpPr>
            <a:cxnSpLocks/>
            <a:stCxn id="6" idx="3"/>
          </p:cNvCxnSpPr>
          <p:nvPr/>
        </p:nvCxnSpPr>
        <p:spPr>
          <a:xfrm>
            <a:off x="2864768" y="1561148"/>
            <a:ext cx="1080120" cy="307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2357997A-3D98-F04C-A251-03044F843BE3}"/>
              </a:ext>
            </a:extLst>
          </p:cNvPr>
          <p:cNvSpPr txBox="1"/>
          <p:nvPr/>
        </p:nvSpPr>
        <p:spPr>
          <a:xfrm>
            <a:off x="1511913" y="583522"/>
            <a:ext cx="617477" cy="707886"/>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Arial" charset="0"/>
                <a:ea typeface="MS PGothic"/>
                <a:cs typeface="Arial"/>
                <a:sym typeface="Wingdings" pitchFamily="2" charset="2"/>
              </a:rPr>
              <a:t></a:t>
            </a:r>
            <a:endParaRPr kumimoji="0" lang="en-US" sz="1800" b="0" i="0" u="none" strike="noStrike" kern="1200" cap="none" spc="0" normalizeH="0" baseline="0" noProof="0" dirty="0">
              <a:ln>
                <a:noFill/>
              </a:ln>
              <a:solidFill>
                <a:srgbClr val="000000"/>
              </a:solidFill>
              <a:effectLst/>
              <a:uLnTx/>
              <a:uFillTx/>
              <a:latin typeface="Arial" charset="0"/>
              <a:ea typeface="MS PGothic"/>
              <a:cs typeface="Arial"/>
            </a:endParaRPr>
          </a:p>
        </p:txBody>
      </p:sp>
      <p:sp>
        <p:nvSpPr>
          <p:cNvPr id="28" name="TextBox 27">
            <a:extLst>
              <a:ext uri="{FF2B5EF4-FFF2-40B4-BE49-F238E27FC236}">
                <a16:creationId xmlns:a16="http://schemas.microsoft.com/office/drawing/2014/main" id="{B10D0EA8-7CFA-B34C-9F5A-54A4558A86FA}"/>
              </a:ext>
            </a:extLst>
          </p:cNvPr>
          <p:cNvSpPr txBox="1"/>
          <p:nvPr/>
        </p:nvSpPr>
        <p:spPr>
          <a:xfrm>
            <a:off x="8120105" y="613044"/>
            <a:ext cx="574196" cy="6463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Arial" charset="0"/>
                <a:ea typeface="MS PGothic"/>
                <a:cs typeface="Arial"/>
                <a:sym typeface="Wingdings" pitchFamily="2" charset="2"/>
              </a:rPr>
              <a:t></a:t>
            </a:r>
          </a:p>
        </p:txBody>
      </p:sp>
      <p:sp>
        <p:nvSpPr>
          <p:cNvPr id="29" name="Rectangle 28">
            <a:extLst>
              <a:ext uri="{FF2B5EF4-FFF2-40B4-BE49-F238E27FC236}">
                <a16:creationId xmlns:a16="http://schemas.microsoft.com/office/drawing/2014/main" id="{1B0C54F0-90C5-E340-AC65-8E568D3949BE}"/>
              </a:ext>
            </a:extLst>
          </p:cNvPr>
          <p:cNvSpPr/>
          <p:nvPr/>
        </p:nvSpPr>
        <p:spPr>
          <a:xfrm>
            <a:off x="253852" y="2366946"/>
            <a:ext cx="2592288" cy="584775"/>
          </a:xfrm>
          <a:prstGeom prst="rect">
            <a:avLst/>
          </a:prstGeom>
          <a:solidFill>
            <a:srgbClr val="92D050"/>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1A1A1A"/>
                </a:solidFill>
                <a:effectLst/>
                <a:uLnTx/>
                <a:uFillTx/>
                <a:latin typeface="OpenSans"/>
                <a:ea typeface="MS PGothic"/>
                <a:cs typeface="Arial"/>
              </a:rPr>
              <a:t>Most people gravitated towards this</a:t>
            </a:r>
          </a:p>
        </p:txBody>
      </p:sp>
      <p:cxnSp>
        <p:nvCxnSpPr>
          <p:cNvPr id="30" name="Straight Arrow Connector 29">
            <a:extLst>
              <a:ext uri="{FF2B5EF4-FFF2-40B4-BE49-F238E27FC236}">
                <a16:creationId xmlns:a16="http://schemas.microsoft.com/office/drawing/2014/main" id="{4A03A16A-1569-2D42-A9E6-A6AEC6FE79EA}"/>
              </a:ext>
            </a:extLst>
          </p:cNvPr>
          <p:cNvCxnSpPr>
            <a:cxnSpLocks/>
            <a:stCxn id="29" idx="3"/>
          </p:cNvCxnSpPr>
          <p:nvPr/>
        </p:nvCxnSpPr>
        <p:spPr>
          <a:xfrm>
            <a:off x="2846140" y="2659334"/>
            <a:ext cx="1080120" cy="191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332E777-5F13-2B4A-903D-AFA2D4EDCB70}"/>
              </a:ext>
            </a:extLst>
          </p:cNvPr>
          <p:cNvCxnSpPr>
            <a:cxnSpLocks/>
          </p:cNvCxnSpPr>
          <p:nvPr/>
        </p:nvCxnSpPr>
        <p:spPr>
          <a:xfrm>
            <a:off x="2847523" y="3861048"/>
            <a:ext cx="1080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1CB44B91-F716-F54A-8767-D285BC1485DC}"/>
              </a:ext>
            </a:extLst>
          </p:cNvPr>
          <p:cNvSpPr/>
          <p:nvPr/>
        </p:nvSpPr>
        <p:spPr>
          <a:xfrm>
            <a:off x="272480" y="3579176"/>
            <a:ext cx="2575043" cy="1077218"/>
          </a:xfrm>
          <a:prstGeom prst="rect">
            <a:avLst/>
          </a:prstGeom>
          <a:solidFill>
            <a:srgbClr val="92D050"/>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1A1A1A"/>
                </a:solidFill>
                <a:effectLst/>
                <a:uLnTx/>
                <a:uFillTx/>
                <a:latin typeface="Arial"/>
                <a:ea typeface="MS PGothic"/>
                <a:cs typeface="Arial"/>
              </a:rPr>
              <a:t>The STAT’s were very well received, although authenticity was questioned</a:t>
            </a:r>
          </a:p>
        </p:txBody>
      </p:sp>
      <p:sp>
        <p:nvSpPr>
          <p:cNvPr id="34" name="Rectangle 33">
            <a:extLst>
              <a:ext uri="{FF2B5EF4-FFF2-40B4-BE49-F238E27FC236}">
                <a16:creationId xmlns:a16="http://schemas.microsoft.com/office/drawing/2014/main" id="{990E3697-0BE6-5643-BBF9-19A42D4CF756}"/>
              </a:ext>
            </a:extLst>
          </p:cNvPr>
          <p:cNvSpPr/>
          <p:nvPr/>
        </p:nvSpPr>
        <p:spPr>
          <a:xfrm>
            <a:off x="7041232" y="4169629"/>
            <a:ext cx="2731942" cy="584775"/>
          </a:xfrm>
          <a:prstGeom prst="rect">
            <a:avLst/>
          </a:prstGeom>
          <a:solidFill>
            <a:srgbClr val="FF0000"/>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1A1A1A"/>
                </a:solidFill>
                <a:effectLst/>
                <a:uLnTx/>
                <a:uFillTx/>
                <a:latin typeface="Arial"/>
                <a:ea typeface="MS PGothic"/>
                <a:cs typeface="Arial"/>
              </a:rPr>
              <a:t>Not well understood or received</a:t>
            </a:r>
          </a:p>
        </p:txBody>
      </p:sp>
      <p:cxnSp>
        <p:nvCxnSpPr>
          <p:cNvPr id="35" name="Straight Arrow Connector 34">
            <a:extLst>
              <a:ext uri="{FF2B5EF4-FFF2-40B4-BE49-F238E27FC236}">
                <a16:creationId xmlns:a16="http://schemas.microsoft.com/office/drawing/2014/main" id="{5C6EE018-4DA3-4F4C-A7C2-26AC67443183}"/>
              </a:ext>
            </a:extLst>
          </p:cNvPr>
          <p:cNvCxnSpPr/>
          <p:nvPr/>
        </p:nvCxnSpPr>
        <p:spPr>
          <a:xfrm flipH="1" flipV="1">
            <a:off x="5817096" y="4437112"/>
            <a:ext cx="122413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a:extLst>
              <a:ext uri="{FF2B5EF4-FFF2-40B4-BE49-F238E27FC236}">
                <a16:creationId xmlns:a16="http://schemas.microsoft.com/office/drawing/2014/main" id="{E5E03461-21D0-1140-9CE7-724FC19F30C4}"/>
              </a:ext>
            </a:extLst>
          </p:cNvPr>
          <p:cNvSpPr/>
          <p:nvPr/>
        </p:nvSpPr>
        <p:spPr>
          <a:xfrm>
            <a:off x="7041232" y="4990816"/>
            <a:ext cx="2731942" cy="584775"/>
          </a:xfrm>
          <a:prstGeom prst="rect">
            <a:avLst/>
          </a:prstGeom>
          <a:solidFill>
            <a:srgbClr val="FF0000"/>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1A1A1A"/>
                </a:solidFill>
                <a:effectLst/>
                <a:uLnTx/>
                <a:uFillTx/>
                <a:latin typeface="Arial"/>
                <a:ea typeface="MS PGothic"/>
                <a:cs typeface="Arial"/>
              </a:rPr>
              <a:t>Mild praise but not warmly received</a:t>
            </a:r>
          </a:p>
        </p:txBody>
      </p:sp>
      <p:sp>
        <p:nvSpPr>
          <p:cNvPr id="37" name="Rectangle 36">
            <a:extLst>
              <a:ext uri="{FF2B5EF4-FFF2-40B4-BE49-F238E27FC236}">
                <a16:creationId xmlns:a16="http://schemas.microsoft.com/office/drawing/2014/main" id="{1B828C79-7D42-B543-BBFE-8C7AA2B1DDCA}"/>
              </a:ext>
            </a:extLst>
          </p:cNvPr>
          <p:cNvSpPr/>
          <p:nvPr/>
        </p:nvSpPr>
        <p:spPr>
          <a:xfrm>
            <a:off x="7063450" y="5914146"/>
            <a:ext cx="2731942" cy="584775"/>
          </a:xfrm>
          <a:prstGeom prst="rect">
            <a:avLst/>
          </a:prstGeom>
          <a:solidFill>
            <a:srgbClr val="FF0000"/>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1A1A1A"/>
                </a:solidFill>
                <a:effectLst/>
                <a:uLnTx/>
                <a:uFillTx/>
                <a:latin typeface="Arial"/>
                <a:ea typeface="MS PGothic"/>
                <a:cs typeface="Arial"/>
              </a:rPr>
              <a:t>Most users viewed this as overkill on a home page</a:t>
            </a:r>
          </a:p>
        </p:txBody>
      </p:sp>
      <p:cxnSp>
        <p:nvCxnSpPr>
          <p:cNvPr id="38" name="Straight Arrow Connector 37">
            <a:extLst>
              <a:ext uri="{FF2B5EF4-FFF2-40B4-BE49-F238E27FC236}">
                <a16:creationId xmlns:a16="http://schemas.microsoft.com/office/drawing/2014/main" id="{A15B4CAE-9718-5D46-98D1-7E7214CC679E}"/>
              </a:ext>
            </a:extLst>
          </p:cNvPr>
          <p:cNvCxnSpPr/>
          <p:nvPr/>
        </p:nvCxnSpPr>
        <p:spPr>
          <a:xfrm flipH="1" flipV="1">
            <a:off x="5817096" y="5480356"/>
            <a:ext cx="122413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F71521B2-790F-694E-8FFB-F252D55A8028}"/>
              </a:ext>
            </a:extLst>
          </p:cNvPr>
          <p:cNvCxnSpPr/>
          <p:nvPr/>
        </p:nvCxnSpPr>
        <p:spPr>
          <a:xfrm flipH="1" flipV="1">
            <a:off x="5840488" y="6093296"/>
            <a:ext cx="122413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469304E5-5E43-504A-9C18-AF2747F50E3E}"/>
              </a:ext>
            </a:extLst>
          </p:cNvPr>
          <p:cNvCxnSpPr>
            <a:cxnSpLocks/>
          </p:cNvCxnSpPr>
          <p:nvPr/>
        </p:nvCxnSpPr>
        <p:spPr>
          <a:xfrm>
            <a:off x="2846140" y="5027113"/>
            <a:ext cx="1080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Rectangle 41">
            <a:extLst>
              <a:ext uri="{FF2B5EF4-FFF2-40B4-BE49-F238E27FC236}">
                <a16:creationId xmlns:a16="http://schemas.microsoft.com/office/drawing/2014/main" id="{7BE8FE2F-084D-F24E-92C2-3110F93BB534}"/>
              </a:ext>
            </a:extLst>
          </p:cNvPr>
          <p:cNvSpPr/>
          <p:nvPr/>
        </p:nvSpPr>
        <p:spPr>
          <a:xfrm>
            <a:off x="253852" y="4842447"/>
            <a:ext cx="2592288" cy="338554"/>
          </a:xfrm>
          <a:prstGeom prst="rect">
            <a:avLst/>
          </a:prstGeom>
          <a:solidFill>
            <a:srgbClr val="92D050"/>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1A1A1A"/>
                </a:solidFill>
                <a:effectLst/>
                <a:uLnTx/>
                <a:uFillTx/>
                <a:latin typeface="Arial"/>
                <a:ea typeface="MS PGothic"/>
                <a:cs typeface="Arial"/>
              </a:rPr>
              <a:t>Well received</a:t>
            </a:r>
          </a:p>
        </p:txBody>
      </p:sp>
      <p:sp>
        <p:nvSpPr>
          <p:cNvPr id="24" name="Rectangle 23">
            <a:extLst>
              <a:ext uri="{FF2B5EF4-FFF2-40B4-BE49-F238E27FC236}">
                <a16:creationId xmlns:a16="http://schemas.microsoft.com/office/drawing/2014/main" id="{46804551-6023-4BDA-A0F2-671E82D226C4}"/>
              </a:ext>
            </a:extLst>
          </p:cNvPr>
          <p:cNvSpPr/>
          <p:nvPr/>
        </p:nvSpPr>
        <p:spPr>
          <a:xfrm>
            <a:off x="263857" y="3091162"/>
            <a:ext cx="2592288" cy="338554"/>
          </a:xfrm>
          <a:prstGeom prst="rect">
            <a:avLst/>
          </a:prstGeom>
          <a:solidFill>
            <a:srgbClr val="92D050"/>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1A1A1A"/>
                </a:solidFill>
                <a:effectLst/>
                <a:uLnTx/>
                <a:uFillTx/>
                <a:latin typeface="Arial"/>
                <a:ea typeface="MS PGothic"/>
                <a:cs typeface="Arial"/>
              </a:rPr>
              <a:t>Well received</a:t>
            </a:r>
          </a:p>
        </p:txBody>
      </p:sp>
      <p:cxnSp>
        <p:nvCxnSpPr>
          <p:cNvPr id="25" name="Straight Arrow Connector 24">
            <a:extLst>
              <a:ext uri="{FF2B5EF4-FFF2-40B4-BE49-F238E27FC236}">
                <a16:creationId xmlns:a16="http://schemas.microsoft.com/office/drawing/2014/main" id="{DFF14A8F-3678-4883-87DC-4E0243E3B511}"/>
              </a:ext>
            </a:extLst>
          </p:cNvPr>
          <p:cNvCxnSpPr>
            <a:cxnSpLocks/>
          </p:cNvCxnSpPr>
          <p:nvPr/>
        </p:nvCxnSpPr>
        <p:spPr>
          <a:xfrm>
            <a:off x="2864768" y="3275828"/>
            <a:ext cx="1080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1266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76536" y="1372540"/>
            <a:ext cx="8712968" cy="5296820"/>
          </a:xfrm>
        </p:spPr>
        <p:txBody>
          <a:bodyPr/>
          <a:lstStyle/>
          <a:p>
            <a:r>
              <a:rPr lang="en-GB" sz="1800" b="1" dirty="0"/>
              <a:t>We then asked users to view the prototype sketches of specific journeys:</a:t>
            </a:r>
          </a:p>
          <a:p>
            <a:endParaRPr lang="en-GB" sz="1800" b="1" dirty="0"/>
          </a:p>
          <a:p>
            <a:pPr marL="285750" indent="-285750">
              <a:buFont typeface="Arial" panose="020B0604020202020204" pitchFamily="34" charset="0"/>
              <a:buChar char="•"/>
            </a:pPr>
            <a:r>
              <a:rPr lang="en-GB" sz="1400" dirty="0"/>
              <a:t>Guides Sections - needs to be higher up </a:t>
            </a:r>
          </a:p>
          <a:p>
            <a:pPr marL="285750" indent="-285750">
              <a:buFont typeface="Arial" panose="020B0604020202020204" pitchFamily="34" charset="0"/>
              <a:buChar char="•"/>
            </a:pPr>
            <a:r>
              <a:rPr lang="en-GB" sz="1400" dirty="0"/>
              <a:t>Eligibility for services made clear upfront, or signposting to other organisations who could help</a:t>
            </a:r>
          </a:p>
          <a:p>
            <a:pPr marL="285750" indent="-285750">
              <a:buFont typeface="Arial" panose="020B0604020202020204" pitchFamily="34" charset="0"/>
              <a:buChar char="•"/>
            </a:pPr>
            <a:r>
              <a:rPr lang="en-GB" sz="1400" dirty="0"/>
              <a:t>I want the homepage to be tailored to me </a:t>
            </a:r>
          </a:p>
          <a:p>
            <a:pPr marL="285750" indent="-285750">
              <a:buFont typeface="Arial" panose="020B0604020202020204" pitchFamily="34" charset="0"/>
              <a:buChar char="•"/>
            </a:pPr>
            <a:r>
              <a:rPr lang="en-GB" sz="1400" dirty="0"/>
              <a:t>Video – don’t want SE promotional video. Needs to be changed very regularly to show the website is keeping up to date, “videos of case studies more impact”.</a:t>
            </a:r>
          </a:p>
          <a:p>
            <a:pPr marL="285750" indent="-285750">
              <a:buFont typeface="Arial" panose="020B0604020202020204" pitchFamily="34" charset="0"/>
              <a:buChar char="•"/>
            </a:pPr>
            <a:r>
              <a:rPr lang="en-GB" sz="1400" dirty="0"/>
              <a:t>Sign in – business account with multiple logins preferred </a:t>
            </a:r>
          </a:p>
          <a:p>
            <a:pPr marL="285750" indent="-285750">
              <a:buFont typeface="Arial" panose="020B0604020202020204" pitchFamily="34" charset="0"/>
              <a:buChar char="•"/>
            </a:pPr>
            <a:r>
              <a:rPr lang="en-GB" sz="1400" dirty="0"/>
              <a:t>Language unclear and off putting, too much jargon </a:t>
            </a:r>
          </a:p>
          <a:p>
            <a:pPr marL="285750" indent="-285750">
              <a:buFont typeface="Arial" panose="020B0604020202020204" pitchFamily="34" charset="0"/>
              <a:buChar char="•"/>
            </a:pPr>
            <a:r>
              <a:rPr lang="en-GB" sz="1400" dirty="0"/>
              <a:t>The website needs to link to all other agencies offering businesses support and funding – what can we do? Who else can fill the gaps? A portal to all types of support</a:t>
            </a:r>
          </a:p>
          <a:p>
            <a:pPr marL="285750" indent="-285750">
              <a:buFont typeface="Arial" panose="020B0604020202020204" pitchFamily="34" charset="0"/>
              <a:buChar char="•"/>
            </a:pPr>
            <a:r>
              <a:rPr lang="en-GB" sz="1400" dirty="0"/>
              <a:t>Innovation important – could be upfront on site</a:t>
            </a:r>
          </a:p>
          <a:p>
            <a:pPr marL="285750" indent="-285750">
              <a:buFont typeface="Arial" panose="020B0604020202020204" pitchFamily="34" charset="0"/>
              <a:buChar char="•"/>
            </a:pPr>
            <a:r>
              <a:rPr lang="en-GB" sz="1400" dirty="0"/>
              <a:t>The categories for support look right </a:t>
            </a:r>
            <a:r>
              <a:rPr lang="en-GB" sz="1400" i="1" dirty="0"/>
              <a:t>  </a:t>
            </a:r>
          </a:p>
          <a:p>
            <a:pPr marL="285750" indent="-285750">
              <a:buFont typeface="Arial" panose="020B0604020202020204" pitchFamily="34" charset="0"/>
              <a:buChar char="•"/>
            </a:pPr>
            <a:r>
              <a:rPr lang="en-GB" sz="1400" dirty="0"/>
              <a:t>Stats – impressive but not relevant to me</a:t>
            </a:r>
          </a:p>
          <a:p>
            <a:pPr marL="285750" indent="-285750">
              <a:buFont typeface="Arial" panose="020B0604020202020204" pitchFamily="34" charset="0"/>
              <a:buChar char="•"/>
            </a:pPr>
            <a:r>
              <a:rPr lang="en-GB" sz="1400" dirty="0"/>
              <a:t>Case studies – would prefer how to help companies achieve growth within the success stories. They need to be relevant to business age, stage of journey and industry </a:t>
            </a:r>
          </a:p>
          <a:p>
            <a:pPr marL="285750" indent="-285750">
              <a:buFont typeface="Arial" panose="020B0604020202020204" pitchFamily="34" charset="0"/>
              <a:buChar char="•"/>
            </a:pPr>
            <a:r>
              <a:rPr lang="en-GB" sz="1400" dirty="0"/>
              <a:t>Interactive – how can I feedback about the guides/drop downs if my industry isn’t listed? I want to add my knowledge.</a:t>
            </a:r>
          </a:p>
          <a:p>
            <a:r>
              <a:rPr lang="en-GB" sz="1400" dirty="0"/>
              <a:t> </a:t>
            </a:r>
          </a:p>
          <a:p>
            <a:pPr>
              <a:spcBef>
                <a:spcPts val="600"/>
              </a:spcBef>
            </a:pPr>
            <a:endParaRPr lang="en-US" sz="1800" b="1" dirty="0"/>
          </a:p>
          <a:p>
            <a:pPr marL="285750" indent="-285750">
              <a:spcBef>
                <a:spcPts val="600"/>
              </a:spcBef>
              <a:buFont typeface="Arial" panose="020B0604020202020204" pitchFamily="34" charset="0"/>
              <a:buChar char="•"/>
            </a:pPr>
            <a:endParaRPr lang="en-US" sz="1800" b="1" dirty="0"/>
          </a:p>
          <a:p>
            <a:pPr>
              <a:spcBef>
                <a:spcPts val="600"/>
              </a:spcBef>
            </a:pPr>
            <a:endParaRPr lang="en-GB" dirty="0"/>
          </a:p>
          <a:p>
            <a:pPr>
              <a:spcBef>
                <a:spcPts val="600"/>
              </a:spcBef>
            </a:pPr>
            <a:endParaRPr lang="en-GB" sz="1800" b="1" dirty="0"/>
          </a:p>
          <a:p>
            <a:pPr>
              <a:spcBef>
                <a:spcPts val="600"/>
              </a:spcBef>
            </a:pPr>
            <a:endParaRPr lang="en-GB" dirty="0"/>
          </a:p>
          <a:p>
            <a:pPr marL="285750" indent="-285750">
              <a:spcBef>
                <a:spcPts val="600"/>
              </a:spcBef>
              <a:buFont typeface="Arial" panose="020B0604020202020204" pitchFamily="34" charset="0"/>
              <a:buChar char="•"/>
            </a:pPr>
            <a:endParaRPr lang="en-GB" dirty="0"/>
          </a:p>
          <a:p>
            <a:pPr>
              <a:spcBef>
                <a:spcPts val="600"/>
              </a:spcBef>
            </a:pPr>
            <a:endParaRPr lang="en-GB" b="1" dirty="0"/>
          </a:p>
        </p:txBody>
      </p:sp>
      <p:sp>
        <p:nvSpPr>
          <p:cNvPr id="3" name="Text Placeholder 2"/>
          <p:cNvSpPr>
            <a:spLocks noGrp="1"/>
          </p:cNvSpPr>
          <p:nvPr>
            <p:ph type="body" sz="quarter" idx="11"/>
          </p:nvPr>
        </p:nvSpPr>
        <p:spPr>
          <a:xfrm>
            <a:off x="776536" y="476672"/>
            <a:ext cx="7920880" cy="576064"/>
          </a:xfrm>
        </p:spPr>
        <p:txBody>
          <a:bodyPr/>
          <a:lstStyle/>
          <a:p>
            <a:r>
              <a:rPr lang="en-GB" dirty="0"/>
              <a:t>SE.COM Screenshots</a:t>
            </a:r>
          </a:p>
        </p:txBody>
      </p:sp>
      <p:sp>
        <p:nvSpPr>
          <p:cNvPr id="4" name="Speech Bubble: Oval 3">
            <a:extLst>
              <a:ext uri="{FF2B5EF4-FFF2-40B4-BE49-F238E27FC236}">
                <a16:creationId xmlns:a16="http://schemas.microsoft.com/office/drawing/2014/main" id="{B95E0A71-6A3B-4B22-8BFF-36347A0E93BE}"/>
              </a:ext>
            </a:extLst>
          </p:cNvPr>
          <p:cNvSpPr/>
          <p:nvPr/>
        </p:nvSpPr>
        <p:spPr>
          <a:xfrm>
            <a:off x="6105128" y="3140968"/>
            <a:ext cx="2808312" cy="648072"/>
          </a:xfrm>
          <a:prstGeom prst="wedgeEllipseCallout">
            <a:avLst>
              <a:gd name="adj1" fmla="val -81653"/>
              <a:gd name="adj2" fmla="val 29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200" b="1" i="1" u="none" strike="noStrike" kern="1200" cap="none" spc="0" normalizeH="0" baseline="0" noProof="0" dirty="0">
                <a:ln>
                  <a:noFill/>
                </a:ln>
                <a:solidFill>
                  <a:prstClr val="white"/>
                </a:solidFill>
                <a:effectLst/>
                <a:uLnTx/>
                <a:uFillTx/>
                <a:latin typeface="Calibri"/>
                <a:ea typeface="+mn-ea"/>
                <a:cs typeface="+mn-cs"/>
              </a:rPr>
              <a:t>“leadership and learning is clumsy”</a:t>
            </a:r>
          </a:p>
        </p:txBody>
      </p:sp>
      <p:sp>
        <p:nvSpPr>
          <p:cNvPr id="5" name="Speech Bubble: Oval 4">
            <a:extLst>
              <a:ext uri="{FF2B5EF4-FFF2-40B4-BE49-F238E27FC236}">
                <a16:creationId xmlns:a16="http://schemas.microsoft.com/office/drawing/2014/main" id="{D6C06110-DB9E-4749-8B9A-53AFEB797FD2}"/>
              </a:ext>
            </a:extLst>
          </p:cNvPr>
          <p:cNvSpPr/>
          <p:nvPr/>
        </p:nvSpPr>
        <p:spPr>
          <a:xfrm>
            <a:off x="5241032" y="4277843"/>
            <a:ext cx="1548172" cy="648072"/>
          </a:xfrm>
          <a:prstGeom prst="wedgeEllipseCallout">
            <a:avLst>
              <a:gd name="adj1" fmla="val -128290"/>
              <a:gd name="adj2" fmla="val 39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200" b="1" i="1" u="none" strike="noStrike" kern="1200" cap="none" spc="0" normalizeH="0" baseline="0" noProof="0" dirty="0">
                <a:ln>
                  <a:noFill/>
                </a:ln>
                <a:solidFill>
                  <a:prstClr val="white"/>
                </a:solidFill>
                <a:effectLst/>
                <a:uLnTx/>
                <a:uFillTx/>
                <a:latin typeface="Calibri"/>
                <a:ea typeface="+mn-ea"/>
                <a:cs typeface="+mn-cs"/>
              </a:rPr>
              <a:t>“SPOT ON!”</a:t>
            </a:r>
          </a:p>
        </p:txBody>
      </p:sp>
    </p:spTree>
    <p:extLst>
      <p:ext uri="{BB962C8B-B14F-4D97-AF65-F5344CB8AC3E}">
        <p14:creationId xmlns:p14="http://schemas.microsoft.com/office/powerpoint/2010/main" val="195281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87560" y="0"/>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S PGothic"/>
              <a:cs typeface="Arial"/>
            </a:endParaRPr>
          </a:p>
        </p:txBody>
      </p:sp>
      <p:sp>
        <p:nvSpPr>
          <p:cNvPr id="4" name="Title 3">
            <a:extLst>
              <a:ext uri="{FF2B5EF4-FFF2-40B4-BE49-F238E27FC236}">
                <a16:creationId xmlns:a16="http://schemas.microsoft.com/office/drawing/2014/main" id="{1CCD3ADC-80CF-44EF-97F2-F760F0760BFB}"/>
              </a:ext>
            </a:extLst>
          </p:cNvPr>
          <p:cNvSpPr>
            <a:spLocks noGrp="1"/>
          </p:cNvSpPr>
          <p:nvPr>
            <p:ph type="title"/>
          </p:nvPr>
        </p:nvSpPr>
        <p:spPr/>
        <p:txBody>
          <a:bodyPr/>
          <a:lstStyle/>
          <a:p>
            <a:r>
              <a:rPr lang="en-GB" sz="2800" b="1" dirty="0">
                <a:solidFill>
                  <a:schemeClr val="tx1"/>
                </a:solidFill>
              </a:rPr>
              <a:t>Themes  </a:t>
            </a:r>
          </a:p>
        </p:txBody>
      </p:sp>
      <p:sp>
        <p:nvSpPr>
          <p:cNvPr id="6" name="Content Placeholder 5">
            <a:extLst>
              <a:ext uri="{FF2B5EF4-FFF2-40B4-BE49-F238E27FC236}">
                <a16:creationId xmlns:a16="http://schemas.microsoft.com/office/drawing/2014/main" id="{F39B7A43-9D4F-4DF7-9243-B49231F25440}"/>
              </a:ext>
            </a:extLst>
          </p:cNvPr>
          <p:cNvSpPr>
            <a:spLocks noGrp="1"/>
          </p:cNvSpPr>
          <p:nvPr>
            <p:ph sz="half" idx="1"/>
          </p:nvPr>
        </p:nvSpPr>
        <p:spPr>
          <a:xfrm>
            <a:off x="495303" y="847253"/>
            <a:ext cx="4381501" cy="4525963"/>
          </a:xfrm>
        </p:spPr>
        <p:txBody>
          <a:bodyPr/>
          <a:lstStyle/>
          <a:p>
            <a:pPr marL="0" indent="0">
              <a:buNone/>
            </a:pPr>
            <a:r>
              <a:rPr lang="en-GB" sz="1400" b="1" dirty="0"/>
              <a:t>General</a:t>
            </a:r>
          </a:p>
          <a:p>
            <a:r>
              <a:rPr lang="en-GB" sz="1400" dirty="0"/>
              <a:t>Customers confused where to go for the right information</a:t>
            </a:r>
          </a:p>
          <a:p>
            <a:r>
              <a:rPr lang="en-GB" sz="1400" dirty="0"/>
              <a:t>Customers often unsure of which organisation they are dealing with</a:t>
            </a:r>
          </a:p>
          <a:p>
            <a:r>
              <a:rPr lang="en-GB" sz="1400" dirty="0"/>
              <a:t>Customers unclear why they get grant/support rejected</a:t>
            </a:r>
          </a:p>
          <a:p>
            <a:endParaRPr lang="en-GB" sz="1400" dirty="0"/>
          </a:p>
          <a:p>
            <a:pPr marL="0" indent="0">
              <a:buNone/>
            </a:pPr>
            <a:r>
              <a:rPr lang="en-GB" sz="1400" b="1" dirty="0"/>
              <a:t>Requesting Customer Details</a:t>
            </a:r>
          </a:p>
          <a:p>
            <a:r>
              <a:rPr lang="en-GB" sz="1400" dirty="0"/>
              <a:t>Don’t ask for too much information too early in the journey (</a:t>
            </a:r>
            <a:r>
              <a:rPr lang="en-GB" sz="1400" dirty="0" err="1"/>
              <a:t>eg</a:t>
            </a:r>
            <a:r>
              <a:rPr lang="en-GB" sz="1400" dirty="0"/>
              <a:t> high degree of surprise in asking for Companies House information)</a:t>
            </a:r>
          </a:p>
          <a:p>
            <a:r>
              <a:rPr lang="en-GB" sz="1400" dirty="0"/>
              <a:t>Belief that inputting details would result in “being marketed to”</a:t>
            </a:r>
          </a:p>
          <a:p>
            <a:pPr marL="0" lvl="0" indent="0">
              <a:spcBef>
                <a:spcPts val="600"/>
              </a:spcBef>
              <a:buNone/>
            </a:pPr>
            <a:endParaRPr lang="en-GB" sz="1400" dirty="0">
              <a:solidFill>
                <a:srgbClr val="000000"/>
              </a:solidFill>
            </a:endParaRPr>
          </a:p>
          <a:p>
            <a:pPr marL="0" lvl="0" indent="0">
              <a:spcBef>
                <a:spcPts val="600"/>
              </a:spcBef>
              <a:buNone/>
            </a:pPr>
            <a:r>
              <a:rPr lang="en-GB" sz="1400" b="1" dirty="0">
                <a:solidFill>
                  <a:srgbClr val="000000"/>
                </a:solidFill>
              </a:rPr>
              <a:t>Communication</a:t>
            </a:r>
          </a:p>
          <a:p>
            <a:pPr marL="285750" lvl="0" indent="-285750">
              <a:spcBef>
                <a:spcPts val="600"/>
              </a:spcBef>
              <a:buFont typeface="Arial" panose="020B0604020202020204" pitchFamily="34" charset="0"/>
              <a:buChar char="•"/>
            </a:pPr>
            <a:r>
              <a:rPr lang="en-GB" sz="1400" dirty="0">
                <a:solidFill>
                  <a:srgbClr val="000000"/>
                </a:solidFill>
              </a:rPr>
              <a:t>Majority of users preferred telephone number to call if they got stuck</a:t>
            </a:r>
          </a:p>
          <a:p>
            <a:pPr marL="285750" lvl="0" indent="-285750">
              <a:spcBef>
                <a:spcPts val="600"/>
              </a:spcBef>
              <a:buFont typeface="Arial" panose="020B0604020202020204" pitchFamily="34" charset="0"/>
              <a:buChar char="•"/>
            </a:pPr>
            <a:r>
              <a:rPr lang="en-GB" sz="1400" dirty="0">
                <a:solidFill>
                  <a:srgbClr val="000000"/>
                </a:solidFill>
              </a:rPr>
              <a:t>Live Chat mixed reviews</a:t>
            </a:r>
          </a:p>
          <a:p>
            <a:pPr marL="285750" indent="-285750">
              <a:spcBef>
                <a:spcPts val="600"/>
              </a:spcBef>
              <a:buFont typeface="Arial" panose="020B0604020202020204" pitchFamily="34" charset="0"/>
              <a:buChar char="•"/>
            </a:pPr>
            <a:r>
              <a:rPr lang="en-GB" sz="1400" dirty="0">
                <a:solidFill>
                  <a:srgbClr val="000000"/>
                </a:solidFill>
              </a:rPr>
              <a:t>Businesses are interested in help from organisations (such as SE) BUT only if it is relevant to them</a:t>
            </a:r>
            <a:endParaRPr lang="en-GB" sz="1400" dirty="0"/>
          </a:p>
          <a:p>
            <a:endParaRPr lang="en-GB" sz="1400" dirty="0"/>
          </a:p>
        </p:txBody>
      </p:sp>
      <p:sp>
        <p:nvSpPr>
          <p:cNvPr id="7" name="Content Placeholder 6">
            <a:extLst>
              <a:ext uri="{FF2B5EF4-FFF2-40B4-BE49-F238E27FC236}">
                <a16:creationId xmlns:a16="http://schemas.microsoft.com/office/drawing/2014/main" id="{F3E76442-F886-4F29-91D8-3A1B4A7BCE0C}"/>
              </a:ext>
            </a:extLst>
          </p:cNvPr>
          <p:cNvSpPr>
            <a:spLocks noGrp="1"/>
          </p:cNvSpPr>
          <p:nvPr>
            <p:ph sz="half" idx="2"/>
          </p:nvPr>
        </p:nvSpPr>
        <p:spPr>
          <a:xfrm>
            <a:off x="5029199" y="847253"/>
            <a:ext cx="4381501" cy="4525963"/>
          </a:xfrm>
        </p:spPr>
        <p:txBody>
          <a:bodyPr/>
          <a:lstStyle/>
          <a:p>
            <a:pPr marL="0" lvl="0" indent="0">
              <a:spcBef>
                <a:spcPts val="600"/>
              </a:spcBef>
              <a:buNone/>
            </a:pPr>
            <a:r>
              <a:rPr lang="en-GB" sz="1400" b="1" dirty="0">
                <a:solidFill>
                  <a:srgbClr val="000000"/>
                </a:solidFill>
              </a:rPr>
              <a:t>Information</a:t>
            </a:r>
          </a:p>
          <a:p>
            <a:pPr marL="285750" lvl="0" indent="-285750">
              <a:spcBef>
                <a:spcPts val="600"/>
              </a:spcBef>
              <a:buFont typeface="Arial" panose="020B0604020202020204" pitchFamily="34" charset="0"/>
              <a:buChar char="•"/>
            </a:pPr>
            <a:r>
              <a:rPr lang="en-GB" sz="1400" dirty="0">
                <a:solidFill>
                  <a:srgbClr val="000000"/>
                </a:solidFill>
              </a:rPr>
              <a:t>Language needs to be clear</a:t>
            </a:r>
          </a:p>
          <a:p>
            <a:pPr marL="285750" lvl="0" indent="-285750">
              <a:spcBef>
                <a:spcPts val="600"/>
              </a:spcBef>
              <a:buFont typeface="Arial" panose="020B0604020202020204" pitchFamily="34" charset="0"/>
              <a:buChar char="•"/>
            </a:pPr>
            <a:r>
              <a:rPr lang="en-GB" sz="1400" dirty="0">
                <a:solidFill>
                  <a:srgbClr val="000000"/>
                </a:solidFill>
              </a:rPr>
              <a:t>The journey to get to relevant information should be simple and quick</a:t>
            </a:r>
          </a:p>
          <a:p>
            <a:pPr marL="285750" indent="-285750">
              <a:spcBef>
                <a:spcPts val="600"/>
              </a:spcBef>
              <a:buFont typeface="Arial" panose="020B0604020202020204" pitchFamily="34" charset="0"/>
              <a:buChar char="•"/>
            </a:pPr>
            <a:r>
              <a:rPr lang="en-GB" sz="1400" dirty="0">
                <a:solidFill>
                  <a:srgbClr val="000000"/>
                </a:solidFill>
              </a:rPr>
              <a:t>Large and impressive Stats are popular (but users questioned if they were real)</a:t>
            </a:r>
          </a:p>
          <a:p>
            <a:pPr marL="285750" indent="-285750">
              <a:spcBef>
                <a:spcPts val="600"/>
              </a:spcBef>
              <a:buFont typeface="Arial" panose="020B0604020202020204" pitchFamily="34" charset="0"/>
              <a:buChar char="•"/>
            </a:pPr>
            <a:r>
              <a:rPr lang="en-GB" sz="1400" dirty="0">
                <a:solidFill>
                  <a:srgbClr val="000000"/>
                </a:solidFill>
              </a:rPr>
              <a:t>Information ”Below the Fold” remains a very real barrier to some users seeing the actual CTA’s</a:t>
            </a:r>
          </a:p>
          <a:p>
            <a:pPr marL="0" lvl="0" indent="0">
              <a:spcBef>
                <a:spcPts val="600"/>
              </a:spcBef>
              <a:buNone/>
            </a:pPr>
            <a:endParaRPr lang="en-GB" sz="1400" dirty="0">
              <a:solidFill>
                <a:srgbClr val="000000"/>
              </a:solidFill>
            </a:endParaRPr>
          </a:p>
          <a:p>
            <a:pPr marL="0" lvl="0" indent="0">
              <a:spcBef>
                <a:spcPts val="600"/>
              </a:spcBef>
              <a:buNone/>
            </a:pPr>
            <a:r>
              <a:rPr lang="en-GB" sz="1400" b="1" dirty="0">
                <a:solidFill>
                  <a:srgbClr val="000000"/>
                </a:solidFill>
              </a:rPr>
              <a:t>Content</a:t>
            </a:r>
          </a:p>
          <a:p>
            <a:pPr marL="285750" lvl="0" indent="-285750">
              <a:spcBef>
                <a:spcPts val="600"/>
              </a:spcBef>
              <a:buFont typeface="Arial" panose="020B0604020202020204" pitchFamily="34" charset="0"/>
              <a:buChar char="•"/>
            </a:pPr>
            <a:r>
              <a:rPr lang="en-GB" sz="1400" dirty="0">
                <a:solidFill>
                  <a:srgbClr val="000000"/>
                </a:solidFill>
              </a:rPr>
              <a:t>Users expect most things to be clickable</a:t>
            </a:r>
          </a:p>
          <a:p>
            <a:pPr marL="285750" lvl="0" indent="-285750">
              <a:spcBef>
                <a:spcPts val="600"/>
              </a:spcBef>
              <a:buFont typeface="Arial" panose="020B0604020202020204" pitchFamily="34" charset="0"/>
              <a:buChar char="•"/>
            </a:pPr>
            <a:r>
              <a:rPr lang="en-GB" sz="1400" dirty="0">
                <a:solidFill>
                  <a:srgbClr val="000000"/>
                </a:solidFill>
              </a:rPr>
              <a:t>Users expect interaction to be quick so indicated time it takes seen as irrelevant</a:t>
            </a:r>
          </a:p>
          <a:p>
            <a:pPr marL="285750" lvl="0" indent="-285750">
              <a:spcBef>
                <a:spcPts val="600"/>
              </a:spcBef>
              <a:buFont typeface="Arial" panose="020B0604020202020204" pitchFamily="34" charset="0"/>
              <a:buChar char="•"/>
            </a:pPr>
            <a:r>
              <a:rPr lang="en-GB" sz="1400" dirty="0">
                <a:solidFill>
                  <a:srgbClr val="000000"/>
                </a:solidFill>
              </a:rPr>
              <a:t>The “Search Bar” was used as the preferred bailout method, when the user struggled to find what they were looking for</a:t>
            </a:r>
          </a:p>
          <a:p>
            <a:pPr marL="285750" lvl="0" indent="-285750">
              <a:spcBef>
                <a:spcPts val="600"/>
              </a:spcBef>
              <a:buFont typeface="Arial" panose="020B0604020202020204" pitchFamily="34" charset="0"/>
              <a:buChar char="•"/>
            </a:pPr>
            <a:r>
              <a:rPr lang="en-GB" sz="1400" dirty="0">
                <a:solidFill>
                  <a:srgbClr val="000000"/>
                </a:solidFill>
              </a:rPr>
              <a:t>Menu Options were well received (though sometimes missed initially)</a:t>
            </a:r>
          </a:p>
          <a:p>
            <a:pPr marL="285750" lvl="0" indent="-285750">
              <a:spcBef>
                <a:spcPts val="600"/>
              </a:spcBef>
              <a:buFont typeface="Arial" panose="020B0604020202020204" pitchFamily="34" charset="0"/>
              <a:buChar char="•"/>
            </a:pPr>
            <a:r>
              <a:rPr lang="en-GB" sz="1400" dirty="0">
                <a:solidFill>
                  <a:srgbClr val="000000"/>
                </a:solidFill>
              </a:rPr>
              <a:t>Too much content not well received (</a:t>
            </a:r>
            <a:r>
              <a:rPr lang="en-GB" sz="1400" dirty="0" err="1">
                <a:solidFill>
                  <a:srgbClr val="000000"/>
                </a:solidFill>
              </a:rPr>
              <a:t>eg</a:t>
            </a:r>
            <a:r>
              <a:rPr lang="en-GB" sz="1400" dirty="0">
                <a:solidFill>
                  <a:srgbClr val="000000"/>
                </a:solidFill>
              </a:rPr>
              <a:t> Learning/Development section showcase because not relevant to them at this time)</a:t>
            </a:r>
          </a:p>
          <a:p>
            <a:pPr marL="285750" lvl="0" indent="-285750">
              <a:spcBef>
                <a:spcPts val="600"/>
              </a:spcBef>
              <a:buFont typeface="Arial" panose="020B0604020202020204" pitchFamily="34" charset="0"/>
              <a:buChar char="•"/>
            </a:pPr>
            <a:r>
              <a:rPr lang="en-GB" sz="1400" dirty="0">
                <a:solidFill>
                  <a:srgbClr val="000000"/>
                </a:solidFill>
              </a:rPr>
              <a:t>Case Studies are good but need to be directed to me and my sector </a:t>
            </a:r>
          </a:p>
          <a:p>
            <a:endParaRPr lang="en-GB" sz="1400" dirty="0"/>
          </a:p>
        </p:txBody>
      </p:sp>
    </p:spTree>
    <p:extLst>
      <p:ext uri="{BB962C8B-B14F-4D97-AF65-F5344CB8AC3E}">
        <p14:creationId xmlns:p14="http://schemas.microsoft.com/office/powerpoint/2010/main" val="217899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2520" y="1196752"/>
            <a:ext cx="8856984" cy="4446494"/>
          </a:xfrm>
        </p:spPr>
        <p:txBody>
          <a:bodyPr/>
          <a:lstStyle/>
          <a:p>
            <a:endParaRPr lang="en-GB" sz="1463" b="1" dirty="0"/>
          </a:p>
          <a:p>
            <a:r>
              <a:rPr lang="en-GB" sz="1950" b="1" dirty="0"/>
              <a:t>Purpose</a:t>
            </a:r>
            <a:endParaRPr lang="en-GB" sz="1950" dirty="0"/>
          </a:p>
          <a:p>
            <a:pPr marL="232172" indent="-232172">
              <a:spcBef>
                <a:spcPts val="488"/>
              </a:spcBef>
              <a:buFont typeface="Arial" panose="020B0604020202020204" pitchFamily="34" charset="0"/>
              <a:buChar char="•"/>
            </a:pPr>
            <a:r>
              <a:rPr lang="en-GB" sz="1950" dirty="0"/>
              <a:t>To gain insight from field teams on what customers need from the SDI website and thoughts on the content. </a:t>
            </a:r>
          </a:p>
          <a:p>
            <a:pPr marL="232172" indent="-232172">
              <a:spcBef>
                <a:spcPts val="488"/>
              </a:spcBef>
              <a:buFont typeface="Arial" panose="020B0604020202020204" pitchFamily="34" charset="0"/>
              <a:buChar char="•"/>
            </a:pPr>
            <a:r>
              <a:rPr lang="en-GB" sz="1950" dirty="0"/>
              <a:t>To gain insight from </a:t>
            </a:r>
            <a:r>
              <a:rPr lang="en-GB" sz="1950" dirty="0" err="1"/>
              <a:t>GlobalScots</a:t>
            </a:r>
            <a:r>
              <a:rPr lang="en-GB" sz="1950" dirty="0"/>
              <a:t> on drivers for relocating and investing in different locations.</a:t>
            </a:r>
          </a:p>
          <a:p>
            <a:pPr marL="232172" indent="-232172">
              <a:spcBef>
                <a:spcPts val="488"/>
              </a:spcBef>
              <a:buFont typeface="Arial" panose="020B0604020202020204" pitchFamily="34" charset="0"/>
              <a:buChar char="•"/>
            </a:pPr>
            <a:r>
              <a:rPr lang="en-GB" sz="1950" dirty="0"/>
              <a:t>To inform the next iteration of the website</a:t>
            </a:r>
          </a:p>
          <a:p>
            <a:endParaRPr lang="en-GB" sz="1950" dirty="0"/>
          </a:p>
          <a:p>
            <a:r>
              <a:rPr lang="en-GB" sz="1950" b="1" dirty="0"/>
              <a:t>Sample</a:t>
            </a:r>
          </a:p>
          <a:p>
            <a:pPr marL="232172" indent="-232172">
              <a:spcBef>
                <a:spcPts val="488"/>
              </a:spcBef>
              <a:buFont typeface="Arial" panose="020B0604020202020204" pitchFamily="34" charset="0"/>
              <a:buChar char="•"/>
            </a:pPr>
            <a:r>
              <a:rPr lang="en-GB" sz="1950" dirty="0"/>
              <a:t>Number: 	9 staff / 5 </a:t>
            </a:r>
            <a:r>
              <a:rPr lang="en-GB" sz="1950" dirty="0" err="1"/>
              <a:t>Globalscots</a:t>
            </a:r>
            <a:endParaRPr lang="en-GB" sz="1950" dirty="0"/>
          </a:p>
          <a:p>
            <a:pPr marL="232172" indent="-232172">
              <a:spcBef>
                <a:spcPts val="488"/>
              </a:spcBef>
              <a:buFont typeface="Arial" panose="020B0604020202020204" pitchFamily="34" charset="0"/>
              <a:buChar char="•"/>
            </a:pPr>
            <a:r>
              <a:rPr lang="en-GB" sz="1950" dirty="0"/>
              <a:t>Country: 	India, US, London, Germany, Glasgow</a:t>
            </a:r>
          </a:p>
          <a:p>
            <a:pPr marL="232172" indent="-232172">
              <a:spcBef>
                <a:spcPts val="488"/>
              </a:spcBef>
              <a:buFont typeface="Arial" panose="020B0604020202020204" pitchFamily="34" charset="0"/>
              <a:buChar char="•"/>
            </a:pPr>
            <a:r>
              <a:rPr lang="en-GB" sz="1950" dirty="0"/>
              <a:t>Type: 		Skype and Face to Face testing</a:t>
            </a:r>
          </a:p>
          <a:p>
            <a:pPr>
              <a:spcBef>
                <a:spcPts val="488"/>
              </a:spcBef>
            </a:pPr>
            <a:endParaRPr lang="en-GB" dirty="0"/>
          </a:p>
        </p:txBody>
      </p:sp>
      <p:sp>
        <p:nvSpPr>
          <p:cNvPr id="3" name="Text Placeholder 2"/>
          <p:cNvSpPr>
            <a:spLocks noGrp="1"/>
          </p:cNvSpPr>
          <p:nvPr>
            <p:ph type="body" sz="quarter" idx="11"/>
          </p:nvPr>
        </p:nvSpPr>
        <p:spPr/>
        <p:txBody>
          <a:bodyPr/>
          <a:lstStyle/>
          <a:p>
            <a:r>
              <a:rPr lang="en-GB" dirty="0"/>
              <a:t>Discovery - SDI.co.uk</a:t>
            </a:r>
          </a:p>
        </p:txBody>
      </p:sp>
    </p:spTree>
    <p:extLst>
      <p:ext uri="{BB962C8B-B14F-4D97-AF65-F5344CB8AC3E}">
        <p14:creationId xmlns:p14="http://schemas.microsoft.com/office/powerpoint/2010/main" val="1164180696"/>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0DC4077303224A9978BC484BAD9DBE" ma:contentTypeVersion="3" ma:contentTypeDescription="Create a new document." ma:contentTypeScope="" ma:versionID="5e0949009d58a00225a338d86b925037">
  <xsd:schema xmlns:xsd="http://www.w3.org/2001/XMLSchema" xmlns:xs="http://www.w3.org/2001/XMLSchema" xmlns:p="http://schemas.microsoft.com/office/2006/metadata/properties" xmlns:ns2="00c63645-a318-4fc0-8fc7-bc244fa01a6e" targetNamespace="http://schemas.microsoft.com/office/2006/metadata/properties" ma:root="true" ma:fieldsID="c23834d1ae9a8d443fcb603fb5801dba" ns2:_="">
    <xsd:import namespace="00c63645-a318-4fc0-8fc7-bc244fa01a6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63645-a318-4fc0-8fc7-bc244fa01a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98969D-FE23-44F0-8CF4-078595B002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63645-a318-4fc0-8fc7-bc244fa01a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94AF57-505B-43E7-8B2B-F88E875D2B2E}">
  <ds:schemaRefs>
    <ds:schemaRef ds:uri="http://schemas.microsoft.com/office/2006/metadata/properties"/>
    <ds:schemaRef ds:uri="4bbbd211-eb64-4db2-ade5-d729a300e161"/>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http://www.w3.org/XML/1998/namespace"/>
    <ds:schemaRef ds:uri="http://purl.org/dc/dcmitype/"/>
    <ds:schemaRef ds:uri="http://purl.org/dc/terms/"/>
    <ds:schemaRef ds:uri="6db2c8f2-fe83-4eb7-aef3-51a35d5deb60"/>
  </ds:schemaRefs>
</ds:datastoreItem>
</file>

<file path=customXml/itemProps3.xml><?xml version="1.0" encoding="utf-8"?>
<ds:datastoreItem xmlns:ds="http://schemas.openxmlformats.org/officeDocument/2006/customXml" ds:itemID="{936BBD3D-5952-4429-8E4B-D240C2B837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37406</TotalTime>
  <Words>1325</Words>
  <Application>Microsoft Office PowerPoint</Application>
  <PresentationFormat>A4 Paper (210x297 mm)</PresentationFormat>
  <Paragraphs>190</Paragraphs>
  <Slides>12</Slides>
  <Notes>0</Notes>
  <HiddenSlides>0</HiddenSlides>
  <MMClips>0</MMClips>
  <ScaleCrop>false</ScaleCrop>
  <HeadingPairs>
    <vt:vector size="4" baseType="variant">
      <vt:variant>
        <vt:lpstr>Theme</vt:lpstr>
      </vt:variant>
      <vt:variant>
        <vt:i4>6</vt:i4>
      </vt:variant>
      <vt:variant>
        <vt:lpstr>Slide Titles</vt:lpstr>
      </vt:variant>
      <vt:variant>
        <vt:i4>12</vt:i4>
      </vt:variant>
    </vt:vector>
  </HeadingPairs>
  <TitlesOfParts>
    <vt:vector size="18" baseType="lpstr">
      <vt:lpstr>1_sdi template</vt:lpstr>
      <vt:lpstr>sdi template</vt:lpstr>
      <vt:lpstr>1_Customer Research 2017 - Screenshot only</vt:lpstr>
      <vt:lpstr>2_Customer Research 2017 - Screenshot only</vt:lpstr>
      <vt:lpstr>2_sdi template</vt:lpstr>
      <vt:lpstr>3_Customer Research 2017 - Screenshot only</vt:lpstr>
      <vt:lpstr>PowerPoint Presentation</vt:lpstr>
      <vt:lpstr>Research Team</vt:lpstr>
      <vt:lpstr>Our Approach</vt:lpstr>
      <vt:lpstr>Online Channels SE.com &amp; SDI.co.uk</vt:lpstr>
      <vt:lpstr>PowerPoint Presentation</vt:lpstr>
      <vt:lpstr>PowerPoint Presentation</vt:lpstr>
      <vt:lpstr>PowerPoint Presentation</vt:lpstr>
      <vt:lpstr>Themes  </vt:lpstr>
      <vt:lpstr>PowerPoint Presentation</vt:lpstr>
      <vt:lpstr>PowerPoint Presentation</vt:lpstr>
      <vt:lpstr>Quotes</vt:lpstr>
      <vt:lpstr>Next Steps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Transformation</dc:title>
  <dc:subject>digital</dc:subject>
  <dc:creator>Glenn Exton</dc:creator>
  <cp:lastModifiedBy>Martin Kerr</cp:lastModifiedBy>
  <cp:revision>2177</cp:revision>
  <cp:lastPrinted>2018-08-01T10:56:36Z</cp:lastPrinted>
  <dcterms:created xsi:type="dcterms:W3CDTF">2013-05-29T15:18:42Z</dcterms:created>
  <dcterms:modified xsi:type="dcterms:W3CDTF">2023-09-11T12:31:50Z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0x010100D90DC4077303224A9978BC484BAD9DBE</vt:lpwstr>
  </property>
  <property fmtid="{D5CDD505-2E9C-101B-9397-08002B2CF9AE}" pid="3" name="_dlc_DocIdItemGuid">
    <vt:lpwstr>10fc3092-07d6-4e2c-a95c-8e76faa055d0</vt:lpwstr>
  </property>
  <property fmtid="{D5CDD505-2E9C-101B-9397-08002B2CF9AE}" pid="4" name="Order">
    <vt:r8>100</vt:r8>
  </property>
  <property fmtid="{D5CDD505-2E9C-101B-9397-08002B2CF9AE}" pid="5" name="xd_Signature">
    <vt:bool>false</vt:bool>
  </property>
  <property fmtid="{D5CDD505-2E9C-101B-9397-08002B2CF9AE}" pid="6" name="xd_ProgID">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Presentation">
    <vt:bool>false</vt:bool>
  </property>
  <property fmtid="{D5CDD505-2E9C-101B-9397-08002B2CF9AE}" pid="13" name="_ExtendedDescription">
    <vt:lpwstr/>
  </property>
</Properties>
</file>