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  <p:sldMasterId id="2147483680" r:id="rId6"/>
    <p:sldMasterId id="2147483665" r:id="rId7"/>
  </p:sldMasterIdLst>
  <p:notesMasterIdLst>
    <p:notesMasterId r:id="rId22"/>
  </p:notesMasterIdLst>
  <p:sldIdLst>
    <p:sldId id="256" r:id="rId8"/>
    <p:sldId id="286" r:id="rId9"/>
    <p:sldId id="341" r:id="rId10"/>
    <p:sldId id="362" r:id="rId11"/>
    <p:sldId id="355" r:id="rId12"/>
    <p:sldId id="359" r:id="rId13"/>
    <p:sldId id="354" r:id="rId14"/>
    <p:sldId id="360" r:id="rId15"/>
    <p:sldId id="356" r:id="rId16"/>
    <p:sldId id="361" r:id="rId17"/>
    <p:sldId id="357" r:id="rId18"/>
    <p:sldId id="358" r:id="rId19"/>
    <p:sldId id="347" r:id="rId20"/>
    <p:sldId id="353" r:id="rId21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CB4D2"/>
    <a:srgbClr val="36434D"/>
    <a:srgbClr val="2CB431"/>
    <a:srgbClr val="D0BB7E"/>
    <a:srgbClr val="00427F"/>
    <a:srgbClr val="610E6C"/>
    <a:srgbClr val="5EBEB9"/>
    <a:srgbClr val="FE1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7" autoAdjust="0"/>
    <p:restoredTop sz="95274" autoAdjust="0"/>
  </p:normalViewPr>
  <p:slideViewPr>
    <p:cSldViewPr>
      <p:cViewPr varScale="1">
        <p:scale>
          <a:sx n="89" d="100"/>
          <a:sy n="89" d="100"/>
        </p:scale>
        <p:origin x="730" y="86"/>
      </p:cViewPr>
      <p:guideLst>
        <p:guide orient="horz" pos="125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D0CD89-72BB-485B-9A31-511ECBEE5466}" type="datetimeFigureOut">
              <a:rPr lang="en-GB"/>
              <a:pPr>
                <a:defRPr/>
              </a:pPr>
              <a:t>11/09/2023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92E5365-AB0B-4DCF-97BD-E3D84ABEE7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E5365-AB0B-4DCF-97BD-E3D84ABEE7D7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7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omer Research 2017 - Tas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20552" y="1556792"/>
            <a:ext cx="8280275" cy="3527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476672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omer Research 2017 - Tas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20552" y="1556792"/>
            <a:ext cx="8280275" cy="3527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476672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 Title Page -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2649538" y="260350"/>
            <a:ext cx="3167062" cy="187325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>
              <a:latin typeface="+mn-lt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8504" y="1340545"/>
            <a:ext cx="4464496" cy="1728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88504" y="3212976"/>
            <a:ext cx="4464496" cy="144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5589588"/>
            <a:ext cx="9906000" cy="985837"/>
            <a:chOff x="0" y="5589240"/>
            <a:chExt cx="9906000" cy="986626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5589240"/>
              <a:ext cx="9906000" cy="360650"/>
            </a:xfrm>
            <a:prstGeom prst="rect">
              <a:avLst/>
            </a:prstGeom>
            <a:solidFill>
              <a:srgbClr val="2CB431"/>
            </a:solidFill>
            <a:ln>
              <a:solidFill>
                <a:srgbClr val="2CB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88950" y="6237458"/>
              <a:ext cx="4319588" cy="3384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00427F"/>
                  </a:solidFill>
                  <a:latin typeface="Arial" pitchFamily="34" charset="0"/>
                  <a:cs typeface="Arial" pitchFamily="34" charset="0"/>
                </a:rPr>
                <a:t>www.scottish-enterprise.com</a:t>
              </a:r>
            </a:p>
          </p:txBody>
        </p:sp>
        <p:pic>
          <p:nvPicPr>
            <p:cNvPr id="1030" name="Picture 2" descr="SE landscape logo (cmyk).jpg"/>
            <p:cNvPicPr>
              <a:picLocks noChangeAspect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02933" y="6165850"/>
              <a:ext cx="2214563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ounded Rectangle 10"/>
          <p:cNvSpPr/>
          <p:nvPr/>
        </p:nvSpPr>
        <p:spPr>
          <a:xfrm>
            <a:off x="666750" y="333375"/>
            <a:ext cx="8785225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66750" y="333375"/>
            <a:ext cx="8785225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5"/>
          <p:cNvGrpSpPr>
            <a:grpSpLocks/>
          </p:cNvGrpSpPr>
          <p:nvPr/>
        </p:nvGrpSpPr>
        <p:grpSpPr bwMode="auto">
          <a:xfrm>
            <a:off x="0" y="5589588"/>
            <a:ext cx="9906000" cy="985837"/>
            <a:chOff x="0" y="5589240"/>
            <a:chExt cx="9906000" cy="986626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5589240"/>
              <a:ext cx="9906000" cy="360650"/>
            </a:xfrm>
            <a:prstGeom prst="rect">
              <a:avLst/>
            </a:prstGeom>
            <a:solidFill>
              <a:srgbClr val="2CB431"/>
            </a:solidFill>
            <a:ln>
              <a:solidFill>
                <a:srgbClr val="2CB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488950" y="6237458"/>
              <a:ext cx="4319588" cy="3384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00427F"/>
                  </a:solidFill>
                  <a:latin typeface="Arial" pitchFamily="34" charset="0"/>
                  <a:cs typeface="Arial" pitchFamily="34" charset="0"/>
                </a:rPr>
                <a:t>www.scottish-enterprise.com</a:t>
              </a:r>
            </a:p>
          </p:txBody>
        </p:sp>
        <p:pic>
          <p:nvPicPr>
            <p:cNvPr id="5126" name="Picture 2" descr="SE landscape logo (cmyk).jp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2933" y="6165850"/>
              <a:ext cx="2214563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3" name="Picture 6" descr="saltir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275" y="-20638"/>
            <a:ext cx="9942513" cy="55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272480" y="1340768"/>
            <a:ext cx="4464050" cy="223316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GB" sz="3800" dirty="0">
                <a:latin typeface="Arial" charset="0"/>
                <a:cs typeface="Arial" charset="0"/>
              </a:rPr>
              <a:t>Women Entrepreneurs</a:t>
            </a:r>
          </a:p>
          <a:p>
            <a:pPr eaLnBrk="1" hangingPunct="1">
              <a:lnSpc>
                <a:spcPct val="90000"/>
              </a:lnSpc>
            </a:pPr>
            <a:r>
              <a:rPr lang="en-GB" sz="3800" dirty="0">
                <a:latin typeface="Arial" charset="0"/>
                <a:cs typeface="Arial" charset="0"/>
              </a:rPr>
              <a:t>Focus Group</a:t>
            </a:r>
          </a:p>
          <a:p>
            <a:pPr eaLnBrk="1" hangingPunct="1">
              <a:lnSpc>
                <a:spcPct val="90000"/>
              </a:lnSpc>
            </a:pPr>
            <a:endParaRPr lang="en-GB" sz="3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3800" dirty="0">
                <a:latin typeface="Arial" charset="0"/>
                <a:cs typeface="Arial" charset="0"/>
              </a:rPr>
              <a:t>11 April 2018 </a:t>
            </a:r>
          </a:p>
          <a:p>
            <a:pPr eaLnBrk="1" hangingPunct="1">
              <a:lnSpc>
                <a:spcPct val="90000"/>
              </a:lnSpc>
            </a:pPr>
            <a:endParaRPr lang="en-GB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6536" y="1372540"/>
            <a:ext cx="8712968" cy="5296820"/>
          </a:xfrm>
        </p:spPr>
        <p:txBody>
          <a:bodyPr/>
          <a:lstStyle/>
          <a:p>
            <a:r>
              <a:rPr lang="en-GB" sz="1800" b="1" dirty="0"/>
              <a:t>We then asked users to view the prototype sketches of specific journeys:</a:t>
            </a:r>
          </a:p>
          <a:p>
            <a:endParaRPr lang="en-GB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Guides Sections - needs to be higher up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Eligibility for services made clear upfront, or signposting to other organisations who could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 want the homepage to be tailored to 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Video – don’t want SE promotional video. Needs to be changed very regularly to show the website is keeping up to date, “videos of case studies more impact”.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Sign in – business account with multiple logins preferred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Language unclear and off putting, too much jargon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website needs to link to all other agencies offering businesses support and funding – what can we do? Who else can fill the gaps? A portal to all types of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Innovation important – could be upfront on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categories for support look right </a:t>
            </a:r>
            <a:r>
              <a:rPr lang="en-GB" sz="1400" i="1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Stats – impressive but not relevant to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Case studies – would prefer how to help companies achieve growth within the success stories. They need to be relevant to business age, stage of journey and industry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Interactive – how can I feedback about the guides/drop downs if my industry isn’t listed? I want to add my knowledge.</a:t>
            </a:r>
          </a:p>
          <a:p>
            <a:r>
              <a:rPr lang="en-GB" sz="1400" dirty="0"/>
              <a:t> </a:t>
            </a:r>
          </a:p>
          <a:p>
            <a:pPr>
              <a:spcBef>
                <a:spcPts val="600"/>
              </a:spcBef>
            </a:pPr>
            <a:endParaRPr lang="en-US" sz="18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536" y="476672"/>
            <a:ext cx="7920880" cy="576064"/>
          </a:xfrm>
        </p:spPr>
        <p:txBody>
          <a:bodyPr/>
          <a:lstStyle/>
          <a:p>
            <a:r>
              <a:rPr lang="en-GB" dirty="0"/>
              <a:t>SE.COM Screenshots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95E0A71-6A3B-4B22-8BFF-36347A0E93BE}"/>
              </a:ext>
            </a:extLst>
          </p:cNvPr>
          <p:cNvSpPr/>
          <p:nvPr/>
        </p:nvSpPr>
        <p:spPr>
          <a:xfrm>
            <a:off x="6105128" y="3140968"/>
            <a:ext cx="2808312" cy="648072"/>
          </a:xfrm>
          <a:prstGeom prst="wedgeEllipseCallout">
            <a:avLst>
              <a:gd name="adj1" fmla="val -81653"/>
              <a:gd name="adj2" fmla="val 29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“leadership and learning is clumsy”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6C06110-DB9E-4749-8B9A-53AFEB797FD2}"/>
              </a:ext>
            </a:extLst>
          </p:cNvPr>
          <p:cNvSpPr/>
          <p:nvPr/>
        </p:nvSpPr>
        <p:spPr>
          <a:xfrm>
            <a:off x="5241032" y="4277843"/>
            <a:ext cx="1548172" cy="648072"/>
          </a:xfrm>
          <a:prstGeom prst="wedgeEllipseCallout">
            <a:avLst>
              <a:gd name="adj1" fmla="val -128290"/>
              <a:gd name="adj2" fmla="val 3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“SPOT ON!”</a:t>
            </a:r>
          </a:p>
        </p:txBody>
      </p:sp>
    </p:spTree>
    <p:extLst>
      <p:ext uri="{BB962C8B-B14F-4D97-AF65-F5344CB8AC3E}">
        <p14:creationId xmlns:p14="http://schemas.microsoft.com/office/powerpoint/2010/main" val="195281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6536" y="1372540"/>
            <a:ext cx="8712968" cy="4936780"/>
          </a:xfrm>
        </p:spPr>
        <p:txBody>
          <a:bodyPr/>
          <a:lstStyle/>
          <a:p>
            <a:endParaRPr lang="en-GB" sz="1800" b="1" dirty="0"/>
          </a:p>
          <a:p>
            <a:r>
              <a:rPr lang="en-GB" sz="1800" b="1" dirty="0"/>
              <a:t>What we explored:</a:t>
            </a:r>
          </a:p>
          <a:p>
            <a:endParaRPr lang="en-GB" sz="1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The importance of networks to individuals and their business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How networks contribute towards business success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What networks they use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What constitutes good/not so good network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Willingness to answer questions/give advice to other businesses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SE initiating networking opportunities such as contact/introductions hosting/facilitating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84018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6536" y="1372540"/>
            <a:ext cx="8712968" cy="4936780"/>
          </a:xfrm>
        </p:spPr>
        <p:txBody>
          <a:bodyPr/>
          <a:lstStyle/>
          <a:p>
            <a:endParaRPr lang="en-GB" sz="1800" b="1" dirty="0"/>
          </a:p>
          <a:p>
            <a:r>
              <a:rPr lang="en-GB" sz="1800" b="1" dirty="0"/>
              <a:t>What we heard</a:t>
            </a:r>
          </a:p>
          <a:p>
            <a:endParaRPr lang="en-GB" sz="1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Networks were important but need to work – and be fit for purpose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FSB, Chambers, Scottish Engineering were named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Scottish Engineering seen as positive go to place for networking, industry information,  trustworthy, competitors helping each other and “You don’t have to join to access the industry expertise”.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FSB mixed reports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Would be happy to offer advice and information to other like minded companies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Would not expect SE to run Peer to Peer service  </a:t>
            </a:r>
            <a:endParaRPr lang="en-US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316109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7095" y="1293774"/>
            <a:ext cx="8712968" cy="5472608"/>
          </a:xfrm>
        </p:spPr>
        <p:txBody>
          <a:bodyPr/>
          <a:lstStyle/>
          <a:p>
            <a:endParaRPr lang="en-GB" sz="1800" b="1" dirty="0"/>
          </a:p>
          <a:p>
            <a:endParaRPr lang="en-GB" dirty="0"/>
          </a:p>
          <a:p>
            <a:endParaRPr lang="en-GB" dirty="0"/>
          </a:p>
          <a:p>
            <a:endParaRPr lang="en-GB" i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Quotes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B66527C-773B-4179-B58C-90CCEC38FB05}"/>
              </a:ext>
            </a:extLst>
          </p:cNvPr>
          <p:cNvSpPr/>
          <p:nvPr/>
        </p:nvSpPr>
        <p:spPr>
          <a:xfrm>
            <a:off x="3800872" y="2276871"/>
            <a:ext cx="2035268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“Can we have an ‘Are You eligible’</a:t>
            </a:r>
          </a:p>
          <a:p>
            <a:pPr algn="ctr"/>
            <a:r>
              <a:rPr lang="en-GB" sz="1200" b="1" i="1" dirty="0"/>
              <a:t>Section?”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FA6F7CB-7866-4554-88ED-395E042E9F6D}"/>
              </a:ext>
            </a:extLst>
          </p:cNvPr>
          <p:cNvSpPr/>
          <p:nvPr/>
        </p:nvSpPr>
        <p:spPr>
          <a:xfrm>
            <a:off x="4088904" y="5012224"/>
            <a:ext cx="3024336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/>
              <a:t>“it’s about getting to know who you need, to know how to get about”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3FA4324-4D44-4D35-A4F8-9DCEEFF6F50F}"/>
              </a:ext>
            </a:extLst>
          </p:cNvPr>
          <p:cNvSpPr/>
          <p:nvPr/>
        </p:nvSpPr>
        <p:spPr>
          <a:xfrm>
            <a:off x="6422800" y="1512694"/>
            <a:ext cx="2535041" cy="14122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/>
              <a:t>“The categories for support look right “SPOT ON”</a:t>
            </a:r>
            <a:endParaRPr lang="en-US" sz="1400" b="1" i="1" dirty="0"/>
          </a:p>
          <a:p>
            <a:pPr algn="ctr"/>
            <a:endParaRPr lang="en-GB" sz="12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554CB14-F191-42CC-B16C-2BEFC698E1D1}"/>
              </a:ext>
            </a:extLst>
          </p:cNvPr>
          <p:cNvSpPr/>
          <p:nvPr/>
        </p:nvSpPr>
        <p:spPr>
          <a:xfrm>
            <a:off x="5836140" y="3526022"/>
            <a:ext cx="3332947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/>
              <a:t>“we were looking for something we weren’t going to grow out of”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75AC2D0-3361-4877-899F-1D789D6F1994}"/>
              </a:ext>
            </a:extLst>
          </p:cNvPr>
          <p:cNvSpPr/>
          <p:nvPr/>
        </p:nvSpPr>
        <p:spPr>
          <a:xfrm>
            <a:off x="2405196" y="3674863"/>
            <a:ext cx="2035268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/>
              <a:t>“You don’t have to join to access the industry expertise</a:t>
            </a:r>
            <a:r>
              <a:rPr lang="en-GB" dirty="0"/>
              <a:t>”</a:t>
            </a:r>
            <a:endParaRPr lang="en-US" sz="1200" i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7B4222F-8DC7-4E34-B80C-EBA6834F4380}"/>
              </a:ext>
            </a:extLst>
          </p:cNvPr>
          <p:cNvSpPr/>
          <p:nvPr/>
        </p:nvSpPr>
        <p:spPr>
          <a:xfrm>
            <a:off x="272480" y="4928593"/>
            <a:ext cx="2939801" cy="103890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/>
              <a:t>“you need to know the solution to ask the right question”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7F61A447-FF22-45CA-BF1B-51B9B0ADB0C7}"/>
              </a:ext>
            </a:extLst>
          </p:cNvPr>
          <p:cNvSpPr/>
          <p:nvPr/>
        </p:nvSpPr>
        <p:spPr>
          <a:xfrm>
            <a:off x="722530" y="1388100"/>
            <a:ext cx="2700300" cy="139282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“I would like to think if I went to SE they would have business people with knowledge and experience to help me”</a:t>
            </a:r>
            <a:endParaRPr lang="en-GB" sz="1200" b="1" i="1" dirty="0"/>
          </a:p>
        </p:txBody>
      </p:sp>
    </p:spTree>
    <p:extLst>
      <p:ext uri="{BB962C8B-B14F-4D97-AF65-F5344CB8AC3E}">
        <p14:creationId xmlns:p14="http://schemas.microsoft.com/office/powerpoint/2010/main" val="40221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4B4F3-7204-478D-94D5-70B4949B3937}"/>
              </a:ext>
            </a:extLst>
          </p:cNvPr>
          <p:cNvSpPr/>
          <p:nvPr/>
        </p:nvSpPr>
        <p:spPr>
          <a:xfrm>
            <a:off x="0" y="188640"/>
            <a:ext cx="990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1A1A1A"/>
                </a:solidFill>
                <a:latin typeface="OpenSans"/>
              </a:rPr>
              <a:t>The Focus Group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C831A-56D8-4D67-BABF-B7C13537B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4123">
            <a:off x="378573" y="591351"/>
            <a:ext cx="3282032" cy="2461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C3686E-FDDE-4249-AB6F-D0738BF1B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1222">
            <a:off x="6355461" y="635772"/>
            <a:ext cx="3007116" cy="2731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E0EED3-D201-474E-8891-D1B5D4A9D6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2" y="4784892"/>
            <a:ext cx="2656039" cy="18814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1AE135-079A-44B4-889F-622EE161BB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1046">
            <a:off x="6727988" y="4154293"/>
            <a:ext cx="2808312" cy="2106234"/>
          </a:xfrm>
          <a:prstGeom prst="rect">
            <a:avLst/>
          </a:prstGeom>
        </p:spPr>
      </p:pic>
      <p:pic>
        <p:nvPicPr>
          <p:cNvPr id="17" name="Picture 2" descr="f18d6b34-3270-422e-8af5-01750f1aebb9@eurprd08">
            <a:extLst>
              <a:ext uri="{FF2B5EF4-FFF2-40B4-BE49-F238E27FC236}">
                <a16:creationId xmlns:a16="http://schemas.microsoft.com/office/drawing/2014/main" id="{92995C03-5C34-453B-B94D-D0BA20D1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9311">
            <a:off x="405574" y="4315742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bf844e71-fe75-43a0-af77-c10702ca6ed4@eurprd08">
            <a:extLst>
              <a:ext uri="{FF2B5EF4-FFF2-40B4-BE49-F238E27FC236}">
                <a16:creationId xmlns:a16="http://schemas.microsoft.com/office/drawing/2014/main" id="{A8271579-EE21-426D-921F-D782DBFB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80143" y="1793776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2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04528" y="1052736"/>
            <a:ext cx="8712968" cy="5616624"/>
          </a:xfrm>
        </p:spPr>
        <p:txBody>
          <a:bodyPr/>
          <a:lstStyle/>
          <a:p>
            <a:endParaRPr lang="en-GB" sz="1800" b="1" dirty="0"/>
          </a:p>
          <a:p>
            <a:r>
              <a:rPr lang="en-GB" sz="1800" b="1" dirty="0"/>
              <a:t>Purpose</a:t>
            </a: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to explore experience of online channels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to discuss Business Support requirements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to examine the Role of Networks in Business</a:t>
            </a:r>
          </a:p>
          <a:p>
            <a:endParaRPr lang="en-GB" sz="1400" b="1" dirty="0"/>
          </a:p>
          <a:p>
            <a:r>
              <a:rPr lang="en-GB" sz="1800" b="1" dirty="0"/>
              <a:t>Location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Taylor McKenzie, Glasgow (11 April 2018)</a:t>
            </a:r>
          </a:p>
          <a:p>
            <a:endParaRPr lang="en-GB" dirty="0"/>
          </a:p>
          <a:p>
            <a:r>
              <a:rPr lang="en-GB" sz="1800" b="1" dirty="0"/>
              <a:t>Sample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Number: 	6 Female Business Owners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Country: 	Scotland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Type: 		Focus Group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Customer Profile:  </a:t>
            </a:r>
            <a:r>
              <a:rPr lang="en-GB" b="1" i="1" dirty="0"/>
              <a:t>Scottish companies, non retail, turnover &gt; 500K, Female Business Leaders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Recruitment &amp; Methodology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2334" y="1556792"/>
            <a:ext cx="8712968" cy="4936780"/>
          </a:xfrm>
        </p:spPr>
        <p:txBody>
          <a:bodyPr/>
          <a:lstStyle/>
          <a:p>
            <a:endParaRPr lang="en-GB" sz="1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Up for transacting all activity on line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Scalability really important </a:t>
            </a:r>
            <a:r>
              <a:rPr lang="en-GB" dirty="0" err="1"/>
              <a:t>ie</a:t>
            </a:r>
            <a:r>
              <a:rPr lang="en-GB" dirty="0"/>
              <a:t> as their business grows they want what they can do online to match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Need the ability to upload multiple docs from electronic devices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Too many business organisations offering advice – they are unsure who to go to for what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Want business orgs to be joined up and/or refer to right place (but not having to go round the loop again)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Experts giving business support must be knowledgeable about their industry (big problem)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Companies expect conditions to be attached to funding support but needs to be fit for purpose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Targets attached to funding can be too restrictive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Networking important to them and they would be up for being approached to share advice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Need to trust those within the networks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Very clued up on our pre-pipeline and BG-SE pipeline process!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Overall Summary </a:t>
            </a:r>
          </a:p>
        </p:txBody>
      </p:sp>
    </p:spTree>
    <p:extLst>
      <p:ext uri="{BB962C8B-B14F-4D97-AF65-F5344CB8AC3E}">
        <p14:creationId xmlns:p14="http://schemas.microsoft.com/office/powerpoint/2010/main" val="191219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2334" y="1556792"/>
            <a:ext cx="8712968" cy="4936780"/>
          </a:xfrm>
        </p:spPr>
        <p:txBody>
          <a:bodyPr/>
          <a:lstStyle/>
          <a:p>
            <a:endParaRPr lang="en-GB" sz="1800" b="1" dirty="0"/>
          </a:p>
          <a:p>
            <a:r>
              <a:rPr lang="en-GB" sz="2400" b="1" dirty="0"/>
              <a:t>What we explored:</a:t>
            </a:r>
          </a:p>
          <a:p>
            <a:endParaRPr lang="en-GB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Online channels used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Good/Not so good sites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Types of information looked for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Online transactions undertaken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Expectations from SE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Online Channels</a:t>
            </a:r>
          </a:p>
        </p:txBody>
      </p:sp>
    </p:spTree>
    <p:extLst>
      <p:ext uri="{BB962C8B-B14F-4D97-AF65-F5344CB8AC3E}">
        <p14:creationId xmlns:p14="http://schemas.microsoft.com/office/powerpoint/2010/main" val="345131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6536" y="1372540"/>
            <a:ext cx="8712968" cy="4936780"/>
          </a:xfrm>
        </p:spPr>
        <p:txBody>
          <a:bodyPr/>
          <a:lstStyle/>
          <a:p>
            <a:endParaRPr lang="en-GB" sz="1800" b="1" dirty="0"/>
          </a:p>
          <a:p>
            <a:r>
              <a:rPr lang="en-GB" sz="1800" b="1" dirty="0"/>
              <a:t>What we heard</a:t>
            </a:r>
          </a:p>
          <a:p>
            <a:endParaRPr lang="en-GB" sz="1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HMRC, Gov.uk, </a:t>
            </a:r>
            <a:r>
              <a:rPr lang="en-US" sz="1800" b="1" dirty="0" err="1"/>
              <a:t>SAGEPay</a:t>
            </a:r>
            <a:r>
              <a:rPr lang="en-US" sz="1800" b="1" dirty="0"/>
              <a:t>, Banks used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err="1"/>
              <a:t>Quickbooks</a:t>
            </a:r>
            <a:r>
              <a:rPr lang="en-US" sz="1800" b="1" dirty="0"/>
              <a:t> “easy to use” (</a:t>
            </a:r>
            <a:r>
              <a:rPr lang="en-GB" sz="1800" b="1" dirty="0"/>
              <a:t>best website for uploading evidence, collating (mentioned in previous research)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b="1" dirty="0"/>
              <a:t>Nest Pensions Scheme and Workplace Pensions deemed not so good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b="1" dirty="0"/>
              <a:t>Transacting online for expenses, payrolls, buying, accounting, banking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b="1" dirty="0"/>
              <a:t>Appetite for everything mobile and online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b="1" dirty="0"/>
              <a:t>Wanted to electronically provide evidence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b="1" dirty="0"/>
              <a:t>Preference for cloud storage/</a:t>
            </a:r>
            <a:r>
              <a:rPr lang="en-GB" sz="1800" b="1" dirty="0" err="1"/>
              <a:t>dropbox</a:t>
            </a:r>
            <a:r>
              <a:rPr lang="en-GB" sz="1800" b="1" dirty="0"/>
              <a:t>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Awareness of GDPR implications affecting elements of business such as payroll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err="1"/>
              <a:t>Scaleability</a:t>
            </a:r>
            <a:r>
              <a:rPr lang="en-US" sz="1800" b="1" dirty="0"/>
              <a:t> most important</a:t>
            </a:r>
            <a:endParaRPr lang="en-GB" b="1" dirty="0"/>
          </a:p>
          <a:p>
            <a:r>
              <a:rPr lang="en-GB" b="1" dirty="0"/>
              <a:t> </a:t>
            </a:r>
          </a:p>
          <a:p>
            <a:pPr>
              <a:spcBef>
                <a:spcPts val="600"/>
              </a:spcBef>
            </a:pPr>
            <a:endParaRPr lang="en-GB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Online Channels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AEBF3B6-D7C2-4C75-A535-1AFB95B4D76E}"/>
              </a:ext>
            </a:extLst>
          </p:cNvPr>
          <p:cNvSpPr/>
          <p:nvPr/>
        </p:nvSpPr>
        <p:spPr>
          <a:xfrm>
            <a:off x="4448944" y="5517232"/>
            <a:ext cx="4464496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/>
              <a:t>“we were looking for something we weren’t going to grow out of”</a:t>
            </a:r>
          </a:p>
        </p:txBody>
      </p:sp>
    </p:spTree>
    <p:extLst>
      <p:ext uri="{BB962C8B-B14F-4D97-AF65-F5344CB8AC3E}">
        <p14:creationId xmlns:p14="http://schemas.microsoft.com/office/powerpoint/2010/main" val="140502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6536" y="1372540"/>
            <a:ext cx="8712968" cy="4936780"/>
          </a:xfrm>
        </p:spPr>
        <p:txBody>
          <a:bodyPr/>
          <a:lstStyle/>
          <a:p>
            <a:endParaRPr lang="en-GB" sz="1800" b="1" dirty="0"/>
          </a:p>
          <a:p>
            <a:pPr>
              <a:spcBef>
                <a:spcPts val="600"/>
              </a:spcBef>
            </a:pPr>
            <a:r>
              <a:rPr lang="en-GB" sz="1800" b="1" dirty="0"/>
              <a:t>We asked users to undertake a card sorting exercise to group activities into themes.</a:t>
            </a:r>
          </a:p>
          <a:p>
            <a:pPr>
              <a:spcBef>
                <a:spcPts val="600"/>
              </a:spcBef>
            </a:pPr>
            <a:endParaRPr lang="en-GB" sz="1800" b="1" dirty="0"/>
          </a:p>
          <a:p>
            <a:pPr>
              <a:spcBef>
                <a:spcPts val="600"/>
              </a:spcBef>
            </a:pPr>
            <a:r>
              <a:rPr lang="en-GB" sz="1800" b="1" dirty="0"/>
              <a:t>Top Tasks Emerging: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Funding and grants for businesses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 to develop new products and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Advice and support for businesses looking to export products and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 business processes with our support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New Cards Added: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Legislation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Employability and apprenticeships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Webchat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</a:t>
            </a:r>
          </a:p>
          <a:p>
            <a:pPr>
              <a:spcBef>
                <a:spcPts val="600"/>
              </a:spcBef>
            </a:pPr>
            <a:endParaRPr lang="en-GB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CARD SORT</a:t>
            </a:r>
          </a:p>
        </p:txBody>
      </p:sp>
    </p:spTree>
    <p:extLst>
      <p:ext uri="{BB962C8B-B14F-4D97-AF65-F5344CB8AC3E}">
        <p14:creationId xmlns:p14="http://schemas.microsoft.com/office/powerpoint/2010/main" val="411667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6536" y="1372540"/>
            <a:ext cx="8712968" cy="4936780"/>
          </a:xfrm>
        </p:spPr>
        <p:txBody>
          <a:bodyPr/>
          <a:lstStyle/>
          <a:p>
            <a:r>
              <a:rPr lang="en-GB" sz="2400" b="1" dirty="0"/>
              <a:t>What we explored:</a:t>
            </a:r>
          </a:p>
          <a:p>
            <a:endParaRPr lang="en-GB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Information looked for from Business Support </a:t>
            </a:r>
            <a:r>
              <a:rPr lang="en-US" sz="2400" b="1" dirty="0" err="1"/>
              <a:t>organisations</a:t>
            </a:r>
            <a:endParaRPr lang="en-US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Where they currently go for such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/>
              <a:t>Organisations</a:t>
            </a:r>
            <a:r>
              <a:rPr lang="en-US" sz="2400" b="1" dirty="0"/>
              <a:t> providing good support/what does that look like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Conditions attached to funding and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Likely transactions online/SE.com</a:t>
            </a:r>
            <a:endParaRPr lang="en-GB" sz="2400" b="1" dirty="0"/>
          </a:p>
          <a:p>
            <a:pPr>
              <a:spcBef>
                <a:spcPts val="600"/>
              </a:spcBef>
            </a:pPr>
            <a:endParaRPr lang="en-GB" sz="2400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Business Support </a:t>
            </a:r>
          </a:p>
        </p:txBody>
      </p:sp>
    </p:spTree>
    <p:extLst>
      <p:ext uri="{BB962C8B-B14F-4D97-AF65-F5344CB8AC3E}">
        <p14:creationId xmlns:p14="http://schemas.microsoft.com/office/powerpoint/2010/main" val="199357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6536" y="1372540"/>
            <a:ext cx="8712968" cy="5224812"/>
          </a:xfrm>
        </p:spPr>
        <p:txBody>
          <a:bodyPr/>
          <a:lstStyle/>
          <a:p>
            <a:endParaRPr lang="en-GB" sz="1800" b="1" dirty="0"/>
          </a:p>
          <a:p>
            <a:r>
              <a:rPr lang="en-GB" sz="1800" b="1" dirty="0"/>
              <a:t>What we heard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Workforce development &amp; employability information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Council first port of call (local)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Gov.UK – trusted and credible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Gov.UK liked for - search bar/results, quick, fast, visibly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Mixed response to amount of info to view – recommend overview with option for further information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Expectation that conditions will be attached to funding and services but conditions need to be tailored to the value of the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Value added to the business cannot be easily correlated to the support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Effort and time to apply for funding and support often outweighs the value received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Export Information expected from SDI site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Expect </a:t>
            </a:r>
            <a:r>
              <a:rPr lang="en-US" u="sng" dirty="0"/>
              <a:t>accessible information for all </a:t>
            </a:r>
            <a:r>
              <a:rPr lang="en-US" dirty="0"/>
              <a:t>and </a:t>
            </a:r>
            <a:r>
              <a:rPr lang="en-US" u="sng" dirty="0"/>
              <a:t>ability to apply online for support/services</a:t>
            </a:r>
            <a:r>
              <a:rPr lang="en-US" dirty="0"/>
              <a:t> (for beta release)</a:t>
            </a:r>
          </a:p>
          <a:p>
            <a:pPr>
              <a:spcBef>
                <a:spcPts val="600"/>
              </a:spcBef>
            </a:pPr>
            <a:r>
              <a:rPr lang="en-US" dirty="0"/>
              <a:t>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Business Support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D33DA97-F1BF-49DA-A9A8-C3E24DE1ACBB}"/>
              </a:ext>
            </a:extLst>
          </p:cNvPr>
          <p:cNvSpPr/>
          <p:nvPr/>
        </p:nvSpPr>
        <p:spPr>
          <a:xfrm>
            <a:off x="6825208" y="2276872"/>
            <a:ext cx="2808312" cy="648072"/>
          </a:xfrm>
          <a:prstGeom prst="wedgeEllipseCallout">
            <a:avLst>
              <a:gd name="adj1" fmla="val -104691"/>
              <a:gd name="adj2" fmla="val 69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“it’s the government – so would be trusted”</a:t>
            </a:r>
          </a:p>
        </p:txBody>
      </p:sp>
    </p:spTree>
    <p:extLst>
      <p:ext uri="{BB962C8B-B14F-4D97-AF65-F5344CB8AC3E}">
        <p14:creationId xmlns:p14="http://schemas.microsoft.com/office/powerpoint/2010/main" val="123295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6536" y="1372540"/>
            <a:ext cx="8712968" cy="4936780"/>
          </a:xfrm>
        </p:spPr>
        <p:txBody>
          <a:bodyPr/>
          <a:lstStyle/>
          <a:p>
            <a:r>
              <a:rPr lang="en-GB" sz="1800" b="1" dirty="0"/>
              <a:t>What we heard </a:t>
            </a:r>
            <a:r>
              <a:rPr lang="en-GB" sz="1800" b="1" dirty="0" err="1"/>
              <a:t>cont</a:t>
            </a:r>
            <a:endParaRPr lang="en-GB" sz="1800" b="1" dirty="0"/>
          </a:p>
          <a:p>
            <a:endParaRPr lang="en-GB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 for one Business Information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Mentoring important </a:t>
            </a:r>
            <a:r>
              <a:rPr lang="en-GB" i="1" dirty="0"/>
              <a:t>“it would be nice to have online access to business mentors”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Everything in one place – more alignment with other organisations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 site should have links to all other organisations offering support (mentioned in previous research)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Contacts - “It’s about getting to know who you need to know to get about” (ref 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Accessing business support is challenging– asking a question doesn’t get you the information you need: 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Advisors coming out to support businesses don’t have the industry expertise and experience necessary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Advisors should be upskilled to keep abreast of changing industry environments (mentioned previously).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800" b="1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Business Support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4FD492C-3FEF-4049-9C14-1ACEDF93E511}"/>
              </a:ext>
            </a:extLst>
          </p:cNvPr>
          <p:cNvSpPr/>
          <p:nvPr/>
        </p:nvSpPr>
        <p:spPr>
          <a:xfrm>
            <a:off x="5472899" y="5412603"/>
            <a:ext cx="3141123" cy="757140"/>
          </a:xfrm>
          <a:prstGeom prst="wedgeEllipseCallout">
            <a:avLst>
              <a:gd name="adj1" fmla="val -83496"/>
              <a:gd name="adj2" fmla="val -41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“a lot of business advisors have never run a business”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C350404-34D5-4FD6-A5D9-79666BE398DC}"/>
              </a:ext>
            </a:extLst>
          </p:cNvPr>
          <p:cNvSpPr/>
          <p:nvPr/>
        </p:nvSpPr>
        <p:spPr>
          <a:xfrm>
            <a:off x="679466" y="5480172"/>
            <a:ext cx="2880320" cy="709447"/>
          </a:xfrm>
          <a:prstGeom prst="wedgeEllipseCallout">
            <a:avLst>
              <a:gd name="adj1" fmla="val 68862"/>
              <a:gd name="adj2" fmla="val -63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“you would like to think the people you approach would have the knowledge”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C6B29D5-8DE9-41EB-8D34-6F3AFA10F685}"/>
              </a:ext>
            </a:extLst>
          </p:cNvPr>
          <p:cNvSpPr/>
          <p:nvPr/>
        </p:nvSpPr>
        <p:spPr>
          <a:xfrm rot="21434053">
            <a:off x="8626123" y="4282519"/>
            <a:ext cx="2559754" cy="563319"/>
          </a:xfrm>
          <a:prstGeom prst="wedgeEllipseCallout">
            <a:avLst>
              <a:gd name="adj1" fmla="val -75865"/>
              <a:gd name="adj2" fmla="val -104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“You need to know the solution to ask the right question”</a:t>
            </a:r>
          </a:p>
        </p:txBody>
      </p:sp>
    </p:spTree>
    <p:extLst>
      <p:ext uri="{BB962C8B-B14F-4D97-AF65-F5344CB8AC3E}">
        <p14:creationId xmlns:p14="http://schemas.microsoft.com/office/powerpoint/2010/main" val="24415250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Research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E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0DC4077303224A9978BC484BAD9DBE" ma:contentTypeVersion="14" ma:contentTypeDescription="Create a new document." ma:contentTypeScope="" ma:versionID="c744df0e042174a5b9bc818feb4110b9">
  <xsd:schema xmlns:xsd="http://www.w3.org/2001/XMLSchema" xmlns:xs="http://www.w3.org/2001/XMLSchema" xmlns:p="http://schemas.microsoft.com/office/2006/metadata/properties" xmlns:ns2="00c63645-a318-4fc0-8fc7-bc244fa01a6e" xmlns:ns3="5e24c017-938f-4e38-adb5-8ecc6bc9a53a" targetNamespace="http://schemas.microsoft.com/office/2006/metadata/properties" ma:root="true" ma:fieldsID="6bf5b0a9291b8ea04e772eb9f70c819b" ns2:_="" ns3:_="">
    <xsd:import namespace="00c63645-a318-4fc0-8fc7-bc244fa01a6e"/>
    <xsd:import namespace="5e24c017-938f-4e38-adb5-8ecc6bc9a5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63645-a318-4fc0-8fc7-bc244fa01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434b960-ae4c-4e49-acf7-3c16af5f55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4c017-938f-4e38-adb5-8ecc6bc9a53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e1c377-5160-44af-88a8-d238b5209bbc}" ma:internalName="TaxCatchAll" ma:showField="CatchAllData" ma:web="5e24c017-938f-4e38-adb5-8ecc6bc9a5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TaxCatchAll xmlns="5e24c017-938f-4e38-adb5-8ecc6bc9a53a" xsi:nil="true"/>
    <lcf76f155ced4ddcb4097134ff3c332f xmlns="00c63645-a318-4fc0-8fc7-bc244fa01a6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4B0DED3-2EAD-4712-BD5D-9958D8221A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63645-a318-4fc0-8fc7-bc244fa01a6e"/>
    <ds:schemaRef ds:uri="5e24c017-938f-4e38-adb5-8ecc6bc9a5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A138C6-05D5-4DCA-B387-944C6407C4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739794-A9DB-4783-A8B1-4611C81E3ED3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4bbbd211-eb64-4db2-ade5-d729a300e161"/>
    <ds:schemaRef ds:uri="http://schemas.microsoft.com/office/2006/documentManagement/types"/>
    <ds:schemaRef ds:uri="http://purl.org/dc/dcmitype/"/>
    <ds:schemaRef ds:uri="5e24c017-938f-4e38-adb5-8ecc6bc9a53a"/>
    <ds:schemaRef ds:uri="00c63645-a318-4fc0-8fc7-bc244fa01a6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Inward Investment_user reasearch_2016</Template>
  <TotalTime>12896</TotalTime>
  <Words>1200</Words>
  <Application>Microsoft Office PowerPoint</Application>
  <PresentationFormat>A4 Paper (210x297 mm)</PresentationFormat>
  <Paragraphs>207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Customer Research 2017</vt:lpstr>
      <vt:lpstr>1_Customer Research 2017 - Screenshot only</vt:lpstr>
      <vt:lpstr>2_Customer Research 2017 - Screenshot only</vt:lpstr>
      <vt:lpstr>SE Title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Scottish Enterprise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fawbeh</dc:creator>
  <cp:lastModifiedBy>Tress Carmichael</cp:lastModifiedBy>
  <cp:revision>1223</cp:revision>
  <dcterms:created xsi:type="dcterms:W3CDTF">2016-11-15T08:52:41Z</dcterms:created>
  <dcterms:modified xsi:type="dcterms:W3CDTF">2023-09-11T12:40:12Z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0x010100D90DC4077303224A9978BC484BAD9DBE</vt:lpwstr>
  </property>
  <property fmtid="{D5CDD505-2E9C-101B-9397-08002B2CF9AE}" pid="3" name="TemplateUrl">
    <vt:lpwstr/>
  </property>
  <property fmtid="{D5CDD505-2E9C-101B-9397-08002B2CF9AE}" pid="4" name="Order">
    <vt:r8>126700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dlc_DocIdItemGuid">
    <vt:lpwstr>4ddd7120-0ddd-4705-be4f-3495b0b93847</vt:lpwstr>
  </property>
  <property fmtid="{D5CDD505-2E9C-101B-9397-08002B2CF9AE}" pid="8" name="PublishingExpirationDate">
    <vt:lpwstr/>
  </property>
  <property fmtid="{D5CDD505-2E9C-101B-9397-08002B2CF9AE}" pid="9" name="PublishingStartDate">
    <vt:lpwstr/>
  </property>
  <property fmtid="{D5CDD505-2E9C-101B-9397-08002B2CF9AE}" pid="10" name="_dlc_DocId">
    <vt:lpwstr>2TF5HM42A6WN-683-1267</vt:lpwstr>
  </property>
  <property fmtid="{D5CDD505-2E9C-101B-9397-08002B2CF9AE}" pid="11" name="_dlc_DocIdUrl">
    <vt:lpwstr>http://intranet.scotent.co.uk/Corporate/custops/_layouts/DocIdRedir.aspx?ID=2TF5HM42A6WN-683-1267, 2TF5HM42A6WN-683-1267</vt:lpwstr>
  </property>
  <property fmtid="{D5CDD505-2E9C-101B-9397-08002B2CF9AE}" pid="12" name="MediaServiceImageTags">
    <vt:lpwstr/>
  </property>
</Properties>
</file>