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  <a:bevel/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325877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55746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85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27A95E-56BC-07E9-BEF4-ABC18DF9FCFC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7266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278343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61379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0C08CC6-A152-B5EE-ACAF-1761977D82DE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8016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6870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78561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CB05A3-D740-6884-40C1-150B03256193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3570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531432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61551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1131D3-37C0-F65A-7D82-54C27D88EF44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932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389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53144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DB6DFA-232A-05E9-BD6B-34CD0D5461A0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87234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69735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45113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33ECD3-423D-F1B3-1627-0CC6E95F631E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943141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566390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632828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BBEDB9-CA33-332F-9391-8F65F1280DBC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440288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98757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52421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98F575-F241-97D8-E319-0F8F0E460582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286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938085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67908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673679-EA8F-0157-713A-F473ACDABB1A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49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31972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514597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FD9498-E2DF-04F9-C971-72E38F9F0670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59980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020400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2411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217BDE-DA3E-21BB-095D-E575A9825AB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32484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18362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11958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FB87C-C643-1972-EF01-7AC76EC25541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3073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169820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06799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5ACDA-FA98-2F21-3065-E8D8A25F7103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6450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89320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09917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A97CD8-B379-3D7F-FB5D-96EB1BFE8BAD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20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891468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16121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0EDD2A-8ECF-765C-1458-D6CE0083FFE4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1711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96665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827544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7ED5F-49BB-5F4A-230A-5CC1BEDB6F7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77950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897598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979250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8D874A-C611-2A7F-483A-E348895C6137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174486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3878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468376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DA19A-19D1-5076-68D4-324E4141EFC4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27583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527410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4200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E7313B-E0CE-4A32-1F62-C7394EC57783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081188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27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854703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8E1E2E-4B95-9401-E2C8-19C08B89FF53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43204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762525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algn="l"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233439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algn="l">
              <a:defRPr/>
            </a:pPr>
            <a:fld id="{770159EC-DC81-5A77-876B-26AD067A4EA1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7384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84081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621468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577C77-2AF7-E81C-F307-53C11901A0EE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64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50334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95917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326805-ADF3-A224-9042-5BA11280EDA7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48082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899504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87636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555163-744C-7249-F1D0-476B8F698A7C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984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069991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36301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01EADA-1441-0DD8-CF16-90FD4A710B7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1742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999472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473619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016EBB-4490-B2AD-A7CA-6E9D3CD0643D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37172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981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4567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0D4FD9-9209-698C-652C-110BDA57788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236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300054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02670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0166C-560C-7B2C-285B-14BA80B7FEDD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2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2211" y="2693590"/>
            <a:ext cx="6453143" cy="620894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4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Анонимная сеть</a:t>
            </a:r>
            <a:endParaRPr sz="4800" b="1" i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095999" y="6056557"/>
            <a:ext cx="5707672" cy="4827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Коваленко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Геннадий </a:t>
            </a:r>
            <a:r>
              <a:rPr lang="ru-RU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Александрович</a:t>
            </a:r>
            <a:endParaRPr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75212401" name=""/>
          <p:cNvSpPr txBox="1"/>
          <p:nvPr/>
        </p:nvSpPr>
        <p:spPr bwMode="auto">
          <a:xfrm flipH="0" flipV="0">
            <a:off x="3244037" y="3222897"/>
            <a:ext cx="8099848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</a:t>
            </a:r>
            <a:r>
              <a:rPr lang="ru-RU" sz="7200" b="1" i="0" u="none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r>
              <a:rPr lang="ru-RU" sz="72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</a:t>
            </a:r>
            <a:endParaRPr sz="72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7167596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441491" y="3773364"/>
            <a:ext cx="2802547" cy="2582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739839" name="Subtitle 2"/>
          <p:cNvSpPr>
            <a:spLocks noGrp="1"/>
          </p:cNvSpPr>
          <p:nvPr/>
        </p:nvSpPr>
        <p:spPr bwMode="auto">
          <a:xfrm flipH="0" flipV="0">
            <a:off x="404852" y="2583702"/>
            <a:ext cx="5403604" cy="2179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Главным недостатком сети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л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инейная нагрузка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на систему, зависимая от количества участников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834272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95999" y="1698109"/>
            <a:ext cx="5495515" cy="36578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379342" name="Subtitle 2"/>
          <p:cNvSpPr>
            <a:spLocks noGrp="1"/>
          </p:cNvSpPr>
          <p:nvPr/>
        </p:nvSpPr>
        <p:spPr bwMode="auto">
          <a:xfrm flipH="0" flipV="0">
            <a:off x="1209674" y="4333004"/>
            <a:ext cx="9772649" cy="16201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Частичным решением проблемы линейной нагрузки стало создание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обособленных друг от друга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«малых озёр» 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(сетей)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посредством применения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сетевого ключа</a:t>
            </a:r>
            <a:endParaRPr sz="2800" b="1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4309815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209674" y="1209674"/>
            <a:ext cx="9772649" cy="26955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177187" name="Subtitle 2"/>
          <p:cNvSpPr>
            <a:spLocks noGrp="1"/>
          </p:cNvSpPr>
          <p:nvPr/>
        </p:nvSpPr>
        <p:spPr bwMode="auto">
          <a:xfrm flipH="0" flipV="0">
            <a:off x="661295" y="2914650"/>
            <a:ext cx="10752256" cy="31051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текущий момент существует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7 сервисов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где один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основной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— HLS,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прикладных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HLM, HLF, HLR, три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вспомогательных 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сервиса — HLT, HLE, HLL</a:t>
            </a:r>
            <a:endParaRPr sz="26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49965" indent="-349965" algn="l">
              <a:buFont typeface="Arial"/>
              <a:buChar char="•"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 описании сети «Hidden Lake» могут существовать также специфичные сервисы — </a:t>
            </a:r>
            <a:r>
              <a:rPr lang="ru-RU" sz="26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именуемые как HLA. Они исполняют роль «вживления» анонимизированного трафика в инородную систему</a:t>
            </a:r>
            <a:endParaRPr lang="ru-RU" sz="24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82783034" name="Subtitle 2"/>
          <p:cNvSpPr>
            <a:spLocks noGrp="1"/>
          </p:cNvSpPr>
          <p:nvPr/>
        </p:nvSpPr>
        <p:spPr bwMode="auto">
          <a:xfrm flipH="0" flipV="0">
            <a:off x="1049699" y="1123949"/>
            <a:ext cx="10096499" cy="110489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Философия разработки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сети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«Hidden Lake»</a:t>
            </a:r>
            <a:r>
              <a:rPr lang="ru-RU" sz="30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основывается на </a:t>
            </a:r>
            <a:r>
              <a:rPr lang="ru-RU" sz="30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микросервисной </a:t>
            </a:r>
            <a:r>
              <a:rPr lang="ru-RU" sz="30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архитектуре</a:t>
            </a:r>
            <a:endParaRPr sz="30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486767" name="Subtitle 2"/>
          <p:cNvSpPr>
            <a:spLocks noGrp="1"/>
          </p:cNvSpPr>
          <p:nvPr/>
        </p:nvSpPr>
        <p:spPr bwMode="auto">
          <a:xfrm flipH="0" flipV="0">
            <a:off x="783000" y="1363539"/>
            <a:ext cx="10344149" cy="1436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HLS (Hidden Lake Service)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ядро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анонимной сети. Представляет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API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отправления / получения сообщений поверх анонимизирующего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493375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6320" y="3040814"/>
            <a:ext cx="8621913" cy="281559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338637" name="Subtitle 2"/>
          <p:cNvSpPr>
            <a:spLocks noGrp="1"/>
          </p:cNvSpPr>
          <p:nvPr/>
        </p:nvSpPr>
        <p:spPr bwMode="auto">
          <a:xfrm flipH="0" flipV="0">
            <a:off x="309562" y="437414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Генерация анонимизированного трафика в HLS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5323795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09562" y="1203812"/>
            <a:ext cx="11572875" cy="492442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510226" name="Subtitle 2"/>
          <p:cNvSpPr>
            <a:spLocks noGrp="1"/>
          </p:cNvSpPr>
          <p:nvPr/>
        </p:nvSpPr>
        <p:spPr bwMode="auto">
          <a:xfrm flipH="0" flipV="0">
            <a:off x="496442" y="2879480"/>
            <a:ext cx="6026393" cy="13957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HLM (Hidden Lake Messenger)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мессенджер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73328636" name=""/>
          <p:cNvPicPr>
            <a:picLocks noChangeAspect="1"/>
          </p:cNvPicPr>
          <p:nvPr/>
        </p:nvPicPr>
        <p:blipFill>
          <a:blip r:embed="rId3"/>
          <a:srcRect l="28454" t="7813" r="28858" b="10018"/>
          <a:stretch/>
        </p:blipFill>
        <p:spPr bwMode="auto">
          <a:xfrm flipH="0" flipV="0">
            <a:off x="6852547" y="2399567"/>
            <a:ext cx="4634278" cy="2355606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5730181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Интерфейс чата в HLM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391370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404" y="1241759"/>
            <a:ext cx="10515189" cy="5124603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760723" name="Subtitle 2"/>
          <p:cNvSpPr>
            <a:spLocks noGrp="1"/>
          </p:cNvSpPr>
          <p:nvPr/>
        </p:nvSpPr>
        <p:spPr bwMode="auto">
          <a:xfrm flipH="0" flipV="0">
            <a:off x="5552019" y="2918860"/>
            <a:ext cx="6227884" cy="1313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HLF (Hidden Lake Filesharer)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файлообменник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983286509" name=""/>
          <p:cNvPicPr>
            <a:picLocks noChangeAspect="1"/>
          </p:cNvPicPr>
          <p:nvPr/>
        </p:nvPicPr>
        <p:blipFill>
          <a:blip r:embed="rId3"/>
          <a:srcRect l="28587" t="13511" r="28873" b="13543"/>
          <a:stretch/>
        </p:blipFill>
        <p:spPr bwMode="auto">
          <a:xfrm flipH="0" flipV="0">
            <a:off x="697932" y="2531700"/>
            <a:ext cx="4610422" cy="208767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300836" name="Subtitle 2"/>
          <p:cNvSpPr>
            <a:spLocks noGrp="1"/>
          </p:cNvSpPr>
          <p:nvPr/>
        </p:nvSpPr>
        <p:spPr bwMode="auto">
          <a:xfrm flipH="0" flipV="0">
            <a:off x="309561" y="437413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Скачивание файла в HLF приложении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3686888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67358" y="1190624"/>
            <a:ext cx="10257282" cy="534632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985254" name="Subtitle 2"/>
          <p:cNvSpPr>
            <a:spLocks noGrp="1"/>
          </p:cNvSpPr>
          <p:nvPr/>
        </p:nvSpPr>
        <p:spPr bwMode="auto">
          <a:xfrm flipH="0" flipV="0">
            <a:off x="496441" y="2699970"/>
            <a:ext cx="6026392" cy="175479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HLR (Hidden Lake Remoter) —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анонимный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удалённый доступ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вызывающий функции HLS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806751390" name=""/>
          <p:cNvPicPr>
            <a:picLocks noChangeAspect="1"/>
          </p:cNvPicPr>
          <p:nvPr/>
        </p:nvPicPr>
        <p:blipFill>
          <a:blip r:embed="rId3"/>
          <a:srcRect l="31565" t="12903" r="30873" b="14269"/>
          <a:stretch/>
        </p:blipFill>
        <p:spPr bwMode="auto">
          <a:xfrm flipH="0" flipV="0">
            <a:off x="6760961" y="2198076"/>
            <a:ext cx="4579326" cy="234461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613151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59807" y="2398864"/>
            <a:ext cx="5971442" cy="23453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</a:t>
            </a:r>
            <a:r>
              <a:rPr lang="ru-RU" sz="28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» (HL) — это децентрализованная анонимная F2F (Friend-to-Friend) сеть с теоретической доказуемостью на базе очередей (QB-задача)</a:t>
            </a:r>
            <a:endParaRPr sz="280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621874657" name=""/>
          <p:cNvPicPr>
            <a:picLocks noChangeAspect="1"/>
          </p:cNvPicPr>
          <p:nvPr/>
        </p:nvPicPr>
        <p:blipFill>
          <a:blip r:embed="rId3"/>
          <a:srcRect l="34640" t="7034" r="35245" b="7299"/>
          <a:stretch/>
        </p:blipFill>
        <p:spPr bwMode="auto">
          <a:xfrm flipH="0" flipV="0">
            <a:off x="6779278" y="1361120"/>
            <a:ext cx="4487739" cy="413575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789279" name="Subtitle 2"/>
          <p:cNvSpPr>
            <a:spLocks noGrp="1"/>
          </p:cNvSpPr>
          <p:nvPr/>
        </p:nvSpPr>
        <p:spPr bwMode="auto">
          <a:xfrm flipH="0" flipV="0">
            <a:off x="309560" y="437412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Исполнение удалённой команды при помощи HLR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3376367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8055" y="1297207"/>
            <a:ext cx="11395886" cy="4878655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313718" name="Subtitle 2"/>
          <p:cNvSpPr>
            <a:spLocks noGrp="1"/>
          </p:cNvSpPr>
          <p:nvPr/>
        </p:nvSpPr>
        <p:spPr bwMode="auto">
          <a:xfrm flipH="0" flipV="0">
            <a:off x="5515384" y="2584571"/>
            <a:ext cx="6063027" cy="21577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HLT (Hidden Lake Traffic)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распределитель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трафика в анонимной сети. Может исполнять роль ретрансляции и хранения трафика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693610764" name=""/>
          <p:cNvPicPr>
            <a:picLocks noChangeAspect="1"/>
          </p:cNvPicPr>
          <p:nvPr/>
        </p:nvPicPr>
        <p:blipFill>
          <a:blip r:embed="rId3"/>
          <a:srcRect l="32325" t="19386" r="32769" b="19021"/>
          <a:stretch/>
        </p:blipFill>
        <p:spPr bwMode="auto">
          <a:xfrm flipH="0" flipV="0">
            <a:off x="1375673" y="2511302"/>
            <a:ext cx="3718413" cy="212847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099962" name="Subtitle 2"/>
          <p:cNvSpPr>
            <a:spLocks noGrp="1"/>
          </p:cNvSpPr>
          <p:nvPr/>
        </p:nvSpPr>
        <p:spPr bwMode="auto">
          <a:xfrm flipH="0" flipV="0">
            <a:off x="472583" y="2613875"/>
            <a:ext cx="5885393" cy="17731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HLE (Hidden Lake Encryptor) —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сервис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расшифрования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сообщений формата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go-peer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297139809" name=""/>
          <p:cNvPicPr>
            <a:picLocks noChangeAspect="1"/>
          </p:cNvPicPr>
          <p:nvPr/>
        </p:nvPicPr>
        <p:blipFill>
          <a:blip r:embed="rId3"/>
          <a:srcRect l="34000" t="20364" r="33295" b="22831"/>
          <a:stretch/>
        </p:blipFill>
        <p:spPr bwMode="auto">
          <a:xfrm flipH="0" flipV="0">
            <a:off x="6870865" y="2199906"/>
            <a:ext cx="4615961" cy="260105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656097" name="Subtitle 2"/>
          <p:cNvSpPr>
            <a:spLocks noGrp="1"/>
          </p:cNvSpPr>
          <p:nvPr/>
        </p:nvSpPr>
        <p:spPr bwMode="auto">
          <a:xfrm flipH="0" flipV="0">
            <a:off x="5619747" y="2458180"/>
            <a:ext cx="5885394" cy="208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HLL (Hidden Lake Loader)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скачиватель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 ручной распределитель трафика между несколькими HLT сервисами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445042602" name=""/>
          <p:cNvPicPr>
            <a:picLocks noChangeAspect="1"/>
          </p:cNvPicPr>
          <p:nvPr/>
        </p:nvPicPr>
        <p:blipFill>
          <a:blip r:embed="rId3"/>
          <a:srcRect l="36077" t="24382" r="35798" b="28006"/>
          <a:stretch/>
        </p:blipFill>
        <p:spPr bwMode="auto">
          <a:xfrm flipH="0" flipV="0">
            <a:off x="789518" y="2201740"/>
            <a:ext cx="4469423" cy="245451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961581" name="Subtitle 2"/>
          <p:cNvSpPr>
            <a:spLocks noGrp="1"/>
          </p:cNvSpPr>
          <p:nvPr/>
        </p:nvSpPr>
        <p:spPr bwMode="auto">
          <a:xfrm flipH="0" flipV="0">
            <a:off x="417628" y="2577240"/>
            <a:ext cx="5885392" cy="20204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HLA (Hidden Lake Adapters) —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адаптеры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для создания анонимных коммуникаций в инородных системах, включая централизованные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854405764" name=""/>
          <p:cNvPicPr>
            <a:picLocks noChangeAspect="1"/>
          </p:cNvPicPr>
          <p:nvPr/>
        </p:nvPicPr>
        <p:blipFill>
          <a:blip r:embed="rId3"/>
          <a:srcRect l="35787" t="21586" r="34502" b="22978"/>
          <a:stretch/>
        </p:blipFill>
        <p:spPr bwMode="auto">
          <a:xfrm flipH="0" flipV="0">
            <a:off x="6541153" y="2018563"/>
            <a:ext cx="4835769" cy="2927108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637267" name="Subtitle 2"/>
          <p:cNvSpPr>
            <a:spLocks noGrp="1"/>
          </p:cNvSpPr>
          <p:nvPr/>
        </p:nvSpPr>
        <p:spPr bwMode="auto">
          <a:xfrm flipH="0" flipV="0">
            <a:off x="309560" y="437412"/>
            <a:ext cx="11572875" cy="606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централизованного сервиса «chatingar»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6104327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29796" y="1192419"/>
            <a:ext cx="10132404" cy="5222031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308246" name="Subtitle 2"/>
          <p:cNvSpPr>
            <a:spLocks noGrp="1"/>
          </p:cNvSpPr>
          <p:nvPr/>
        </p:nvSpPr>
        <p:spPr bwMode="auto">
          <a:xfrm flipH="0" flipV="0">
            <a:off x="1705882" y="1872026"/>
            <a:ext cx="8555528" cy="6008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Hidden-Lake =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HLS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(HLT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×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m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j=1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HLA</a:t>
            </a:r>
            <a:r>
              <a:rPr lang="ru-RU" sz="28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j</a:t>
            </a:r>
            <a:r>
              <a:rPr lang="ru-RU" sz="28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ru-RU" sz="28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endParaRPr sz="2800">
              <a:solidFill>
                <a:schemeClr val="bg1"/>
              </a:solidFill>
            </a:endParaRPr>
          </a:p>
        </p:txBody>
      </p:sp>
      <p:pic>
        <p:nvPicPr>
          <p:cNvPr id="79498710" name=""/>
          <p:cNvPicPr>
            <a:picLocks noChangeAspect="1"/>
          </p:cNvPicPr>
          <p:nvPr/>
        </p:nvPicPr>
        <p:blipFill>
          <a:blip r:embed="rId3"/>
          <a:srcRect l="0" t="0" r="765" b="0"/>
          <a:stretch/>
        </p:blipFill>
        <p:spPr bwMode="auto">
          <a:xfrm flipH="0" flipV="0">
            <a:off x="1337565" y="2638980"/>
            <a:ext cx="9330268" cy="335444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57004021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859199" y="805608"/>
            <a:ext cx="10286999" cy="64219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Формальное </a:t>
            </a: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описание композиции сервисов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7229581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6712" y="408136"/>
            <a:ext cx="12178575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анонимными сетями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1654802226" name=""/>
          <p:cNvGraphicFramePr>
            <a:graphicFrameLocks xmlns:a="http://schemas.openxmlformats.org/drawingml/2006/main"/>
          </p:cNvGraphicFramePr>
          <p:nvPr/>
        </p:nvGraphicFramePr>
        <p:xfrm>
          <a:off x="6712" y="1197706"/>
          <a:ext cx="12178575" cy="568521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4410000"/>
                <a:gridCol w="1800000"/>
                <a:gridCol w="1440000"/>
                <a:gridCol w="900000"/>
                <a:gridCol w="900000"/>
                <a:gridCol w="1530000"/>
                <a:gridCol w="1170000"/>
              </a:tblGrid>
              <a:tr h="56857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I2P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Mixminion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2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Децентрализованная архитектура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Сервисная API реализация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Задержка в передаче данных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9838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Замкнутая архитектура сети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факта генерации данных</a:t>
                      </a:r>
                      <a:endParaRPr lang="ru-RU"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получателя от отправителя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720659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Сокрытие отправителя от получателя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485581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Задача анонимизации</a:t>
                      </a:r>
                      <a:endParaRPr sz="22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000" b="1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lang="ru-RU" sz="2000" b="1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60962" name="Subtitle 2"/>
          <p:cNvSpPr>
            <a:spLocks noGrp="1"/>
          </p:cNvSpPr>
          <p:nvPr/>
        </p:nvSpPr>
        <p:spPr bwMode="auto">
          <a:xfrm flipH="0" flipV="0">
            <a:off x="668533" y="2366653"/>
            <a:ext cx="6641946" cy="358647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локальных / корпоративных сетей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Защита военных коммуникационных узлов от прослушивания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Усиление безопасности уже готовых / сформированных систем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1" indent="-394021" algn="l">
              <a:buFont typeface="Arial"/>
              <a:buAutoNum type="arabicPeriod"/>
              <a:defRPr/>
            </a:pPr>
            <a:r>
              <a:rPr lang="ru-RU" sz="24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Использование существующей платформы для создания собственных приложений</a:t>
            </a:r>
            <a:endParaRPr sz="24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1421086956" name="Subtitle 2"/>
          <p:cNvSpPr>
            <a:spLocks noGrp="1"/>
          </p:cNvSpPr>
          <p:nvPr/>
        </p:nvSpPr>
        <p:spPr bwMode="auto">
          <a:xfrm flipH="0" flipV="0">
            <a:off x="734567" y="714375"/>
            <a:ext cx="8554182" cy="113567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7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7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Возможные способы применения анонимной сети «Hidden Lake»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7214657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424779" y="2161973"/>
            <a:ext cx="4357644" cy="37911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3388878" name="Subtitle 2"/>
          <p:cNvSpPr>
            <a:spLocks noGrp="1"/>
          </p:cNvSpPr>
          <p:nvPr/>
        </p:nvSpPr>
        <p:spPr bwMode="auto">
          <a:xfrm flipH="0" flipV="0">
            <a:off x="668534" y="1129869"/>
            <a:ext cx="2393451" cy="6469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sz="36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Ссылки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777511096" name="Subtitle 2"/>
          <p:cNvSpPr>
            <a:spLocks noGrp="1"/>
          </p:cNvSpPr>
          <p:nvPr/>
        </p:nvSpPr>
        <p:spPr bwMode="auto">
          <a:xfrm flipH="0" flipV="0">
            <a:off x="668532" y="2393761"/>
            <a:ext cx="10096665" cy="392570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Hidden Lake</a:t>
            </a:r>
            <a:endParaRPr lang="ru-RU" sz="27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https://github.com/number571/hidden-lake</a:t>
            </a:r>
            <a:endParaRPr lang="ru-RU"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94022" indent="-394022" algn="l">
              <a:buFont typeface="Arial"/>
              <a:buChar char="•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cs typeface="DejaVu Serif"/>
              </a:rPr>
              <a:t>Документация</a:t>
            </a:r>
            <a:endParaRPr lang="ru-RU" sz="2800" b="0">
              <a:solidFill>
                <a:schemeClr val="bg1"/>
              </a:solidFill>
              <a:latin typeface="DejaVu Serif"/>
              <a:cs typeface="DejaVu Serif"/>
            </a:endParaRPr>
          </a:p>
          <a:p>
            <a:pPr algn="l">
              <a:defRPr/>
            </a:pP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https://github.com/number571/hidden-lake/tree/master/docs</a:t>
            </a:r>
            <a:r>
              <a:rPr lang="ru-RU" sz="22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endParaRPr lang="ru-RU" sz="22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algn="l">
              <a:defRPr/>
            </a:pPr>
            <a:endParaRPr lang="ru-RU" sz="2000" b="0" i="0" u="none" strike="noStrike" cap="none" spc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10054300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775865" y="690254"/>
            <a:ext cx="2653400" cy="2653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22015" name="Subtitle 2"/>
          <p:cNvSpPr>
            <a:spLocks noGrp="1"/>
          </p:cNvSpPr>
          <p:nvPr/>
        </p:nvSpPr>
        <p:spPr bwMode="auto">
          <a:xfrm flipH="0" flipV="0">
            <a:off x="5680240" y="2005009"/>
            <a:ext cx="6136297" cy="284797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является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Friend-to-Friend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сетью. Данное свойство определяет специфичный вид соединения участников в системе посредством ручной установки списка друзей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11443880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574" y="2085972"/>
            <a:ext cx="4543425" cy="2686050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89290" name="Subtitle 2"/>
          <p:cNvSpPr>
            <a:spLocks noGrp="1"/>
          </p:cNvSpPr>
          <p:nvPr/>
        </p:nvSpPr>
        <p:spPr bwMode="auto">
          <a:xfrm flipH="0" flipV="0">
            <a:off x="1087797" y="2211263"/>
            <a:ext cx="9791697" cy="377849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Каждое сообщение шифруется ключом получателя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Сообщение отправляется в 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= 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всем участникам сети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Период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одного участника независим от периодов 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1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2</a:t>
            </a:r>
            <a:r>
              <a:rPr lang="ru-RU" sz="2800" b="1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 ..., T</a:t>
            </a:r>
            <a:r>
              <a:rPr lang="ru-RU" sz="2800" b="1" i="0" baseline="-2500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других участников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Если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на период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T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сообщения </a:t>
            </a: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не существует, то в сеть отправляется ложное сообщение без получателя,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482136" indent="-482136" algn="l">
              <a:buFont typeface="Arial"/>
              <a:buAutoNum type="arabicPeriod"/>
              <a:defRPr/>
            </a:pPr>
            <a:r>
              <a:rPr lang="ru-RU" sz="28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Каждый участник пытается расшифровать принятое им сообщение из сети.</a:t>
            </a:r>
            <a:endParaRPr sz="2800" b="0" i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sp>
        <p:nvSpPr>
          <p:cNvPr id="2107627669" name="Subtitle 2"/>
          <p:cNvSpPr>
            <a:spLocks noGrp="1"/>
          </p:cNvSpPr>
          <p:nvPr/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260917025" name="Subtitle 2"/>
          <p:cNvSpPr>
            <a:spLocks noGrp="1"/>
          </p:cNvSpPr>
          <p:nvPr/>
        </p:nvSpPr>
        <p:spPr bwMode="auto">
          <a:xfrm flipH="0" flipV="0">
            <a:off x="7425835" y="1429098"/>
            <a:ext cx="3108491" cy="34768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простыми словами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42968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330809" y="1648556"/>
            <a:ext cx="7305674" cy="4752974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  <p:sp>
        <p:nvSpPr>
          <p:cNvPr id="1929593564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025170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087797" y="805608"/>
            <a:ext cx="9791697" cy="55021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Задача на базе очередей (QB-задача)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921123839" name="Subtitle 2"/>
          <p:cNvSpPr>
            <a:spLocks noGrp="1"/>
          </p:cNvSpPr>
          <p:nvPr/>
        </p:nvSpPr>
        <p:spPr bwMode="auto">
          <a:xfrm flipH="0" flipV="0">
            <a:off x="1164663" y="3429000"/>
            <a:ext cx="8151201" cy="253035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sz="2600" b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Состояния: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316922" indent="-316922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(m)), где 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≠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(c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 E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(v))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Q, если Q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Ø, где t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T,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∉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K, 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6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endParaRPr sz="2600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 algn="l">
              <a:buFont typeface="Arial"/>
              <a:buAutoNum type="arabicPeriod"/>
              <a:defRPr/>
            </a:pP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m’ = D</a:t>
            </a:r>
            <a:r>
              <a:rPr lang="ru-RU" sz="2600" i="1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</a:t>
            </a:r>
            <a:r>
              <a:rPr lang="ru-RU" sz="2600" i="1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-1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(c), где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 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2600" i="1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C</a:t>
            </a:r>
            <a:endParaRPr sz="2600" b="0" i="1">
              <a:solidFill>
                <a:schemeClr val="bg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14374206" name=""/>
          <p:cNvSpPr txBox="1"/>
          <p:nvPr/>
        </p:nvSpPr>
        <p:spPr bwMode="auto">
          <a:xfrm flipH="0" flipV="0">
            <a:off x="1164663" y="2253028"/>
            <a:ext cx="9429294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2600" b="1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Система:</a:t>
            </a:r>
            <a:endParaRPr lang="ru-RU" sz="2600" b="0" i="1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QB-net =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Σ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=1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(T = {t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K = {k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}, C = {(c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∈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{E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kj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(m), E</a:t>
            </a:r>
            <a:r>
              <a:rPr lang="ru-RU" sz="2600" b="0" i="1" u="none" strike="noStrike" cap="none" spc="0" baseline="-25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r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(v)}) 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←</a:t>
            </a:r>
            <a:r>
              <a:rPr lang="ru-RU" sz="2600" b="0" i="1" u="none" strike="noStrike" cap="none" spc="0" baseline="3000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ti</a:t>
            </a:r>
            <a:r>
              <a:rPr lang="ru-RU" sz="2600" b="0" i="1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Qi})</a:t>
            </a:r>
            <a:endParaRPr sz="2600" b="0"/>
          </a:p>
        </p:txBody>
      </p:sp>
      <p:sp>
        <p:nvSpPr>
          <p:cNvPr id="810188024" name="Subtitle 2"/>
          <p:cNvSpPr>
            <a:spLocks noGrp="1"/>
          </p:cNvSpPr>
          <p:nvPr/>
        </p:nvSpPr>
        <p:spPr bwMode="auto">
          <a:xfrm flipH="0" flipV="0">
            <a:off x="7059488" y="1429097"/>
            <a:ext cx="3438202" cy="3476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5000" lnSpcReduction="7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формальным языком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241582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873" y="408136"/>
            <a:ext cx="12215197" cy="5502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600" b="0" i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Сравнение с другими задачами анонимизации</a:t>
            </a:r>
            <a:endParaRPr sz="36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graphicFrame>
        <p:nvGraphicFramePr>
          <p:cNvPr id="2138304123" name=""/>
          <p:cNvGraphicFramePr>
            <a:graphicFrameLocks xmlns:a="http://schemas.openxmlformats.org/drawingml/2006/main"/>
          </p:cNvGraphicFramePr>
          <p:nvPr/>
        </p:nvGraphicFramePr>
        <p:xfrm>
          <a:off x="1873" y="1196241"/>
          <a:ext cx="12215197" cy="5668152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275095"/>
                <a:gridCol w="1818688"/>
                <a:gridCol w="1090956"/>
                <a:gridCol w="1455464"/>
                <a:gridCol w="1273210"/>
                <a:gridCol w="1273210"/>
              </a:tblGrid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QB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EI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DC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Onion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Proxy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511325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Теоретическая доказуемость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Накопительный эффект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Полиморфизм информации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Вероятностная маршрутизация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Периодичность генерации сообщений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+/-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2803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sz="2200" b="1">
                          <a:latin typeface="Times New Roman"/>
                          <a:cs typeface="Times New Roman"/>
                        </a:rPr>
                        <a:t>Независимость анонимности от связей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масштабирования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Простота программной реализации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800" b="1">
                          <a:latin typeface="Times New Roman"/>
                          <a:ea typeface="Times New Roman"/>
                          <a:cs typeface="Times New Roman"/>
                        </a:rPr>
                        <a:t>+</a:t>
                      </a:r>
                      <a:endParaRPr sz="28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072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Стадия анонимности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5^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1^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4 или 6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537450"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200" b="1">
                          <a:latin typeface="Times New Roman"/>
                          <a:ea typeface="Times New Roman"/>
                          <a:cs typeface="Times New Roman"/>
                        </a:rPr>
                        <a:t>Сеть-представитель</a:t>
                      </a:r>
                      <a:endParaRPr sz="22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Hidden Lake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Herbivore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beve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Tor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ru-RU" sz="2000" b="1">
                          <a:latin typeface="Times New Roman"/>
                          <a:ea typeface="Times New Roman"/>
                          <a:cs typeface="Times New Roman"/>
                        </a:rPr>
                        <a:t>Crowds</a:t>
                      </a:r>
                      <a:endParaRPr sz="2000" b="1">
                        <a:latin typeface="Times New Roman"/>
                        <a:cs typeface="Times New Roman"/>
                      </a:endParaRPr>
                    </a:p>
                  </a:txBody>
                  <a:tcPr vert="horz" anchor="ctr">
                    <a:lnL w="28575" algn="ctr">
                      <a:solidFill>
                        <a:schemeClr val="tx1"/>
                      </a:solidFill>
                    </a:lnL>
                    <a:lnR w="28575" algn="ctr">
                      <a:solidFill>
                        <a:schemeClr val="tx1"/>
                      </a:solidFill>
                    </a:lnR>
                    <a:lnT w="28575" algn="ctr">
                      <a:solidFill>
                        <a:schemeClr val="tx1"/>
                      </a:solidFill>
                    </a:lnT>
                    <a:lnB w="28575" algn="ctr">
                      <a:solidFill>
                        <a:schemeClr val="tx1"/>
                      </a:solidFill>
                      <a:beve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20638" name="Subtitle 2"/>
          <p:cNvSpPr>
            <a:spLocks noGrp="1"/>
          </p:cNvSpPr>
          <p:nvPr/>
        </p:nvSpPr>
        <p:spPr bwMode="auto">
          <a:xfrm flipH="0" flipV="0">
            <a:off x="6541153" y="1502744"/>
            <a:ext cx="5312017" cy="38525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«Hidden Lake» относится к </a:t>
            </a:r>
            <a:r>
              <a:rPr lang="ru-RU" sz="2800" b="1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абстрактным</a:t>
            </a: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анонимным сетям, которым не важны такие критерии, как: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уровень централизации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количество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расположение узлов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  <a:p>
            <a:pPr marL="360978" indent="-360978" algn="l">
              <a:buFont typeface="Arial"/>
              <a:buAutoNum type="arabicPeriod"/>
              <a:defRPr/>
            </a:pPr>
            <a:r>
              <a:rPr lang="ru-RU" sz="2800" b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связь между узлами</a:t>
            </a:r>
            <a:endParaRPr sz="2800" b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pic>
        <p:nvPicPr>
          <p:cNvPr id="20858171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33398" y="1427987"/>
            <a:ext cx="5751312" cy="3779209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9005497" name="Subtitle 2"/>
          <p:cNvSpPr>
            <a:spLocks noGrp="1"/>
          </p:cNvSpPr>
          <p:nvPr/>
        </p:nvSpPr>
        <p:spPr bwMode="auto">
          <a:xfrm flipH="0" flipV="0">
            <a:off x="5638060" y="2253028"/>
            <a:ext cx="5885389" cy="279522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За счёт своей абстрактности сеть «Hidden Lake» способна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формировать </a:t>
            </a:r>
            <a:r>
              <a:rPr lang="ru-RU" sz="28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тайные каналы связи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 с анонимизирующим свойством даже внутри централизованных сервисов</a:t>
            </a:r>
            <a:endParaRPr sz="2800" b="0">
              <a:solidFill>
                <a:schemeClr val="bg1"/>
              </a:solidFill>
              <a:latin typeface="DejaVu Serif"/>
              <a:ea typeface="DejaVu Serif"/>
              <a:cs typeface="DejaVu Serif"/>
            </a:endParaRPr>
          </a:p>
        </p:txBody>
      </p:sp>
      <p:pic>
        <p:nvPicPr>
          <p:cNvPr id="2116240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9732" y="1498903"/>
            <a:ext cx="4017717" cy="4017717"/>
          </a:xfrm>
          <a:prstGeom prst="rect">
            <a:avLst/>
          </a:prstGeom>
          <a:ln w="57150">
            <a:solidFill>
              <a:schemeClr val="bg2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28</cp:revision>
  <dcterms:modified xsi:type="dcterms:W3CDTF">2024-10-16T00:30:06Z</dcterms:modified>
  <cp:category/>
  <cp:contentStatus/>
  <cp:version/>
</cp:coreProperties>
</file>