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3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 /><Relationship Id="rId35" Type="http://schemas.openxmlformats.org/officeDocument/2006/relationships/tableStyles" Target="tableStyles.xml" /><Relationship Id="rId3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algn="l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algn="l"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25877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557466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algn="l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9852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algn="l">
              <a:defRPr/>
            </a:pPr>
            <a:fld id="{3427A95E-56BC-07E9-BEF4-ABC18DF9FCFC}" type="slidenum">
              <a:rPr lang="ru-RU"/>
              <a:t/>
            </a:fld>
            <a:endParaRPr lang="ru-RU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67266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278343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algn="l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6613794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algn="l">
              <a:defRPr/>
            </a:pPr>
            <a:fld id="{60C08CC6-A152-B5EE-ACAF-1761977D82DE}" type="slidenum">
              <a:rPr lang="ru-RU"/>
              <a:t/>
            </a:fld>
            <a:endParaRPr lang="ru-RU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580167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268705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algn="l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78561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algn="l">
              <a:defRPr/>
            </a:pPr>
            <a:fld id="{75CB05A3-D740-6884-40C1-150B03256193}" type="slidenum">
              <a:rPr lang="ru-RU"/>
              <a:t/>
            </a:fld>
            <a:endParaRPr lang="ru-RU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735709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531432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algn="l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461551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algn="l">
              <a:defRPr/>
            </a:pPr>
            <a:fld id="{AE1131D3-37C0-F65A-7D82-54C27D88EF44}" type="slidenum">
              <a:rPr lang="ru-RU"/>
              <a:t/>
            </a:fld>
            <a:endParaRPr lang="ru-RU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89328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553893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algn="l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653144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algn="l">
              <a:defRPr/>
            </a:pPr>
            <a:fld id="{D9DB6DFA-232A-05E9-BD6B-34CD0D5461A0}" type="slidenum">
              <a:rPr lang="ru-RU"/>
              <a:t/>
            </a:fld>
            <a:endParaRPr lang="ru-RU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872344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69735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algn="l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45113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algn="l">
              <a:defRPr/>
            </a:pPr>
            <a:fld id="{2D33ECD3-423D-F1B3-1627-0CC6E95F631E}" type="slidenum">
              <a:rPr lang="ru-RU"/>
              <a:t/>
            </a:fld>
            <a:endParaRPr lang="ru-RU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943141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566390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algn="l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632828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algn="l">
              <a:defRPr/>
            </a:pPr>
            <a:fld id="{E2BBEDB9-CA33-332F-9391-8F65F1280DBC}" type="slidenum">
              <a:rPr lang="ru-RU"/>
              <a:t/>
            </a:fld>
            <a:endParaRPr lang="ru-RU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440288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98757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algn="l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524212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algn="l">
              <a:defRPr/>
            </a:pPr>
            <a:fld id="{B798F575-F241-97D8-E319-0F8F0E460582}" type="slidenum">
              <a:rPr lang="ru-RU"/>
              <a:t/>
            </a:fld>
            <a:endParaRPr lang="ru-RU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86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938085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algn="l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267908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algn="l">
              <a:defRPr/>
            </a:pPr>
            <a:fld id="{15673679-EA8F-0157-713A-F473ACDABB1A}" type="slidenum">
              <a:rPr lang="ru-RU"/>
              <a:t/>
            </a:fld>
            <a:endParaRPr lang="ru-RU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04900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31972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algn="l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514597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algn="l">
              <a:defRPr/>
            </a:pPr>
            <a:fld id="{9FFD9498-E2DF-04F9-C971-72E38F9F0670}" type="slidenum">
              <a:rPr lang="ru-RU"/>
              <a:t/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59980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020400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algn="l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524112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algn="l">
              <a:defRPr/>
            </a:pPr>
            <a:fld id="{3A217BDE-DA3E-21BB-095D-E575A9825AB3}" type="slidenum">
              <a:rPr lang="ru-RU"/>
              <a:t/>
            </a:fld>
            <a:endParaRPr lang="ru-RU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132484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183623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algn="l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119581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algn="l">
              <a:defRPr/>
            </a:pPr>
            <a:fld id="{853FB87C-C643-1972-EF01-7AC76EC25541}" type="slidenum">
              <a:rPr lang="ru-RU"/>
              <a:t/>
            </a:fld>
            <a:endParaRPr lang="ru-RU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430738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169820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algn="l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067991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algn="l">
              <a:defRPr/>
            </a:pPr>
            <a:fld id="{8575ACDA-FA98-2F21-3065-E8D8A25F7103}" type="slidenum">
              <a:rPr lang="ru-RU"/>
              <a:t/>
            </a:fld>
            <a:endParaRPr lang="ru-RU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064501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789320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algn="l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009917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algn="l">
              <a:defRPr/>
            </a:pPr>
            <a:fld id="{1BA97CD8-B379-3D7F-FB5D-96EB1BFE8BAD}" type="slidenum">
              <a:rPr lang="ru-RU"/>
              <a:t/>
            </a:fld>
            <a:endParaRPr lang="ru-RU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44201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891468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algn="l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161218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algn="l">
              <a:defRPr/>
            </a:pPr>
            <a:fld id="{AF0EDD2A-8ECF-765C-1458-D6CE0083FFE4}" type="slidenum">
              <a:rPr lang="ru-RU"/>
              <a:t/>
            </a:fld>
            <a:endParaRPr lang="ru-RU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71711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966657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algn="l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827544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algn="l">
              <a:defRPr/>
            </a:pPr>
            <a:fld id="{83B7ED5F-49BB-5F4A-230A-5CC1BEDB6F7E}" type="slidenum">
              <a:rPr lang="ru-RU"/>
              <a:t/>
            </a:fld>
            <a:endParaRPr lang="ru-RU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779502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897598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algn="l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0979250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algn="l">
              <a:defRPr/>
            </a:pPr>
            <a:fld id="{B88D874A-C611-2A7F-483A-E348895C6137}" type="slidenum">
              <a:rPr lang="ru-RU"/>
              <a:t/>
            </a:fld>
            <a:endParaRPr lang="ru-RU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174486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238783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algn="l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468376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algn="l">
              <a:defRPr/>
            </a:pPr>
            <a:fld id="{B1EDA19A-19D1-5076-68D4-324E4141EFC4}" type="slidenum">
              <a:rPr lang="ru-RU"/>
              <a:t/>
            </a:fld>
            <a:endParaRPr lang="ru-RU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627583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527410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algn="l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042008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algn="l">
              <a:defRPr/>
            </a:pPr>
            <a:fld id="{91E7313B-E0CE-4A32-1F62-C7394EC57783}" type="slidenum">
              <a:rPr lang="ru-RU"/>
              <a:t/>
            </a:fld>
            <a:endParaRPr lang="ru-RU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081188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904275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algn="l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854703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algn="l">
              <a:defRPr/>
            </a:pPr>
            <a:fld id="{318E1E2E-4B95-9401-E2C8-19C08B89FF53}" type="slidenum">
              <a:rPr lang="ru-RU"/>
              <a:t/>
            </a:fld>
            <a:endParaRPr lang="ru-RU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349988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589232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algn="l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881026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algn="l">
              <a:defRPr/>
            </a:pPr>
            <a:fld id="{9567767A-E0F3-85A4-7DAA-ED60E86C8BAF}" type="slidenum">
              <a:rPr lang="ru-RU"/>
              <a:t/>
            </a:fld>
            <a:endParaRPr lang="ru-RU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973843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840817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algn="l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621468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algn="l">
              <a:defRPr/>
            </a:pPr>
            <a:fld id="{1D577C77-2AF7-E81C-F307-53C11901A0EE}" type="slidenum">
              <a:rPr lang="ru-RU"/>
              <a:t/>
            </a:fld>
            <a:endParaRPr lang="ru-RU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12648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550334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algn="l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95917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algn="l">
              <a:defRPr/>
            </a:pPr>
            <a:fld id="{88326805-ADF3-A224-9042-5BA11280EDA7}" type="slidenum">
              <a:rPr lang="ru-RU"/>
              <a:t/>
            </a:fld>
            <a:endParaRPr lang="ru-RU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148082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899504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algn="l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876368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algn="l">
              <a:defRPr/>
            </a:pPr>
            <a:fld id="{09555163-744C-7249-F1D0-476B8F698A7C}" type="slidenum">
              <a:rPr lang="ru-RU"/>
              <a:t/>
            </a:fld>
            <a:endParaRPr lang="ru-RU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59843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069991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algn="l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363016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algn="l">
              <a:defRPr/>
            </a:pPr>
            <a:fld id="{2A01EADA-1441-0DD8-CF16-90FD4A710B71}" type="slidenum">
              <a:rPr lang="ru-RU"/>
              <a:t/>
            </a:fld>
            <a:endParaRPr lang="ru-RU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717423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999472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algn="l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473619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algn="l">
              <a:defRPr/>
            </a:pPr>
            <a:fld id="{6D016EBB-4490-B2AD-A7CA-6E9D3CD0643D}" type="slidenum">
              <a:rPr lang="ru-RU"/>
              <a:t/>
            </a:fld>
            <a:endParaRPr lang="ru-RU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71727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029817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algn="l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245678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algn="l">
              <a:defRPr/>
            </a:pPr>
            <a:fld id="{DD0D4FD9-9209-698C-652C-110BDA577881}" type="slidenum">
              <a:rPr lang="ru-RU"/>
              <a:t/>
            </a:fld>
            <a:endParaRPr lang="ru-RU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223615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300054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algn="l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026701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algn="l">
              <a:defRPr/>
            </a:pPr>
            <a:fld id="{C0B0166C-560C-7B2C-285B-14BA80B7FEDD}" type="slidenum">
              <a:rPr lang="ru-RU"/>
              <a:t/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22211" y="2693590"/>
            <a:ext cx="6453143" cy="620894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 algn="l">
              <a:defRPr/>
            </a:pPr>
            <a:r>
              <a:rPr lang="ru-RU" sz="4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Anonymous network</a:t>
            </a:r>
            <a:endParaRPr sz="4800" b="1" i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6095999" y="6056557"/>
            <a:ext cx="5707672" cy="4827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Kovalenko</a:t>
            </a: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Gennady</a:t>
            </a: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Alexandrovich</a:t>
            </a:r>
            <a:endParaRPr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75212401" name=""/>
          <p:cNvSpPr txBox="1"/>
          <p:nvPr/>
        </p:nvSpPr>
        <p:spPr bwMode="auto">
          <a:xfrm flipH="0" flipV="0">
            <a:off x="3244037" y="3222897"/>
            <a:ext cx="8099848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ru-RU" sz="72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</a:t>
            </a:r>
            <a:r>
              <a:rPr lang="ru-RU" sz="7200" b="1" i="0" u="none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Hidden Lake</a:t>
            </a:r>
            <a:r>
              <a:rPr lang="ru-RU" sz="72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»</a:t>
            </a:r>
            <a:endParaRPr sz="72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271675967" name=""/>
          <p:cNvPicPr>
            <a:picLocks noChangeAspect="1"/>
          </p:cNvPicPr>
          <p:nvPr/>
        </p:nvPicPr>
        <p:blipFill>
          <a:blip r:embed="rId3"/>
          <a:srcRect l="34640" t="7034" r="35245" b="7299"/>
          <a:stretch/>
        </p:blipFill>
        <p:spPr bwMode="auto">
          <a:xfrm flipH="0" flipV="0">
            <a:off x="441491" y="3773364"/>
            <a:ext cx="2802547" cy="2582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1739839" name="Subtitle 2"/>
          <p:cNvSpPr>
            <a:spLocks noGrp="1"/>
          </p:cNvSpPr>
          <p:nvPr/>
        </p:nvSpPr>
        <p:spPr bwMode="auto">
          <a:xfrm flipH="0" flipV="0">
            <a:off x="404852" y="2583702"/>
            <a:ext cx="5403604" cy="217975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The main disadvantage of the network is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l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linear load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on a system dependent on the number of participants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8342723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95999" y="1698109"/>
            <a:ext cx="5495515" cy="365787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3379342" name="Subtitle 2"/>
          <p:cNvSpPr>
            <a:spLocks noGrp="1"/>
          </p:cNvSpPr>
          <p:nvPr/>
        </p:nvSpPr>
        <p:spPr bwMode="auto">
          <a:xfrm flipH="0" flipV="0">
            <a:off x="1209674" y="4333004"/>
            <a:ext cx="9772649" cy="16201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A partial solution to the linear load problem was the creation of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isolated from each other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"small lakes"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(networks)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through application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network key</a:t>
            </a:r>
            <a:endParaRPr sz="28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43098152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09674" y="1209674"/>
            <a:ext cx="9772649" cy="269557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3177187" name="Subtitle 2"/>
          <p:cNvSpPr>
            <a:spLocks noGrp="1"/>
          </p:cNvSpPr>
          <p:nvPr/>
        </p:nvSpPr>
        <p:spPr bwMode="auto">
          <a:xfrm flipH="0" flipV="0">
            <a:off x="661295" y="2914650"/>
            <a:ext cx="10752256" cy="310514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965" indent="-349965" algn="l">
              <a:buFont typeface="Arial"/>
              <a:buChar char="•"/>
              <a:defRPr/>
            </a:pP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At the moment there is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7 services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where one</a:t>
            </a:r>
            <a:r>
              <a:rPr lang="ru-RU" sz="26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basic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service - HLS, three</a:t>
            </a:r>
            <a:r>
              <a:rPr lang="ru-RU" sz="26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applied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services - HLM, HLF, HLR, three</a:t>
            </a:r>
            <a:r>
              <a:rPr lang="ru-RU" sz="26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auxiliary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service - HLT, HLE, HLL</a:t>
            </a:r>
            <a:endParaRPr sz="26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There may also be specific services in the Hidden Lake network description -</a:t>
            </a:r>
            <a:r>
              <a:rPr lang="ru-RU" sz="26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adapters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referred to as HLA. They perform the role of "implanting" anonymized traffic into a foreign system</a:t>
            </a:r>
            <a:endParaRPr lang="ru-RU" sz="24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sp>
        <p:nvSpPr>
          <p:cNvPr id="82783034" name="Subtitle 2"/>
          <p:cNvSpPr>
            <a:spLocks noGrp="1"/>
          </p:cNvSpPr>
          <p:nvPr/>
        </p:nvSpPr>
        <p:spPr bwMode="auto">
          <a:xfrm flipH="0" flipV="0">
            <a:off x="1049699" y="1123949"/>
            <a:ext cx="10096499" cy="110489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30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Development Philosophy</a:t>
            </a:r>
            <a:r>
              <a:rPr lang="ru-RU" sz="3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3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networks</a:t>
            </a:r>
            <a:r>
              <a:rPr lang="ru-RU" sz="30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Lake»</a:t>
            </a:r>
            <a:r>
              <a:rPr lang="ru-RU" sz="3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30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is based on</a:t>
            </a:r>
            <a:r>
              <a:rPr lang="ru-RU" sz="30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microservice</a:t>
            </a:r>
            <a:r>
              <a:rPr lang="ru-RU" sz="30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architecture</a:t>
            </a:r>
            <a:endParaRPr sz="30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5486767" name="Subtitle 2"/>
          <p:cNvSpPr>
            <a:spLocks noGrp="1"/>
          </p:cNvSpPr>
          <p:nvPr/>
        </p:nvSpPr>
        <p:spPr bwMode="auto">
          <a:xfrm flipH="0" flipV="0">
            <a:off x="783000" y="1363539"/>
            <a:ext cx="10344149" cy="14368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HLS (Hidden Lake Service) —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core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anonymous network. Represents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API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for sending/receiving messages over anonymizing traffic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493375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86320" y="3040814"/>
            <a:ext cx="8621913" cy="2815593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1338637" name="Subtitle 2"/>
          <p:cNvSpPr>
            <a:spLocks noGrp="1"/>
          </p:cNvSpPr>
          <p:nvPr/>
        </p:nvSpPr>
        <p:spPr bwMode="auto">
          <a:xfrm flipH="0" flipV="0">
            <a:off x="309562" y="437414"/>
            <a:ext cx="11572875" cy="6066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Generating Anonymized Traffic in HLS Application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53237959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9562" y="1203812"/>
            <a:ext cx="11572875" cy="492442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510226" name="Subtitle 2"/>
          <p:cNvSpPr>
            <a:spLocks noGrp="1"/>
          </p:cNvSpPr>
          <p:nvPr/>
        </p:nvSpPr>
        <p:spPr bwMode="auto">
          <a:xfrm flipH="0" flipV="0">
            <a:off x="496442" y="2879480"/>
            <a:ext cx="6026393" cy="139577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HLM (Hidden Lake Messenger) -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anonymous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messenger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calling HLS functions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73328636" name=""/>
          <p:cNvPicPr>
            <a:picLocks noChangeAspect="1"/>
          </p:cNvPicPr>
          <p:nvPr/>
        </p:nvPicPr>
        <p:blipFill>
          <a:blip r:embed="rId3"/>
          <a:srcRect l="28454" t="7813" r="28858" b="10018"/>
          <a:stretch/>
        </p:blipFill>
        <p:spPr bwMode="auto">
          <a:xfrm flipH="0" flipV="0">
            <a:off x="6852547" y="2399567"/>
            <a:ext cx="4634278" cy="2355606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5730181" name="Subtitle 2"/>
          <p:cNvSpPr>
            <a:spLocks noGrp="1"/>
          </p:cNvSpPr>
          <p:nvPr/>
        </p:nvSpPr>
        <p:spPr bwMode="auto">
          <a:xfrm flipH="0" flipV="0">
            <a:off x="309561" y="437413"/>
            <a:ext cx="11572875" cy="6066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Chat interface in HLM application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2391370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8404" y="1241759"/>
            <a:ext cx="10515189" cy="5124603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760723" name="Subtitle 2"/>
          <p:cNvSpPr>
            <a:spLocks noGrp="1"/>
          </p:cNvSpPr>
          <p:nvPr/>
        </p:nvSpPr>
        <p:spPr bwMode="auto">
          <a:xfrm flipH="0" flipV="0">
            <a:off x="5552019" y="2918860"/>
            <a:ext cx="6227884" cy="131335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HLF (Hidden Lake Filesharer) -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anonymous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file sharing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calling HLS functions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983286509" name=""/>
          <p:cNvPicPr>
            <a:picLocks noChangeAspect="1"/>
          </p:cNvPicPr>
          <p:nvPr/>
        </p:nvPicPr>
        <p:blipFill>
          <a:blip r:embed="rId3"/>
          <a:srcRect l="28587" t="13511" r="28873" b="13543"/>
          <a:stretch/>
        </p:blipFill>
        <p:spPr bwMode="auto">
          <a:xfrm flipH="0" flipV="0">
            <a:off x="697932" y="2531700"/>
            <a:ext cx="4610422" cy="2087671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8300836" name="Subtitle 2"/>
          <p:cNvSpPr>
            <a:spLocks noGrp="1"/>
          </p:cNvSpPr>
          <p:nvPr/>
        </p:nvSpPr>
        <p:spPr bwMode="auto">
          <a:xfrm flipH="0" flipV="0">
            <a:off x="309561" y="437413"/>
            <a:ext cx="11572875" cy="6066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Downloading a file in HLF application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3686888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67358" y="1190624"/>
            <a:ext cx="10257282" cy="5346325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7985254" name="Subtitle 2"/>
          <p:cNvSpPr>
            <a:spLocks noGrp="1"/>
          </p:cNvSpPr>
          <p:nvPr/>
        </p:nvSpPr>
        <p:spPr bwMode="auto">
          <a:xfrm flipH="0" flipV="0">
            <a:off x="496441" y="2699970"/>
            <a:ext cx="6026392" cy="175479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HLR (Hidden Lake Remoter) —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anonymous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remote access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calling HLS functions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806751390" name=""/>
          <p:cNvPicPr>
            <a:picLocks noChangeAspect="1"/>
          </p:cNvPicPr>
          <p:nvPr/>
        </p:nvPicPr>
        <p:blipFill>
          <a:blip r:embed="rId3"/>
          <a:srcRect l="31565" t="12903" r="30873" b="14269"/>
          <a:stretch/>
        </p:blipFill>
        <p:spPr bwMode="auto">
          <a:xfrm flipH="0" flipV="0">
            <a:off x="6760961" y="2198076"/>
            <a:ext cx="4579326" cy="2344615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6131511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459807" y="2398864"/>
            <a:ext cx="5971442" cy="234531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defRPr/>
            </a:pP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</a:t>
            </a:r>
            <a:r>
              <a:rPr lang="ru-RU" sz="28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» (HL) is a decentralized anonymous F2F (Friend-to-Friend) network with queue-theoretic provability (QB-problem)</a:t>
            </a:r>
            <a:endParaRPr sz="280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621874657" name=""/>
          <p:cNvPicPr>
            <a:picLocks noChangeAspect="1"/>
          </p:cNvPicPr>
          <p:nvPr/>
        </p:nvPicPr>
        <p:blipFill>
          <a:blip r:embed="rId3"/>
          <a:srcRect l="34640" t="7034" r="35245" b="7299"/>
          <a:stretch/>
        </p:blipFill>
        <p:spPr bwMode="auto">
          <a:xfrm flipH="0" flipV="0">
            <a:off x="6779278" y="1361120"/>
            <a:ext cx="4487739" cy="4135759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6789279" name="Subtitle 2"/>
          <p:cNvSpPr>
            <a:spLocks noGrp="1"/>
          </p:cNvSpPr>
          <p:nvPr/>
        </p:nvSpPr>
        <p:spPr bwMode="auto">
          <a:xfrm flipH="0" flipV="0">
            <a:off x="309560" y="437412"/>
            <a:ext cx="11572875" cy="6066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Executing a Remote Command Using HLR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3376367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98055" y="1297207"/>
            <a:ext cx="11395886" cy="4878655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8313718" name="Subtitle 2"/>
          <p:cNvSpPr>
            <a:spLocks noGrp="1"/>
          </p:cNvSpPr>
          <p:nvPr/>
        </p:nvSpPr>
        <p:spPr bwMode="auto">
          <a:xfrm flipH="0" flipV="0">
            <a:off x="5515384" y="2584571"/>
            <a:ext cx="6063027" cy="215778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HLT (Hidden Lake Traffic) —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distributor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traffic in an anonymous network. Can act as a relay and storage of traffic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693610764" name=""/>
          <p:cNvPicPr>
            <a:picLocks noChangeAspect="1"/>
          </p:cNvPicPr>
          <p:nvPr/>
        </p:nvPicPr>
        <p:blipFill>
          <a:blip r:embed="rId3"/>
          <a:srcRect l="32325" t="19386" r="32769" b="19021"/>
          <a:stretch/>
        </p:blipFill>
        <p:spPr bwMode="auto">
          <a:xfrm flipH="0" flipV="0">
            <a:off x="1375673" y="2511302"/>
            <a:ext cx="3718413" cy="212847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1099962" name="Subtitle 2"/>
          <p:cNvSpPr>
            <a:spLocks noGrp="1"/>
          </p:cNvSpPr>
          <p:nvPr/>
        </p:nvSpPr>
        <p:spPr bwMode="auto">
          <a:xfrm flipH="0" flipV="0">
            <a:off x="472583" y="2613875"/>
            <a:ext cx="5885393" cy="177311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HLE (Hidden Lake Encryptor) -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service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encryption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And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decryption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messages format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go-peer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297139809" name=""/>
          <p:cNvPicPr>
            <a:picLocks noChangeAspect="1"/>
          </p:cNvPicPr>
          <p:nvPr/>
        </p:nvPicPr>
        <p:blipFill>
          <a:blip r:embed="rId3"/>
          <a:srcRect l="34000" t="20364" r="33295" b="22831"/>
          <a:stretch/>
        </p:blipFill>
        <p:spPr bwMode="auto">
          <a:xfrm flipH="0" flipV="0">
            <a:off x="6870865" y="2199906"/>
            <a:ext cx="4615961" cy="2601057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0656097" name="Subtitle 2"/>
          <p:cNvSpPr>
            <a:spLocks noGrp="1"/>
          </p:cNvSpPr>
          <p:nvPr/>
        </p:nvSpPr>
        <p:spPr bwMode="auto">
          <a:xfrm flipH="0" flipV="0">
            <a:off x="5619747" y="2458180"/>
            <a:ext cx="5885394" cy="20845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HLL (Hidden Lake Loader) —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downloader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and manual traffic distributor between several HLT services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445042602" name=""/>
          <p:cNvPicPr>
            <a:picLocks noChangeAspect="1"/>
          </p:cNvPicPr>
          <p:nvPr/>
        </p:nvPicPr>
        <p:blipFill>
          <a:blip r:embed="rId3"/>
          <a:srcRect l="36077" t="24382" r="35798" b="28006"/>
          <a:stretch/>
        </p:blipFill>
        <p:spPr bwMode="auto">
          <a:xfrm flipH="0" flipV="0">
            <a:off x="789518" y="2201740"/>
            <a:ext cx="4469423" cy="2454518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2961581" name="Subtitle 2"/>
          <p:cNvSpPr>
            <a:spLocks noGrp="1"/>
          </p:cNvSpPr>
          <p:nvPr/>
        </p:nvSpPr>
        <p:spPr bwMode="auto">
          <a:xfrm flipH="0" flipV="0">
            <a:off x="417628" y="2577240"/>
            <a:ext cx="5885392" cy="202040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HLA (Hidden Lake Adapters) -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adapters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to create anonymous communications in foreign systems, including centralized ones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854405764" name=""/>
          <p:cNvPicPr>
            <a:picLocks noChangeAspect="1"/>
          </p:cNvPicPr>
          <p:nvPr/>
        </p:nvPicPr>
        <p:blipFill>
          <a:blip r:embed="rId3"/>
          <a:srcRect l="35787" t="21586" r="34502" b="22978"/>
          <a:stretch/>
        </p:blipFill>
        <p:spPr bwMode="auto">
          <a:xfrm flipH="0" flipV="0">
            <a:off x="6541153" y="2018563"/>
            <a:ext cx="4835769" cy="2927108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1637267" name="Subtitle 2"/>
          <p:cNvSpPr>
            <a:spLocks noGrp="1"/>
          </p:cNvSpPr>
          <p:nvPr/>
        </p:nvSpPr>
        <p:spPr bwMode="auto">
          <a:xfrm flipH="0" flipV="0">
            <a:off x="309560" y="437412"/>
            <a:ext cx="11572875" cy="6066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Using the centralized service "chatingar"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6104327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29796" y="1192419"/>
            <a:ext cx="10132404" cy="5222031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1308246" name="Subtitle 2"/>
          <p:cNvSpPr>
            <a:spLocks noGrp="1"/>
          </p:cNvSpPr>
          <p:nvPr/>
        </p:nvSpPr>
        <p:spPr bwMode="auto">
          <a:xfrm flipH="0" flipV="0">
            <a:off x="1705882" y="1872026"/>
            <a:ext cx="8555528" cy="6008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Hidden Lake =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Σ</a:t>
            </a:r>
            <a:r>
              <a:rPr lang="ru-RU" sz="28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i=1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APP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×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HLS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×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(HLT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×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Σ</a:t>
            </a:r>
            <a:r>
              <a:rPr lang="ru-RU" sz="28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m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j=1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HLA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ru-RU" sz="28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</a:t>
            </a:r>
            <a:endParaRPr sz="2800">
              <a:solidFill>
                <a:schemeClr val="bg1"/>
              </a:solidFill>
            </a:endParaRPr>
          </a:p>
        </p:txBody>
      </p:sp>
      <p:pic>
        <p:nvPicPr>
          <p:cNvPr id="79498710" name=""/>
          <p:cNvPicPr>
            <a:picLocks noChangeAspect="1"/>
          </p:cNvPicPr>
          <p:nvPr/>
        </p:nvPicPr>
        <p:blipFill>
          <a:blip r:embed="rId3"/>
          <a:srcRect l="0" t="0" r="765" b="0"/>
          <a:stretch/>
        </p:blipFill>
        <p:spPr bwMode="auto">
          <a:xfrm flipH="0" flipV="0">
            <a:off x="1337565" y="2638980"/>
            <a:ext cx="9330268" cy="335444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  <p:sp>
        <p:nvSpPr>
          <p:cNvPr id="1570040219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859199" y="805608"/>
            <a:ext cx="10286999" cy="64219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algn="l"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Formal</a:t>
            </a: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description of the composition of services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7229581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6712" y="408136"/>
            <a:ext cx="12178575" cy="55021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Comparison with other anonymous networks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graphicFrame>
        <p:nvGraphicFramePr>
          <p:cNvPr id="1654802226" name=""/>
          <p:cNvGraphicFramePr>
            <a:graphicFrameLocks xmlns:a="http://schemas.openxmlformats.org/drawingml/2006/main"/>
          </p:cNvGraphicFramePr>
          <p:nvPr/>
        </p:nvGraphicFramePr>
        <p:xfrm>
          <a:off x="6712" y="1197706"/>
          <a:ext cx="12178575" cy="5685211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4410000"/>
                <a:gridCol w="1800000"/>
                <a:gridCol w="1440000"/>
                <a:gridCol w="900000"/>
                <a:gridCol w="900000"/>
                <a:gridCol w="1530000"/>
                <a:gridCol w="1170000"/>
              </a:tblGrid>
              <a:tr h="568575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Hidden Lake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Herbivore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I2P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Tor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Mixminion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200" b="1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Crowds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720659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200" b="1">
                          <a:latin typeface="Times New Roman"/>
                          <a:cs typeface="Times New Roman"/>
                        </a:rPr>
                        <a:t>Decentralized architecture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98383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Service API implementation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98383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Delay in data transmission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98383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Closed network architecture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20659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Hiding the fact of data generation</a:t>
                      </a:r>
                      <a:endParaRPr lang="ru-RU"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20659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Hiding the recipient from the sender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20659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Hiding the sender from the recipient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85581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Anonymization task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QB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DC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Onion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Onion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Onion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Proxy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1860962" name="Subtitle 2"/>
          <p:cNvSpPr>
            <a:spLocks noGrp="1"/>
          </p:cNvSpPr>
          <p:nvPr/>
        </p:nvSpPr>
        <p:spPr bwMode="auto">
          <a:xfrm flipH="0" flipV="0">
            <a:off x="668533" y="2366653"/>
            <a:ext cx="6641946" cy="35864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Protecting local/corporate networks from eavesdropping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Protecting military communications nodes from eavesdropping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Strengthening the security of already existing/formed systems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Using an existing platform to create your own applications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sp>
        <p:nvSpPr>
          <p:cNvPr id="1421086956" name="Subtitle 2"/>
          <p:cNvSpPr>
            <a:spLocks noGrp="1"/>
          </p:cNvSpPr>
          <p:nvPr/>
        </p:nvSpPr>
        <p:spPr bwMode="auto">
          <a:xfrm flipH="0" flipV="0">
            <a:off x="734567" y="714375"/>
            <a:ext cx="8554182" cy="11356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3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Possible Uses of the Hidden Lake Anonymous Network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72146575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424779" y="2161973"/>
            <a:ext cx="4357644" cy="379115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255059" name="Subtitle 2"/>
          <p:cNvSpPr>
            <a:spLocks noGrp="1"/>
          </p:cNvSpPr>
          <p:nvPr/>
        </p:nvSpPr>
        <p:spPr bwMode="auto">
          <a:xfrm flipH="0" flipV="0">
            <a:off x="668535" y="1129870"/>
            <a:ext cx="2393452" cy="6469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36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Links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550406416" name="Subtitle 2"/>
          <p:cNvSpPr>
            <a:spLocks noGrp="1"/>
          </p:cNvSpPr>
          <p:nvPr/>
        </p:nvSpPr>
        <p:spPr bwMode="auto">
          <a:xfrm flipH="0" flipV="0">
            <a:off x="668533" y="2393762"/>
            <a:ext cx="10096665" cy="39257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3" indent="-394023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Hidden Lake</a:t>
            </a:r>
            <a:endParaRPr lang="ru-RU" sz="27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algn="l">
              <a:defRPr/>
            </a:pPr>
            <a:r>
              <a:rPr lang="ru-RU" sz="22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https://github.com/number571/hidden-lake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cs typeface="DejaVu Serif"/>
              </a:rPr>
              <a:t>Documentation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  <a:p>
            <a:pPr algn="l">
              <a:defRPr/>
            </a:pPr>
            <a:r>
              <a:rPr lang="ru-RU" sz="22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https://github.com/number571/hidden-lake/tree/master/docs</a:t>
            </a:r>
            <a:r>
              <a:rPr lang="ru-RU" sz="22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endParaRPr lang="ru-RU" sz="22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algn="l">
              <a:defRPr/>
            </a:pPr>
            <a:endParaRPr lang="ru-RU" sz="20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2197222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775864" y="690253"/>
            <a:ext cx="2653400" cy="265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122015" name="Subtitle 2"/>
          <p:cNvSpPr>
            <a:spLocks noGrp="1"/>
          </p:cNvSpPr>
          <p:nvPr/>
        </p:nvSpPr>
        <p:spPr bwMode="auto">
          <a:xfrm flipH="0" flipV="0">
            <a:off x="5680240" y="2005009"/>
            <a:ext cx="6136297" cy="284797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"Hidden Lake" is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Friend-to-Friend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network. This property defines a specific type of connection of participants in the system by manually setting the list of friends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1443880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64574" y="2085972"/>
            <a:ext cx="4543425" cy="268605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9089290" name="Subtitle 2"/>
          <p:cNvSpPr>
            <a:spLocks noGrp="1"/>
          </p:cNvSpPr>
          <p:nvPr/>
        </p:nvSpPr>
        <p:spPr bwMode="auto">
          <a:xfrm flipH="0" flipV="0">
            <a:off x="1087797" y="2211263"/>
            <a:ext cx="9791697" cy="377849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Each message is encrypted with the recipient's key.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The message is sent during the period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= T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to all network participants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Period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one participant is independent of periods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1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2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..., 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n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other participants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If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for the period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messages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does not exist, then a false message is sent to the network without a recipient,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Each participant tries to decrypt the message received from the network.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sp>
        <p:nvSpPr>
          <p:cNvPr id="2107627669" name="Subtitle 2"/>
          <p:cNvSpPr>
            <a:spLocks noGrp="1"/>
          </p:cNvSpPr>
          <p:nvPr/>
        </p:nvSpPr>
        <p:spPr bwMode="auto">
          <a:xfrm flipH="0" flipV="0">
            <a:off x="1087797" y="805608"/>
            <a:ext cx="9791697" cy="55021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Queue-based task (QB task)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260917025" name="Subtitle 2"/>
          <p:cNvSpPr>
            <a:spLocks noGrp="1"/>
          </p:cNvSpPr>
          <p:nvPr/>
        </p:nvSpPr>
        <p:spPr bwMode="auto">
          <a:xfrm flipH="0" flipV="0">
            <a:off x="7425835" y="1429098"/>
            <a:ext cx="3108491" cy="34768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in simple words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429686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330809" y="1648556"/>
            <a:ext cx="7305674" cy="475297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  <p:sp>
        <p:nvSpPr>
          <p:cNvPr id="1929593564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087797" y="805608"/>
            <a:ext cx="9791697" cy="55021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Queue-based task (QB task)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1025170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087797" y="805608"/>
            <a:ext cx="9791697" cy="55021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Queue-based task (QB task)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921123839" name="Subtitle 2"/>
          <p:cNvSpPr>
            <a:spLocks noGrp="1"/>
          </p:cNvSpPr>
          <p:nvPr/>
        </p:nvSpPr>
        <p:spPr bwMode="auto">
          <a:xfrm flipH="0" flipV="0">
            <a:off x="1164663" y="3429000"/>
            <a:ext cx="8151201" cy="253035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sz="2600" b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States: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316922" indent="-316922" algn="l">
              <a:buFont typeface="Arial"/>
              <a:buAutoNum type="arabicPeriod"/>
              <a:defRPr/>
            </a:pP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Q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(c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 E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(m)), where k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K, c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 algn="l">
              <a:buFont typeface="Arial"/>
              <a:buAutoNum type="arabicPeriod"/>
              <a:defRPr/>
            </a:pP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(c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 E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(m))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b="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Q if Q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≠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Ø, where t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T,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K, c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lang="ru-RU"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 algn="l">
              <a:buFont typeface="Arial"/>
              <a:buAutoNum type="arabicPeriod"/>
              <a:defRPr/>
            </a:pP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(c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 E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(v))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b="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Q if Q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Ø, where t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T,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∉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K, c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lang="ru-RU"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 algn="l">
              <a:buFont typeface="Arial"/>
              <a:buAutoNum type="arabicPeriod"/>
              <a:defRPr/>
            </a:pP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m' = D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</a:t>
            </a:r>
            <a:r>
              <a:rPr lang="ru-RU" sz="26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-1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(c), where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endParaRPr sz="2600" b="0" i="1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14374206" name=""/>
          <p:cNvSpPr txBox="1"/>
          <p:nvPr/>
        </p:nvSpPr>
        <p:spPr bwMode="auto">
          <a:xfrm flipH="0" flipV="0">
            <a:off x="1164663" y="2253028"/>
            <a:ext cx="9429294" cy="8842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ru-RU" sz="2600" b="1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System:</a:t>
            </a:r>
            <a:endParaRPr lang="ru-RU" sz="2600" b="0" i="1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QB-net =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Σ</a:t>
            </a:r>
            <a:r>
              <a:rPr lang="ru-RU" sz="2600" b="0" i="1" u="none" strike="noStrike" cap="none" spc="0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=1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(T = {t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}, K = {k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}, C = {(c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{E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kj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(m), E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(v)})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b="0" i="1" u="none" strike="noStrike" cap="none" spc="0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ti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Qi})</a:t>
            </a:r>
            <a:endParaRPr sz="2600" b="0"/>
          </a:p>
        </p:txBody>
      </p:sp>
      <p:sp>
        <p:nvSpPr>
          <p:cNvPr id="810188024" name="Subtitle 2"/>
          <p:cNvSpPr>
            <a:spLocks noGrp="1"/>
          </p:cNvSpPr>
          <p:nvPr/>
        </p:nvSpPr>
        <p:spPr bwMode="auto">
          <a:xfrm flipH="0" flipV="0">
            <a:off x="7059488" y="1429097"/>
            <a:ext cx="3438202" cy="34767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formal language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6241582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873" y="408136"/>
            <a:ext cx="12215197" cy="55021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Comparison with other anonymization tasks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graphicFrame>
        <p:nvGraphicFramePr>
          <p:cNvPr id="2138304123" name=""/>
          <p:cNvGraphicFramePr>
            <a:graphicFrameLocks xmlns:a="http://schemas.openxmlformats.org/drawingml/2006/main"/>
          </p:cNvGraphicFramePr>
          <p:nvPr/>
        </p:nvGraphicFramePr>
        <p:xfrm>
          <a:off x="1873" y="1196241"/>
          <a:ext cx="12215197" cy="5668152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5275095"/>
                <a:gridCol w="1818688"/>
                <a:gridCol w="1090956"/>
                <a:gridCol w="1455464"/>
                <a:gridCol w="1273210"/>
                <a:gridCol w="1273210"/>
              </a:tblGrid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QB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E.I.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DC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Onion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Proxy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511325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Theoretical provability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Cumulative effect of anonymity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Information polymorphism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Probabilistic Routing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Frequency of message generation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32803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200" b="1">
                          <a:latin typeface="Times New Roman"/>
                          <a:cs typeface="Times New Roman"/>
                        </a:rPr>
                        <a:t>Independence of anonymity from connections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Easy to scale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Simplicity of software implementation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Stage of anonymity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5^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1^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4 or 6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374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Representative network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Hidden Lake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Herbivore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Tor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Crowds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20638" name="Subtitle 2"/>
          <p:cNvSpPr>
            <a:spLocks noGrp="1"/>
          </p:cNvSpPr>
          <p:nvPr/>
        </p:nvSpPr>
        <p:spPr bwMode="auto">
          <a:xfrm flipH="0" flipV="0">
            <a:off x="6541153" y="1502744"/>
            <a:ext cx="5312017" cy="385251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"Hidden Lake" refers to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abstract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anonymous networks that do not care about criteria such as: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level of centralization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number of nodes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arrangement of nodes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communication between nodes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20858171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33398" y="1427987"/>
            <a:ext cx="5751312" cy="3779209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9005497" name="Subtitle 2"/>
          <p:cNvSpPr>
            <a:spLocks noGrp="1"/>
          </p:cNvSpPr>
          <p:nvPr/>
        </p:nvSpPr>
        <p:spPr bwMode="auto">
          <a:xfrm flipH="0" flipV="0">
            <a:off x="5638060" y="2253028"/>
            <a:ext cx="5885389" cy="27952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Due to its abstract nature, the Hidden Lake network is capable of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to form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secret communication channels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with anonymizing properties even within centralized services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21162401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39732" y="1498903"/>
            <a:ext cx="4017717" cy="4017717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29</Slides>
  <Notes>29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28</cp:revision>
  <dcterms:modified xsi:type="dcterms:W3CDTF">2024-10-16T00:31:09Z</dcterms:modified>
  <cp:category/>
  <cp:contentStatus/>
  <cp:version/>
</cp:coreProperties>
</file>