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 /><Relationship Id="rId26" Type="http://schemas.openxmlformats.org/officeDocument/2006/relationships/tableStyles" Target="tableStyles.xml" /><Relationship Id="rId2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67266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278343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6613794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C08CC6-A152-B5EE-ACAF-1761977D82DE}" type="slidenum">
              <a:rPr lang="ru-RU"/>
              <a:t/>
            </a:fld>
            <a:endParaRPr lang="ru-RU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580167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268705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78561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CB05A3-D740-6884-40C1-150B03256193}" type="slidenum">
              <a:rPr lang="ru-RU"/>
              <a:t/>
            </a:fld>
            <a:endParaRPr lang="ru-RU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735709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531432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461551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1131D3-37C0-F65A-7D82-54C27D88EF44}" type="slidenum">
              <a:rPr lang="ru-RU"/>
              <a:t/>
            </a:fld>
            <a:endParaRPr lang="ru-RU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430738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169820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067991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75ACDA-FA98-2F21-3065-E8D8A25F7103}" type="slidenum">
              <a:rPr lang="ru-RU"/>
              <a:t/>
            </a:fld>
            <a:endParaRPr lang="ru-RU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872344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69735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45113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33ECD3-423D-F1B3-1627-0CC6E95F631E}" type="slidenum">
              <a:rPr lang="ru-RU"/>
              <a:t/>
            </a:fld>
            <a:endParaRPr lang="ru-RU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44201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891468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161218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F0EDD2A-8ECF-765C-1458-D6CE0083FFE4}" type="slidenum">
              <a:rPr lang="ru-RU"/>
              <a:t/>
            </a:fld>
            <a:endParaRPr lang="ru-RU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064501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789320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009917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A97CD8-B379-3D7F-FB5D-96EB1BFE8BAD}" type="slidenum">
              <a:rPr lang="ru-RU"/>
              <a:t/>
            </a:fld>
            <a:endParaRPr lang="ru-RU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717119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966657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827544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B7ED5F-49BB-5F4A-230A-5CC1BEDB6F7E}" type="slidenum">
              <a:rPr lang="ru-RU"/>
              <a:t/>
            </a:fld>
            <a:endParaRPr lang="ru-RU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469853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390323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686287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C6741D-8B94-5ED4-F1AF-F6F700B21825}" type="slidenum">
              <a:rPr lang="ru-RU"/>
              <a:t/>
            </a:fld>
            <a:endParaRPr lang="ru-RU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081188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904275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854703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8E1E2E-4B95-9401-E2C8-19C08B89FF53}" type="slidenum">
              <a:rPr lang="ru-RU"/>
              <a:t/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59980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020400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524112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217BDE-DA3E-21BB-095D-E575A9825AB3}" type="slidenum">
              <a:rPr lang="ru-RU"/>
              <a:t/>
            </a:fld>
            <a:endParaRPr lang="ru-RU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349988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589232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881026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567767A-E0F3-85A4-7DAA-ED60E86C8BAF}" type="slidenum">
              <a:rPr lang="ru-RU"/>
              <a:t/>
            </a:fld>
            <a:endParaRPr lang="ru-RU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59843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069991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363016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01EADA-1441-0DD8-CF16-90FD4A710B71}" type="slidenum">
              <a:rPr lang="ru-RU"/>
              <a:t/>
            </a:fld>
            <a:endParaRPr lang="ru-RU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148082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899504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876368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9555163-744C-7249-F1D0-476B8F698A7C}" type="slidenum">
              <a:rPr lang="ru-RU"/>
              <a:t/>
            </a:fld>
            <a:endParaRPr lang="ru-RU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71727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029817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245678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0D4FD9-9209-698C-652C-110BDA577881}" type="slidenum">
              <a:rPr lang="ru-RU"/>
              <a:t/>
            </a:fld>
            <a:endParaRPr lang="ru-RU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223615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300054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026701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B0166C-560C-7B2C-285B-14BA80B7FEDD}" type="slidenum">
              <a:rPr lang="ru-RU"/>
              <a:t/>
            </a:fld>
            <a:endParaRPr lang="ru-RU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973843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840817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621468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577C77-2AF7-E81C-F307-53C11901A0EE}" type="slidenum">
              <a:rPr lang="ru-RU"/>
              <a:t/>
            </a:fld>
            <a:endParaRPr lang="ru-RU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895769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276396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01698915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C91424-DB43-DC53-BEE4-2F3DDE8D5A91}" type="slidenum">
              <a:rPr lang="ru-RU"/>
              <a:t/>
            </a:fld>
            <a:endParaRPr lang="ru-RU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325877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557466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9852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27A95E-56BC-07E9-BEF4-ABC18DF9FCFC}" type="slidenum">
              <a:rPr lang="ru-RU"/>
              <a:t/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522211" y="2693590"/>
            <a:ext cx="6453143" cy="620894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4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Анонимная сеть</a:t>
            </a:r>
            <a:endParaRPr sz="4800" b="1" i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6095999" y="6056557"/>
            <a:ext cx="5707672" cy="48272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Коваленко </a:t>
            </a: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Геннадий </a:t>
            </a: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Александрович</a:t>
            </a:r>
            <a:endParaRPr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75212401" name=""/>
          <p:cNvSpPr txBox="1"/>
          <p:nvPr/>
        </p:nvSpPr>
        <p:spPr bwMode="auto">
          <a:xfrm flipH="0" flipV="0">
            <a:off x="3244038" y="3222898"/>
            <a:ext cx="8099129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ru-RU" sz="72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</a:t>
            </a:r>
            <a:r>
              <a:rPr lang="ru-RU" sz="7200" b="1" i="0" u="none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Hidden Lake</a:t>
            </a:r>
            <a:r>
              <a:rPr lang="ru-RU" sz="72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»</a:t>
            </a:r>
            <a:endParaRPr sz="72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271675967" name=""/>
          <p:cNvPicPr>
            <a:picLocks noChangeAspect="1"/>
          </p:cNvPicPr>
          <p:nvPr/>
        </p:nvPicPr>
        <p:blipFill>
          <a:blip r:embed="rId3"/>
          <a:srcRect l="34640" t="7034" r="35245" b="7299"/>
          <a:stretch/>
        </p:blipFill>
        <p:spPr bwMode="auto">
          <a:xfrm flipH="0" flipV="0">
            <a:off x="441491" y="3773364"/>
            <a:ext cx="2802547" cy="2582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3379342" name="Subtitle 2"/>
          <p:cNvSpPr>
            <a:spLocks noGrp="1"/>
          </p:cNvSpPr>
          <p:nvPr/>
        </p:nvSpPr>
        <p:spPr bwMode="auto">
          <a:xfrm flipH="0" flipV="0">
            <a:off x="1209674" y="4333004"/>
            <a:ext cx="9772649" cy="162012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Частичным решением проблемы линейной нагрузки стало создание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обособленных друг от друга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«малых озёр»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(сетей)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посредством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сетевого ключа</a:t>
            </a:r>
            <a:endParaRPr sz="28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43098152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09674" y="1209674"/>
            <a:ext cx="9772649" cy="2695574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3177187" name="Subtitle 2"/>
          <p:cNvSpPr>
            <a:spLocks noGrp="1"/>
          </p:cNvSpPr>
          <p:nvPr/>
        </p:nvSpPr>
        <p:spPr bwMode="auto">
          <a:xfrm flipH="0" flipV="0">
            <a:off x="661298" y="2641355"/>
            <a:ext cx="10752259" cy="234461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Философия разработки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сети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«Hidden Lake»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основывается на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микросервисной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архитектуре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algn="ctr">
              <a:defRPr/>
            </a:pP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algn="ctr">
              <a:defRPr/>
            </a:pPr>
            <a:r>
              <a:rPr lang="ru-RU" sz="24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На текущий момент существует 4 сервиса: </a:t>
            </a:r>
            <a:r>
              <a:rPr lang="ru-RU" sz="24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HLS, </a:t>
            </a:r>
            <a:r>
              <a:rPr lang="ru-RU" sz="24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HLT, </a:t>
            </a:r>
            <a:r>
              <a:rPr lang="ru-RU" sz="24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HLM, </a:t>
            </a:r>
            <a:r>
              <a:rPr lang="ru-RU" sz="24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HLL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algn="ctr">
              <a:defRPr/>
            </a:pP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sp>
        <p:nvSpPr>
          <p:cNvPr id="1434824501" name="Subtitle 2"/>
          <p:cNvSpPr>
            <a:spLocks noGrp="1"/>
          </p:cNvSpPr>
          <p:nvPr/>
        </p:nvSpPr>
        <p:spPr bwMode="auto">
          <a:xfrm flipH="0" flipV="0">
            <a:off x="7420384" y="1978269"/>
            <a:ext cx="4127255" cy="379754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5486767" name="Subtitle 2"/>
          <p:cNvSpPr>
            <a:spLocks noGrp="1"/>
          </p:cNvSpPr>
          <p:nvPr/>
        </p:nvSpPr>
        <p:spPr bwMode="auto">
          <a:xfrm flipH="0" flipV="0">
            <a:off x="1278546" y="1153990"/>
            <a:ext cx="9237462" cy="183172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HLS (Hidden Lake Service)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ядро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анонимной сети. Представляет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API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для отправления / получения сообщений поверх анонимизирующего трафика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493375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86321" y="3212265"/>
            <a:ext cx="8621913" cy="2815593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8313718" name="Subtitle 2"/>
          <p:cNvSpPr>
            <a:spLocks noGrp="1"/>
          </p:cNvSpPr>
          <p:nvPr/>
        </p:nvSpPr>
        <p:spPr bwMode="auto">
          <a:xfrm flipH="0" flipV="0">
            <a:off x="5693018" y="2329960"/>
            <a:ext cx="5885394" cy="249115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HLT (Hidden Lake Traffic)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распределитель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трафика в анонимной сети. Может выполнять функции ретрансляции и сохранения трафика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693610764" name=""/>
          <p:cNvPicPr>
            <a:picLocks noChangeAspect="1"/>
          </p:cNvPicPr>
          <p:nvPr/>
        </p:nvPicPr>
        <p:blipFill>
          <a:blip r:embed="rId3"/>
          <a:srcRect l="32325" t="19386" r="32769" b="19021"/>
          <a:stretch/>
        </p:blipFill>
        <p:spPr bwMode="auto">
          <a:xfrm flipH="0" flipV="0">
            <a:off x="1375673" y="2511302"/>
            <a:ext cx="3718413" cy="212847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510226" name="Subtitle 2"/>
          <p:cNvSpPr>
            <a:spLocks noGrp="1"/>
          </p:cNvSpPr>
          <p:nvPr/>
        </p:nvSpPr>
        <p:spPr bwMode="auto">
          <a:xfrm flipH="0" flipV="0">
            <a:off x="496442" y="2879480"/>
            <a:ext cx="6026393" cy="139577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HLM (Hidden Lake Messenger) —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анонимный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мессенджер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вызывающий функции HLS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73328636" name=""/>
          <p:cNvPicPr>
            <a:picLocks noChangeAspect="1"/>
          </p:cNvPicPr>
          <p:nvPr/>
        </p:nvPicPr>
        <p:blipFill>
          <a:blip r:embed="rId3"/>
          <a:srcRect l="28454" t="7813" r="28858" b="10018"/>
          <a:stretch/>
        </p:blipFill>
        <p:spPr bwMode="auto">
          <a:xfrm flipH="0" flipV="0">
            <a:off x="6852547" y="2399567"/>
            <a:ext cx="4634278" cy="2355606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0656097" name="Subtitle 2"/>
          <p:cNvSpPr>
            <a:spLocks noGrp="1"/>
          </p:cNvSpPr>
          <p:nvPr/>
        </p:nvSpPr>
        <p:spPr bwMode="auto">
          <a:xfrm flipH="0" flipV="0">
            <a:off x="5619747" y="2458180"/>
            <a:ext cx="5885394" cy="208451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HLL (Hidden Lake Loader)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скачиватель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 распределитель трафика между несколькими HLT сервисами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445042602" name=""/>
          <p:cNvPicPr>
            <a:picLocks noChangeAspect="1"/>
          </p:cNvPicPr>
          <p:nvPr/>
        </p:nvPicPr>
        <p:blipFill>
          <a:blip r:embed="rId3"/>
          <a:srcRect l="36077" t="24382" r="35798" b="28006"/>
          <a:stretch/>
        </p:blipFill>
        <p:spPr bwMode="auto">
          <a:xfrm flipH="0" flipV="0">
            <a:off x="789518" y="2201740"/>
            <a:ext cx="4469423" cy="2454518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1099962" name="Subtitle 2"/>
          <p:cNvSpPr>
            <a:spLocks noGrp="1"/>
          </p:cNvSpPr>
          <p:nvPr/>
        </p:nvSpPr>
        <p:spPr bwMode="auto">
          <a:xfrm flipH="0" flipV="0">
            <a:off x="472583" y="2613875"/>
            <a:ext cx="5885393" cy="177311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HLE (Hidden Lake Encryptor) —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сервис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шифрования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расшифрования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сообщений формата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go-peer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297139809" name=""/>
          <p:cNvPicPr>
            <a:picLocks noChangeAspect="1"/>
          </p:cNvPicPr>
          <p:nvPr/>
        </p:nvPicPr>
        <p:blipFill>
          <a:blip r:embed="rId3"/>
          <a:srcRect l="34000" t="20364" r="33295" b="22831"/>
          <a:stretch/>
        </p:blipFill>
        <p:spPr bwMode="auto">
          <a:xfrm flipH="0" flipV="0">
            <a:off x="6870865" y="2199906"/>
            <a:ext cx="4615961" cy="2601057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2961581" name="Subtitle 2"/>
          <p:cNvSpPr>
            <a:spLocks noGrp="1"/>
          </p:cNvSpPr>
          <p:nvPr/>
        </p:nvSpPr>
        <p:spPr bwMode="auto">
          <a:xfrm flipH="0" flipV="0">
            <a:off x="5619746" y="2577242"/>
            <a:ext cx="5885393" cy="180975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HLA (Hidden Lake Adapters)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адаптеры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для создания анонимных коммуникаций в централизованных системах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854405764" name=""/>
          <p:cNvPicPr>
            <a:picLocks noChangeAspect="1"/>
          </p:cNvPicPr>
          <p:nvPr/>
        </p:nvPicPr>
        <p:blipFill>
          <a:blip r:embed="rId3"/>
          <a:srcRect l="35787" t="21586" r="34502" b="22978"/>
          <a:stretch/>
        </p:blipFill>
        <p:spPr bwMode="auto">
          <a:xfrm flipH="0" flipV="0">
            <a:off x="569711" y="2018564"/>
            <a:ext cx="4835769" cy="2927108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647222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716248" y="255738"/>
            <a:ext cx="10697307" cy="55021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Сравнение с другими анонимными сетями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graphicFrame>
        <p:nvGraphicFramePr>
          <p:cNvPr id="269790625" name=""/>
          <p:cNvGraphicFramePr>
            <a:graphicFrameLocks xmlns:a="http://schemas.openxmlformats.org/drawingml/2006/main"/>
          </p:cNvGraphicFramePr>
          <p:nvPr/>
        </p:nvGraphicFramePr>
        <p:xfrm>
          <a:off x="-16442" y="1086345"/>
          <a:ext cx="12272595" cy="5036886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3046233"/>
                <a:gridCol w="1702307"/>
                <a:gridCol w="1821458"/>
                <a:gridCol w="1980000"/>
                <a:gridCol w="1800000"/>
                <a:gridCol w="1810492"/>
              </a:tblGrid>
              <a:tr h="713116">
                <a:tc>
                  <a:txBody>
                    <a:bodyPr/>
                    <a:p>
                      <a:pPr algn="ctr">
                        <a:defRPr/>
                      </a:pPr>
                      <a:endParaRPr sz="1800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1">
                          <a:solidFill>
                            <a:schemeClr val="bg1"/>
                          </a:solidFill>
                          <a:latin typeface="DejaVu Serif"/>
                          <a:cs typeface="DejaVu Serif"/>
                        </a:rPr>
                        <a:t>Tor</a:t>
                      </a:r>
                      <a:endParaRPr sz="2200" b="1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ctr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1">
                          <a:solidFill>
                            <a:schemeClr val="bg1"/>
                          </a:solidFill>
                          <a:latin typeface="DejaVu Serif"/>
                          <a:cs typeface="DejaVu Serif"/>
                        </a:rPr>
                        <a:t>I2P</a:t>
                      </a:r>
                      <a:endParaRPr sz="2200" b="1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ctr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1">
                          <a:solidFill>
                            <a:schemeClr val="bg1"/>
                          </a:solidFill>
                          <a:latin typeface="DejaVu Serif"/>
                          <a:cs typeface="DejaVu Serif"/>
                        </a:rPr>
                        <a:t>Mixminion</a:t>
                      </a:r>
                      <a:endParaRPr sz="2200" b="1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ctr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1">
                          <a:solidFill>
                            <a:schemeClr val="bg1"/>
                          </a:solidFill>
                          <a:latin typeface="DejaVu Serif"/>
                          <a:cs typeface="DejaVu Serif"/>
                        </a:rPr>
                        <a:t>HL</a:t>
                      </a:r>
                      <a:endParaRPr sz="2200" b="1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ctr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1">
                          <a:solidFill>
                            <a:schemeClr val="bg1"/>
                          </a:solidFill>
                          <a:latin typeface="DejaVu Serif"/>
                          <a:cs typeface="DejaVu Serif"/>
                        </a:rPr>
                        <a:t>Dissent</a:t>
                      </a:r>
                      <a:endParaRPr sz="2200" b="1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ctr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71311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0" i="0" u="none" strike="noStrike" cap="none" spc="0">
                          <a:solidFill>
                            <a:schemeClr val="bg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Теоретическая доказуемость</a:t>
                      </a:r>
                      <a:endParaRPr sz="2400" b="0">
                        <a:solidFill>
                          <a:schemeClr val="tx1"/>
                        </a:solidFill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1311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0" i="0" u="none" strike="noStrike" cap="none" spc="0">
                          <a:solidFill>
                            <a:schemeClr val="bg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Простота масштабирования</a:t>
                      </a:r>
                      <a:endParaRPr sz="2400" b="0">
                        <a:solidFill>
                          <a:schemeClr val="tx1"/>
                        </a:solidFill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1311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0" i="0" u="none" strike="noStrike" cap="none" spc="0">
                          <a:solidFill>
                            <a:schemeClr val="bg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Простота реализации</a:t>
                      </a:r>
                      <a:endParaRPr sz="2400" b="0">
                        <a:solidFill>
                          <a:schemeClr val="tx1"/>
                        </a:solidFill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1311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0" i="0" u="none" strike="noStrike" cap="none" spc="0">
                          <a:solidFill>
                            <a:schemeClr val="bg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Параллельность запросов</a:t>
                      </a:r>
                      <a:endParaRPr sz="2400" b="0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1311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0" i="0" u="none" strike="noStrike" cap="none" spc="0">
                          <a:solidFill>
                            <a:schemeClr val="bg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Закрытая внутренняя сеть</a:t>
                      </a:r>
                      <a:endParaRPr sz="2400" b="0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+/-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63845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0" i="0" u="none" strike="noStrike" cap="none" spc="0">
                          <a:solidFill>
                            <a:schemeClr val="bg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Децентрализованная архитектура</a:t>
                      </a:r>
                      <a:endParaRPr sz="2400" b="0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lang="ru-RU" sz="2800" b="1" i="0" u="none" strike="noStrike" cap="none" spc="0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63845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000" b="0">
                          <a:solidFill>
                            <a:schemeClr val="bg1"/>
                          </a:solidFill>
                          <a:latin typeface="DejaVu Serif"/>
                          <a:cs typeface="DejaVu Serif"/>
                        </a:rPr>
                        <a:t>Сервисная API реализация</a:t>
                      </a:r>
                      <a:endParaRPr sz="2000" b="0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lang="ru-RU" sz="2800" b="1" i="0" u="none" strike="noStrike" cap="none" spc="0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9822648" name="Subtitle 2"/>
          <p:cNvSpPr>
            <a:spLocks noGrp="1"/>
          </p:cNvSpPr>
          <p:nvPr/>
        </p:nvSpPr>
        <p:spPr bwMode="auto">
          <a:xfrm flipH="0" flipV="0">
            <a:off x="668535" y="1129870"/>
            <a:ext cx="3370383" cy="64690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Литература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2053416302" name="Subtitle 2"/>
          <p:cNvSpPr>
            <a:spLocks noGrp="1"/>
          </p:cNvSpPr>
          <p:nvPr/>
        </p:nvSpPr>
        <p:spPr bwMode="auto">
          <a:xfrm flipH="0" flipV="0">
            <a:off x="668535" y="2393764"/>
            <a:ext cx="9829154" cy="220387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2" indent="-394022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Теория строения скрытых систем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Монолитный криптографический протокол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Абстрактные анонимные сети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Децентрализованный протокол обмена ключами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6131511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710710" y="2398865"/>
            <a:ext cx="5464097" cy="206026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</a:t>
            </a:r>
            <a:r>
              <a:rPr lang="ru-RU" sz="28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» (HL) — это одноранговая анонимная сеть с теоретически доказуемой моделью на базе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очередей</a:t>
            </a:r>
            <a:endParaRPr sz="280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621874657" name=""/>
          <p:cNvPicPr>
            <a:picLocks noChangeAspect="1"/>
          </p:cNvPicPr>
          <p:nvPr/>
        </p:nvPicPr>
        <p:blipFill>
          <a:blip r:embed="rId3"/>
          <a:srcRect l="34640" t="7034" r="35245" b="7299"/>
          <a:stretch/>
        </p:blipFill>
        <p:spPr bwMode="auto">
          <a:xfrm flipH="0" flipV="0">
            <a:off x="6779278" y="1361120"/>
            <a:ext cx="4487739" cy="4135759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255059" name="Subtitle 2"/>
          <p:cNvSpPr>
            <a:spLocks noGrp="1"/>
          </p:cNvSpPr>
          <p:nvPr/>
        </p:nvSpPr>
        <p:spPr bwMode="auto">
          <a:xfrm flipH="0" flipV="0">
            <a:off x="668535" y="1129870"/>
            <a:ext cx="2393452" cy="64690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Ссылки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1550406416" name="Subtitle 2"/>
          <p:cNvSpPr>
            <a:spLocks noGrp="1"/>
          </p:cNvSpPr>
          <p:nvPr/>
        </p:nvSpPr>
        <p:spPr bwMode="auto">
          <a:xfrm flipH="0" flipV="0">
            <a:off x="668535" y="2393764"/>
            <a:ext cx="9829154" cy="220387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3" indent="-394023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Проект go-peer</a:t>
            </a:r>
            <a:endParaRPr lang="ru-RU" sz="27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algn="l">
              <a:defRPr/>
            </a:pPr>
            <a:r>
              <a:rPr lang="ru-RU" sz="20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https://github.com/number571/go-peer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cs typeface="DejaVu Serif"/>
              </a:rPr>
              <a:t>Директория Hidden Lake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  <a:p>
            <a:pPr algn="l">
              <a:defRPr/>
            </a:pPr>
            <a:r>
              <a:rPr lang="ru-RU" sz="20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https://github.com/number571/go-peer/tree/master/cmd/hidden_lake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1025170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2596821" y="622436"/>
            <a:ext cx="6837894" cy="55022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Задача на базе очередей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1921123839" name="Subtitle 2"/>
          <p:cNvSpPr>
            <a:spLocks noGrp="1"/>
          </p:cNvSpPr>
          <p:nvPr/>
        </p:nvSpPr>
        <p:spPr bwMode="auto">
          <a:xfrm flipH="0" flipV="0">
            <a:off x="1087798" y="2247898"/>
            <a:ext cx="9791698" cy="377849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137" indent="-482137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Каждое сообщение шифруется ключом получателя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7" indent="-482137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Сообщение отправляется в период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= T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всем участникам сети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7" indent="-482137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Период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одного участника независим от периодов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1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2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..., 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n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других участников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7" indent="-482137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Если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на период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сообщения 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не существует, то в сеть отправляется ложное сообщение без получателя,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7" indent="-482137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Каждый участник пытается расшифровать принятое им сообщение из сети.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429686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362932" y="1538653"/>
            <a:ext cx="7305674" cy="4752974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  <p:sp>
        <p:nvSpPr>
          <p:cNvPr id="1216139587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2596822" y="622437"/>
            <a:ext cx="6837894" cy="55022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Задача на базе очередей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620638" name="Subtitle 2"/>
          <p:cNvSpPr>
            <a:spLocks noGrp="1"/>
          </p:cNvSpPr>
          <p:nvPr/>
        </p:nvSpPr>
        <p:spPr bwMode="auto">
          <a:xfrm flipH="0" flipV="0">
            <a:off x="7031399" y="1737039"/>
            <a:ext cx="4583647" cy="356413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Lake» относится к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абстрактным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анонимным сетям, которым не важна замкнутость системы, уровень её централизации и расположение узлов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20858171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33399" y="1427988"/>
            <a:ext cx="6364649" cy="4182235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9005497" name="Subtitle 2"/>
          <p:cNvSpPr>
            <a:spLocks noGrp="1"/>
          </p:cNvSpPr>
          <p:nvPr/>
        </p:nvSpPr>
        <p:spPr bwMode="auto">
          <a:xfrm flipH="0" flipV="0">
            <a:off x="5638062" y="2088172"/>
            <a:ext cx="5885391" cy="283918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 счёт своей абстрактности «Hidden Lake» может формировать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тайные каналы связи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 анонимизирующим свойством внутри централизованных сервисов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21162401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39732" y="1498903"/>
            <a:ext cx="4017717" cy="4017717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122015" name="Subtitle 2"/>
          <p:cNvSpPr>
            <a:spLocks noGrp="1"/>
          </p:cNvSpPr>
          <p:nvPr/>
        </p:nvSpPr>
        <p:spPr bwMode="auto">
          <a:xfrm flipH="0" flipV="0">
            <a:off x="668536" y="2247730"/>
            <a:ext cx="5506268" cy="236253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Lake» является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Friend-to-Friend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сетью. Доверие к узлам формирует дополнительный уровень защищённости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1443880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762749" y="2085974"/>
            <a:ext cx="4543425" cy="268605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1360584" name="Subtitle 2"/>
          <p:cNvSpPr>
            <a:spLocks noGrp="1"/>
          </p:cNvSpPr>
          <p:nvPr/>
        </p:nvSpPr>
        <p:spPr bwMode="auto">
          <a:xfrm flipH="0" flipV="0">
            <a:off x="6009951" y="2195175"/>
            <a:ext cx="5586778" cy="280254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Сеть относится к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пятой^ стадии анонимности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. Не обладает свойством полиморфизма, т.е. изменчивостью информации по мере своей маршрутизации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40505652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1999" y="1986725"/>
            <a:ext cx="4886324" cy="3219449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1739839" name="Subtitle 2"/>
          <p:cNvSpPr>
            <a:spLocks noGrp="1"/>
          </p:cNvSpPr>
          <p:nvPr/>
        </p:nvSpPr>
        <p:spPr bwMode="auto">
          <a:xfrm flipH="0" flipV="0">
            <a:off x="404853" y="2446322"/>
            <a:ext cx="5403605" cy="216144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Л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инейная нагрузка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на сеть является негативным качеством сети, зависимым от количества её участников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8342723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95999" y="1698109"/>
            <a:ext cx="5495515" cy="365787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ONLYOFFICE/7.5.0.127</Application>
  <DocSecurity>0</DocSecurity>
  <PresentationFormat>Widescreen</PresentationFormat>
  <Paragraphs>0</Paragraphs>
  <Slides>20</Slides>
  <Notes>20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16</cp:revision>
  <dcterms:modified xsi:type="dcterms:W3CDTF">2024-01-04T06:29:34Z</dcterms:modified>
  <cp:category/>
  <cp:contentStatus/>
  <cp:version/>
</cp:coreProperties>
</file>