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notesSlides/notesSlide17.xml" ContentType="application/vnd.openxmlformats-officedocument.presentationml.notes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notesSlides/notesSlide12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Slides/notesSlide21.xml" ContentType="application/vnd.openxmlformats-officedocument.presentationml.notesSlide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2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2192000" cy="6858000"/>
  <p:notesSz cx="6858000" cy="9144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 /><Relationship Id="rId28" Type="http://schemas.openxmlformats.org/officeDocument/2006/relationships/tableStyles" Target="tableStyles.xml" /><Relationship Id="rId29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ru-RU"/>
              <a:t>10/30/2013</a:t>
            </a:fld>
            <a:endParaRPr lang="ru-RU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ru-RU"/>
              <a:t>1</a:t>
            </a:fld>
            <a:endParaRPr lang="ru-RU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325877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75574669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098527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427A95E-56BC-07E9-BEF4-ABC18DF9FCFC}" type="slidenum">
              <a:rPr lang="ru-RU"/>
              <a:t/>
            </a:fld>
            <a:endParaRPr lang="ru-RU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67266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62783437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66137945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0C08CC6-A152-B5EE-ACAF-1761977D82DE}" type="slidenum">
              <a:rPr lang="ru-RU"/>
              <a:t/>
            </a:fld>
            <a:endParaRPr lang="ru-RU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580167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2687050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7785615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5CB05A3-D740-6884-40C1-150B03256193}" type="slidenum">
              <a:rPr lang="ru-RU"/>
              <a:t/>
            </a:fld>
            <a:endParaRPr lang="ru-RU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735709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95314329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94615518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E1131D3-37C0-F65A-7D82-54C27D88EF44}" type="slidenum">
              <a:rPr lang="ru-RU"/>
              <a:t/>
            </a:fld>
            <a:endParaRPr lang="ru-RU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430738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71698205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00679916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575ACDA-FA98-2F21-3065-E8D8A25F7103}" type="slidenum">
              <a:rPr lang="ru-RU"/>
              <a:t/>
            </a:fld>
            <a:endParaRPr lang="ru-RU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872344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5697354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3451137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D33ECD3-423D-F1B3-1627-0CC6E95F631E}" type="slidenum">
              <a:rPr lang="ru-RU"/>
              <a:t/>
            </a:fld>
            <a:endParaRPr lang="ru-RU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440288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0987578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25242121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798F575-F241-97D8-E319-0F8F0E460582}" type="slidenum">
              <a:rPr lang="ru-RU"/>
              <a:t/>
            </a:fld>
            <a:endParaRPr lang="ru-RU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064501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7893208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30099175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BA97CD8-B379-3D7F-FB5D-96EB1BFE8BAD}" type="slidenum">
              <a:rPr lang="ru-RU"/>
              <a:t/>
            </a:fld>
            <a:endParaRPr lang="ru-RU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44201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8914685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31612189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F0EDD2A-8ECF-765C-1458-D6CE0083FFE4}" type="slidenum">
              <a:rPr lang="ru-RU"/>
              <a:t/>
            </a:fld>
            <a:endParaRPr lang="ru-RU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717119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29666571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78275446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3B7ED5F-49BB-5F4A-230A-5CC1BEDB6F7E}" type="slidenum">
              <a:rPr lang="ru-RU"/>
              <a:t/>
            </a:fld>
            <a:endParaRPr lang="ru-RU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359980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90204006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15241125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A217BDE-DA3E-21BB-095D-E575A9825AB3}" type="slidenum">
              <a:rPr lang="ru-RU"/>
              <a:t/>
            </a:fld>
            <a:endParaRPr lang="ru-RU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174486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2387831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84683761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1EDA19A-19D1-5076-68D4-324E4141EFC4}" type="slidenum">
              <a:rPr lang="ru-RU"/>
              <a:t/>
            </a:fld>
            <a:endParaRPr lang="ru-RU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8081188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09042753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08547033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18E1E2E-4B95-9401-E2C8-19C08B89FF53}" type="slidenum">
              <a:rPr lang="ru-RU"/>
              <a:t/>
            </a:fld>
            <a:endParaRPr lang="ru-RU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349988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45892324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78810267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567767A-E0F3-85A4-7DAA-ED60E86C8BAF}" type="slidenum">
              <a:rPr lang="ru-RU"/>
              <a:t/>
            </a:fld>
            <a:endParaRPr lang="ru-RU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973843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8408177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26214683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D577C77-2AF7-E81C-F307-53C11901A0EE}" type="slidenum">
              <a:rPr lang="ru-RU"/>
              <a:t/>
            </a:fld>
            <a:endParaRPr lang="ru-RU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12648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5550334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2959175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8326805-ADF3-A224-9042-5BA11280EDA7}" type="slidenum">
              <a:rPr lang="ru-RU"/>
              <a:t/>
            </a:fld>
            <a:endParaRPr lang="ru-RU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148082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98995044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98763681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9555163-744C-7249-F1D0-476B8F698A7C}" type="slidenum">
              <a:rPr lang="ru-RU"/>
              <a:t/>
            </a:fld>
            <a:endParaRPr lang="ru-RU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59843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70699912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53630160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A01EADA-1441-0DD8-CF16-90FD4A710B71}" type="slidenum">
              <a:rPr lang="ru-RU"/>
              <a:t/>
            </a:fld>
            <a:endParaRPr lang="ru-RU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717423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9994722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24736199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D016EBB-4490-B2AD-A7CA-6E9D3CD0643D}" type="slidenum">
              <a:rPr lang="ru-RU"/>
              <a:t/>
            </a:fld>
            <a:endParaRPr lang="ru-RU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371727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60298176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82456788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D0D4FD9-9209-698C-652C-110BDA577881}" type="slidenum">
              <a:rPr lang="ru-RU"/>
              <a:t/>
            </a:fld>
            <a:endParaRPr lang="ru-RU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223615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03000540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50267017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0B0166C-560C-7B2C-285B-14BA80B7FEDD}" type="slidenum">
              <a:rPr lang="ru-RU"/>
              <a:t/>
            </a:fld>
            <a:endParaRPr lang="ru-RU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4"/>
            <a:ext cx="2628900" cy="5811837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4"/>
            <a:ext cx="7734299" cy="5811837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198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7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7" y="1681162"/>
            <a:ext cx="5157785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7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4"/>
            <a:ext cx="6172200" cy="48736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365124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8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49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1522211" y="2693590"/>
            <a:ext cx="6453143" cy="620894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 sz="4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Анонимная сеть</a:t>
            </a:r>
            <a:endParaRPr sz="4800" b="1" i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6095999" y="6056557"/>
            <a:ext cx="5707672" cy="48272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Коваленко </a:t>
            </a:r>
            <a:r>
              <a:rPr lang="ru-RU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Геннадий </a:t>
            </a:r>
            <a:r>
              <a:rPr lang="ru-RU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Александрович</a:t>
            </a:r>
            <a:endParaRPr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sp>
        <p:nvSpPr>
          <p:cNvPr id="75212401" name=""/>
          <p:cNvSpPr txBox="1"/>
          <p:nvPr/>
        </p:nvSpPr>
        <p:spPr bwMode="auto">
          <a:xfrm flipH="0" flipV="0">
            <a:off x="3244037" y="3222897"/>
            <a:ext cx="8099848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ru-RU" sz="72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«</a:t>
            </a:r>
            <a:r>
              <a:rPr lang="ru-RU" sz="7200" b="1" i="0" u="none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Hidden Lake</a:t>
            </a:r>
            <a:r>
              <a:rPr lang="ru-RU" sz="72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»</a:t>
            </a:r>
            <a:endParaRPr sz="7200" b="1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271675967" name=""/>
          <p:cNvPicPr>
            <a:picLocks noChangeAspect="1"/>
          </p:cNvPicPr>
          <p:nvPr/>
        </p:nvPicPr>
        <p:blipFill>
          <a:blip r:embed="rId3"/>
          <a:srcRect l="34640" t="7034" r="35245" b="7299"/>
          <a:stretch/>
        </p:blipFill>
        <p:spPr bwMode="auto">
          <a:xfrm flipH="0" flipV="0">
            <a:off x="441491" y="3773364"/>
            <a:ext cx="2802547" cy="2582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1739839" name="Subtitle 2"/>
          <p:cNvSpPr>
            <a:spLocks noGrp="1"/>
          </p:cNvSpPr>
          <p:nvPr/>
        </p:nvSpPr>
        <p:spPr bwMode="auto">
          <a:xfrm flipH="0" flipV="0">
            <a:off x="404852" y="2583702"/>
            <a:ext cx="5403604" cy="217975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Главным недостатком сети является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л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инейная нагрузка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на систему, зависимая от количества участников</a:t>
            </a:r>
            <a:endParaRPr sz="28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183427237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095999" y="1698109"/>
            <a:ext cx="5495515" cy="3657870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3379342" name="Subtitle 2"/>
          <p:cNvSpPr>
            <a:spLocks noGrp="1"/>
          </p:cNvSpPr>
          <p:nvPr/>
        </p:nvSpPr>
        <p:spPr bwMode="auto">
          <a:xfrm flipH="0" flipV="0">
            <a:off x="1209674" y="4333004"/>
            <a:ext cx="9772649" cy="162012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Частичным решением проблемы линейной нагрузки стало создание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обособленных друг от друга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«малых озёр» 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(сетей)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посредством применения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сетевого ключа</a:t>
            </a:r>
            <a:endParaRPr sz="2800" b="1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43098152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209674" y="1209674"/>
            <a:ext cx="9772649" cy="2695574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3177187" name="Subtitle 2"/>
          <p:cNvSpPr>
            <a:spLocks noGrp="1"/>
          </p:cNvSpPr>
          <p:nvPr/>
        </p:nvSpPr>
        <p:spPr bwMode="auto">
          <a:xfrm flipH="0" flipV="0">
            <a:off x="661296" y="2914650"/>
            <a:ext cx="10752257" cy="274319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965" indent="-349965" algn="l">
              <a:buFont typeface="Arial"/>
              <a:buChar char="•"/>
              <a:defRPr/>
            </a:pPr>
            <a:r>
              <a:rPr lang="ru-RU" sz="24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На текущий момент существует </a:t>
            </a:r>
            <a:r>
              <a:rPr lang="ru-RU" sz="24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6 сервисов</a:t>
            </a:r>
            <a:r>
              <a:rPr lang="ru-RU" sz="24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где один </a:t>
            </a:r>
            <a:r>
              <a:rPr lang="ru-RU" sz="24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основной </a:t>
            </a:r>
            <a:r>
              <a:rPr lang="ru-RU" sz="24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сервис — HLS, два </a:t>
            </a:r>
            <a:r>
              <a:rPr lang="ru-RU" sz="24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прикладных </a:t>
            </a:r>
            <a:r>
              <a:rPr lang="ru-RU" sz="24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сервиса — HLM, HLF, три </a:t>
            </a:r>
            <a:r>
              <a:rPr lang="ru-RU" sz="24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вспомогательных </a:t>
            </a:r>
            <a:r>
              <a:rPr lang="ru-RU" sz="24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сервиса — HLT, HLE, HLL</a:t>
            </a:r>
            <a:endParaRPr lang="ru-RU" sz="2400" b="0" i="0" u="none" strike="noStrike" cap="none" spc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49965" indent="-349965" algn="l">
              <a:buFont typeface="Arial"/>
              <a:buChar char="•"/>
              <a:defRPr/>
            </a:pPr>
            <a:r>
              <a:rPr lang="ru-RU" sz="24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В описании сети «Hidden Lake» могут существовать также специфичные сервисы — </a:t>
            </a:r>
            <a:r>
              <a:rPr lang="ru-RU" sz="24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адаптеры</a:t>
            </a:r>
            <a:r>
              <a:rPr lang="ru-RU" sz="24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именуемые как HLA. Они исполняют роль «вживления» анонимизированного трафика в инородную систему</a:t>
            </a:r>
            <a:endParaRPr lang="ru-RU" sz="2400" b="0" i="0" u="none" strike="noStrike" cap="none" spc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sp>
        <p:nvSpPr>
          <p:cNvPr id="82783034" name="Subtitle 2"/>
          <p:cNvSpPr>
            <a:spLocks noGrp="1"/>
          </p:cNvSpPr>
          <p:nvPr/>
        </p:nvSpPr>
        <p:spPr bwMode="auto">
          <a:xfrm flipH="0" flipV="0">
            <a:off x="1198725" y="1227990"/>
            <a:ext cx="9677398" cy="108731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Философия разработки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сети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«Hidden Lake»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основывается на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микросервисной 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архитектуре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5486767" name="Subtitle 2"/>
          <p:cNvSpPr>
            <a:spLocks noGrp="1"/>
          </p:cNvSpPr>
          <p:nvPr/>
        </p:nvSpPr>
        <p:spPr bwMode="auto">
          <a:xfrm flipH="0" flipV="0">
            <a:off x="783000" y="1363539"/>
            <a:ext cx="10344149" cy="143680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HLS (Hidden Lake Service) —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ядро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анонимной сети. Представляет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API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для отправления / получения сообщений поверх анонимизирующего трафика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4933750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586320" y="3040814"/>
            <a:ext cx="8621913" cy="2815593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8313718" name="Subtitle 2"/>
          <p:cNvSpPr>
            <a:spLocks noGrp="1"/>
          </p:cNvSpPr>
          <p:nvPr/>
        </p:nvSpPr>
        <p:spPr bwMode="auto">
          <a:xfrm flipH="0" flipV="0">
            <a:off x="5515384" y="2584571"/>
            <a:ext cx="6063027" cy="215778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HLT (Hidden Lake Traffic) —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распределитель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трафика в анонимной сети. Может исполнять роль ретрансляции и хранения трафика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1693610764" name=""/>
          <p:cNvPicPr>
            <a:picLocks noChangeAspect="1"/>
          </p:cNvPicPr>
          <p:nvPr/>
        </p:nvPicPr>
        <p:blipFill>
          <a:blip r:embed="rId3"/>
          <a:srcRect l="32325" t="19386" r="32769" b="19021"/>
          <a:stretch/>
        </p:blipFill>
        <p:spPr bwMode="auto">
          <a:xfrm flipH="0" flipV="0">
            <a:off x="1375673" y="2511302"/>
            <a:ext cx="3718413" cy="2128470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3510226" name="Subtitle 2"/>
          <p:cNvSpPr>
            <a:spLocks noGrp="1"/>
          </p:cNvSpPr>
          <p:nvPr/>
        </p:nvSpPr>
        <p:spPr bwMode="auto">
          <a:xfrm flipH="0" flipV="0">
            <a:off x="496442" y="2879480"/>
            <a:ext cx="6026393" cy="139577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HLM (Hidden Lake Messenger) —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анонимный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мессенджер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вызывающий функции HLS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173328636" name=""/>
          <p:cNvPicPr>
            <a:picLocks noChangeAspect="1"/>
          </p:cNvPicPr>
          <p:nvPr/>
        </p:nvPicPr>
        <p:blipFill>
          <a:blip r:embed="rId3"/>
          <a:srcRect l="28454" t="7813" r="28858" b="10018"/>
          <a:stretch/>
        </p:blipFill>
        <p:spPr bwMode="auto">
          <a:xfrm flipH="0" flipV="0">
            <a:off x="6852547" y="2399567"/>
            <a:ext cx="4634278" cy="2355606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760723" name="Subtitle 2"/>
          <p:cNvSpPr>
            <a:spLocks noGrp="1"/>
          </p:cNvSpPr>
          <p:nvPr/>
        </p:nvSpPr>
        <p:spPr bwMode="auto">
          <a:xfrm flipH="0" flipV="0">
            <a:off x="5552019" y="2918860"/>
            <a:ext cx="6227884" cy="131335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HLF (Hidden Lake Filesharer) —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анонимный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файлообменник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вызывающий функции HLS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983286509" name=""/>
          <p:cNvPicPr>
            <a:picLocks noChangeAspect="1"/>
          </p:cNvPicPr>
          <p:nvPr/>
        </p:nvPicPr>
        <p:blipFill>
          <a:blip r:embed="rId3"/>
          <a:srcRect l="28587" t="13511" r="28873" b="13543"/>
          <a:stretch/>
        </p:blipFill>
        <p:spPr bwMode="auto">
          <a:xfrm flipH="0" flipV="0">
            <a:off x="697932" y="2531700"/>
            <a:ext cx="4610422" cy="2087671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1099962" name="Subtitle 2"/>
          <p:cNvSpPr>
            <a:spLocks noGrp="1"/>
          </p:cNvSpPr>
          <p:nvPr/>
        </p:nvSpPr>
        <p:spPr bwMode="auto">
          <a:xfrm flipH="0" flipV="0">
            <a:off x="472583" y="2613875"/>
            <a:ext cx="5885393" cy="177311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HLE (Hidden Lake Encryptor) —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сервис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шифрования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и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расшифрования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сообщений формата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go-peer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1297139809" name=""/>
          <p:cNvPicPr>
            <a:picLocks noChangeAspect="1"/>
          </p:cNvPicPr>
          <p:nvPr/>
        </p:nvPicPr>
        <p:blipFill>
          <a:blip r:embed="rId3"/>
          <a:srcRect l="34000" t="20364" r="33295" b="22831"/>
          <a:stretch/>
        </p:blipFill>
        <p:spPr bwMode="auto">
          <a:xfrm flipH="0" flipV="0">
            <a:off x="6870865" y="2199906"/>
            <a:ext cx="4615961" cy="2601057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0656097" name="Subtitle 2"/>
          <p:cNvSpPr>
            <a:spLocks noGrp="1"/>
          </p:cNvSpPr>
          <p:nvPr/>
        </p:nvSpPr>
        <p:spPr bwMode="auto">
          <a:xfrm flipH="0" flipV="0">
            <a:off x="5619747" y="2458180"/>
            <a:ext cx="5885394" cy="208451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HLL (Hidden Lake Loader) —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скачиватель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и распределитель трафика между несколькими HLT сервисами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1445042602" name=""/>
          <p:cNvPicPr>
            <a:picLocks noChangeAspect="1"/>
          </p:cNvPicPr>
          <p:nvPr/>
        </p:nvPicPr>
        <p:blipFill>
          <a:blip r:embed="rId3"/>
          <a:srcRect l="36077" t="24382" r="35798" b="28006"/>
          <a:stretch/>
        </p:blipFill>
        <p:spPr bwMode="auto">
          <a:xfrm flipH="0" flipV="0">
            <a:off x="789518" y="2201740"/>
            <a:ext cx="4469423" cy="2454518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2961581" name="Subtitle 2"/>
          <p:cNvSpPr>
            <a:spLocks noGrp="1"/>
          </p:cNvSpPr>
          <p:nvPr/>
        </p:nvSpPr>
        <p:spPr bwMode="auto">
          <a:xfrm flipH="0" flipV="0">
            <a:off x="417630" y="2577241"/>
            <a:ext cx="5885393" cy="180975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HLA (Hidden Lake Adapters) —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адаптеры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для создания анонимных коммуникаций в централизованных системах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854405764" name=""/>
          <p:cNvPicPr>
            <a:picLocks noChangeAspect="1"/>
          </p:cNvPicPr>
          <p:nvPr/>
        </p:nvPicPr>
        <p:blipFill>
          <a:blip r:embed="rId3"/>
          <a:srcRect l="35787" t="21586" r="34502" b="22978"/>
          <a:stretch/>
        </p:blipFill>
        <p:spPr bwMode="auto">
          <a:xfrm flipH="0" flipV="0">
            <a:off x="6541153" y="2018563"/>
            <a:ext cx="4835769" cy="2927108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6131511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459807" y="2398864"/>
            <a:ext cx="5971442" cy="234531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2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«Hidden Lake</a:t>
            </a:r>
            <a:r>
              <a:rPr lang="ru-RU" sz="280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» (HL) — это децентрализованная анонимная F2F (Friend-to-Friend) сеть с теоретической доказуемостью на базе очередей (QB-задача)</a:t>
            </a:r>
            <a:endParaRPr sz="280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1621874657" name=""/>
          <p:cNvPicPr>
            <a:picLocks noChangeAspect="1"/>
          </p:cNvPicPr>
          <p:nvPr/>
        </p:nvPicPr>
        <p:blipFill>
          <a:blip r:embed="rId3"/>
          <a:srcRect l="34640" t="7034" r="35245" b="7299"/>
          <a:stretch/>
        </p:blipFill>
        <p:spPr bwMode="auto">
          <a:xfrm flipH="0" flipV="0">
            <a:off x="6779278" y="1361120"/>
            <a:ext cx="4487739" cy="4135759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1308246" name="Subtitle 2"/>
          <p:cNvSpPr>
            <a:spLocks noGrp="1"/>
          </p:cNvSpPr>
          <p:nvPr/>
        </p:nvSpPr>
        <p:spPr bwMode="auto">
          <a:xfrm flipH="0" flipV="0">
            <a:off x="1705882" y="1872026"/>
            <a:ext cx="8555528" cy="60080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Hidden-Lake = 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Σ</a:t>
            </a:r>
            <a:r>
              <a:rPr lang="ru-RU" sz="2800" i="1" baseline="30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n</a:t>
            </a:r>
            <a:r>
              <a:rPr lang="ru-RU" sz="2800" i="1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i=1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APP</a:t>
            </a:r>
            <a:r>
              <a:rPr lang="ru-RU" sz="2800" i="1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×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HLS 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×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(HLT 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×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Σ</a:t>
            </a:r>
            <a:r>
              <a:rPr lang="ru-RU" sz="2800" i="1" baseline="30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m</a:t>
            </a:r>
            <a:r>
              <a:rPr lang="ru-RU" sz="2800" i="1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j=1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HLA</a:t>
            </a:r>
            <a:r>
              <a:rPr lang="ru-RU" sz="2800" i="1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j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lang="ru-RU" sz="2800" i="1" baseline="30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t</a:t>
            </a:r>
            <a:endParaRPr sz="2800">
              <a:solidFill>
                <a:schemeClr val="bg1"/>
              </a:solidFill>
            </a:endParaRPr>
          </a:p>
        </p:txBody>
      </p:sp>
      <p:pic>
        <p:nvPicPr>
          <p:cNvPr id="7949871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282531" y="2638981"/>
            <a:ext cx="9402230" cy="3354441"/>
          </a:xfrm>
          <a:prstGeom prst="rect">
            <a:avLst/>
          </a:prstGeom>
        </p:spPr>
      </p:pic>
      <p:sp>
        <p:nvSpPr>
          <p:cNvPr id="1570040219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1087797" y="805608"/>
            <a:ext cx="9791697" cy="55021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>
              <a:defRPr/>
            </a:pP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Формальное описание композиции сервисов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1860962" name="Subtitle 2"/>
          <p:cNvSpPr>
            <a:spLocks noGrp="1"/>
          </p:cNvSpPr>
          <p:nvPr/>
        </p:nvSpPr>
        <p:spPr bwMode="auto">
          <a:xfrm flipH="0" flipV="0">
            <a:off x="668533" y="2366653"/>
            <a:ext cx="6641946" cy="358647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7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1" indent="-394021" algn="l">
              <a:buFont typeface="Arial"/>
              <a:buAutoNum type="arabicPeriod"/>
              <a:defRPr/>
            </a:pPr>
            <a:r>
              <a:rPr lang="ru-RU" sz="24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Защита локальных / корпоративных сетей от прослушивания</a:t>
            </a:r>
            <a:endParaRPr sz="24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1" indent="-394021" algn="l">
              <a:buFont typeface="Arial"/>
              <a:buAutoNum type="arabicPeriod"/>
              <a:defRPr/>
            </a:pPr>
            <a:r>
              <a:rPr lang="ru-RU" sz="24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Защита военных коммуникационных узлов от прослушивания</a:t>
            </a:r>
            <a:endParaRPr sz="24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1" indent="-394021" algn="l">
              <a:buFont typeface="Arial"/>
              <a:buAutoNum type="arabicPeriod"/>
              <a:defRPr/>
            </a:pPr>
            <a:r>
              <a:rPr lang="ru-RU" sz="24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Усиление безопасности уже готовых / сформированных систем</a:t>
            </a:r>
            <a:endParaRPr sz="24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1" indent="-394021" algn="l">
              <a:buFont typeface="Arial"/>
              <a:buAutoNum type="arabicPeriod"/>
              <a:defRPr/>
            </a:pPr>
            <a:r>
              <a:rPr lang="ru-RU" sz="24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Использование существующей платформы для создания собственных приложений</a:t>
            </a:r>
            <a:endParaRPr sz="24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sp>
        <p:nvSpPr>
          <p:cNvPr id="1421086956" name="Subtitle 2"/>
          <p:cNvSpPr>
            <a:spLocks noGrp="1"/>
          </p:cNvSpPr>
          <p:nvPr/>
        </p:nvSpPr>
        <p:spPr bwMode="auto">
          <a:xfrm flipH="0" flipV="0">
            <a:off x="734567" y="714375"/>
            <a:ext cx="8554182" cy="113567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7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ru-RU" sz="3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Возможные способы применения анонимной сети «Hidden Lake»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172146575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310480" y="2161974"/>
            <a:ext cx="4357644" cy="3791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255059" name="Subtitle 2"/>
          <p:cNvSpPr>
            <a:spLocks noGrp="1"/>
          </p:cNvSpPr>
          <p:nvPr/>
        </p:nvSpPr>
        <p:spPr bwMode="auto">
          <a:xfrm flipH="0" flipV="0">
            <a:off x="668535" y="1129870"/>
            <a:ext cx="2393452" cy="64690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36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Ссылки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sp>
        <p:nvSpPr>
          <p:cNvPr id="1550406416" name="Subtitle 2"/>
          <p:cNvSpPr>
            <a:spLocks noGrp="1"/>
          </p:cNvSpPr>
          <p:nvPr/>
        </p:nvSpPr>
        <p:spPr bwMode="auto">
          <a:xfrm flipH="0" flipV="0">
            <a:off x="668534" y="2393763"/>
            <a:ext cx="9829153" cy="392570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3" indent="-394023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Проект go-peer</a:t>
            </a:r>
            <a:endParaRPr lang="ru-RU" sz="2700" b="0" i="0" u="none" strike="noStrike" cap="none" spc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algn="l">
              <a:defRPr/>
            </a:pPr>
            <a:r>
              <a:rPr lang="ru-RU" sz="20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https://github.com/number571/go-peer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3" indent="-394023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cs typeface="DejaVu Serif"/>
              </a:rPr>
              <a:t>Документация</a:t>
            </a:r>
            <a:endParaRPr lang="ru-RU" sz="2800" b="0">
              <a:solidFill>
                <a:schemeClr val="bg1"/>
              </a:solidFill>
              <a:latin typeface="DejaVu Serif"/>
              <a:cs typeface="DejaVu Serif"/>
            </a:endParaRPr>
          </a:p>
          <a:p>
            <a:pPr algn="l">
              <a:defRPr/>
            </a:pPr>
            <a:r>
              <a:rPr lang="ru-RU" sz="20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https://github.com/number571/go-peer/tree/master/docs</a:t>
            </a:r>
            <a:endParaRPr lang="ru-RU" sz="2000" b="0" i="0" u="none" strike="noStrike" cap="none" spc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2" indent="-394022" algn="l">
              <a:buFont typeface="Arial"/>
              <a:buChar char="•"/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Директория Hidden Lake</a:t>
            </a:r>
            <a:endParaRPr sz="2000" b="0">
              <a:solidFill>
                <a:schemeClr val="bg1"/>
              </a:solidFill>
              <a:latin typeface="DejaVu Serif"/>
              <a:cs typeface="DejaVu Serif"/>
            </a:endParaRPr>
          </a:p>
          <a:p>
            <a:pPr algn="l">
              <a:defRPr/>
            </a:pPr>
            <a:r>
              <a:rPr lang="ru-RU" sz="20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https://github.com/number571/go-peer/tree/master/cmd/hidden_lake</a:t>
            </a:r>
            <a:endParaRPr lang="ru-RU" sz="28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39236390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938846" y="422027"/>
            <a:ext cx="2819399" cy="28193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122015" name="Subtitle 2"/>
          <p:cNvSpPr>
            <a:spLocks noGrp="1"/>
          </p:cNvSpPr>
          <p:nvPr/>
        </p:nvSpPr>
        <p:spPr bwMode="auto">
          <a:xfrm flipH="0" flipV="0">
            <a:off x="6004413" y="2116014"/>
            <a:ext cx="5506267" cy="265600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«Hidden Lake» является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Friend-to-Friend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сетью. Данное свойство определяет специфичный вид соединения участников в системе посредством ручной установки списка друзей</a:t>
            </a:r>
            <a:endParaRPr sz="28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114438801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102700" y="2085973"/>
            <a:ext cx="4543425" cy="2686050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9089290" name="Subtitle 2"/>
          <p:cNvSpPr>
            <a:spLocks noGrp="1"/>
          </p:cNvSpPr>
          <p:nvPr/>
        </p:nvSpPr>
        <p:spPr bwMode="auto">
          <a:xfrm flipH="0" flipV="0">
            <a:off x="1087797" y="2211263"/>
            <a:ext cx="9791697" cy="377849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2136" indent="-482136" algn="l">
              <a:buFont typeface="Arial"/>
              <a:buAutoNum type="arabicPeriod"/>
              <a:defRPr/>
            </a:pP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Каждое сообщение шифруется ключом получателя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</a:t>
            </a:r>
            <a:endParaRPr sz="2800" b="0" i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482136" indent="-482136" algn="l">
              <a:buFont typeface="Arial"/>
              <a:buAutoNum type="arabicPeriod"/>
              <a:defRPr/>
            </a:pP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Сообщение отправляется в период </a:t>
            </a:r>
            <a:r>
              <a:rPr lang="ru-RU" sz="2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= T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всем участникам сети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</a:t>
            </a:r>
            <a:endParaRPr sz="2800" b="0" i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482136" indent="-482136" algn="l">
              <a:buFont typeface="Arial"/>
              <a:buAutoNum type="arabicPeriod"/>
              <a:defRPr/>
            </a:pP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Период </a:t>
            </a:r>
            <a:r>
              <a:rPr lang="ru-RU" sz="2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T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одного участника независим от периодов </a:t>
            </a:r>
            <a:r>
              <a:rPr lang="ru-RU" sz="2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T</a:t>
            </a:r>
            <a:r>
              <a:rPr lang="ru-RU" sz="2800" b="1" i="0" baseline="-2500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1</a:t>
            </a:r>
            <a:r>
              <a:rPr lang="ru-RU" sz="2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T</a:t>
            </a:r>
            <a:r>
              <a:rPr lang="ru-RU" sz="2800" b="1" i="0" baseline="-2500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2</a:t>
            </a:r>
            <a:r>
              <a:rPr lang="ru-RU" sz="2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..., T</a:t>
            </a:r>
            <a:r>
              <a:rPr lang="ru-RU" sz="2800" b="1" i="0" baseline="-2500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n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других участников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</a:t>
            </a:r>
            <a:endParaRPr sz="2800" b="0" i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482136" indent="-482136" algn="l">
              <a:buFont typeface="Arial"/>
              <a:buAutoNum type="arabicPeriod"/>
              <a:defRPr/>
            </a:pP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Если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на период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T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сообщения 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не существует, то в сеть отправляется ложное сообщение без получателя,</a:t>
            </a:r>
            <a:endParaRPr sz="2800" b="0" i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482136" indent="-482136" algn="l">
              <a:buFont typeface="Arial"/>
              <a:buAutoNum type="arabicPeriod"/>
              <a:defRPr/>
            </a:pP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Каждый участник пытается расшифровать принятое им сообщение из сети.</a:t>
            </a:r>
            <a:endParaRPr sz="2800" b="0" i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sp>
        <p:nvSpPr>
          <p:cNvPr id="2107627669" name="Subtitle 2"/>
          <p:cNvSpPr>
            <a:spLocks noGrp="1"/>
          </p:cNvSpPr>
          <p:nvPr/>
        </p:nvSpPr>
        <p:spPr bwMode="auto">
          <a:xfrm flipH="0" flipV="0">
            <a:off x="1087797" y="805608"/>
            <a:ext cx="9791697" cy="55021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Задача на базе очередей (QB-задача)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sp>
        <p:nvSpPr>
          <p:cNvPr id="260917025" name="Subtitle 2"/>
          <p:cNvSpPr>
            <a:spLocks noGrp="1"/>
          </p:cNvSpPr>
          <p:nvPr/>
        </p:nvSpPr>
        <p:spPr bwMode="auto">
          <a:xfrm flipH="0" flipV="0">
            <a:off x="7425835" y="1429098"/>
            <a:ext cx="3108491" cy="34768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65000" lnSpcReduction="7000"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простыми словами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14296860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330809" y="1648556"/>
            <a:ext cx="7305674" cy="4752974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  <p:sp>
        <p:nvSpPr>
          <p:cNvPr id="1929593564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1087797" y="805608"/>
            <a:ext cx="9791697" cy="55021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Задача на базе очередей (QB-задача)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1025170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1087797" y="805608"/>
            <a:ext cx="9791697" cy="55021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Задача на базе очередей (QB-задача)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sp>
        <p:nvSpPr>
          <p:cNvPr id="1921123839" name="Subtitle 2"/>
          <p:cNvSpPr>
            <a:spLocks noGrp="1"/>
          </p:cNvSpPr>
          <p:nvPr/>
        </p:nvSpPr>
        <p:spPr bwMode="auto">
          <a:xfrm flipH="0" flipV="0">
            <a:off x="1164663" y="3429000"/>
            <a:ext cx="8151201" cy="253035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sz="2600" b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Состояния:</a:t>
            </a:r>
            <a:endParaRPr sz="2600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  <a:p>
            <a:pPr marL="316922" indent="-316922" algn="l">
              <a:buFont typeface="Arial"/>
              <a:buAutoNum type="arabicPeriod"/>
              <a:defRPr/>
            </a:pP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Q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←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(c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= E</a:t>
            </a:r>
            <a:r>
              <a:rPr lang="ru-RU" sz="2600" i="1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ki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(m)), где k</a:t>
            </a:r>
            <a:r>
              <a:rPr lang="ru-RU" sz="2600" i="1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∈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K, c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∈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26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endParaRPr sz="2600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  <a:p>
            <a:pPr marL="217793" indent="-217793" algn="l">
              <a:buFont typeface="Arial"/>
              <a:buAutoNum type="arabicPeriod"/>
              <a:defRPr/>
            </a:pP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(c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= E</a:t>
            </a:r>
            <a:r>
              <a:rPr lang="ru-RU" sz="2600" i="1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ki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(m))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←</a:t>
            </a:r>
            <a:r>
              <a:rPr lang="ru-RU" sz="2600" b="0" i="1" baseline="30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Q, если Q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≠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Ø, где t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∈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T,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k</a:t>
            </a:r>
            <a:r>
              <a:rPr lang="ru-RU" sz="2600" i="1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∈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K, c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∈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lang="ru-RU" sz="26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,</a:t>
            </a:r>
            <a:endParaRPr sz="2600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  <a:p>
            <a:pPr marL="217793" indent="-217793" algn="l">
              <a:buFont typeface="Arial"/>
              <a:buAutoNum type="arabicPeriod"/>
              <a:defRPr/>
            </a:pP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(c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= E</a:t>
            </a:r>
            <a:r>
              <a:rPr lang="ru-RU" sz="2600" i="1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r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(v))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←</a:t>
            </a:r>
            <a:r>
              <a:rPr lang="ru-RU" sz="2600" b="0" i="1" baseline="30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Q, если Q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=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Ø, где t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∈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T,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r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6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∉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K, c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∈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lang="ru-RU" sz="26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,</a:t>
            </a:r>
            <a:endParaRPr sz="2600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  <a:p>
            <a:pPr marL="217793" indent="-217793" algn="l">
              <a:buFont typeface="Arial"/>
              <a:buAutoNum type="arabicPeriod"/>
              <a:defRPr/>
            </a:pP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m’ = D</a:t>
            </a:r>
            <a:r>
              <a:rPr lang="ru-RU" sz="2600" i="1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k</a:t>
            </a:r>
            <a:r>
              <a:rPr lang="ru-RU" sz="2600" i="1" baseline="30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-1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(c), где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c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∈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C</a:t>
            </a:r>
            <a:endParaRPr sz="2600" b="0" i="1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314374206" name=""/>
          <p:cNvSpPr txBox="1"/>
          <p:nvPr/>
        </p:nvSpPr>
        <p:spPr bwMode="auto">
          <a:xfrm flipH="0" flipV="0">
            <a:off x="1164663" y="2253028"/>
            <a:ext cx="9429294" cy="8842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2600" b="1" i="0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Система:</a:t>
            </a:r>
            <a:endParaRPr lang="ru-RU" sz="2600" b="0" i="1" u="none" strike="noStrike" cap="none" spc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QB-net = </a:t>
            </a: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Σ</a:t>
            </a:r>
            <a:r>
              <a:rPr lang="ru-RU" sz="2600" b="0" i="1" u="none" strike="noStrike" cap="none" spc="0" baseline="30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n</a:t>
            </a:r>
            <a:r>
              <a:rPr lang="ru-RU" sz="2600" b="0" i="1" u="none" strike="noStrike" cap="none" spc="0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ru-RU" sz="2600" b="0" i="1" u="none" strike="noStrike" cap="none" spc="0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=1</a:t>
            </a: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(T = {t</a:t>
            </a:r>
            <a:r>
              <a:rPr lang="ru-RU" sz="2600" b="0" i="1" u="none" strike="noStrike" cap="none" spc="0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}, K = {k</a:t>
            </a:r>
            <a:r>
              <a:rPr lang="ru-RU" sz="2600" b="0" i="1" u="none" strike="noStrike" cap="none" spc="0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}, C = {(c </a:t>
            </a: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∈</a:t>
            </a: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{E</a:t>
            </a:r>
            <a:r>
              <a:rPr lang="ru-RU" sz="2600" b="0" i="1" u="none" strike="noStrike" cap="none" spc="0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kj</a:t>
            </a: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(m), E</a:t>
            </a:r>
            <a:r>
              <a:rPr lang="ru-RU" sz="2600" b="0" i="1" u="none" strike="noStrike" cap="none" spc="0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r</a:t>
            </a: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(v)}) </a:t>
            </a: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←</a:t>
            </a:r>
            <a:r>
              <a:rPr lang="ru-RU" sz="2600" b="0" i="1" u="none" strike="noStrike" cap="none" spc="0" baseline="30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ti</a:t>
            </a: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Qi})</a:t>
            </a:r>
            <a:endParaRPr sz="2600" b="0"/>
          </a:p>
        </p:txBody>
      </p:sp>
      <p:sp>
        <p:nvSpPr>
          <p:cNvPr id="810188024" name="Subtitle 2"/>
          <p:cNvSpPr>
            <a:spLocks noGrp="1"/>
          </p:cNvSpPr>
          <p:nvPr/>
        </p:nvSpPr>
        <p:spPr bwMode="auto">
          <a:xfrm flipH="0" flipV="0">
            <a:off x="7059488" y="1429097"/>
            <a:ext cx="3438202" cy="34767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65000" lnSpcReduction="7000"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формальным языком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6241582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148413" y="255737"/>
            <a:ext cx="11814663" cy="55021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Сравнение с другими задачами анонимизации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graphicFrame>
        <p:nvGraphicFramePr>
          <p:cNvPr id="2138304123" name=""/>
          <p:cNvGraphicFramePr>
            <a:graphicFrameLocks xmlns:a="http://schemas.openxmlformats.org/drawingml/2006/main"/>
          </p:cNvGraphicFramePr>
          <p:nvPr/>
        </p:nvGraphicFramePr>
        <p:xfrm>
          <a:off x="1874" y="1104655"/>
          <a:ext cx="8408275" cy="2961394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{5C22544A-7EE6-4342-B048-85BDC9FD1C3A}</a:tableStyleId>
              </a:tblPr>
              <a:tblGrid>
                <a:gridCol w="5275095"/>
                <a:gridCol w="1818688"/>
                <a:gridCol w="1090956"/>
                <a:gridCol w="1455464"/>
                <a:gridCol w="1273210"/>
                <a:gridCol w="1273210"/>
              </a:tblGrid>
              <a:tr h="507250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QB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EI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DC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Onion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Proxy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586985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Теоретическая доказуемость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4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4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4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4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4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507250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Накопительный эффект анонимности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4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4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4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4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4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507250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Полиморфизм информации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4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4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4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4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4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507250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Вероятностная маршрутизация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4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4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4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+/-</a:t>
                      </a:r>
                      <a:endParaRPr sz="24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+/-</a:t>
                      </a:r>
                      <a:endParaRPr sz="24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507250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Периодичность генерации сообщений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+/-</a:t>
                      </a:r>
                      <a:endParaRPr sz="24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4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4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4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4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532803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2200" b="1">
                          <a:latin typeface="Times New Roman"/>
                          <a:cs typeface="Times New Roman"/>
                        </a:rPr>
                        <a:t>Независимость анонимности от связей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4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4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4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4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4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507250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Простота масштабирования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4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4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4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4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4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507250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Простота программной реализации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4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4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4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4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4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4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507250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Стадия анонимности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5^</a:t>
                      </a:r>
                      <a:endParaRPr sz="20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sz="20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1^</a:t>
                      </a:r>
                      <a:endParaRPr sz="20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4 или 6</a:t>
                      </a:r>
                      <a:endParaRPr sz="20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sz="20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537450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Сеть-представитель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Hidden Lake</a:t>
                      </a:r>
                      <a:endParaRPr sz="20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0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Herbivore</a:t>
                      </a:r>
                      <a:endParaRPr sz="20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Tor</a:t>
                      </a:r>
                      <a:endParaRPr sz="20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Crowds</a:t>
                      </a:r>
                      <a:endParaRPr sz="20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620638" name="Subtitle 2"/>
          <p:cNvSpPr>
            <a:spLocks noGrp="1"/>
          </p:cNvSpPr>
          <p:nvPr/>
        </p:nvSpPr>
        <p:spPr bwMode="auto">
          <a:xfrm flipH="0" flipV="0">
            <a:off x="6687692" y="1587729"/>
            <a:ext cx="5128845" cy="368254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«Hidden Lake» относится к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абстрактным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анонимным сетям, которым не важны такие критерии, как: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60978" indent="-360978" algn="l">
              <a:buFont typeface="Arial"/>
              <a:buAutoNum type="arabicPeriod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уровень централизации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60978" indent="-360978" algn="l">
              <a:buFont typeface="Arial"/>
              <a:buAutoNum type="arabicPeriod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количество узлов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60978" indent="-360978" algn="l">
              <a:buFont typeface="Arial"/>
              <a:buAutoNum type="arabicPeriod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расположение узлов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60978" indent="-360978" algn="l">
              <a:buFont typeface="Arial"/>
              <a:buAutoNum type="arabicPeriod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связь между узлами</a:t>
            </a:r>
            <a:endParaRPr sz="28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208581714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33398" y="1427987"/>
            <a:ext cx="5751312" cy="3779209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9005497" name="Subtitle 2"/>
          <p:cNvSpPr>
            <a:spLocks noGrp="1"/>
          </p:cNvSpPr>
          <p:nvPr/>
        </p:nvSpPr>
        <p:spPr bwMode="auto">
          <a:xfrm flipH="0" flipV="0">
            <a:off x="5638061" y="2546105"/>
            <a:ext cx="5885390" cy="250214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За счёт своей абстрактности сеть «Hidden Lake» способна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формировать </a:t>
            </a:r>
            <a:r>
              <a:rPr lang="ru-RU" sz="26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тайные каналы связи</a:t>
            </a:r>
            <a:r>
              <a:rPr lang="ru-RU" sz="2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с анонимизирующим свойством даже внутри централизованных сервисов</a:t>
            </a:r>
            <a:endParaRPr sz="26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211624015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039732" y="1498903"/>
            <a:ext cx="4017717" cy="4017717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ONLYOFFICE/8.0.1.31</Application>
  <DocSecurity>0</DocSecurity>
  <PresentationFormat>Widescreen</PresentationFormat>
  <Paragraphs>0</Paragraphs>
  <Slides>22</Slides>
  <Notes>22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20</cp:revision>
  <dcterms:modified xsi:type="dcterms:W3CDTF">2024-05-20T16:55:57Z</dcterms:modified>
  <cp:category/>
  <cp:contentStatus/>
  <cp:version/>
</cp:coreProperties>
</file>