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 /><Relationship Id="rId43" Type="http://schemas.openxmlformats.org/officeDocument/2006/relationships/tableStyles" Target="tableStyles.xml" /><Relationship Id="rId4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4596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778756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226107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88FAF4-F449-8DFF-6831-D18317C326CF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119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852462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846908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B7EDC4-5941-3FE3-18F5-EA24210FD5A0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6266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13424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491315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B1AB3B-BFDC-A4CB-86EE-C917E0113DB5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09100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612394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45080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FE243E-38D6-0EAA-BD29-50F51D2EA85B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61324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008316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05163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513156-AFB4-6B3A-38ED-B6B356B6F211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543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700930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650386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3C7CAB-629B-7F16-F13C-A275D49552FA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007605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381669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705511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BD4F91-3058-42E0-B089-5046A28DAE73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1239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439258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126042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859208-69DA-31DE-3EAF-33A6D1245349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6155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80182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2925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9B9D9D-72C8-FFED-1602-CA859C6E5B3E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6838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877623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377695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7DA924-831C-3E9C-C1DE-DC3815F9E544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7620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596565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608785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8E8DFC-5AFC-F397-5C08-D1D2AD0C2800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9104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22502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525553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09A3D5-EBFA-2537-9D0B-3EC4063AE96A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05559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47295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59640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2AFFA5-836A-61F5-0B28-660F34D6DE51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293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467923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66134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DFCD1-728D-1F58-AC43-023A77E66DA7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360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40465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128801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068294-937C-DB8D-8A2A-A0A3F9D5031A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2580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76329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299664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521D22-B5CC-DDE8-7FF7-CEA74086AF9F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3089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389896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389861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735624-3A01-1979-318C-16F0B00009B9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99623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65905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733090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CB8933-1424-D5DB-9025-003F3F32DE96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2226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2988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711955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BDF64D-FD18-BD13-0491-D5045CEA3DF2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811656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61917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01879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30DA03-D782-873C-66CD-E68735A40B79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40419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602071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077791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F4044E-7365-8D9B-470E-4F9EC8AD4127}" type="slidenum">
              <a:rPr lang="ru-RU"/>
              <a:t/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531504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424848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690748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B73F32-FBEE-6D24-1715-E1890FEBE1DB}" type="slidenum">
              <a:rPr lang="ru-RU"/>
              <a:t/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15880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8882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010477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F6095E-34A3-E72B-3783-DDF5844B2346}" type="slidenum">
              <a:rPr lang="ru-RU"/>
              <a:t/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1575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465763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780116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3D668C-6B0E-4149-4220-128B7F2F02B3}" type="slidenum">
              <a:rPr lang="ru-RU"/>
              <a:t/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1688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81876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891807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A58F86-32A5-FA5E-55BE-A4B762B4AC71}" type="slidenum">
              <a:rPr lang="ru-RU"/>
              <a:t/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7694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95098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291479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E825BA-C40E-415E-E85A-A42CE764DD8A}" type="slidenum">
              <a:rPr lang="ru-RU"/>
              <a:t/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79106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926385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40134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BCD1AB-4853-3295-A85A-2DD1DAEAEDE3}" type="slidenum">
              <a:rPr lang="ru-RU"/>
              <a:t/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574667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7909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44071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E59CD1-2430-9296-728F-D373158864FE}" type="slidenum">
              <a:rPr lang="ru-RU"/>
              <a:t/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8231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293010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88595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40DAFF-E73B-CF3E-D8C1-2942C6787A3D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357853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43034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433036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2AA8DA-16B1-2293-FBB7-ED7BCDAAD9DE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5364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19194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132121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322B37-3CD0-2C93-4DBD-0F9A78E46802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93036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629347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258942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551A93-463B-B5D4-BF68-AC22956700F2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27553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45601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08131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41828C-A380-9988-1DA1-6BEB6DDB4CA0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1548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396843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625117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EDE810-5B4E-000D-08D7-E442404C35BF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64202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814143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4999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339B44-760F-530C-20C2-398A97C1F3DC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09327" y="3608508"/>
            <a:ext cx="5989759" cy="87923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56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анонимность</a:t>
            </a:r>
            <a:endParaRPr sz="72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936073185" name="Title 1"/>
          <p:cNvSpPr>
            <a:spLocks noGrp="1"/>
          </p:cNvSpPr>
          <p:nvPr/>
        </p:nvSpPr>
        <p:spPr bwMode="auto">
          <a:xfrm flipH="0" flipV="0">
            <a:off x="771203" y="2674325"/>
            <a:ext cx="4249615" cy="85138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56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Грокаем</a:t>
            </a:r>
            <a:endParaRPr sz="56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23990822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7318664" y="1516816"/>
            <a:ext cx="4149842" cy="3824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726653" name="Subtitle 2"/>
          <p:cNvSpPr>
            <a:spLocks noGrp="1"/>
          </p:cNvSpPr>
          <p:nvPr/>
        </p:nvSpPr>
        <p:spPr bwMode="auto">
          <a:xfrm flipH="0" flipV="0">
            <a:off x="3156071" y="2472836"/>
            <a:ext cx="5879854" cy="17035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Сетевая анонимность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311471" name="Subtitle 2"/>
          <p:cNvSpPr>
            <a:spLocks noGrp="1"/>
          </p:cNvSpPr>
          <p:nvPr/>
        </p:nvSpPr>
        <p:spPr bwMode="auto">
          <a:xfrm flipH="0" flipV="0">
            <a:off x="569711" y="696057"/>
            <a:ext cx="6115865" cy="55684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Сетевая анонимность базируется преимущественно 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криптографических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примитивах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Чаще всего риск перехода относительной деанонимизации в абсолютную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может контролироваться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за счёт выстраивания </a:t>
            </a:r>
            <a:r>
              <a:rPr lang="ru-RU" sz="2800" b="0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-ого количества промежуточных узлов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 цепочки маршрутизации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5988121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57355" y="1647824"/>
            <a:ext cx="5484441" cy="3994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204430" name="Subtitle 2"/>
          <p:cNvSpPr>
            <a:spLocks noGrp="1"/>
          </p:cNvSpPr>
          <p:nvPr/>
        </p:nvSpPr>
        <p:spPr bwMode="auto">
          <a:xfrm flipH="0" flipV="0">
            <a:off x="4398028" y="714375"/>
            <a:ext cx="7784855" cy="57882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Сетевая анонимность, являясь подмножеством анонимности, приводит к появлению более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конкретных моделей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угроз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отличие от классической анонимности, сетевая анонимность способна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скрытые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(анонимные)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Анонимные сети создают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благоприятные условия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для формирования и удержания определённо заданного уровня анонимата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270023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0310" y="1648557"/>
            <a:ext cx="4017718" cy="4017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598734" name="Subtitle 2"/>
          <p:cNvSpPr>
            <a:spLocks noGrp="1"/>
          </p:cNvSpPr>
          <p:nvPr/>
        </p:nvSpPr>
        <p:spPr bwMode="auto">
          <a:xfrm flipH="0" flipV="0">
            <a:off x="386538" y="498230"/>
            <a:ext cx="6337788" cy="58615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Скрытие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адреса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(IP) получателя часто является одной из форм анонимности для сопутствующего обхода блокировок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со стороны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провайдера связи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Скрытие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адреса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(IP) отправителя часто является одной из форм анонимности для сопутствующего обхода блокировок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со стороны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связи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620344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82307" y="-566737"/>
            <a:ext cx="7991474" cy="7991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737959" name="Subtitle 2"/>
          <p:cNvSpPr>
            <a:spLocks noGrp="1"/>
          </p:cNvSpPr>
          <p:nvPr/>
        </p:nvSpPr>
        <p:spPr bwMode="auto">
          <a:xfrm flipH="0" flipV="0">
            <a:off x="5515384" y="293076"/>
            <a:ext cx="6649182" cy="63927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Государства становятся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внешними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 зачастую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глобальными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наблюдателями (получателями) всего генерируемого трафика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 целью противодействия глобальным наблюдателям создаются анонимные сети 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теоретически доказуемой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моделью</a:t>
            </a:r>
            <a:endParaRPr lang="ru-RU" sz="28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 отсутствии глобальных наблюдателей применяются сети с более слабой моделью угроз на базе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принципа федеративности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3554930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9438" y="942608"/>
            <a:ext cx="4621090" cy="462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450677" name="Subtitle 2"/>
          <p:cNvSpPr>
            <a:spLocks noGrp="1"/>
          </p:cNvSpPr>
          <p:nvPr/>
        </p:nvSpPr>
        <p:spPr bwMode="auto">
          <a:xfrm flipH="0" flipV="0">
            <a:off x="3156071" y="2830784"/>
            <a:ext cx="5879854" cy="9242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Термины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8831224" name="Subtitle 2"/>
          <p:cNvSpPr>
            <a:spLocks noGrp="1"/>
          </p:cNvSpPr>
          <p:nvPr/>
        </p:nvSpPr>
        <p:spPr bwMode="auto">
          <a:xfrm flipH="0" flipV="0">
            <a:off x="961609" y="1410432"/>
            <a:ext cx="5726082" cy="443278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Мощность анонимности |A|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узлов, выстроенных в цепочку и участвующих в маршрутизации информации от отправителя до получателя, при этом, не будучи никак связанными между собой общими целями и интересами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303917190" name=""/>
          <p:cNvSpPr txBox="1"/>
          <p:nvPr/>
        </p:nvSpPr>
        <p:spPr bwMode="auto">
          <a:xfrm flipH="0" flipV="0">
            <a:off x="7072355" y="1179418"/>
            <a:ext cx="4836489" cy="4663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0000" b="1" i="0">
                <a:solidFill>
                  <a:schemeClr val="bg1"/>
                </a:solidFill>
                <a:latin typeface="Standard Symbols PS"/>
                <a:ea typeface="Standard Symbols PS"/>
                <a:cs typeface="Standard Symbols PS"/>
              </a:rPr>
              <a:t>|A|</a:t>
            </a:r>
            <a:endParaRPr sz="7200" b="1" i="0">
              <a:solidFill>
                <a:schemeClr val="bg1"/>
              </a:solidFill>
              <a:latin typeface="Standard Symbols PS"/>
              <a:cs typeface="Standard Symbols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733851" name="Subtitle 2"/>
          <p:cNvSpPr>
            <a:spLocks noGrp="1"/>
          </p:cNvSpPr>
          <p:nvPr/>
        </p:nvSpPr>
        <p:spPr bwMode="auto">
          <a:xfrm flipH="0" flipV="0">
            <a:off x="5203990" y="2253027"/>
            <a:ext cx="6209567" cy="258274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Мощность доверия |T|</a:t>
            </a:r>
            <a:r>
              <a:rPr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узлов, участвующих в хранении или передаче информации, представленной дли них в открытом виде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77876923" name=""/>
          <p:cNvSpPr txBox="1"/>
          <p:nvPr/>
        </p:nvSpPr>
        <p:spPr bwMode="auto">
          <a:xfrm flipH="0" flipV="0">
            <a:off x="679614" y="1179418"/>
            <a:ext cx="4837568" cy="4663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0000" b="1" i="0">
                <a:solidFill>
                  <a:schemeClr val="bg1"/>
                </a:solidFill>
                <a:latin typeface="Standard Symbols PS"/>
                <a:ea typeface="Standard Symbols PS"/>
                <a:cs typeface="Standard Symbols PS"/>
              </a:rPr>
              <a:t>|T|</a:t>
            </a:r>
            <a:endParaRPr sz="7200" b="1" i="0">
              <a:solidFill>
                <a:schemeClr val="bg1"/>
              </a:solidFill>
              <a:latin typeface="Standard Symbols PS"/>
              <a:cs typeface="Standard Symbols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06502" name="Subtitle 2"/>
          <p:cNvSpPr>
            <a:spLocks noGrp="1"/>
          </p:cNvSpPr>
          <p:nvPr/>
        </p:nvSpPr>
        <p:spPr bwMode="auto">
          <a:xfrm flipH="0" flipV="0">
            <a:off x="961609" y="1373797"/>
            <a:ext cx="10451947" cy="44694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Вид данных {D}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M (мономорфный) | P (полиморфный)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Полиморфизм информации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свойство изменчивости передаваемого объекта при множественной маршрутизации несколькими субъектами сети, разграничивающее связь субъектов посредством анализа объекта</a:t>
            </a:r>
            <a:endParaRPr sz="280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Мономорфизм информации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свойство неизменчивости передаваемого объекта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105039" name="Subtitle 2"/>
          <p:cNvSpPr>
            <a:spLocks noGrp="1"/>
          </p:cNvSpPr>
          <p:nvPr/>
        </p:nvSpPr>
        <p:spPr bwMode="auto">
          <a:xfrm flipH="0" flipV="0">
            <a:off x="961609" y="2088171"/>
            <a:ext cx="9975696" cy="37550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Система {S}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P (одноранговая) | M (многоранговая) | H (гибридная)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Одноранговая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 равноправные системы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Многоранговая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 централизованные сервисы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Гибридные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 системы, сочетающие в себе качества одноранговых и многоранговых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416302" name="Subtitle 2"/>
          <p:cNvSpPr>
            <a:spLocks noGrp="1"/>
          </p:cNvSpPr>
          <p:nvPr/>
        </p:nvSpPr>
        <p:spPr bwMode="auto">
          <a:xfrm flipH="0" flipV="0">
            <a:off x="1621036" y="2766675"/>
            <a:ext cx="8949926" cy="17027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strike="noStrik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Анонимность во многом пересекается с безопасностью данных, потому как это есть </a:t>
            </a:r>
            <a:r>
              <a:rPr lang="ru-RU" sz="2800" b="1" strike="noStrik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безопасность метаданных</a:t>
            </a:r>
            <a:r>
              <a:rPr lang="ru-RU" sz="2800" b="0" strike="noStrik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связей между отправлением и получением</a:t>
            </a:r>
            <a:endParaRPr sz="2800" b="0" strike="noStrike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773408" name="Subtitle 2"/>
          <p:cNvSpPr>
            <a:spLocks noGrp="1"/>
          </p:cNvSpPr>
          <p:nvPr/>
        </p:nvSpPr>
        <p:spPr bwMode="auto">
          <a:xfrm flipH="0" flipV="0">
            <a:off x="961609" y="2088171"/>
            <a:ext cx="9975696" cy="37550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Идентификация {I}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 (сетевая) | C (криптографическая)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Криптографическая идентификация выстраивается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поверх сетевой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и способна моделировать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собственную логику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маршрутизации поверх последней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209051" name="Subtitle 2"/>
          <p:cNvSpPr>
            <a:spLocks noGrp="1"/>
          </p:cNvSpPr>
          <p:nvPr/>
        </p:nvSpPr>
        <p:spPr bwMode="auto">
          <a:xfrm flipH="0" flipV="0">
            <a:off x="961609" y="1703509"/>
            <a:ext cx="9975696" cy="41397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Система коммуникации {C}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R (маршрутизация) | P (платформа)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Платформа связи определяется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конечной логикой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сети / приложения, логикой исполнения итоговых целей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Маршрутизация определяется способом транспортировки информации от субъекта к платформе связи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968266" name="Subtitle 2"/>
          <p:cNvSpPr>
            <a:spLocks noGrp="1"/>
          </p:cNvSpPr>
          <p:nvPr/>
        </p:nvSpPr>
        <p:spPr bwMode="auto">
          <a:xfrm flipH="0" flipV="0">
            <a:off x="2236586" y="2494817"/>
            <a:ext cx="7711586" cy="186836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Развитие анонимности </a:t>
            </a:r>
            <a:r>
              <a:rPr lang="ru-RU" sz="5600" b="1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v1</a:t>
            </a:r>
            <a:endParaRPr lang="ru-RU" sz="56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377163" name="Subtitle 2"/>
          <p:cNvSpPr>
            <a:spLocks noGrp="1"/>
          </p:cNvSpPr>
          <p:nvPr/>
        </p:nvSpPr>
        <p:spPr bwMode="auto">
          <a:xfrm flipH="0" flipV="0">
            <a:off x="613583" y="1139336"/>
            <a:ext cx="10964832" cy="21614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Первая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её отсутствие в лице прямой связи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|A|=0,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{S}=P,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{C}=P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821124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55048" y="3654668"/>
            <a:ext cx="4867274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571407" name="Subtitle 2"/>
          <p:cNvSpPr>
            <a:spLocks noGrp="1"/>
          </p:cNvSpPr>
          <p:nvPr/>
        </p:nvSpPr>
        <p:spPr bwMode="auto">
          <a:xfrm flipH="0" flipV="0">
            <a:off x="1049581" y="3645144"/>
            <a:ext cx="10092836" cy="22163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Вторая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формирование централизованного / промежуточного узла, устанавливающего связь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|A|=1,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|T|&gt;=2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{C}=P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0746325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81299" y="960559"/>
            <a:ext cx="6629400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676069" name="Subtitle 2"/>
          <p:cNvSpPr>
            <a:spLocks noGrp="1"/>
          </p:cNvSpPr>
          <p:nvPr/>
        </p:nvSpPr>
        <p:spPr bwMode="auto">
          <a:xfrm flipH="0" flipV="0">
            <a:off x="609233" y="1135672"/>
            <a:ext cx="10770576" cy="18866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Третья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использование ретрансляторов (proxy серверов) в </a:t>
            </a:r>
            <a:r>
              <a:rPr lang="ru-RU" sz="2800" b="0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-ом количестве между отправителем и получателем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lim|A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sz="2800" b="1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→С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{S}=H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88148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65384" y="3516922"/>
            <a:ext cx="9058275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420999" name="Subtitle 2"/>
          <p:cNvSpPr>
            <a:spLocks noGrp="1"/>
          </p:cNvSpPr>
          <p:nvPr/>
        </p:nvSpPr>
        <p:spPr bwMode="auto">
          <a:xfrm flipH="0" flipV="0">
            <a:off x="624663" y="3507031"/>
            <a:ext cx="10843845" cy="199658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Четвёртая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использование туннелирования (VPN сервисов) в </a:t>
            </a:r>
            <a:r>
              <a:rPr lang="ru-RU" sz="2800" b="0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-ом количестве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→С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"/>
                        </m:rPr>
                        <a:rPr lang="ru-RU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≥</m:t>
                      </m:r>
                    </m:oMath>
                  </m:oMathPara>
                </a14:m>
              </mc:Choice>
              <mc:Fallback/>
            </mc:AlternateContent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{D}=P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{S}=H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295019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17448" y="937846"/>
            <a:ext cx="9058275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9494522" name="Subtitle 2"/>
          <p:cNvSpPr>
            <a:spLocks noGrp="1"/>
          </p:cNvSpPr>
          <p:nvPr/>
        </p:nvSpPr>
        <p:spPr bwMode="auto">
          <a:xfrm flipH="0" flipV="0">
            <a:off x="20192" y="1245576"/>
            <a:ext cx="12162692" cy="19049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замена сетевой идентификации криптографической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c динамичным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количеством маршрутизирующих узлов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</a:t>
            </a:r>
            <a:r>
              <a:rPr lang="ru-RU" sz="2800" b="0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0&lt;=|A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&lt;=N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{S}=(P|H)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{C}=P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157670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12451" y="3571875"/>
            <a:ext cx="6686550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8801650" name="Subtitle 2"/>
          <p:cNvSpPr>
            <a:spLocks noGrp="1"/>
          </p:cNvSpPr>
          <p:nvPr/>
        </p:nvSpPr>
        <p:spPr bwMode="auto">
          <a:xfrm flipH="0" flipV="0">
            <a:off x="56826" y="3681778"/>
            <a:ext cx="12181009" cy="21980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Шестая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композиция четвёртой (множественное шифрование) и пятой (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криптографическая идентификация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) стадий 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(1&lt;=|A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&lt;=N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|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),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{D}=P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{S}=(P|H)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092950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2399" y="1221397"/>
            <a:ext cx="11887200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174311" name="Subtitle 2"/>
          <p:cNvSpPr>
            <a:spLocks noGrp="1"/>
          </p:cNvSpPr>
          <p:nvPr/>
        </p:nvSpPr>
        <p:spPr bwMode="auto">
          <a:xfrm flipH="0" flipV="0">
            <a:off x="2236586" y="2494816"/>
            <a:ext cx="7711585" cy="186836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Развитие анонимности </a:t>
            </a:r>
            <a:r>
              <a:rPr lang="ru-RU" sz="5600" b="1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v2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636083" name="Subtitle 2"/>
          <p:cNvSpPr>
            <a:spLocks noGrp="1"/>
          </p:cNvSpPr>
          <p:nvPr/>
        </p:nvSpPr>
        <p:spPr bwMode="auto">
          <a:xfrm flipH="0" flipV="0">
            <a:off x="3156071" y="2830785"/>
            <a:ext cx="5879855" cy="9242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Определение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6007821" name="Subtitle 2"/>
          <p:cNvSpPr>
            <a:spLocks noGrp="1"/>
          </p:cNvSpPr>
          <p:nvPr/>
        </p:nvSpPr>
        <p:spPr bwMode="auto">
          <a:xfrm flipH="0" flipV="0">
            <a:off x="833388" y="2797052"/>
            <a:ext cx="10396995" cy="14708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Второй вектор развития определяется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переходом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децентрализованных систем с платформ связи на маршрутизирующий характер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61936" name="Subtitle 2"/>
          <p:cNvSpPr>
            <a:spLocks noGrp="1"/>
          </p:cNvSpPr>
          <p:nvPr/>
        </p:nvSpPr>
        <p:spPr bwMode="auto">
          <a:xfrm flipH="0" flipV="0">
            <a:off x="778436" y="1978269"/>
            <a:ext cx="10415313" cy="36085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Первая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^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формирование сети без промежуточных узлов с сильной зависимостью к создаваемому трафику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|A|=N,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|T|=N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{D}=P,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{S}=P,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sz="2800"/>
          </a:p>
          <a:p>
            <a:pPr marL="394023" indent="-394023" algn="l">
              <a:buFont typeface="Arial"/>
              <a:buChar char="–"/>
              <a:defRPr/>
            </a:pPr>
            <a:endParaRPr sz="28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 первой^ стадии анонимности могут быть отнесены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DC-сети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dining cryptographers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) — сети на базе проблемы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обедающих криптографов</a:t>
            </a:r>
            <a:endParaRPr sz="28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72531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1474" y="600075"/>
            <a:ext cx="11449049" cy="565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925276" name="Subtitle 2"/>
          <p:cNvSpPr>
            <a:spLocks noGrp="1"/>
          </p:cNvSpPr>
          <p:nvPr/>
        </p:nvSpPr>
        <p:spPr bwMode="auto">
          <a:xfrm flipH="0" flipV="0">
            <a:off x="752884" y="1904999"/>
            <a:ext cx="10770576" cy="368177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Пятая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^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формирование сети с локальным свойством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генерации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 периоду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0&lt;=|A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&lt;=N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{S}=P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83008" indent="-383008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 пятой^ стадии анонимности могут быть отнесены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QB-сети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(queue based) — сети на базе проблемы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очередей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613479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2474" y="374237"/>
            <a:ext cx="11507050" cy="599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893348" name="Subtitle 2"/>
          <p:cNvSpPr>
            <a:spLocks noGrp="1"/>
          </p:cNvSpPr>
          <p:nvPr/>
        </p:nvSpPr>
        <p:spPr bwMode="auto">
          <a:xfrm flipH="0" flipV="0">
            <a:off x="888340" y="494566"/>
            <a:ext cx="9975696" cy="307730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классическом (первом)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векторе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развития на шестой стадии анонимности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также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могут существовать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сети с теоретически доказуемой моделью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 таким представителям относятся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EI-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(entropy increase) — сети на базе проблемы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увеличения энтропии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070151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85355" y="3564806"/>
            <a:ext cx="8981665" cy="3014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620068" name="Subtitle 2"/>
          <p:cNvSpPr>
            <a:spLocks noGrp="1"/>
          </p:cNvSpPr>
          <p:nvPr/>
        </p:nvSpPr>
        <p:spPr bwMode="auto">
          <a:xfrm flipH="0" flipV="0">
            <a:off x="2240206" y="2897797"/>
            <a:ext cx="7711585" cy="9341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Заключение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297468" name="Subtitle 2"/>
          <p:cNvSpPr>
            <a:spLocks noGrp="1"/>
          </p:cNvSpPr>
          <p:nvPr/>
        </p:nvSpPr>
        <p:spPr bwMode="auto">
          <a:xfrm flipH="0" flipV="0">
            <a:off x="668533" y="1129869"/>
            <a:ext cx="3370383" cy="6469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Литература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19674537" name="Subtitle 2"/>
          <p:cNvSpPr>
            <a:spLocks noGrp="1"/>
          </p:cNvSpPr>
          <p:nvPr/>
        </p:nvSpPr>
        <p:spPr bwMode="auto">
          <a:xfrm flipH="0" flipV="0">
            <a:off x="668533" y="2393762"/>
            <a:ext cx="9829154" cy="22038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Теория строения скрытых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Монолитный криптографический протокол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Абстрактные анонимные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Децентрализованный протокол обмена ключами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131" name="Subtitle 2"/>
          <p:cNvSpPr>
            <a:spLocks noGrp="1"/>
          </p:cNvSpPr>
          <p:nvPr/>
        </p:nvSpPr>
        <p:spPr bwMode="auto">
          <a:xfrm flipH="0" flipV="0">
            <a:off x="642980" y="1795096"/>
            <a:ext cx="6447692" cy="390158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Любая анонимность сводится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сокрытию связей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Отправитель и получатель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всегда обязаны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быть анонимны друг к другу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Анонимность может существовать в любой среде, где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больше чем одна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связь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705459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60961" y="1152363"/>
            <a:ext cx="5187051" cy="5187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4166655" name="Subtitle 2"/>
          <p:cNvSpPr>
            <a:spLocks noGrp="1"/>
          </p:cNvSpPr>
          <p:nvPr/>
        </p:nvSpPr>
        <p:spPr bwMode="auto">
          <a:xfrm flipH="0" flipV="0">
            <a:off x="5423797" y="1355480"/>
            <a:ext cx="6301153" cy="463427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Под связью следует понимать не только явные случаи отправления информации, но также и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неявные случаи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её получения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Наблюдатели трафика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 аналогично начинают формировать связь с отправителем, становясь получателями факта появления информации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3870861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285749" y="1153990"/>
            <a:ext cx="6381749" cy="4648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878622" name="Subtitle 2"/>
          <p:cNvSpPr>
            <a:spLocks noGrp="1"/>
          </p:cNvSpPr>
          <p:nvPr/>
        </p:nvSpPr>
        <p:spPr bwMode="auto">
          <a:xfrm flipH="0" flipV="0">
            <a:off x="569711" y="677739"/>
            <a:ext cx="6777403" cy="567836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В некоторых системах для формирования анонимности становится необходим фактор 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относительной деанонимизации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Данный фактор носит 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роль доверия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, где все связи, или только их часть, перестают быть анонимными для ограниченного круга лиц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Рамки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 заданного круга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 лиц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 определяют различие между относительной и 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абсолютной 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деанонимизацией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000075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84422" y="1870563"/>
            <a:ext cx="4724949" cy="3441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136039" name="Subtitle 2"/>
          <p:cNvSpPr>
            <a:spLocks noGrp="1"/>
          </p:cNvSpPr>
          <p:nvPr/>
        </p:nvSpPr>
        <p:spPr bwMode="auto">
          <a:xfrm flipH="0" flipV="0">
            <a:off x="3156071" y="2830784"/>
            <a:ext cx="5879854" cy="9242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Примеры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2712476" name="Subtitle 2"/>
          <p:cNvSpPr>
            <a:spLocks noGrp="1"/>
          </p:cNvSpPr>
          <p:nvPr/>
        </p:nvSpPr>
        <p:spPr bwMode="auto">
          <a:xfrm flipH="0" flipV="0">
            <a:off x="613581" y="787644"/>
            <a:ext cx="6293918" cy="54585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Преступник, совершивший своё действие, становится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анонимным отправителем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информации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Общество в таком случае становится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получателем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данной информации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Сам факт получения информации может быть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побочным эффектом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действия преступника, что не отменяет наличие получателей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62400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806586" y="1192822"/>
            <a:ext cx="6381749" cy="4648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020239" name="Subtitle 2"/>
          <p:cNvSpPr>
            <a:spLocks noGrp="1"/>
          </p:cNvSpPr>
          <p:nvPr/>
        </p:nvSpPr>
        <p:spPr bwMode="auto">
          <a:xfrm flipH="0" flipV="0">
            <a:off x="4892595" y="910370"/>
            <a:ext cx="6887307" cy="51471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 преступника мог быть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сообщник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являющийся одним из получателей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 обществе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Целью сообщника становится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ретрансляция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истинных целей (сообщений) преступника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Преступник не анонимен для сообщника, что свидетельствует об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относительной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его деанонимизации, предотвращающей деанонимизацию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абсолютную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022840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821418" y="964772"/>
            <a:ext cx="6917418" cy="5038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37</Slides>
  <Notes>37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16</cp:revision>
  <dcterms:modified xsi:type="dcterms:W3CDTF">2023-12-20T08:05:21Z</dcterms:modified>
  <cp:category/>
  <cp:contentStatus/>
  <cp:version/>
</cp:coreProperties>
</file>