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7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 /><Relationship Id="rId29" Type="http://schemas.openxmlformats.org/officeDocument/2006/relationships/tableStyles" Target="tableStyles.xml" /><Relationship Id="rId3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25877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557466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9852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27A95E-56BC-07E9-BEF4-ABC18DF9FCFC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67266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278343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613794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C08CC6-A152-B5EE-ACAF-1761977D82DE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8016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268705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78561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CB05A3-D740-6884-40C1-150B03256193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35709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531432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461551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1131D3-37C0-F65A-7D82-54C27D88EF44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43073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169820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067991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75ACDA-FA98-2F21-3065-E8D8A25F7103}" type="slidenum">
              <a:rPr lang="ru-RU"/>
              <a:t/>
            </a:fld>
            <a:endParaRPr lang="ru-RU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872344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69735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45113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33ECD3-423D-F1B3-1627-0CC6E95F631E}" type="slidenum">
              <a:rPr lang="ru-RU"/>
              <a:t/>
            </a:fld>
            <a:endParaRPr lang="ru-RU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440288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98757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524212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98F575-F241-97D8-E319-0F8F0E460582}" type="slidenum">
              <a:rPr lang="ru-RU"/>
              <a:t/>
            </a:fld>
            <a:endParaRPr lang="ru-RU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064501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789320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009917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A97CD8-B379-3D7F-FB5D-96EB1BFE8BAD}" type="slidenum">
              <a:rPr lang="ru-RU"/>
              <a:t/>
            </a:fld>
            <a:endParaRPr lang="ru-RU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4420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891468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161218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0EDD2A-8ECF-765C-1458-D6CE0083FFE4}" type="slidenum">
              <a:rPr lang="ru-RU"/>
              <a:t/>
            </a:fld>
            <a:endParaRPr lang="ru-RU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71711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966657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827544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B7ED5F-49BB-5F4A-230A-5CC1BEDB6F7E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59980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20400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524112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217BDE-DA3E-21BB-095D-E575A9825AB3}" type="slidenum">
              <a:rPr lang="ru-RU"/>
              <a:t/>
            </a:fld>
            <a:endParaRPr lang="ru-RU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174486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238783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468376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EDA19A-19D1-5076-68D4-324E4141EFC4}" type="slidenum">
              <a:rPr lang="ru-RU"/>
              <a:t/>
            </a:fld>
            <a:endParaRPr lang="ru-RU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627583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527410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042008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E7313B-E0CE-4A32-1F62-C7394EC57783}" type="slidenum">
              <a:rPr lang="ru-RU"/>
              <a:t/>
            </a:fld>
            <a:endParaRPr lang="ru-RU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081188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904275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854703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8E1E2E-4B95-9401-E2C8-19C08B89FF53}" type="slidenum">
              <a:rPr lang="ru-RU"/>
              <a:t/>
            </a:fld>
            <a:endParaRPr lang="ru-RU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34998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589232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881026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67767A-E0F3-85A4-7DAA-ED60E86C8BAF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973843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840817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621468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577C77-2AF7-E81C-F307-53C11901A0EE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2648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550334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95917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326805-ADF3-A224-9042-5BA11280EDA7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48082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899504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876368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555163-744C-7249-F1D0-476B8F698A7C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59843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069991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363016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01EADA-1441-0DD8-CF16-90FD4A710B71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717423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999472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473619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016EBB-4490-B2AD-A7CA-6E9D3CD0643D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71727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029817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245678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0D4FD9-9209-698C-652C-110BDA577881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223615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300054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026701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B0166C-560C-7B2C-285B-14BA80B7FEDD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2211" y="2693590"/>
            <a:ext cx="6453143" cy="620894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4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Анонимная сеть</a:t>
            </a:r>
            <a:endParaRPr sz="4800" b="1" i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095999" y="6056557"/>
            <a:ext cx="5707672" cy="4827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Коваленко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Геннадий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Александрович</a:t>
            </a:r>
            <a:endParaRPr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75212401" name=""/>
          <p:cNvSpPr txBox="1"/>
          <p:nvPr/>
        </p:nvSpPr>
        <p:spPr bwMode="auto">
          <a:xfrm flipH="0" flipV="0">
            <a:off x="3244037" y="3222897"/>
            <a:ext cx="8099848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</a:t>
            </a:r>
            <a:r>
              <a:rPr lang="ru-RU" sz="7200" b="1" i="0" u="none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Hidden Lake</a:t>
            </a: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</a:t>
            </a:r>
            <a:endParaRPr sz="72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7167596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441491" y="3773364"/>
            <a:ext cx="2802547" cy="2582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1739839" name="Subtitle 2"/>
          <p:cNvSpPr>
            <a:spLocks noGrp="1"/>
          </p:cNvSpPr>
          <p:nvPr/>
        </p:nvSpPr>
        <p:spPr bwMode="auto">
          <a:xfrm flipH="0" flipV="0">
            <a:off x="404852" y="2583702"/>
            <a:ext cx="5403604" cy="217975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Главным недостатком сети является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л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инейная нагрузка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на систему, зависимая от количества участников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8342723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95999" y="1698109"/>
            <a:ext cx="5495515" cy="36578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3379342" name="Subtitle 2"/>
          <p:cNvSpPr>
            <a:spLocks noGrp="1"/>
          </p:cNvSpPr>
          <p:nvPr/>
        </p:nvSpPr>
        <p:spPr bwMode="auto">
          <a:xfrm flipH="0" flipV="0">
            <a:off x="1209674" y="4333004"/>
            <a:ext cx="9772649" cy="16201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Частичным решением проблемы линейной нагрузки стало создание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обособленных друг от друга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«малых озёр»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(сетей)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посредством применения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сетевого ключа</a:t>
            </a:r>
            <a:endParaRPr sz="28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4309815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09674" y="1209674"/>
            <a:ext cx="9772649" cy="26955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3177187" name="Subtitle 2"/>
          <p:cNvSpPr>
            <a:spLocks noGrp="1"/>
          </p:cNvSpPr>
          <p:nvPr/>
        </p:nvSpPr>
        <p:spPr bwMode="auto">
          <a:xfrm flipH="0" flipV="0">
            <a:off x="661295" y="2914650"/>
            <a:ext cx="10752256" cy="31051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965" indent="-349965" algn="l">
              <a:buFont typeface="Arial"/>
              <a:buChar char="•"/>
              <a:defRPr/>
            </a:pP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 текущий момент существует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6 сервисов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где один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основной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 — HLS, два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прикладных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сервиса — HLM, HLF, три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вспомогательных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сервиса — HLT, HLE, HLL</a:t>
            </a:r>
            <a:endParaRPr sz="26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 описании сети «Hidden Lake» могут существовать также специфичные сервисы —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адаптеры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именуемые как HLA. Они исполняют роль «вживления» анонимизированного трафика в инородную систему</a:t>
            </a:r>
            <a:endParaRPr lang="ru-RU" sz="24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82783034" name="Subtitle 2"/>
          <p:cNvSpPr>
            <a:spLocks noGrp="1"/>
          </p:cNvSpPr>
          <p:nvPr/>
        </p:nvSpPr>
        <p:spPr bwMode="auto">
          <a:xfrm flipH="0" flipV="0">
            <a:off x="1049699" y="1123949"/>
            <a:ext cx="10096499" cy="11048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Философия разработки</a:t>
            </a:r>
            <a:r>
              <a:rPr lang="ru-RU" sz="3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3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сети</a:t>
            </a: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«Hidden Lake»</a:t>
            </a:r>
            <a:r>
              <a:rPr lang="ru-RU" sz="3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основывается на </a:t>
            </a:r>
            <a:r>
              <a:rPr lang="ru-RU" sz="30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микросервисной </a:t>
            </a: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архитектуре</a:t>
            </a:r>
            <a:endParaRPr sz="30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5486767" name="Subtitle 2"/>
          <p:cNvSpPr>
            <a:spLocks noGrp="1"/>
          </p:cNvSpPr>
          <p:nvPr/>
        </p:nvSpPr>
        <p:spPr bwMode="auto">
          <a:xfrm flipH="0" flipV="0">
            <a:off x="783000" y="1363539"/>
            <a:ext cx="10344149" cy="14368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HLS (Hidden Lake Service)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ядро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анонимной сети. Представляет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API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для отправления / получения сообщений поверх анонимизирующего трафика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493375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86320" y="3040814"/>
            <a:ext cx="8621913" cy="2815593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8313718" name="Subtitle 2"/>
          <p:cNvSpPr>
            <a:spLocks noGrp="1"/>
          </p:cNvSpPr>
          <p:nvPr/>
        </p:nvSpPr>
        <p:spPr bwMode="auto">
          <a:xfrm flipH="0" flipV="0">
            <a:off x="5515384" y="2584571"/>
            <a:ext cx="6063027" cy="215778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HLT (Hidden Lake Traffic)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распределитель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трафика в анонимной сети. Может исполнять роль ретрансляции и хранения трафика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693610764" name=""/>
          <p:cNvPicPr>
            <a:picLocks noChangeAspect="1"/>
          </p:cNvPicPr>
          <p:nvPr/>
        </p:nvPicPr>
        <p:blipFill>
          <a:blip r:embed="rId3"/>
          <a:srcRect l="32325" t="19386" r="32769" b="19021"/>
          <a:stretch/>
        </p:blipFill>
        <p:spPr bwMode="auto">
          <a:xfrm flipH="0" flipV="0">
            <a:off x="1375673" y="2511302"/>
            <a:ext cx="3718413" cy="21284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510226" name="Subtitle 2"/>
          <p:cNvSpPr>
            <a:spLocks noGrp="1"/>
          </p:cNvSpPr>
          <p:nvPr/>
        </p:nvSpPr>
        <p:spPr bwMode="auto">
          <a:xfrm flipH="0" flipV="0">
            <a:off x="496442" y="2879480"/>
            <a:ext cx="6026393" cy="13957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HLM (Hidden Lake Messenger) —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анонимный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мессенджер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вызывающий функции HLS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73328636" name=""/>
          <p:cNvPicPr>
            <a:picLocks noChangeAspect="1"/>
          </p:cNvPicPr>
          <p:nvPr/>
        </p:nvPicPr>
        <p:blipFill>
          <a:blip r:embed="rId3"/>
          <a:srcRect l="28454" t="7813" r="28858" b="10018"/>
          <a:stretch/>
        </p:blipFill>
        <p:spPr bwMode="auto">
          <a:xfrm flipH="0" flipV="0">
            <a:off x="6852547" y="2399567"/>
            <a:ext cx="4634278" cy="2355606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760723" name="Subtitle 2"/>
          <p:cNvSpPr>
            <a:spLocks noGrp="1"/>
          </p:cNvSpPr>
          <p:nvPr/>
        </p:nvSpPr>
        <p:spPr bwMode="auto">
          <a:xfrm flipH="0" flipV="0">
            <a:off x="5552019" y="2918860"/>
            <a:ext cx="6227884" cy="13133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HLF (Hidden Lake Filesharer) —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анонимный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файлообменник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вызывающий функции HLS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983286509" name=""/>
          <p:cNvPicPr>
            <a:picLocks noChangeAspect="1"/>
          </p:cNvPicPr>
          <p:nvPr/>
        </p:nvPicPr>
        <p:blipFill>
          <a:blip r:embed="rId3"/>
          <a:srcRect l="28587" t="13511" r="28873" b="13543"/>
          <a:stretch/>
        </p:blipFill>
        <p:spPr bwMode="auto">
          <a:xfrm flipH="0" flipV="0">
            <a:off x="697932" y="2531700"/>
            <a:ext cx="4610422" cy="2087671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1099962" name="Subtitle 2"/>
          <p:cNvSpPr>
            <a:spLocks noGrp="1"/>
          </p:cNvSpPr>
          <p:nvPr/>
        </p:nvSpPr>
        <p:spPr bwMode="auto">
          <a:xfrm flipH="0" flipV="0">
            <a:off x="472583" y="2613875"/>
            <a:ext cx="5885393" cy="17731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HLE (Hidden Lake Encryptor) —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шифрования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расшифрования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сообщений формата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go-peer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297139809" name=""/>
          <p:cNvPicPr>
            <a:picLocks noChangeAspect="1"/>
          </p:cNvPicPr>
          <p:nvPr/>
        </p:nvPicPr>
        <p:blipFill>
          <a:blip r:embed="rId3"/>
          <a:srcRect l="34000" t="20364" r="33295" b="22831"/>
          <a:stretch/>
        </p:blipFill>
        <p:spPr bwMode="auto">
          <a:xfrm flipH="0" flipV="0">
            <a:off x="6870865" y="2199906"/>
            <a:ext cx="4615961" cy="2601057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656097" name="Subtitle 2"/>
          <p:cNvSpPr>
            <a:spLocks noGrp="1"/>
          </p:cNvSpPr>
          <p:nvPr/>
        </p:nvSpPr>
        <p:spPr bwMode="auto">
          <a:xfrm flipH="0" flipV="0">
            <a:off x="5619747" y="2458180"/>
            <a:ext cx="5885394" cy="20845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HLL (Hidden Lake Loader)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скачиватель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распределитель трафика между несколькими HLT сервисами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445042602" name=""/>
          <p:cNvPicPr>
            <a:picLocks noChangeAspect="1"/>
          </p:cNvPicPr>
          <p:nvPr/>
        </p:nvPicPr>
        <p:blipFill>
          <a:blip r:embed="rId3"/>
          <a:srcRect l="36077" t="24382" r="35798" b="28006"/>
          <a:stretch/>
        </p:blipFill>
        <p:spPr bwMode="auto">
          <a:xfrm flipH="0" flipV="0">
            <a:off x="789518" y="2201740"/>
            <a:ext cx="4469423" cy="2454518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2961581" name="Subtitle 2"/>
          <p:cNvSpPr>
            <a:spLocks noGrp="1"/>
          </p:cNvSpPr>
          <p:nvPr/>
        </p:nvSpPr>
        <p:spPr bwMode="auto">
          <a:xfrm flipH="0" flipV="0">
            <a:off x="417629" y="2577240"/>
            <a:ext cx="5885392" cy="202040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HLA (Hidden Lake Adapters)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адаптеры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для создания анонимных коммуникаций в инородных системах, включая централизованные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854405764" name=""/>
          <p:cNvPicPr>
            <a:picLocks noChangeAspect="1"/>
          </p:cNvPicPr>
          <p:nvPr/>
        </p:nvPicPr>
        <p:blipFill>
          <a:blip r:embed="rId3"/>
          <a:srcRect l="35787" t="21586" r="34502" b="22978"/>
          <a:stretch/>
        </p:blipFill>
        <p:spPr bwMode="auto">
          <a:xfrm flipH="0" flipV="0">
            <a:off x="6541153" y="2018563"/>
            <a:ext cx="4835769" cy="2927108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613151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459807" y="2398864"/>
            <a:ext cx="5971442" cy="23453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</a:t>
            </a:r>
            <a:r>
              <a:rPr lang="ru-RU"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 (HL) — это децентрализованная анонимная F2F (Friend-to-Friend) сеть с теоретической доказуемостью на базе очередей (QB-задача)</a:t>
            </a:r>
            <a:endParaRPr sz="280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62187465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6779278" y="1361120"/>
            <a:ext cx="4487739" cy="413575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1308246" name="Subtitle 2"/>
          <p:cNvSpPr>
            <a:spLocks noGrp="1"/>
          </p:cNvSpPr>
          <p:nvPr/>
        </p:nvSpPr>
        <p:spPr bwMode="auto">
          <a:xfrm flipH="0" flipV="0">
            <a:off x="1705882" y="1872026"/>
            <a:ext cx="8555528" cy="6008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Hidden-Lake =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Σ</a:t>
            </a:r>
            <a:r>
              <a:rPr lang="ru-RU" sz="28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i=1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APP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×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HLS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×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(HLT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×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Σ</a:t>
            </a:r>
            <a:r>
              <a:rPr lang="ru-RU" sz="28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m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j=1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HLA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ru-RU" sz="28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</a:t>
            </a:r>
            <a:endParaRPr sz="2800">
              <a:solidFill>
                <a:schemeClr val="bg1"/>
              </a:solidFill>
            </a:endParaRPr>
          </a:p>
        </p:txBody>
      </p:sp>
      <p:pic>
        <p:nvPicPr>
          <p:cNvPr id="79498710" name=""/>
          <p:cNvPicPr>
            <a:picLocks noChangeAspect="1"/>
          </p:cNvPicPr>
          <p:nvPr/>
        </p:nvPicPr>
        <p:blipFill>
          <a:blip r:embed="rId3"/>
          <a:srcRect l="0" t="0" r="765" b="0"/>
          <a:stretch/>
        </p:blipFill>
        <p:spPr bwMode="auto">
          <a:xfrm flipH="0" flipV="0">
            <a:off x="1337565" y="2638980"/>
            <a:ext cx="9330268" cy="335444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  <p:sp>
        <p:nvSpPr>
          <p:cNvPr id="1570040219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59199" y="805608"/>
            <a:ext cx="10286999" cy="64219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Формальное </a:t>
            </a: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описание композиции сервисов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722958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712" y="408136"/>
            <a:ext cx="12178575" cy="55021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Сравнение с другими анонимными сетями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graphicFrame>
        <p:nvGraphicFramePr>
          <p:cNvPr id="1654802226" name=""/>
          <p:cNvGraphicFramePr>
            <a:graphicFrameLocks xmlns:a="http://schemas.openxmlformats.org/drawingml/2006/main"/>
          </p:cNvGraphicFramePr>
          <p:nvPr/>
        </p:nvGraphicFramePr>
        <p:xfrm>
          <a:off x="6712" y="1197706"/>
          <a:ext cx="12178575" cy="5685211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4410000"/>
                <a:gridCol w="1800000"/>
                <a:gridCol w="1440000"/>
                <a:gridCol w="900000"/>
                <a:gridCol w="900000"/>
                <a:gridCol w="1530000"/>
                <a:gridCol w="1170000"/>
              </a:tblGrid>
              <a:tr h="568575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Hidden Lake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Herbivore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I2P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Tor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Mixminion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200" b="1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Crowds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200" b="1">
                          <a:latin typeface="Times New Roman"/>
                          <a:cs typeface="Times New Roman"/>
                        </a:rPr>
                        <a:t>Децентрализованная архитектура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9838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Сервисная API реализация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9838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Задержка в передаче данных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9838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Закрытая архитектура сети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Сокрытие факта генерации данных</a:t>
                      </a:r>
                      <a:endParaRPr lang="ru-RU"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Сокрытие получателя от отправителя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bevel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bevel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bevel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bevel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Сокрытие отправителя от получателя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85581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Задача анонимизации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QB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DC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Proxy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1860962" name="Subtitle 2"/>
          <p:cNvSpPr>
            <a:spLocks noGrp="1"/>
          </p:cNvSpPr>
          <p:nvPr/>
        </p:nvSpPr>
        <p:spPr bwMode="auto">
          <a:xfrm flipH="0" flipV="0">
            <a:off x="668533" y="2366653"/>
            <a:ext cx="6641946" cy="35864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Защита локальных / корпоративных сетей от прослушивания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Защита военных коммуникационных узлов от прослушивания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Усиление безопасности уже готовых / сформированных систем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Использование существующей платформы для создания собственных приложений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1421086956" name="Subtitle 2"/>
          <p:cNvSpPr>
            <a:spLocks noGrp="1"/>
          </p:cNvSpPr>
          <p:nvPr/>
        </p:nvSpPr>
        <p:spPr bwMode="auto">
          <a:xfrm flipH="0" flipV="0">
            <a:off x="734567" y="714375"/>
            <a:ext cx="8554182" cy="1135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Возможные способы применения анонимной сети «Hidden Lake»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72146575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24779" y="2161973"/>
            <a:ext cx="4357644" cy="379115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255059" name="Subtitle 2"/>
          <p:cNvSpPr>
            <a:spLocks noGrp="1"/>
          </p:cNvSpPr>
          <p:nvPr/>
        </p:nvSpPr>
        <p:spPr bwMode="auto">
          <a:xfrm flipH="0" flipV="0">
            <a:off x="668535" y="1129870"/>
            <a:ext cx="2393452" cy="6469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Ссылки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550406416" name="Subtitle 2"/>
          <p:cNvSpPr>
            <a:spLocks noGrp="1"/>
          </p:cNvSpPr>
          <p:nvPr/>
        </p:nvSpPr>
        <p:spPr bwMode="auto">
          <a:xfrm flipH="0" flipV="0">
            <a:off x="668533" y="2393762"/>
            <a:ext cx="10096665" cy="39257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3" indent="-394023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Проект go-peer</a:t>
            </a:r>
            <a:endParaRPr lang="ru-RU" sz="27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l">
              <a:defRPr/>
            </a:pPr>
            <a:r>
              <a:rPr lang="ru-RU" sz="22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Документация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algn="l">
              <a:defRPr/>
            </a:pPr>
            <a:r>
              <a:rPr lang="ru-RU" sz="22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https://github.com/number571/go-peer/tree/master/docs</a:t>
            </a:r>
            <a:endParaRPr lang="ru-RU" sz="20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Директория Hidden Lake</a:t>
            </a:r>
            <a:endParaRPr sz="20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algn="l">
              <a:defRPr/>
            </a:pPr>
            <a:r>
              <a:rPr lang="ru-RU" sz="22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https://github.com/number571/go-peer/tree/master/cmd/hidden_lake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39236390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938846" y="422027"/>
            <a:ext cx="2819399" cy="2819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122015" name="Subtitle 2"/>
          <p:cNvSpPr>
            <a:spLocks noGrp="1"/>
          </p:cNvSpPr>
          <p:nvPr/>
        </p:nvSpPr>
        <p:spPr bwMode="auto">
          <a:xfrm flipH="0" flipV="0">
            <a:off x="6004413" y="2116014"/>
            <a:ext cx="5506267" cy="26560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 является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Friend-to-Friend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сетью. Данное свойство определяет специфичный вид соединения участников в системе посредством ручной установки списка друзей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1443880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02700" y="2085973"/>
            <a:ext cx="4543425" cy="268605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9089290" name="Subtitle 2"/>
          <p:cNvSpPr>
            <a:spLocks noGrp="1"/>
          </p:cNvSpPr>
          <p:nvPr/>
        </p:nvSpPr>
        <p:spPr bwMode="auto">
          <a:xfrm flipH="0" flipV="0">
            <a:off x="1087797" y="2211263"/>
            <a:ext cx="9791697" cy="377849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Каждое сообщение шифруется ключом получателя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Сообщение отправляется в период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= 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всем участникам сети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Период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одного участника независим от периодов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1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2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...,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других участников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Если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 период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сообщения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не существует, то в сеть отправляется ложное сообщение без получателя,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Каждый участник пытается расшифровать принятое им сообщение из сети.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2107627669" name="Subtitle 2"/>
          <p:cNvSpPr>
            <a:spLocks noGrp="1"/>
          </p:cNvSpPr>
          <p:nvPr/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 (QB-задача)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260917025" name="Subtitle 2"/>
          <p:cNvSpPr>
            <a:spLocks noGrp="1"/>
          </p:cNvSpPr>
          <p:nvPr/>
        </p:nvSpPr>
        <p:spPr bwMode="auto">
          <a:xfrm flipH="0" flipV="0">
            <a:off x="7425835" y="1429098"/>
            <a:ext cx="3108491" cy="34768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простыми словами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429686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330809" y="1648556"/>
            <a:ext cx="7305674" cy="47529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  <p:sp>
        <p:nvSpPr>
          <p:cNvPr id="1929593564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 (QB-задача)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025170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 (QB-задача)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921123839" name="Subtitle 2"/>
          <p:cNvSpPr>
            <a:spLocks noGrp="1"/>
          </p:cNvSpPr>
          <p:nvPr/>
        </p:nvSpPr>
        <p:spPr bwMode="auto">
          <a:xfrm flipH="0" flipV="0">
            <a:off x="1164663" y="3429000"/>
            <a:ext cx="8151201" cy="25303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sz="2600" b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Состояния: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316922" indent="-316922" algn="l">
              <a:buFont typeface="Arial"/>
              <a:buAutoNum type="arabicPeriod"/>
              <a:defRPr/>
            </a:pP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Q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(c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 E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(m)), где k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K, 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 algn="l">
              <a:buFont typeface="Arial"/>
              <a:buAutoNum type="arabicPeriod"/>
              <a:defRPr/>
            </a:pP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(c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 E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(m))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b="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Q, если Q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≠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Ø, где t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T,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K, 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 algn="l">
              <a:buFont typeface="Arial"/>
              <a:buAutoNum type="arabicPeriod"/>
              <a:defRPr/>
            </a:pP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(c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 E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(v))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b="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Q, если Q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Ø, где t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T,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∉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K, 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 algn="l">
              <a:buFont typeface="Arial"/>
              <a:buAutoNum type="arabicPeriod"/>
              <a:defRPr/>
            </a:pP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m’ = D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lang="ru-RU" sz="26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-1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(c), где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endParaRPr sz="2600" b="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14374206" name=""/>
          <p:cNvSpPr txBox="1"/>
          <p:nvPr/>
        </p:nvSpPr>
        <p:spPr bwMode="auto">
          <a:xfrm flipH="0" flipV="0">
            <a:off x="1164663" y="2253028"/>
            <a:ext cx="9429294" cy="884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600" b="1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Система:</a:t>
            </a:r>
            <a:endParaRPr lang="ru-RU" sz="2600" b="0" i="1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QB-net = 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Σ</a:t>
            </a:r>
            <a:r>
              <a:rPr lang="ru-RU" sz="2600" b="0" i="1" u="none" strike="noStrike" cap="none" spc="0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=1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(T = {t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}, K = {k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}, C = {(c 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{E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kj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(m), E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(v)}) 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b="0" i="1" u="none" strike="noStrike" cap="none" spc="0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ti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Qi})</a:t>
            </a:r>
            <a:endParaRPr sz="2600" b="0"/>
          </a:p>
        </p:txBody>
      </p:sp>
      <p:sp>
        <p:nvSpPr>
          <p:cNvPr id="810188024" name="Subtitle 2"/>
          <p:cNvSpPr>
            <a:spLocks noGrp="1"/>
          </p:cNvSpPr>
          <p:nvPr/>
        </p:nvSpPr>
        <p:spPr bwMode="auto">
          <a:xfrm flipH="0" flipV="0">
            <a:off x="7059488" y="1429097"/>
            <a:ext cx="3438202" cy="3476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формальным языком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6241582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873" y="408136"/>
            <a:ext cx="12215197" cy="55021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Сравнение с другими задачами анонимизации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graphicFrame>
        <p:nvGraphicFramePr>
          <p:cNvPr id="2138304123" name=""/>
          <p:cNvGraphicFramePr>
            <a:graphicFrameLocks xmlns:a="http://schemas.openxmlformats.org/drawingml/2006/main"/>
          </p:cNvGraphicFramePr>
          <p:nvPr/>
        </p:nvGraphicFramePr>
        <p:xfrm>
          <a:off x="1873" y="1196241"/>
          <a:ext cx="12215197" cy="5668152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5275095"/>
                <a:gridCol w="1818688"/>
                <a:gridCol w="1090956"/>
                <a:gridCol w="1455464"/>
                <a:gridCol w="1273210"/>
                <a:gridCol w="1273210"/>
              </a:tblGrid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QB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EI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DC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Proxy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511325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Теоретическая доказуемость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Накопительный эффект анонимности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Полиморфизм информации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Вероятностная маршрутизация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Периодичность генерации сообщений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3280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200" b="1">
                          <a:latin typeface="Times New Roman"/>
                          <a:cs typeface="Times New Roman"/>
                        </a:rPr>
                        <a:t>Независимость анонимности от связей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  <a:beve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  <a:beve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bevel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bevel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bevel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bevel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Простота масштабирования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bevel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bevel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bevel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Простота программной реализации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Стадия анонимности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5^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1^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4 или 6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374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Сеть-представитель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bevel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Hidden Lake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Herbivore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bevel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Tor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Crowds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bevel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20638" name="Subtitle 2"/>
          <p:cNvSpPr>
            <a:spLocks noGrp="1"/>
          </p:cNvSpPr>
          <p:nvPr/>
        </p:nvSpPr>
        <p:spPr bwMode="auto">
          <a:xfrm flipH="0" flipV="0">
            <a:off x="6687692" y="1587729"/>
            <a:ext cx="5128845" cy="368254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 относится к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абстрактным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анонимным сетям, которым не важны такие критерии, как: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уровень централизации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количество узлов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расположение узлов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связь между узлами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0858171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33398" y="1427987"/>
            <a:ext cx="5751312" cy="377920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9005497" name="Subtitle 2"/>
          <p:cNvSpPr>
            <a:spLocks noGrp="1"/>
          </p:cNvSpPr>
          <p:nvPr/>
        </p:nvSpPr>
        <p:spPr bwMode="auto">
          <a:xfrm flipH="0" flipV="0">
            <a:off x="5638061" y="2546105"/>
            <a:ext cx="5885390" cy="25021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 счёт своей абстрактности сеть «Hidden Lake» способна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формировать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тайные каналы связи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 анонимизирующим свойством даже внутри централизованных сервисов</a:t>
            </a:r>
            <a:endParaRPr sz="26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21162401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39732" y="1498903"/>
            <a:ext cx="4017717" cy="4017717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23</Slides>
  <Notes>23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21</cp:revision>
  <dcterms:modified xsi:type="dcterms:W3CDTF">2024-05-21T08:06:06Z</dcterms:modified>
  <cp:category/>
  <cp:contentStatus/>
  <cp:version/>
</cp:coreProperties>
</file>