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58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5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gramming_model" TargetMode="External"/><Relationship Id="rId2" Type="http://schemas.openxmlformats.org/officeDocument/2006/relationships/hyperlink" Target="http://en.wikipedia.org/wiki/MapRe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luster_(computing)" TargetMode="External"/><Relationship Id="rId5" Type="http://schemas.openxmlformats.org/officeDocument/2006/relationships/hyperlink" Target="http://en.wikipedia.org/wiki/Distributed_computing" TargetMode="External"/><Relationship Id="rId4" Type="http://schemas.openxmlformats.org/officeDocument/2006/relationships/hyperlink" Target="http://en.wikipedia.org/wiki/Parallel_computi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soft-nearshore/blog/tree/master/2013-09/hadoop-map-reduc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adoop" TargetMode="External"/><Relationship Id="rId2" Type="http://schemas.openxmlformats.org/officeDocument/2006/relationships/hyperlink" Target="http://en.wikipedia.org/wiki/MapRedu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adoop.apache.org/docs/stable/mapred_tutorial.html" TargetMode="External"/><Relationship Id="rId4" Type="http://schemas.openxmlformats.org/officeDocument/2006/relationships/hyperlink" Target="http://hadoop.apach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Jobs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Data </a:t>
            </a:r>
            <a:r>
              <a:rPr lang="en-US" dirty="0" err="1" smtClean="0"/>
              <a:t>Processign</a:t>
            </a:r>
            <a:r>
              <a:rPr lang="en-US" dirty="0"/>
              <a:t> </a:t>
            </a:r>
            <a:r>
              <a:rPr lang="en-US" dirty="0" smtClean="0"/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8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– Output 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the Reducer Output into the right format</a:t>
            </a:r>
          </a:p>
          <a:p>
            <a:pPr lvl="1"/>
            <a:r>
              <a:rPr lang="en-US" dirty="0" smtClean="0"/>
              <a:t>Text or Binary?</a:t>
            </a:r>
          </a:p>
          <a:p>
            <a:pPr lvl="1"/>
            <a:r>
              <a:rPr lang="en-US" dirty="0" smtClean="0"/>
              <a:t>Compressed or Plain?</a:t>
            </a:r>
          </a:p>
          <a:p>
            <a:pPr lvl="1"/>
            <a:r>
              <a:rPr lang="en-US" dirty="0" smtClean="0"/>
              <a:t>UTF-8 or ASCII?</a:t>
            </a:r>
          </a:p>
          <a:p>
            <a:pPr lvl="1"/>
            <a:r>
              <a:rPr lang="en-US" dirty="0" smtClean="0"/>
              <a:t>CSV or JSON?</a:t>
            </a:r>
          </a:p>
          <a:p>
            <a:endParaRPr lang="en-US" dirty="0"/>
          </a:p>
          <a:p>
            <a:r>
              <a:rPr lang="en-US" dirty="0" smtClean="0"/>
              <a:t>Output can potentially be the Input for a chained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7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Dataflow -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Reader and Input Splits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Combine</a:t>
            </a:r>
          </a:p>
          <a:p>
            <a:r>
              <a:rPr lang="en-US" dirty="0" smtClean="0"/>
              <a:t>Sort</a:t>
            </a:r>
          </a:p>
          <a:p>
            <a:r>
              <a:rPr lang="en-US" dirty="0" smtClean="0"/>
              <a:t>Reduce</a:t>
            </a:r>
          </a:p>
          <a:p>
            <a:r>
              <a:rPr lang="en-US" dirty="0" smtClean="0"/>
              <a:t>Output Writer</a:t>
            </a:r>
          </a:p>
          <a:p>
            <a:endParaRPr lang="en-US" dirty="0"/>
          </a:p>
          <a:p>
            <a:r>
              <a:rPr lang="en-US" dirty="0" smtClean="0"/>
              <a:t>Keep in mind that this is Distributed!</a:t>
            </a:r>
          </a:p>
        </p:txBody>
      </p:sp>
    </p:spTree>
    <p:extLst>
      <p:ext uri="{BB962C8B-B14F-4D97-AF65-F5344CB8AC3E}">
        <p14:creationId xmlns:p14="http://schemas.microsoft.com/office/powerpoint/2010/main" val="60223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http://hadoop.apache.org/</a:t>
            </a:r>
            <a:endParaRPr lang="en-US" dirty="0" smtClean="0"/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Distributed </a:t>
            </a:r>
            <a:r>
              <a:rPr lang="en-US" dirty="0"/>
              <a:t>processing of large data sets across clusters of </a:t>
            </a:r>
            <a:r>
              <a:rPr lang="en-US" dirty="0" smtClean="0"/>
              <a:t>commodity computers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YARN: Job Scheduling and Cluster Resource Management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Cassandra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7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Tracker</a:t>
            </a:r>
          </a:p>
          <a:p>
            <a:pPr lvl="1"/>
            <a:r>
              <a:rPr lang="en-US" dirty="0" smtClean="0"/>
              <a:t>Runs in the Master node</a:t>
            </a:r>
          </a:p>
          <a:p>
            <a:pPr lvl="1"/>
            <a:r>
              <a:rPr lang="en-US" dirty="0" smtClean="0"/>
              <a:t>Schedules jobs and keeps track of success/failed tasks</a:t>
            </a:r>
          </a:p>
          <a:p>
            <a:pPr lvl="1"/>
            <a:r>
              <a:rPr lang="en-US" dirty="0" smtClean="0"/>
              <a:t>Accepts client requests for M/R jobs</a:t>
            </a:r>
          </a:p>
          <a:p>
            <a:pPr lvl="1"/>
            <a:r>
              <a:rPr lang="en-US" dirty="0" smtClean="0"/>
              <a:t>Upon task failures, reschedules the task at a different Data node</a:t>
            </a:r>
          </a:p>
          <a:p>
            <a:r>
              <a:rPr lang="en-US" dirty="0" smtClean="0"/>
              <a:t>Task Tracker</a:t>
            </a:r>
          </a:p>
          <a:p>
            <a:pPr lvl="1"/>
            <a:r>
              <a:rPr lang="en-US" dirty="0" smtClean="0"/>
              <a:t>Runs in the Data nodes</a:t>
            </a:r>
          </a:p>
          <a:p>
            <a:pPr lvl="1"/>
            <a:r>
              <a:rPr lang="en-US" dirty="0" smtClean="0"/>
              <a:t>Controls the execution of a task (Map or Reduce) within the Data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5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36" y="1774275"/>
            <a:ext cx="8208466" cy="4356068"/>
          </a:xfrm>
        </p:spPr>
      </p:pic>
    </p:spTree>
    <p:extLst>
      <p:ext uri="{BB962C8B-B14F-4D97-AF65-F5344CB8AC3E}">
        <p14:creationId xmlns:p14="http://schemas.microsoft.com/office/powerpoint/2010/main" val="255947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5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- Mapper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945" y="1930400"/>
            <a:ext cx="8644774" cy="46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8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- Reducer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50" y="2202287"/>
            <a:ext cx="10237088" cy="4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87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Tag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46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 Count - Mapper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34" y="2421228"/>
            <a:ext cx="10822948" cy="39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9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en.wikipedia.org/wiki/MapReduce</a:t>
            </a:r>
            <a:endParaRPr lang="en-US" dirty="0" smtClean="0"/>
          </a:p>
          <a:p>
            <a:pPr lvl="1"/>
            <a:r>
              <a:rPr lang="en-US" b="1" dirty="0" err="1"/>
              <a:t>MapReduce</a:t>
            </a:r>
            <a:r>
              <a:rPr lang="en-US" dirty="0"/>
              <a:t> is a </a:t>
            </a:r>
            <a:r>
              <a:rPr lang="en-US" dirty="0">
                <a:hlinkClick r:id="rId3" tooltip="Programming model"/>
              </a:rPr>
              <a:t>programming model</a:t>
            </a:r>
            <a:r>
              <a:rPr lang="en-US" dirty="0"/>
              <a:t> for processing large data sets with a </a:t>
            </a:r>
            <a:r>
              <a:rPr lang="en-US" dirty="0">
                <a:hlinkClick r:id="rId4" tooltip="Parallel computing"/>
              </a:rPr>
              <a:t>parallel</a:t>
            </a:r>
            <a:r>
              <a:rPr lang="en-US" dirty="0"/>
              <a:t>, </a:t>
            </a:r>
            <a:r>
              <a:rPr lang="en-US" dirty="0">
                <a:hlinkClick r:id="rId5" tooltip="Distributed computing"/>
              </a:rPr>
              <a:t>distributed</a:t>
            </a:r>
            <a:r>
              <a:rPr lang="en-US" dirty="0"/>
              <a:t> algorithm on a </a:t>
            </a:r>
            <a:r>
              <a:rPr lang="en-US" dirty="0">
                <a:hlinkClick r:id="rId6" tooltip="Cluster (computing)"/>
              </a:rPr>
              <a:t>cluster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essence</a:t>
            </a:r>
          </a:p>
          <a:p>
            <a:pPr lvl="1"/>
            <a:r>
              <a:rPr lang="en-US" dirty="0" smtClean="0"/>
              <a:t>A different paradigm</a:t>
            </a:r>
          </a:p>
          <a:p>
            <a:pPr lvl="1"/>
            <a:r>
              <a:rPr lang="en-US" dirty="0" smtClean="0"/>
              <a:t>Process large data sets thru simple operations</a:t>
            </a:r>
          </a:p>
          <a:p>
            <a:pPr lvl="1"/>
            <a:r>
              <a:rPr lang="en-US" dirty="0" smtClean="0"/>
              <a:t>A goal can be achieved thru 1 or more </a:t>
            </a:r>
            <a:r>
              <a:rPr lang="en-US" dirty="0" err="1" smtClean="0"/>
              <a:t>MapReduce</a:t>
            </a:r>
            <a:r>
              <a:rPr lang="en-US" dirty="0" smtClean="0"/>
              <a:t> operations</a:t>
            </a:r>
          </a:p>
          <a:p>
            <a:endParaRPr lang="en-US" dirty="0"/>
          </a:p>
          <a:p>
            <a:r>
              <a:rPr lang="en-US" dirty="0" smtClean="0"/>
              <a:t>Forget everything you know, and go back to basics… to the simplest!</a:t>
            </a:r>
          </a:p>
        </p:txBody>
      </p:sp>
    </p:spTree>
    <p:extLst>
      <p:ext uri="{BB962C8B-B14F-4D97-AF65-F5344CB8AC3E}">
        <p14:creationId xmlns:p14="http://schemas.microsoft.com/office/powerpoint/2010/main" val="416683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 Count - Reducer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49" y="2057507"/>
            <a:ext cx="9465971" cy="44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0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and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https://github.com/prosoft-nearshore/blog/tree/master/2013-09/hadoop-map-reduce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80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http://en.wikipedia.org/wiki/MapReduce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en.wikipedia.org/wiki/Hadoop</a:t>
            </a:r>
            <a:endParaRPr lang="en-US" dirty="0" smtClean="0"/>
          </a:p>
          <a:p>
            <a:r>
              <a:rPr lang="en-US" dirty="0">
                <a:hlinkClick r:id="rId4"/>
              </a:rPr>
              <a:t>http://hadoop.apache.org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http://hadoop.apache.org/docs/stable/mapred_tutorial.html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2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Reader and Input Splits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Combine</a:t>
            </a:r>
          </a:p>
          <a:p>
            <a:r>
              <a:rPr lang="en-US" dirty="0" smtClean="0"/>
              <a:t>Sort</a:t>
            </a:r>
          </a:p>
          <a:p>
            <a:r>
              <a:rPr lang="en-US" dirty="0" smtClean="0"/>
              <a:t>Reduce</a:t>
            </a:r>
          </a:p>
          <a:p>
            <a:r>
              <a:rPr lang="en-US" dirty="0" smtClean="0"/>
              <a:t>Output Writer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Count lines per file in a set of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8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– Input Reader and Input Splits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Split the input data set into small /easily manageable chunks called Splits</a:t>
            </a:r>
          </a:p>
          <a:p>
            <a:r>
              <a:rPr lang="en-US" dirty="0" smtClean="0"/>
              <a:t>Each Split is fed into a Map function (Mapper) for processing</a:t>
            </a:r>
          </a:p>
          <a:p>
            <a:r>
              <a:rPr lang="en-US" dirty="0" smtClean="0"/>
              <a:t>Input can be:</a:t>
            </a:r>
          </a:p>
          <a:p>
            <a:pPr lvl="1"/>
            <a:r>
              <a:rPr lang="en-US" dirty="0" smtClean="0"/>
              <a:t>Usually text files, where each new line is a record to process</a:t>
            </a:r>
          </a:p>
          <a:p>
            <a:pPr lvl="1"/>
            <a:r>
              <a:rPr lang="en-US" dirty="0" smtClean="0"/>
              <a:t>Several small files</a:t>
            </a:r>
          </a:p>
          <a:p>
            <a:pPr lvl="1"/>
            <a:r>
              <a:rPr lang="en-US" dirty="0" smtClean="0"/>
              <a:t>A single large splittable file (important factors: format, compression)</a:t>
            </a:r>
          </a:p>
          <a:p>
            <a:r>
              <a:rPr lang="en-US" dirty="0" smtClean="0"/>
              <a:t>Input Reader understands the format of the input files</a:t>
            </a:r>
          </a:p>
          <a:p>
            <a:pPr lvl="1"/>
            <a:r>
              <a:rPr lang="en-US" dirty="0" smtClean="0"/>
              <a:t>Binary or Text? Compressed or Plain? UTF-8 or ASCII? CSV or JSON?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A set of 10 text files (i.e. application log files) -&gt; 10 Splits of data</a:t>
            </a:r>
          </a:p>
        </p:txBody>
      </p:sp>
    </p:spTree>
    <p:extLst>
      <p:ext uri="{BB962C8B-B14F-4D97-AF65-F5344CB8AC3E}">
        <p14:creationId xmlns:p14="http://schemas.microsoft.com/office/powerpoint/2010/main" val="110765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-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Required Phase</a:t>
            </a:r>
          </a:p>
          <a:p>
            <a:pPr lvl="1"/>
            <a:r>
              <a:rPr lang="en-US" dirty="0" smtClean="0"/>
              <a:t>Though it can be an Identity Mapper</a:t>
            </a:r>
          </a:p>
          <a:p>
            <a:r>
              <a:rPr lang="en-US" dirty="0" smtClean="0"/>
              <a:t>A Map function (Mapper) will take the input split, and process each record (line)</a:t>
            </a:r>
          </a:p>
          <a:p>
            <a:pPr lvl="1"/>
            <a:r>
              <a:rPr lang="en-US" dirty="0" smtClean="0"/>
              <a:t>The objective is to project, mutate the data into what needs to be Reduced</a:t>
            </a:r>
          </a:p>
          <a:p>
            <a:r>
              <a:rPr lang="en-US" dirty="0" smtClean="0"/>
              <a:t>Write a Key/Value pair to the intermediate output for the Reducer to feed from</a:t>
            </a:r>
          </a:p>
          <a:p>
            <a:pPr lvl="1"/>
            <a:r>
              <a:rPr lang="en-US" dirty="0" smtClean="0"/>
              <a:t>Key: Will be used to group all mapped outputs with the same Key together</a:t>
            </a:r>
          </a:p>
          <a:p>
            <a:pPr lvl="1"/>
            <a:r>
              <a:rPr lang="en-US" dirty="0" smtClean="0"/>
              <a:t>Value: Will be grouped with all other output values that share the same Key</a:t>
            </a:r>
          </a:p>
          <a:p>
            <a:pPr lvl="1"/>
            <a:r>
              <a:rPr lang="en-US" dirty="0" smtClean="0"/>
              <a:t>Can write 0 or more Key/Value pairs per input record</a:t>
            </a:r>
          </a:p>
          <a:p>
            <a:r>
              <a:rPr lang="en-US" dirty="0" smtClean="0"/>
              <a:t>Number of Mappers depends on the # of Input Splits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Mapper writes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(${filename}, 1)</a:t>
            </a:r>
            <a:r>
              <a:rPr lang="en-US" dirty="0" smtClean="0"/>
              <a:t>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- Combine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explained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3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-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provided (no coding required)</a:t>
            </a:r>
          </a:p>
          <a:p>
            <a:r>
              <a:rPr lang="en-US" dirty="0" smtClean="0"/>
              <a:t>Takes the Output of each Mapper on each of the Cluster nodes</a:t>
            </a:r>
          </a:p>
          <a:p>
            <a:r>
              <a:rPr lang="en-US" dirty="0" smtClean="0"/>
              <a:t>Designates a Key range to each Reducer</a:t>
            </a:r>
          </a:p>
          <a:p>
            <a:pPr lvl="1"/>
            <a:r>
              <a:rPr lang="en-US" dirty="0" smtClean="0"/>
              <a:t>The number of Reducers is configurable. Calculated if not specified.</a:t>
            </a:r>
          </a:p>
          <a:p>
            <a:r>
              <a:rPr lang="en-US" dirty="0" smtClean="0"/>
              <a:t>Sorts each output Key/Value pair to the corresponding Reducer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(‘backend.log’, [1,1,1,1,1,1])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(‘app.log’, [1,1,1])</a:t>
            </a:r>
          </a:p>
        </p:txBody>
      </p:sp>
    </p:spTree>
    <p:extLst>
      <p:ext uri="{BB962C8B-B14F-4D97-AF65-F5344CB8AC3E}">
        <p14:creationId xmlns:p14="http://schemas.microsoft.com/office/powerpoint/2010/main" val="135922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-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Optional</a:t>
            </a:r>
          </a:p>
          <a:p>
            <a:r>
              <a:rPr lang="en-US" dirty="0" smtClean="0"/>
              <a:t>Write a Key/Value pair as final output</a:t>
            </a:r>
          </a:p>
          <a:p>
            <a:pPr lvl="1"/>
            <a:r>
              <a:rPr lang="en-US" dirty="0" smtClean="0"/>
              <a:t>Potentially different data types from Mapper Key and Value data types</a:t>
            </a:r>
          </a:p>
          <a:p>
            <a:r>
              <a:rPr lang="en-US" dirty="0" smtClean="0"/>
              <a:t>The objective is to process and consolidate the multiple grouped input values</a:t>
            </a:r>
          </a:p>
          <a:p>
            <a:pPr lvl="1"/>
            <a:r>
              <a:rPr lang="en-US" dirty="0" smtClean="0"/>
              <a:t>Key: Output record identifier (not necessarily unique)</a:t>
            </a:r>
          </a:p>
          <a:p>
            <a:pPr lvl="1"/>
            <a:r>
              <a:rPr lang="en-US" dirty="0" smtClean="0"/>
              <a:t>Value: Consolidated output of grouped input values</a:t>
            </a:r>
          </a:p>
          <a:p>
            <a:pPr lvl="1"/>
            <a:r>
              <a:rPr lang="en-US" dirty="0" smtClean="0"/>
              <a:t>Can write 0 or more Key/Value pairs per input record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(‘backend.log’,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(‘app.log’,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26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- Combine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</a:p>
          <a:p>
            <a:r>
              <a:rPr lang="en-US" dirty="0" smtClean="0"/>
              <a:t>Reducer that runs locally after the Mapper has finished executing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Mapper output @ Node #1: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(‘backend.log’, 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1,1,1,1])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Combines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(‘backend.log’,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[4])</a:t>
            </a:r>
            <a:endParaRPr lang="en-US" dirty="0" smtClean="0"/>
          </a:p>
          <a:p>
            <a:pPr lvl="1"/>
            <a:r>
              <a:rPr lang="en-US" dirty="0" smtClean="0"/>
              <a:t>Mapper output @ Node #2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(‘backend.log’, [1,1])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Combines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(‘backend.log’, [2])</a:t>
            </a:r>
            <a:endParaRPr lang="en-US" dirty="0"/>
          </a:p>
          <a:p>
            <a:pPr lvl="1"/>
            <a:r>
              <a:rPr lang="en-US" dirty="0" smtClean="0"/>
              <a:t>Sort produces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(‘backend.log’,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[4,2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 smtClean="0"/>
          </a:p>
          <a:p>
            <a:pPr lvl="1"/>
            <a:r>
              <a:rPr lang="en-US" dirty="0" smtClean="0"/>
              <a:t>Reducer outputs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(‘backend.log’,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7263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697</Words>
  <Application>Microsoft Office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Trebuchet MS</vt:lpstr>
      <vt:lpstr>Wingdings 3</vt:lpstr>
      <vt:lpstr>Facet</vt:lpstr>
      <vt:lpstr>MapReduce Jobs</vt:lpstr>
      <vt:lpstr>Definition of MapReduce</vt:lpstr>
      <vt:lpstr>MapReduce Dataflow</vt:lpstr>
      <vt:lpstr>Dataflow – Input Reader and Input Splits</vt:lpstr>
      <vt:lpstr>Dataflow - Map</vt:lpstr>
      <vt:lpstr>Dataflow - Combine</vt:lpstr>
      <vt:lpstr>Dataflow - Sort</vt:lpstr>
      <vt:lpstr>Dataflow - Reduce</vt:lpstr>
      <vt:lpstr>Dataflow - Combine</vt:lpstr>
      <vt:lpstr>Dataflow – Output Writer</vt:lpstr>
      <vt:lpstr>MapReduce Dataflow - Review</vt:lpstr>
      <vt:lpstr>Hadoop MapReduce</vt:lpstr>
      <vt:lpstr>Hadoop Components</vt:lpstr>
      <vt:lpstr>Hadoop Diagram</vt:lpstr>
      <vt:lpstr>Demo</vt:lpstr>
      <vt:lpstr>WordCount - Mapper</vt:lpstr>
      <vt:lpstr>WordCount - Reducer</vt:lpstr>
      <vt:lpstr>Demo</vt:lpstr>
      <vt:lpstr>HTML Tag Count - Mapper</vt:lpstr>
      <vt:lpstr>HTML Tag Count - Reducer</vt:lpstr>
      <vt:lpstr>Source Code and Documents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Jobs</dc:title>
  <dc:creator>Mauricio Morales</dc:creator>
  <cp:lastModifiedBy>Mauricio Morales</cp:lastModifiedBy>
  <cp:revision>16</cp:revision>
  <dcterms:created xsi:type="dcterms:W3CDTF">2013-09-27T00:16:06Z</dcterms:created>
  <dcterms:modified xsi:type="dcterms:W3CDTF">2013-09-27T06:30:58Z</dcterms:modified>
</cp:coreProperties>
</file>