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61" r:id="rId4"/>
    <p:sldId id="265" r:id="rId5"/>
    <p:sldId id="264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6125" autoAdjust="0"/>
  </p:normalViewPr>
  <p:slideViewPr>
    <p:cSldViewPr snapToGrid="0">
      <p:cViewPr varScale="1">
        <p:scale>
          <a:sx n="112" d="100"/>
          <a:sy n="112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57AEC-4709-46C1-8326-4B67088E280B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4291-6122-4F52-8FED-4331DF2A6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34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44291-6122-4F52-8FED-4331DF2A654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3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44291-6122-4F52-8FED-4331DF2A654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69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44291-6122-4F52-8FED-4331DF2A65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3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44291-6122-4F52-8FED-4331DF2A654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84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44291-6122-4F52-8FED-4331DF2A654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834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44291-6122-4F52-8FED-4331DF2A654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83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4730-76F3-4333-BB8F-34C1C9AEA47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7A9F-5350-40AE-B024-C082F2B8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50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4730-76F3-4333-BB8F-34C1C9AEA47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7A9F-5350-40AE-B024-C082F2B8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5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4730-76F3-4333-BB8F-34C1C9AEA47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7A9F-5350-40AE-B024-C082F2B8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15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4730-76F3-4333-BB8F-34C1C9AEA47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7A9F-5350-40AE-B024-C082F2B8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23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4730-76F3-4333-BB8F-34C1C9AEA47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7A9F-5350-40AE-B024-C082F2B8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97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4730-76F3-4333-BB8F-34C1C9AEA47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7A9F-5350-40AE-B024-C082F2B8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8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4730-76F3-4333-BB8F-34C1C9AEA47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7A9F-5350-40AE-B024-C082F2B8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31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4730-76F3-4333-BB8F-34C1C9AEA47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7A9F-5350-40AE-B024-C082F2B8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7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4730-76F3-4333-BB8F-34C1C9AEA47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7A9F-5350-40AE-B024-C082F2B8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3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4730-76F3-4333-BB8F-34C1C9AEA47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7A9F-5350-40AE-B024-C082F2B8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80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4730-76F3-4333-BB8F-34C1C9AEA47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7A9F-5350-40AE-B024-C082F2B8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7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4730-76F3-4333-BB8F-34C1C9AEA473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57A9F-5350-40AE-B024-C082F2B8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7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gi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gi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gi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7.emf"/><Relationship Id="rId7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gif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00344" y="2424041"/>
            <a:ext cx="10995734" cy="68840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NW.UnivariateForecaster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00344" y="3544461"/>
            <a:ext cx="364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2">
                    <a:lumMod val="90000"/>
                  </a:schemeClr>
                </a:solidFill>
              </a:rPr>
              <a:t>numbworks, </a:t>
            </a:r>
            <a:r>
              <a:rPr lang="it-IT" dirty="0" smtClean="0">
                <a:solidFill>
                  <a:schemeClr val="bg2">
                    <a:lumMod val="90000"/>
                  </a:schemeClr>
                </a:solidFill>
              </a:rPr>
              <a:t>Iteration 7 (11-05-2018)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00344" y="3112443"/>
            <a:ext cx="10515600" cy="535835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Documentation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714" y="6490447"/>
            <a:ext cx="1128712" cy="34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526413" y="4839131"/>
            <a:ext cx="2421466" cy="187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/>
          <p:cNvSpPr/>
          <p:nvPr/>
        </p:nvSpPr>
        <p:spPr>
          <a:xfrm>
            <a:off x="594616" y="774067"/>
            <a:ext cx="4789371" cy="3017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44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Iteration 7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714" y="6490447"/>
            <a:ext cx="1128712" cy="343521"/>
          </a:xfrm>
          <a:prstGeom prst="rect">
            <a:avLst/>
          </a:prstGeom>
        </p:spPr>
      </p:pic>
      <p:sp>
        <p:nvSpPr>
          <p:cNvPr id="53" name="Snip Single Corner Rectangle 52"/>
          <p:cNvSpPr/>
          <p:nvPr/>
        </p:nvSpPr>
        <p:spPr>
          <a:xfrm>
            <a:off x="207667" y="594982"/>
            <a:ext cx="1008889" cy="289004"/>
          </a:xfrm>
          <a:prstGeom prst="snip1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Univariate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54" name="Snip Single Corner Rectangle 53"/>
          <p:cNvSpPr/>
          <p:nvPr/>
        </p:nvSpPr>
        <p:spPr>
          <a:xfrm>
            <a:off x="207667" y="4648579"/>
            <a:ext cx="1008889" cy="31112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Multivariate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56" name="Snip Single Corner Rectangle 55"/>
          <p:cNvSpPr/>
          <p:nvPr/>
        </p:nvSpPr>
        <p:spPr>
          <a:xfrm>
            <a:off x="777781" y="1380126"/>
            <a:ext cx="1634875" cy="282498"/>
          </a:xfrm>
          <a:prstGeom prst="snip1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Math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57" name="Snip Single Corner Rectangle 56"/>
          <p:cNvSpPr/>
          <p:nvPr/>
        </p:nvSpPr>
        <p:spPr>
          <a:xfrm>
            <a:off x="777781" y="1757865"/>
            <a:ext cx="1634875" cy="282498"/>
          </a:xfrm>
          <a:prstGeom prst="snip1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Data Model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788615" y="992208"/>
            <a:ext cx="1634875" cy="282498"/>
          </a:xfrm>
          <a:prstGeom prst="snip1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Research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60" name="Snip Single Corner Rectangle 59"/>
          <p:cNvSpPr/>
          <p:nvPr/>
        </p:nvSpPr>
        <p:spPr>
          <a:xfrm>
            <a:off x="788615" y="2145689"/>
            <a:ext cx="1634875" cy="282498"/>
          </a:xfrm>
          <a:prstGeom prst="snip1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Data Retrieval / Storage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61" name="Snip Single Corner Rectangle 60"/>
          <p:cNvSpPr/>
          <p:nvPr/>
        </p:nvSpPr>
        <p:spPr>
          <a:xfrm>
            <a:off x="788615" y="2533513"/>
            <a:ext cx="1634875" cy="282498"/>
          </a:xfrm>
          <a:prstGeom prst="snip1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Code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62" name="Snip Single Corner Rectangle 61"/>
          <p:cNvSpPr/>
          <p:nvPr/>
        </p:nvSpPr>
        <p:spPr>
          <a:xfrm>
            <a:off x="788615" y="2921337"/>
            <a:ext cx="1634875" cy="282498"/>
          </a:xfrm>
          <a:prstGeom prst="snip1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Unit Tests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64" name="Snip Single Corner Rectangle 63"/>
          <p:cNvSpPr/>
          <p:nvPr/>
        </p:nvSpPr>
        <p:spPr>
          <a:xfrm>
            <a:off x="2777851" y="1325557"/>
            <a:ext cx="1634875" cy="282498"/>
          </a:xfrm>
          <a:prstGeom prst="snip1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Observation 1 / Back-End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65" name="Snip Single Corner Rectangle 64"/>
          <p:cNvSpPr/>
          <p:nvPr/>
        </p:nvSpPr>
        <p:spPr>
          <a:xfrm>
            <a:off x="3365435" y="1891680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Observation 1 / Front-End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66" name="Snip Single Corner Rectangle 65"/>
          <p:cNvSpPr/>
          <p:nvPr/>
        </p:nvSpPr>
        <p:spPr>
          <a:xfrm>
            <a:off x="3071643" y="1612959"/>
            <a:ext cx="1634875" cy="282498"/>
          </a:xfrm>
          <a:prstGeom prst="snip1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Observation 1 / CLF</a:t>
            </a:r>
            <a:endParaRPr lang="en-GB" sz="900" b="1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66" idx="2"/>
            <a:endCxn id="64" idx="2"/>
          </p:cNvCxnSpPr>
          <p:nvPr/>
        </p:nvCxnSpPr>
        <p:spPr>
          <a:xfrm rot="10800000">
            <a:off x="2777851" y="1466806"/>
            <a:ext cx="293792" cy="287402"/>
          </a:xfrm>
          <a:prstGeom prst="bentConnector3">
            <a:avLst>
              <a:gd name="adj1" fmla="val 144915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2"/>
            <a:endCxn id="66" idx="2"/>
          </p:cNvCxnSpPr>
          <p:nvPr/>
        </p:nvCxnSpPr>
        <p:spPr>
          <a:xfrm rot="10800000">
            <a:off x="3071643" y="1754209"/>
            <a:ext cx="293792" cy="278721"/>
          </a:xfrm>
          <a:prstGeom prst="bentConnector3">
            <a:avLst>
              <a:gd name="adj1" fmla="val 152506"/>
            </a:avLst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nip Single Corner Rectangle 86"/>
          <p:cNvSpPr/>
          <p:nvPr/>
        </p:nvSpPr>
        <p:spPr>
          <a:xfrm>
            <a:off x="788615" y="3317783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Cost Function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89" name="Snip Single Corner Rectangle 88"/>
          <p:cNvSpPr/>
          <p:nvPr/>
        </p:nvSpPr>
        <p:spPr>
          <a:xfrm>
            <a:off x="723960" y="5611218"/>
            <a:ext cx="1634875" cy="282498"/>
          </a:xfrm>
          <a:prstGeom prst="snip1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Math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90" name="Snip Single Corner Rectangle 89"/>
          <p:cNvSpPr/>
          <p:nvPr/>
        </p:nvSpPr>
        <p:spPr>
          <a:xfrm>
            <a:off x="723960" y="5988957"/>
            <a:ext cx="1634875" cy="282498"/>
          </a:xfrm>
          <a:prstGeom prst="snip1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Data Model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92" name="Snip Single Corner Rectangle 91"/>
          <p:cNvSpPr/>
          <p:nvPr/>
        </p:nvSpPr>
        <p:spPr>
          <a:xfrm>
            <a:off x="734794" y="5223300"/>
            <a:ext cx="1634875" cy="282498"/>
          </a:xfrm>
          <a:prstGeom prst="snip1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Research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06" name="Snip Single Corner Rectangle 105"/>
          <p:cNvSpPr/>
          <p:nvPr/>
        </p:nvSpPr>
        <p:spPr>
          <a:xfrm>
            <a:off x="2846475" y="2500678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Observation 2 / Back-End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07" name="Snip Single Corner Rectangle 106"/>
          <p:cNvSpPr/>
          <p:nvPr/>
        </p:nvSpPr>
        <p:spPr>
          <a:xfrm>
            <a:off x="3434059" y="3066801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Observation 2 / Front-End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08" name="Snip Single Corner Rectangle 107"/>
          <p:cNvSpPr/>
          <p:nvPr/>
        </p:nvSpPr>
        <p:spPr>
          <a:xfrm>
            <a:off x="3140267" y="2788080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Observation 2 / CLF</a:t>
            </a:r>
            <a:endParaRPr lang="en-GB" sz="900" b="1" dirty="0">
              <a:solidFill>
                <a:schemeClr val="tx1"/>
              </a:solidFill>
            </a:endParaRPr>
          </a:p>
        </p:txBody>
      </p:sp>
      <p:cxnSp>
        <p:nvCxnSpPr>
          <p:cNvPr id="109" name="Elbow Connector 108"/>
          <p:cNvCxnSpPr>
            <a:stCxn id="108" idx="2"/>
            <a:endCxn id="106" idx="2"/>
          </p:cNvCxnSpPr>
          <p:nvPr/>
        </p:nvCxnSpPr>
        <p:spPr>
          <a:xfrm rot="10800000">
            <a:off x="2846475" y="2641927"/>
            <a:ext cx="293792" cy="287402"/>
          </a:xfrm>
          <a:prstGeom prst="bentConnector3">
            <a:avLst>
              <a:gd name="adj1" fmla="val 144915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7" idx="2"/>
            <a:endCxn id="108" idx="2"/>
          </p:cNvCxnSpPr>
          <p:nvPr/>
        </p:nvCxnSpPr>
        <p:spPr>
          <a:xfrm rot="10800000">
            <a:off x="3140267" y="2929330"/>
            <a:ext cx="293792" cy="278721"/>
          </a:xfrm>
          <a:prstGeom prst="bentConnector3">
            <a:avLst>
              <a:gd name="adj1" fmla="val 152506"/>
            </a:avLst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546182" y="1103796"/>
            <a:ext cx="2620112" cy="12594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679990" y="5141994"/>
            <a:ext cx="1810717" cy="4214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/>
          <p:cNvSpPr txBox="1"/>
          <p:nvPr/>
        </p:nvSpPr>
        <p:spPr>
          <a:xfrm>
            <a:off x="4905954" y="300233"/>
            <a:ext cx="16626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rgbClr val="00B050"/>
                </a:solidFill>
              </a:rPr>
              <a:t>Deployed to NonProd!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Let’s see how it goes </a:t>
            </a:r>
            <a:r>
              <a:rPr lang="it-IT" sz="1050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GB" sz="1050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82272" y="3975612"/>
            <a:ext cx="357064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rgbClr val="00B050"/>
                </a:solidFill>
              </a:rPr>
              <a:t>Next!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The next ML-related time slot will be dedicated to this. 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I also got a book that talks only about «Time Series Analisys».</a:t>
            </a:r>
            <a:endParaRPr lang="en-GB" sz="1050" dirty="0">
              <a:solidFill>
                <a:srgbClr val="00B050"/>
              </a:solidFill>
            </a:endParaRPr>
          </a:p>
        </p:txBody>
      </p:sp>
      <p:cxnSp>
        <p:nvCxnSpPr>
          <p:cNvPr id="75" name="Elbow Connector 74"/>
          <p:cNvCxnSpPr>
            <a:stCxn id="71" idx="0"/>
            <a:endCxn id="73" idx="2"/>
          </p:cNvCxnSpPr>
          <p:nvPr/>
        </p:nvCxnSpPr>
        <p:spPr>
          <a:xfrm rot="5400000" flipH="1" flipV="1">
            <a:off x="4602736" y="-30766"/>
            <a:ext cx="388065" cy="1881061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2" idx="0"/>
            <a:endCxn id="74" idx="2"/>
          </p:cNvCxnSpPr>
          <p:nvPr/>
        </p:nvCxnSpPr>
        <p:spPr>
          <a:xfrm rot="5400000" flipH="1" flipV="1">
            <a:off x="2381822" y="3756221"/>
            <a:ext cx="589301" cy="2182246"/>
          </a:xfrm>
          <a:prstGeom prst="bentConnector3">
            <a:avLst>
              <a:gd name="adj1" fmla="val 77309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441466" y="255686"/>
            <a:ext cx="2650560" cy="6011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923" y="583844"/>
            <a:ext cx="2401792" cy="12951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037" y="2102640"/>
            <a:ext cx="2362504" cy="172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8274" y="4108298"/>
            <a:ext cx="2402267" cy="1939359"/>
          </a:xfrm>
          <a:prstGeom prst="rect">
            <a:avLst/>
          </a:prstGeom>
        </p:spPr>
      </p:pic>
      <p:cxnSp>
        <p:nvCxnSpPr>
          <p:cNvPr id="77" name="Elbow Connector 76"/>
          <p:cNvCxnSpPr>
            <a:stCxn id="78" idx="2"/>
            <a:endCxn id="76" idx="1"/>
          </p:cNvCxnSpPr>
          <p:nvPr/>
        </p:nvCxnSpPr>
        <p:spPr>
          <a:xfrm rot="16200000" flipH="1">
            <a:off x="8405453" y="2225229"/>
            <a:ext cx="186818" cy="1885207"/>
          </a:xfrm>
          <a:prstGeom prst="bentConnector2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70936" y="2174178"/>
            <a:ext cx="357064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rgbClr val="00B050"/>
                </a:solidFill>
              </a:rPr>
              <a:t>Added First Month Logic</a:t>
            </a:r>
            <a:endParaRPr lang="it-IT" sz="1050" b="1" dirty="0" smtClean="0">
              <a:solidFill>
                <a:srgbClr val="00B050"/>
              </a:solidFill>
            </a:endParaRPr>
          </a:p>
          <a:p>
            <a:r>
              <a:rPr lang="en-GB" sz="1050" dirty="0">
                <a:solidFill>
                  <a:srgbClr val="00B050"/>
                </a:solidFill>
              </a:rPr>
              <a:t>In a sliding window of six months</a:t>
            </a:r>
            <a:r>
              <a:rPr lang="en-GB" sz="1050" dirty="0" smtClean="0">
                <a:solidFill>
                  <a:srgbClr val="00B050"/>
                </a:solidFill>
              </a:rPr>
              <a:t>, the </a:t>
            </a:r>
            <a:r>
              <a:rPr lang="en-GB" sz="1050" dirty="0">
                <a:solidFill>
                  <a:srgbClr val="00B050"/>
                </a:solidFill>
              </a:rPr>
              <a:t>first month isn't usually considered, because it contains </a:t>
            </a:r>
            <a:r>
              <a:rPr lang="en-GB" sz="1050" dirty="0" smtClean="0">
                <a:solidFill>
                  <a:srgbClr val="00B050"/>
                </a:solidFill>
              </a:rPr>
              <a:t>an </a:t>
            </a:r>
            <a:r>
              <a:rPr lang="en-GB" sz="1050" dirty="0">
                <a:solidFill>
                  <a:srgbClr val="00B050"/>
                </a:solidFill>
              </a:rPr>
              <a:t>un-usually low value that could lead to wrong estimations. If you want to consider it </a:t>
            </a:r>
            <a:r>
              <a:rPr lang="en-GB" sz="1050" dirty="0" smtClean="0">
                <a:solidFill>
                  <a:srgbClr val="00B050"/>
                </a:solidFill>
              </a:rPr>
              <a:t>anyway, please set </a:t>
            </a:r>
            <a:r>
              <a:rPr lang="en-GB" sz="1050" dirty="0" err="1" smtClean="0">
                <a:solidFill>
                  <a:srgbClr val="00B050"/>
                </a:solidFill>
              </a:rPr>
              <a:t>boolAllowFirstMonth</a:t>
            </a:r>
            <a:r>
              <a:rPr lang="en-GB" sz="1050" dirty="0" smtClean="0">
                <a:solidFill>
                  <a:srgbClr val="00B050"/>
                </a:solidFill>
              </a:rPr>
              <a:t> </a:t>
            </a:r>
            <a:r>
              <a:rPr lang="en-GB" sz="1050" dirty="0">
                <a:solidFill>
                  <a:srgbClr val="00B050"/>
                </a:solidFill>
              </a:rPr>
              <a:t>= </a:t>
            </a:r>
            <a:r>
              <a:rPr lang="en-GB" sz="1050" dirty="0" smtClean="0">
                <a:solidFill>
                  <a:srgbClr val="00B050"/>
                </a:solidFill>
              </a:rPr>
              <a:t>true.</a:t>
            </a:r>
            <a:endParaRPr lang="en-GB" sz="1050" dirty="0">
              <a:solidFill>
                <a:srgbClr val="00B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78978" y="6296155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/>
              <a:t>[...]</a:t>
            </a:r>
            <a:endParaRPr lang="en-GB" sz="1050" dirty="0"/>
          </a:p>
        </p:txBody>
      </p:sp>
      <p:sp>
        <p:nvSpPr>
          <p:cNvPr id="111" name="TextBox 110"/>
          <p:cNvSpPr txBox="1"/>
          <p:nvPr/>
        </p:nvSpPr>
        <p:spPr>
          <a:xfrm>
            <a:off x="2493075" y="5641259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/>
              <a:t>[...]</a:t>
            </a:r>
            <a:endParaRPr lang="en-GB" sz="1050" dirty="0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7868" y="6068368"/>
            <a:ext cx="5587658" cy="354745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7868" y="5417809"/>
            <a:ext cx="5586978" cy="354701"/>
          </a:xfrm>
          <a:prstGeom prst="rect">
            <a:avLst/>
          </a:prstGeom>
        </p:spPr>
      </p:pic>
      <p:sp>
        <p:nvSpPr>
          <p:cNvPr id="122" name="Rectangle 121"/>
          <p:cNvSpPr/>
          <p:nvPr/>
        </p:nvSpPr>
        <p:spPr>
          <a:xfrm>
            <a:off x="3522982" y="5830478"/>
            <a:ext cx="29546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/>
              <a:t>Not considering the first month		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522982" y="5171754"/>
            <a:ext cx="16850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/>
              <a:t>Considering the first month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522982" y="5098776"/>
            <a:ext cx="5715650" cy="14352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Elbow Connector 124"/>
          <p:cNvCxnSpPr>
            <a:stCxn id="124" idx="3"/>
            <a:endCxn id="76" idx="2"/>
          </p:cNvCxnSpPr>
          <p:nvPr/>
        </p:nvCxnSpPr>
        <p:spPr>
          <a:xfrm>
            <a:off x="9238632" y="5816411"/>
            <a:ext cx="1528114" cy="450386"/>
          </a:xfrm>
          <a:prstGeom prst="bentConnector4">
            <a:avLst>
              <a:gd name="adj1" fmla="val 6637"/>
              <a:gd name="adj2" fmla="val 150756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3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860"/>
            <a:ext cx="1244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Iteration 7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714" y="6490447"/>
            <a:ext cx="1128712" cy="3435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71" y="751285"/>
            <a:ext cx="10560288" cy="831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73" y="1582946"/>
            <a:ext cx="11654853" cy="1132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971" y="2701901"/>
            <a:ext cx="11654853" cy="422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89" y="5322027"/>
            <a:ext cx="11654853" cy="4534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4327" y="3376186"/>
            <a:ext cx="2133600" cy="173494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26688" y="3346428"/>
            <a:ext cx="230459" cy="115972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9279702" y="3544462"/>
            <a:ext cx="298645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rgbClr val="00B050"/>
                </a:solidFill>
              </a:rPr>
              <a:t>Common Language Framework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It will allows us to easily pivot forecasted observations back to their original nomenclature, while keeping the advantages to store them in a generic and standardized table.</a:t>
            </a:r>
            <a:endParaRPr lang="en-GB" sz="1050" dirty="0">
              <a:solidFill>
                <a:srgbClr val="00B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941" y="5230068"/>
            <a:ext cx="11819744" cy="6295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Elbow Connector 36"/>
          <p:cNvCxnSpPr>
            <a:endCxn id="33" idx="0"/>
          </p:cNvCxnSpPr>
          <p:nvPr/>
        </p:nvCxnSpPr>
        <p:spPr>
          <a:xfrm rot="10800000" flipV="1">
            <a:off x="5999814" y="3925924"/>
            <a:ext cx="1926875" cy="1304144"/>
          </a:xfrm>
          <a:prstGeom prst="bentConnector2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171867" y="2844929"/>
            <a:ext cx="5971900" cy="3095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Elbow Connector 38"/>
          <p:cNvCxnSpPr>
            <a:stCxn id="38" idx="2"/>
            <a:endCxn id="31" idx="0"/>
          </p:cNvCxnSpPr>
          <p:nvPr/>
        </p:nvCxnSpPr>
        <p:spPr>
          <a:xfrm rot="5400000">
            <a:off x="8503885" y="2692496"/>
            <a:ext cx="191966" cy="1115899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557365" y="1666698"/>
            <a:ext cx="643738" cy="11222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5470514" y="2940229"/>
            <a:ext cx="643738" cy="225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41"/>
          <p:cNvCxnSpPr>
            <a:stCxn id="40" idx="2"/>
            <a:endCxn id="41" idx="1"/>
          </p:cNvCxnSpPr>
          <p:nvPr/>
        </p:nvCxnSpPr>
        <p:spPr>
          <a:xfrm rot="16200000" flipH="1">
            <a:off x="5042846" y="2625336"/>
            <a:ext cx="264057" cy="591280"/>
          </a:xfrm>
          <a:prstGeom prst="bentConnector2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24022" y="1390979"/>
            <a:ext cx="10714609" cy="17994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173220" y="4117829"/>
            <a:ext cx="44863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rgbClr val="00B050"/>
                </a:solidFill>
              </a:rPr>
              <a:t>We can store in the tables as many Sliding Windows as we like.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The view will always consider only the most recent one for those criteria. 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This allow us to do as many forecasting tasks as we like for the same criteria</a:t>
            </a:r>
            <a:endParaRPr lang="en-GB" sz="1050" dirty="0">
              <a:solidFill>
                <a:srgbClr val="00B05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91651" y="5638975"/>
            <a:ext cx="1283223" cy="1365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Elbow Connector 47"/>
          <p:cNvCxnSpPr>
            <a:stCxn id="45" idx="1"/>
            <a:endCxn id="47" idx="0"/>
          </p:cNvCxnSpPr>
          <p:nvPr/>
        </p:nvCxnSpPr>
        <p:spPr>
          <a:xfrm rot="10800000" flipH="1" flipV="1">
            <a:off x="324021" y="1480949"/>
            <a:ext cx="1909241" cy="4158025"/>
          </a:xfrm>
          <a:prstGeom prst="bentConnector4">
            <a:avLst>
              <a:gd name="adj1" fmla="val -11973"/>
              <a:gd name="adj2" fmla="val 79583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01103" y="5943233"/>
            <a:ext cx="603008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rgbClr val="00B050"/>
                </a:solidFill>
              </a:rPr>
              <a:t>PowerBi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The ‘ForecastingType’ field will enable us to switch between univariate and multivariate forecasted values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(different possible reporting scenarios our of the same table).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776306" y="5598896"/>
            <a:ext cx="812937" cy="2166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0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44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Iteration 6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714" y="6490447"/>
            <a:ext cx="1128712" cy="3435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41" y="693598"/>
            <a:ext cx="8469833" cy="483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94" y="1497879"/>
            <a:ext cx="11657972" cy="23967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72479" y="2644197"/>
            <a:ext cx="812937" cy="2166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94" y="4096761"/>
            <a:ext cx="11723914" cy="6908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85416" y="1665253"/>
            <a:ext cx="346564" cy="2230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Elbow Connector 12"/>
          <p:cNvCxnSpPr>
            <a:stCxn id="11" idx="3"/>
            <a:endCxn id="23" idx="1"/>
          </p:cNvCxnSpPr>
          <p:nvPr/>
        </p:nvCxnSpPr>
        <p:spPr>
          <a:xfrm flipV="1">
            <a:off x="6831980" y="1665253"/>
            <a:ext cx="2034949" cy="111512"/>
          </a:xfrm>
          <a:prstGeom prst="bentConnector3">
            <a:avLst>
              <a:gd name="adj1" fmla="val 48904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77055" y="4415884"/>
            <a:ext cx="854926" cy="1932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Elbow Connector 16"/>
          <p:cNvCxnSpPr>
            <a:stCxn id="9" idx="3"/>
            <a:endCxn id="16" idx="0"/>
          </p:cNvCxnSpPr>
          <p:nvPr/>
        </p:nvCxnSpPr>
        <p:spPr>
          <a:xfrm flipH="1">
            <a:off x="6404518" y="2752533"/>
            <a:ext cx="80898" cy="1663351"/>
          </a:xfrm>
          <a:prstGeom prst="bentConnector4">
            <a:avLst>
              <a:gd name="adj1" fmla="val -282578"/>
              <a:gd name="adj2" fmla="val 53257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6929" y="810560"/>
            <a:ext cx="3220993" cy="170938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30" name="Rectangle 29"/>
          <p:cNvSpPr/>
          <p:nvPr/>
        </p:nvSpPr>
        <p:spPr>
          <a:xfrm>
            <a:off x="4086736" y="1019967"/>
            <a:ext cx="3838064" cy="15318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1980" y="5099023"/>
            <a:ext cx="2133600" cy="173494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694341" y="5069265"/>
            <a:ext cx="230459" cy="115972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912878" y="4415884"/>
            <a:ext cx="5120929" cy="3717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Elbow Connector 35"/>
          <p:cNvCxnSpPr>
            <a:stCxn id="35" idx="2"/>
            <a:endCxn id="34" idx="0"/>
          </p:cNvCxnSpPr>
          <p:nvPr/>
        </p:nvCxnSpPr>
        <p:spPr>
          <a:xfrm rot="5400000">
            <a:off x="8500633" y="4096555"/>
            <a:ext cx="281648" cy="1663772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31318" y="4419711"/>
            <a:ext cx="1145736" cy="36790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3498964" y="4897967"/>
            <a:ext cx="29864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rgbClr val="00B050"/>
                </a:solidFill>
              </a:rPr>
              <a:t>Cost function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These will be used to improve the accuracy («cost function»). There will also be some views to monitor the accuracy (%) in real-time.</a:t>
            </a:r>
            <a:endParaRPr lang="en-GB" sz="1050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51760" y="233536"/>
            <a:ext cx="45062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rgbClr val="00B050"/>
                </a:solidFill>
              </a:rPr>
              <a:t>It will look like this!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Data in the tables are non-production, but we’ll have production data soon.</a:t>
            </a:r>
            <a:endParaRPr lang="en-GB" sz="1050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93874" y="299983"/>
            <a:ext cx="45062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rgbClr val="00B050"/>
                </a:solidFill>
              </a:rPr>
              <a:t>The data model already support multivariate!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Up to six steps ahead, also if the suggested ones are max three.</a:t>
            </a:r>
            <a:endParaRPr lang="en-GB" sz="1050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047355" y="5267299"/>
            <a:ext cx="298645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rgbClr val="00B050"/>
                </a:solidFill>
              </a:rPr>
              <a:t>Common Language Framework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It will allows us to easily pivot forecasted observations back to their original nomenclature, while keeping the advantages to store them in a generic and standardized table.</a:t>
            </a:r>
            <a:endParaRPr lang="en-GB" sz="105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50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8540546" y="527824"/>
            <a:ext cx="3461473" cy="5746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44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Iteration 6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714" y="6490447"/>
            <a:ext cx="1128712" cy="343521"/>
          </a:xfrm>
          <a:prstGeom prst="rect">
            <a:avLst/>
          </a:prstGeom>
        </p:spPr>
      </p:pic>
      <p:sp>
        <p:nvSpPr>
          <p:cNvPr id="43" name="Snip Single Corner Rectangle 42"/>
          <p:cNvSpPr/>
          <p:nvPr/>
        </p:nvSpPr>
        <p:spPr>
          <a:xfrm>
            <a:off x="231095" y="2430964"/>
            <a:ext cx="1634875" cy="282498"/>
          </a:xfrm>
          <a:prstGeom prst="snip1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ML.TimeSeriesForecasting</a:t>
            </a:r>
            <a:endParaRPr lang="en-GB" sz="900" b="1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43" idx="2"/>
            <a:endCxn id="53" idx="2"/>
          </p:cNvCxnSpPr>
          <p:nvPr/>
        </p:nvCxnSpPr>
        <p:spPr>
          <a:xfrm rot="10800000" flipH="1" flipV="1">
            <a:off x="231095" y="2572213"/>
            <a:ext cx="275382" cy="1511624"/>
          </a:xfrm>
          <a:prstGeom prst="bentConnector3">
            <a:avLst>
              <a:gd name="adj1" fmla="val -45218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nip Single Corner Rectangle 52"/>
          <p:cNvSpPr/>
          <p:nvPr/>
        </p:nvSpPr>
        <p:spPr>
          <a:xfrm>
            <a:off x="506477" y="3942588"/>
            <a:ext cx="1634875" cy="282498"/>
          </a:xfrm>
          <a:prstGeom prst="snip1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Univariate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54" name="Snip Single Corner Rectangle 53"/>
          <p:cNvSpPr/>
          <p:nvPr/>
        </p:nvSpPr>
        <p:spPr>
          <a:xfrm>
            <a:off x="506476" y="4994911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Multivariate</a:t>
            </a:r>
            <a:endParaRPr lang="en-GB" sz="900" b="1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43" idx="2"/>
            <a:endCxn id="54" idx="2"/>
          </p:cNvCxnSpPr>
          <p:nvPr/>
        </p:nvCxnSpPr>
        <p:spPr>
          <a:xfrm rot="10800000" flipH="1" flipV="1">
            <a:off x="231094" y="2572212"/>
            <a:ext cx="275381" cy="2563947"/>
          </a:xfrm>
          <a:prstGeom prst="bentConnector3">
            <a:avLst>
              <a:gd name="adj1" fmla="val -47917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ingle Corner Rectangle 55"/>
          <p:cNvSpPr/>
          <p:nvPr/>
        </p:nvSpPr>
        <p:spPr>
          <a:xfrm>
            <a:off x="2970580" y="758438"/>
            <a:ext cx="1634875" cy="282498"/>
          </a:xfrm>
          <a:prstGeom prst="snip1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Math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57" name="Snip Single Corner Rectangle 56"/>
          <p:cNvSpPr/>
          <p:nvPr/>
        </p:nvSpPr>
        <p:spPr>
          <a:xfrm>
            <a:off x="2970580" y="1136177"/>
            <a:ext cx="1634875" cy="282498"/>
          </a:xfrm>
          <a:prstGeom prst="snip1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Data Model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58" name="Left Brace 57"/>
          <p:cNvSpPr/>
          <p:nvPr/>
        </p:nvSpPr>
        <p:spPr>
          <a:xfrm>
            <a:off x="2614467" y="104081"/>
            <a:ext cx="312145" cy="3152078"/>
          </a:xfrm>
          <a:prstGeom prst="leftBrace">
            <a:avLst>
              <a:gd name="adj1" fmla="val 24065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Snip Single Corner Rectangle 58"/>
          <p:cNvSpPr/>
          <p:nvPr/>
        </p:nvSpPr>
        <p:spPr>
          <a:xfrm>
            <a:off x="2981414" y="370520"/>
            <a:ext cx="1634875" cy="282498"/>
          </a:xfrm>
          <a:prstGeom prst="snip1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Research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60" name="Snip Single Corner Rectangle 59"/>
          <p:cNvSpPr/>
          <p:nvPr/>
        </p:nvSpPr>
        <p:spPr>
          <a:xfrm>
            <a:off x="2981414" y="1524001"/>
            <a:ext cx="1634875" cy="282498"/>
          </a:xfrm>
          <a:prstGeom prst="snip1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Data Retrieval / Storage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61" name="Snip Single Corner Rectangle 60"/>
          <p:cNvSpPr/>
          <p:nvPr/>
        </p:nvSpPr>
        <p:spPr>
          <a:xfrm>
            <a:off x="2981414" y="1911825"/>
            <a:ext cx="1634875" cy="282498"/>
          </a:xfrm>
          <a:prstGeom prst="snip1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Code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62" name="Snip Single Corner Rectangle 61"/>
          <p:cNvSpPr/>
          <p:nvPr/>
        </p:nvSpPr>
        <p:spPr>
          <a:xfrm>
            <a:off x="2981414" y="2299649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Unit Tests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63" name="Left Brace 62"/>
          <p:cNvSpPr/>
          <p:nvPr/>
        </p:nvSpPr>
        <p:spPr>
          <a:xfrm rot="10800000">
            <a:off x="4645387" y="104079"/>
            <a:ext cx="312145" cy="3152079"/>
          </a:xfrm>
          <a:prstGeom prst="leftBrace">
            <a:avLst>
              <a:gd name="adj1" fmla="val 24065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Snip Single Corner Rectangle 63"/>
          <p:cNvSpPr/>
          <p:nvPr/>
        </p:nvSpPr>
        <p:spPr>
          <a:xfrm>
            <a:off x="5153528" y="703869"/>
            <a:ext cx="1634875" cy="282498"/>
          </a:xfrm>
          <a:prstGeom prst="snip1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Observation 1 / Back-End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65" name="Snip Single Corner Rectangle 64"/>
          <p:cNvSpPr/>
          <p:nvPr/>
        </p:nvSpPr>
        <p:spPr>
          <a:xfrm>
            <a:off x="5741112" y="1269992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Observation 1 / Front-End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66" name="Snip Single Corner Rectangle 65"/>
          <p:cNvSpPr/>
          <p:nvPr/>
        </p:nvSpPr>
        <p:spPr>
          <a:xfrm>
            <a:off x="5447320" y="991271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Observation 1 / CLF</a:t>
            </a:r>
            <a:endParaRPr lang="en-GB" sz="900" b="1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58" idx="1"/>
            <a:endCxn id="53" idx="0"/>
          </p:cNvCxnSpPr>
          <p:nvPr/>
        </p:nvCxnSpPr>
        <p:spPr>
          <a:xfrm rot="10800000" flipV="1">
            <a:off x="2141353" y="1680119"/>
            <a:ext cx="473115" cy="2403717"/>
          </a:xfrm>
          <a:prstGeom prst="bentConnector3">
            <a:avLst>
              <a:gd name="adj1" fmla="val 21716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6" idx="2"/>
            <a:endCxn id="64" idx="2"/>
          </p:cNvCxnSpPr>
          <p:nvPr/>
        </p:nvCxnSpPr>
        <p:spPr>
          <a:xfrm rot="10800000">
            <a:off x="5153528" y="845118"/>
            <a:ext cx="293792" cy="287402"/>
          </a:xfrm>
          <a:prstGeom prst="bentConnector3">
            <a:avLst>
              <a:gd name="adj1" fmla="val 144915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2"/>
            <a:endCxn id="66" idx="2"/>
          </p:cNvCxnSpPr>
          <p:nvPr/>
        </p:nvCxnSpPr>
        <p:spPr>
          <a:xfrm rot="10800000">
            <a:off x="5447320" y="1132521"/>
            <a:ext cx="293792" cy="278721"/>
          </a:xfrm>
          <a:prstGeom prst="bentConnector3">
            <a:avLst>
              <a:gd name="adj1" fmla="val 152506"/>
            </a:avLst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91" idx="1"/>
            <a:endCxn id="54" idx="0"/>
          </p:cNvCxnSpPr>
          <p:nvPr/>
        </p:nvCxnSpPr>
        <p:spPr>
          <a:xfrm rot="10800000" flipV="1">
            <a:off x="2141351" y="5135400"/>
            <a:ext cx="487986" cy="76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06795" y="5369616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/>
              <a:t>Multivariate</a:t>
            </a:r>
          </a:p>
          <a:p>
            <a:r>
              <a:rPr lang="it-IT" sz="1050" dirty="0"/>
              <a:t>U</a:t>
            </a:r>
            <a:r>
              <a:rPr lang="it-IT" sz="1050" dirty="0" smtClean="0"/>
              <a:t>p to 6 steps ahead</a:t>
            </a:r>
            <a:endParaRPr lang="en-GB" sz="1050" dirty="0"/>
          </a:p>
        </p:txBody>
      </p:sp>
      <p:sp>
        <p:nvSpPr>
          <p:cNvPr id="86" name="TextBox 85"/>
          <p:cNvSpPr txBox="1"/>
          <p:nvPr/>
        </p:nvSpPr>
        <p:spPr>
          <a:xfrm>
            <a:off x="1106795" y="4354960"/>
            <a:ext cx="8867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/>
              <a:t>Univariate</a:t>
            </a:r>
          </a:p>
          <a:p>
            <a:r>
              <a:rPr lang="it-IT" sz="1050" dirty="0"/>
              <a:t>1</a:t>
            </a:r>
            <a:r>
              <a:rPr lang="it-IT" sz="1050" dirty="0" smtClean="0"/>
              <a:t> step ahead</a:t>
            </a:r>
            <a:endParaRPr lang="en-GB" sz="1050" dirty="0"/>
          </a:p>
        </p:txBody>
      </p:sp>
      <p:sp>
        <p:nvSpPr>
          <p:cNvPr id="87" name="Snip Single Corner Rectangle 86"/>
          <p:cNvSpPr/>
          <p:nvPr/>
        </p:nvSpPr>
        <p:spPr>
          <a:xfrm>
            <a:off x="2981414" y="2696095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Cost Function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89" name="Snip Single Corner Rectangle 88"/>
          <p:cNvSpPr/>
          <p:nvPr/>
        </p:nvSpPr>
        <p:spPr>
          <a:xfrm>
            <a:off x="2970582" y="4213718"/>
            <a:ext cx="1634875" cy="282498"/>
          </a:xfrm>
          <a:prstGeom prst="snip1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Math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90" name="Snip Single Corner Rectangle 89"/>
          <p:cNvSpPr/>
          <p:nvPr/>
        </p:nvSpPr>
        <p:spPr>
          <a:xfrm>
            <a:off x="2970582" y="4591457"/>
            <a:ext cx="1634875" cy="282498"/>
          </a:xfrm>
          <a:prstGeom prst="snip1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Data Model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91" name="Left Brace 90"/>
          <p:cNvSpPr/>
          <p:nvPr/>
        </p:nvSpPr>
        <p:spPr>
          <a:xfrm>
            <a:off x="2629337" y="3559361"/>
            <a:ext cx="312145" cy="3152078"/>
          </a:xfrm>
          <a:prstGeom prst="leftBrace">
            <a:avLst>
              <a:gd name="adj1" fmla="val 24065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Snip Single Corner Rectangle 91"/>
          <p:cNvSpPr/>
          <p:nvPr/>
        </p:nvSpPr>
        <p:spPr>
          <a:xfrm>
            <a:off x="2981416" y="3825800"/>
            <a:ext cx="1634875" cy="282498"/>
          </a:xfrm>
          <a:prstGeom prst="snip1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Research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93" name="Snip Single Corner Rectangle 92"/>
          <p:cNvSpPr/>
          <p:nvPr/>
        </p:nvSpPr>
        <p:spPr>
          <a:xfrm>
            <a:off x="2981416" y="4979281"/>
            <a:ext cx="1634875" cy="28249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Data Retrieval / Storage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94" name="Snip Single Corner Rectangle 93"/>
          <p:cNvSpPr/>
          <p:nvPr/>
        </p:nvSpPr>
        <p:spPr>
          <a:xfrm>
            <a:off x="2981416" y="5367105"/>
            <a:ext cx="1634875" cy="28249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Code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95" name="Snip Single Corner Rectangle 94"/>
          <p:cNvSpPr/>
          <p:nvPr/>
        </p:nvSpPr>
        <p:spPr>
          <a:xfrm>
            <a:off x="2981416" y="5754929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Unit Tests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96" name="Left Brace 95"/>
          <p:cNvSpPr/>
          <p:nvPr/>
        </p:nvSpPr>
        <p:spPr>
          <a:xfrm rot="10800000">
            <a:off x="4645389" y="3559359"/>
            <a:ext cx="312145" cy="3152079"/>
          </a:xfrm>
          <a:prstGeom prst="leftBrace">
            <a:avLst>
              <a:gd name="adj1" fmla="val 24065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Snip Single Corner Rectangle 96"/>
          <p:cNvSpPr/>
          <p:nvPr/>
        </p:nvSpPr>
        <p:spPr>
          <a:xfrm>
            <a:off x="2981416" y="6151375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Cost Function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00" name="Snip Single Corner Rectangle 99"/>
          <p:cNvSpPr/>
          <p:nvPr/>
        </p:nvSpPr>
        <p:spPr>
          <a:xfrm>
            <a:off x="5153528" y="4496216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Observation 1 / Back-End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01" name="Snip Single Corner Rectangle 100"/>
          <p:cNvSpPr/>
          <p:nvPr/>
        </p:nvSpPr>
        <p:spPr>
          <a:xfrm>
            <a:off x="5741112" y="5062339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Observation 1 / Front-End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02" name="Snip Single Corner Rectangle 101"/>
          <p:cNvSpPr/>
          <p:nvPr/>
        </p:nvSpPr>
        <p:spPr>
          <a:xfrm>
            <a:off x="5447320" y="4783618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Observation 1 / CLF</a:t>
            </a:r>
            <a:endParaRPr lang="en-GB" sz="900" b="1" dirty="0">
              <a:solidFill>
                <a:schemeClr val="tx1"/>
              </a:solidFill>
            </a:endParaRPr>
          </a:p>
        </p:txBody>
      </p:sp>
      <p:cxnSp>
        <p:nvCxnSpPr>
          <p:cNvPr id="103" name="Elbow Connector 102"/>
          <p:cNvCxnSpPr>
            <a:stCxn id="102" idx="2"/>
            <a:endCxn id="100" idx="2"/>
          </p:cNvCxnSpPr>
          <p:nvPr/>
        </p:nvCxnSpPr>
        <p:spPr>
          <a:xfrm rot="10800000">
            <a:off x="5153528" y="4637465"/>
            <a:ext cx="293792" cy="287402"/>
          </a:xfrm>
          <a:prstGeom prst="bentConnector3">
            <a:avLst>
              <a:gd name="adj1" fmla="val 144915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01" idx="2"/>
            <a:endCxn id="102" idx="2"/>
          </p:cNvCxnSpPr>
          <p:nvPr/>
        </p:nvCxnSpPr>
        <p:spPr>
          <a:xfrm rot="10800000">
            <a:off x="5447320" y="4924868"/>
            <a:ext cx="293792" cy="278721"/>
          </a:xfrm>
          <a:prstGeom prst="bentConnector3">
            <a:avLst>
              <a:gd name="adj1" fmla="val 152506"/>
            </a:avLst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967135" y="72530"/>
            <a:ext cx="37624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rgbClr val="00B050"/>
                </a:solidFill>
              </a:rPr>
              <a:t>Next month prediction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For ex., on the 14° of May, we are able to predict Managed Cloud Extended Cost for the month of June, for each deployment.</a:t>
            </a:r>
            <a:endParaRPr lang="en-GB" sz="1050" dirty="0">
              <a:solidFill>
                <a:srgbClr val="00B050"/>
              </a:solidFill>
            </a:endParaRPr>
          </a:p>
        </p:txBody>
      </p:sp>
      <p:sp>
        <p:nvSpPr>
          <p:cNvPr id="106" name="Snip Single Corner Rectangle 105"/>
          <p:cNvSpPr/>
          <p:nvPr/>
        </p:nvSpPr>
        <p:spPr>
          <a:xfrm>
            <a:off x="5222152" y="1878990"/>
            <a:ext cx="1634875" cy="28249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Observation 2 / Back-End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07" name="Snip Single Corner Rectangle 106"/>
          <p:cNvSpPr/>
          <p:nvPr/>
        </p:nvSpPr>
        <p:spPr>
          <a:xfrm>
            <a:off x="5809736" y="2445113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Observation 2 / Front-End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08" name="Snip Single Corner Rectangle 107"/>
          <p:cNvSpPr/>
          <p:nvPr/>
        </p:nvSpPr>
        <p:spPr>
          <a:xfrm>
            <a:off x="5515944" y="2166392"/>
            <a:ext cx="1634875" cy="28249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smtClean="0">
                <a:solidFill>
                  <a:schemeClr val="tx1"/>
                </a:solidFill>
              </a:rPr>
              <a:t>Observation 2 / CLF</a:t>
            </a:r>
            <a:endParaRPr lang="en-GB" sz="900" b="1" dirty="0">
              <a:solidFill>
                <a:schemeClr val="tx1"/>
              </a:solidFill>
            </a:endParaRPr>
          </a:p>
        </p:txBody>
      </p:sp>
      <p:cxnSp>
        <p:nvCxnSpPr>
          <p:cNvPr id="109" name="Elbow Connector 108"/>
          <p:cNvCxnSpPr>
            <a:stCxn id="108" idx="2"/>
            <a:endCxn id="106" idx="2"/>
          </p:cNvCxnSpPr>
          <p:nvPr/>
        </p:nvCxnSpPr>
        <p:spPr>
          <a:xfrm rot="10800000">
            <a:off x="5222152" y="2020239"/>
            <a:ext cx="293792" cy="287402"/>
          </a:xfrm>
          <a:prstGeom prst="bentConnector3">
            <a:avLst>
              <a:gd name="adj1" fmla="val 144915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7" idx="2"/>
            <a:endCxn id="108" idx="2"/>
          </p:cNvCxnSpPr>
          <p:nvPr/>
        </p:nvCxnSpPr>
        <p:spPr>
          <a:xfrm rot="10800000">
            <a:off x="5515944" y="2307642"/>
            <a:ext cx="293792" cy="278721"/>
          </a:xfrm>
          <a:prstGeom prst="bentConnector3">
            <a:avLst>
              <a:gd name="adj1" fmla="val 152506"/>
            </a:avLst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044931" y="2849231"/>
            <a:ext cx="29462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rgbClr val="00B050"/>
                </a:solidFill>
              </a:rPr>
              <a:t>A repository of observations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We are ready to add more observations very quickly, since most of the code is shared and generic.</a:t>
            </a:r>
            <a:endParaRPr lang="en-GB" sz="1050" dirty="0">
              <a:solidFill>
                <a:srgbClr val="00B050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8868938" y="807947"/>
            <a:ext cx="0" cy="21481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689441" y="2727611"/>
            <a:ext cx="31382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930414" y="2727611"/>
            <a:ext cx="2954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>
                <a:solidFill>
                  <a:schemeClr val="bg1">
                    <a:lumMod val="50000"/>
                  </a:schemeClr>
                </a:solidFill>
              </a:rPr>
              <a:t>1     2     3     4     5     6     7     8     9     10     11     12	</a:t>
            </a:r>
            <a:endParaRPr lang="en-GB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9047358" y="1911825"/>
            <a:ext cx="183996" cy="10841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9231354" y="1911824"/>
            <a:ext cx="152400" cy="1524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9383754" y="2020239"/>
            <a:ext cx="323932" cy="439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9707686" y="1966032"/>
            <a:ext cx="225168" cy="542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805582" y="1640821"/>
            <a:ext cx="1003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 smtClean="0">
                <a:solidFill>
                  <a:srgbClr val="00B050"/>
                </a:solidFill>
              </a:rPr>
              <a:t>Actual months</a:t>
            </a:r>
            <a:endParaRPr lang="en-GB" sz="1050" dirty="0">
              <a:solidFill>
                <a:srgbClr val="00B05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872882" y="1839074"/>
            <a:ext cx="11837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 smtClean="0">
                <a:solidFill>
                  <a:schemeClr val="accent4"/>
                </a:solidFill>
              </a:rPr>
              <a:t>Forecasted month</a:t>
            </a:r>
            <a:endParaRPr lang="en-GB" sz="1050" dirty="0">
              <a:solidFill>
                <a:schemeClr val="accent4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 rotWithShape="1">
          <a:blip r:embed="rId4"/>
          <a:srcRect b="11778"/>
          <a:stretch/>
        </p:blipFill>
        <p:spPr>
          <a:xfrm>
            <a:off x="8805582" y="4298763"/>
            <a:ext cx="3010744" cy="1596515"/>
          </a:xfrm>
          <a:prstGeom prst="rect">
            <a:avLst/>
          </a:prstGeom>
        </p:spPr>
      </p:pic>
      <p:sp>
        <p:nvSpPr>
          <p:cNvPr id="135" name="Rectangle 134"/>
          <p:cNvSpPr/>
          <p:nvPr/>
        </p:nvSpPr>
        <p:spPr>
          <a:xfrm>
            <a:off x="10556629" y="4496323"/>
            <a:ext cx="800100" cy="5731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TextBox 135"/>
          <p:cNvSpPr txBox="1"/>
          <p:nvPr/>
        </p:nvSpPr>
        <p:spPr>
          <a:xfrm>
            <a:off x="8813462" y="3640166"/>
            <a:ext cx="31885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rgbClr val="00B050"/>
                </a:solidFill>
              </a:rPr>
              <a:t>Many visualization / interaction possibilities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Useful to spot trends, create hybrid observations, program the machine to data relationships for us. </a:t>
            </a:r>
            <a:endParaRPr lang="en-GB" sz="1050" dirty="0">
              <a:solidFill>
                <a:srgbClr val="00B05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094106" y="926348"/>
            <a:ext cx="26901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>
                <a:solidFill>
                  <a:schemeClr val="bg1">
                    <a:lumMod val="50000"/>
                  </a:schemeClr>
                </a:solidFill>
              </a:rPr>
              <a:t>ManagedCloudExtendedCost</a:t>
            </a:r>
          </a:p>
          <a:p>
            <a:r>
              <a:rPr lang="en-GB" sz="1050" dirty="0">
                <a:solidFill>
                  <a:schemeClr val="bg1">
                    <a:lumMod val="50000"/>
                  </a:schemeClr>
                </a:solidFill>
              </a:rPr>
              <a:t>mc-9113cb7d-bc75-4840-ba2d-0100f8525f30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392771" y="679161"/>
            <a:ext cx="3724888" cy="2383704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7" name="Elbow Connector 156"/>
          <p:cNvCxnSpPr>
            <a:stCxn id="65" idx="0"/>
            <a:endCxn id="156" idx="1"/>
          </p:cNvCxnSpPr>
          <p:nvPr/>
        </p:nvCxnSpPr>
        <p:spPr>
          <a:xfrm>
            <a:off x="7375987" y="1411241"/>
            <a:ext cx="1016784" cy="459772"/>
          </a:xfrm>
          <a:prstGeom prst="bentConnector3">
            <a:avLst>
              <a:gd name="adj1" fmla="val 73397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8392771" y="3591058"/>
            <a:ext cx="3724888" cy="244637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Elbow Connector 163"/>
          <p:cNvCxnSpPr>
            <a:stCxn id="108" idx="0"/>
            <a:endCxn id="163" idx="1"/>
          </p:cNvCxnSpPr>
          <p:nvPr/>
        </p:nvCxnSpPr>
        <p:spPr>
          <a:xfrm>
            <a:off x="7150819" y="2307641"/>
            <a:ext cx="1241952" cy="2506602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65" idx="0"/>
            <a:endCxn id="163" idx="1"/>
          </p:cNvCxnSpPr>
          <p:nvPr/>
        </p:nvCxnSpPr>
        <p:spPr>
          <a:xfrm>
            <a:off x="7375987" y="1411241"/>
            <a:ext cx="1016784" cy="3403002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7679" y="1388951"/>
            <a:ext cx="238398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b="1" dirty="0">
                <a:solidFill>
                  <a:srgbClr val="00B050"/>
                </a:solidFill>
              </a:rPr>
              <a:t>ML.TimeSeriesForecasting</a:t>
            </a:r>
            <a:endParaRPr lang="it-IT" sz="1050" b="1" dirty="0" smtClean="0">
              <a:solidFill>
                <a:srgbClr val="00B050"/>
              </a:solidFill>
            </a:endParaRPr>
          </a:p>
          <a:p>
            <a:r>
              <a:rPr lang="it-IT" sz="1050" dirty="0" smtClean="0">
                <a:solidFill>
                  <a:srgbClr val="00B050"/>
                </a:solidFill>
              </a:rPr>
              <a:t>ML.TimeSeriesForecasting is the first</a:t>
            </a:r>
          </a:p>
          <a:p>
            <a:r>
              <a:rPr lang="it-IT" sz="1050" dirty="0">
                <a:solidFill>
                  <a:srgbClr val="00B050"/>
                </a:solidFill>
              </a:rPr>
              <a:t>m</a:t>
            </a:r>
            <a:r>
              <a:rPr lang="it-IT" sz="1050" dirty="0" smtClean="0">
                <a:solidFill>
                  <a:srgbClr val="00B050"/>
                </a:solidFill>
              </a:rPr>
              <a:t>achine technique (of hopefully many)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we’ll adopt, because it’s the most useful</a:t>
            </a:r>
          </a:p>
          <a:p>
            <a:r>
              <a:rPr lang="it-IT" sz="1050" dirty="0">
                <a:solidFill>
                  <a:srgbClr val="00B050"/>
                </a:solidFill>
              </a:rPr>
              <a:t>f</a:t>
            </a:r>
            <a:r>
              <a:rPr lang="it-IT" sz="1050" dirty="0" smtClean="0">
                <a:solidFill>
                  <a:srgbClr val="00B050"/>
                </a:solidFill>
              </a:rPr>
              <a:t>or our dataset (data in time sequence).</a:t>
            </a:r>
            <a:endParaRPr lang="en-GB" sz="105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9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678" y="1639247"/>
            <a:ext cx="1859794" cy="1972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94" y="1328483"/>
            <a:ext cx="4629168" cy="227394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03" y="3942874"/>
            <a:ext cx="2894761" cy="26439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031" y="1525265"/>
            <a:ext cx="3697885" cy="19924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6341594" y="4115708"/>
            <a:ext cx="5614946" cy="2219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44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Iteration 5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961434" y="2674477"/>
            <a:ext cx="506792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7778192" y="2674477"/>
            <a:ext cx="506792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>
            <a:off x="151590" y="5077136"/>
            <a:ext cx="506792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589214" y="1779127"/>
            <a:ext cx="2219325" cy="4190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1144185" y="1525211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>
                <a:solidFill>
                  <a:srgbClr val="00B050"/>
                </a:solidFill>
              </a:rPr>
              <a:t>Sliding Window</a:t>
            </a:r>
            <a:endParaRPr lang="da-DK" sz="1050" dirty="0" smtClean="0">
              <a:solidFill>
                <a:srgbClr val="00B05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820193" y="5077136"/>
            <a:ext cx="506792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63559" y="6133236"/>
            <a:ext cx="2940050" cy="5164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4119182" y="3399332"/>
            <a:ext cx="812937" cy="2166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an 28"/>
          <p:cNvSpPr/>
          <p:nvPr/>
        </p:nvSpPr>
        <p:spPr>
          <a:xfrm>
            <a:off x="8363922" y="4390787"/>
            <a:ext cx="394477" cy="5246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10163655" y="4306149"/>
            <a:ext cx="193462" cy="748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8140091" y="4959025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>
                <a:solidFill>
                  <a:schemeClr val="accent1"/>
                </a:solidFill>
              </a:rPr>
              <a:t>Actual observations</a:t>
            </a:r>
            <a:endParaRPr lang="da-DK" sz="1000" b="1" dirty="0" smtClean="0">
              <a:solidFill>
                <a:schemeClr val="accent1"/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8363922" y="5245374"/>
            <a:ext cx="394477" cy="5246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8030407" y="5809775"/>
            <a:ext cx="1483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>
                <a:solidFill>
                  <a:schemeClr val="accent1"/>
                </a:solidFill>
              </a:rPr>
              <a:t>Forecasted observations</a:t>
            </a:r>
            <a:endParaRPr lang="da-DK" sz="1000" b="1" dirty="0" smtClean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593055" y="4404278"/>
            <a:ext cx="1189763" cy="49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b="1" dirty="0" smtClean="0"/>
              <a:t>PowerBi.com</a:t>
            </a:r>
            <a:endParaRPr lang="en-GB" sz="1050" b="1" dirty="0"/>
          </a:p>
        </p:txBody>
      </p:sp>
      <p:cxnSp>
        <p:nvCxnSpPr>
          <p:cNvPr id="37" name="Elbow Connector 36"/>
          <p:cNvCxnSpPr>
            <a:stCxn id="29" idx="4"/>
            <a:endCxn id="35" idx="1"/>
          </p:cNvCxnSpPr>
          <p:nvPr/>
        </p:nvCxnSpPr>
        <p:spPr>
          <a:xfrm flipV="1">
            <a:off x="8758399" y="4651341"/>
            <a:ext cx="1834656" cy="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2" idx="4"/>
            <a:endCxn id="35" idx="1"/>
          </p:cNvCxnSpPr>
          <p:nvPr/>
        </p:nvCxnSpPr>
        <p:spPr>
          <a:xfrm flipV="1">
            <a:off x="8758399" y="4651341"/>
            <a:ext cx="1834656" cy="856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714" y="6490447"/>
            <a:ext cx="1128712" cy="34352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162419" y="5130056"/>
            <a:ext cx="80663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>
                <a:solidFill>
                  <a:srgbClr val="00B050"/>
                </a:solidFill>
              </a:rPr>
              <a:t>Common 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Language </a:t>
            </a:r>
          </a:p>
          <a:p>
            <a:r>
              <a:rPr lang="it-IT" sz="1050" dirty="0" smtClean="0">
                <a:solidFill>
                  <a:srgbClr val="00B050"/>
                </a:solidFill>
              </a:rPr>
              <a:t>Framework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07072" y="3409480"/>
            <a:ext cx="886474" cy="2231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639859" y="3901233"/>
            <a:ext cx="1231900" cy="2674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an 37"/>
          <p:cNvSpPr/>
          <p:nvPr/>
        </p:nvSpPr>
        <p:spPr>
          <a:xfrm>
            <a:off x="7160582" y="5245373"/>
            <a:ext cx="394477" cy="5246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738233" y="5802580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b="1" dirty="0" smtClean="0">
                <a:solidFill>
                  <a:schemeClr val="accent1"/>
                </a:solidFill>
              </a:rPr>
              <a:t>Forecasting-related </a:t>
            </a:r>
          </a:p>
          <a:p>
            <a:pPr algn="ctr"/>
            <a:r>
              <a:rPr lang="it-IT" sz="1000" b="1" dirty="0" smtClean="0">
                <a:solidFill>
                  <a:schemeClr val="accent1"/>
                </a:solidFill>
              </a:rPr>
              <a:t>information</a:t>
            </a:r>
            <a:endParaRPr lang="da-DK" sz="1000" b="1" dirty="0" smtClean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>
            <a:stCxn id="38" idx="4"/>
            <a:endCxn id="32" idx="2"/>
          </p:cNvCxnSpPr>
          <p:nvPr/>
        </p:nvCxnSpPr>
        <p:spPr>
          <a:xfrm>
            <a:off x="7555059" y="5507701"/>
            <a:ext cx="80886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8106" y="4891044"/>
            <a:ext cx="1443994" cy="7476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9185619" y="5410060"/>
            <a:ext cx="722158" cy="19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b="1" dirty="0" smtClean="0"/>
              <a:t>View</a:t>
            </a:r>
            <a:endParaRPr lang="en-GB" sz="1050" b="1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0343" y="249462"/>
            <a:ext cx="6809914" cy="73560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107658" y="1120468"/>
            <a:ext cx="1563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/>
              <a:t>Univariate (1 step ahead)</a:t>
            </a:r>
            <a:endParaRPr lang="en-GB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5059552" y="0"/>
            <a:ext cx="2037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/>
              <a:t>Multivariate (up to 6 steps ahead)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53589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623064" y="3053848"/>
            <a:ext cx="4070339" cy="3301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44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Iteration 4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81" y="475050"/>
            <a:ext cx="4770027" cy="21665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119309" y="1727200"/>
            <a:ext cx="506792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010" y="475050"/>
            <a:ext cx="3603048" cy="224352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7852246" y="1713424"/>
            <a:ext cx="506792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>
            <a:off x="151590" y="4096951"/>
            <a:ext cx="506792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622105" y="831850"/>
            <a:ext cx="2219325" cy="4190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1177076" y="577934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>
                <a:solidFill>
                  <a:srgbClr val="00B050"/>
                </a:solidFill>
              </a:rPr>
              <a:t>Sliding Window</a:t>
            </a:r>
            <a:endParaRPr lang="da-DK" sz="1050" dirty="0" smtClean="0">
              <a:solidFill>
                <a:srgbClr val="00B05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820193" y="4096951"/>
            <a:ext cx="506792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63559" y="5153051"/>
            <a:ext cx="2940050" cy="5164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801" y="3923176"/>
            <a:ext cx="1443994" cy="7476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221271" y="2444751"/>
            <a:ext cx="812937" cy="2166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an 28"/>
          <p:cNvSpPr/>
          <p:nvPr/>
        </p:nvSpPr>
        <p:spPr>
          <a:xfrm>
            <a:off x="8100786" y="3272455"/>
            <a:ext cx="394477" cy="5246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9367462" y="3284484"/>
            <a:ext cx="213402" cy="17605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876955" y="3840693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>
                <a:solidFill>
                  <a:schemeClr val="accent1"/>
                </a:solidFill>
              </a:rPr>
              <a:t>Actual values</a:t>
            </a:r>
            <a:endParaRPr lang="da-DK" sz="1000" b="1" dirty="0" smtClean="0">
              <a:solidFill>
                <a:schemeClr val="accent1"/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8100786" y="4436230"/>
            <a:ext cx="394477" cy="5246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7767271" y="5000631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>
                <a:solidFill>
                  <a:schemeClr val="accent1"/>
                </a:solidFill>
              </a:rPr>
              <a:t>Forecasted features</a:t>
            </a:r>
            <a:endParaRPr lang="da-DK" sz="1000" b="1" dirty="0" smtClean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329919" y="3851684"/>
            <a:ext cx="1189763" cy="49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b="1" dirty="0" smtClean="0"/>
              <a:t>PowerBi.com</a:t>
            </a:r>
            <a:endParaRPr lang="en-GB" sz="1050" b="1" dirty="0"/>
          </a:p>
        </p:txBody>
      </p:sp>
      <p:cxnSp>
        <p:nvCxnSpPr>
          <p:cNvPr id="37" name="Elbow Connector 36"/>
          <p:cNvCxnSpPr>
            <a:stCxn id="29" idx="4"/>
            <a:endCxn id="35" idx="1"/>
          </p:cNvCxnSpPr>
          <p:nvPr/>
        </p:nvCxnSpPr>
        <p:spPr>
          <a:xfrm>
            <a:off x="8495263" y="3534783"/>
            <a:ext cx="1834656" cy="563964"/>
          </a:xfrm>
          <a:prstGeom prst="bentConnector3">
            <a:avLst>
              <a:gd name="adj1" fmla="val 74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2" idx="4"/>
            <a:endCxn id="35" idx="1"/>
          </p:cNvCxnSpPr>
          <p:nvPr/>
        </p:nvCxnSpPr>
        <p:spPr>
          <a:xfrm flipV="1">
            <a:off x="8495263" y="4098747"/>
            <a:ext cx="1834656" cy="599811"/>
          </a:xfrm>
          <a:prstGeom prst="bentConnector3">
            <a:avLst>
              <a:gd name="adj1" fmla="val 74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714" y="6490447"/>
            <a:ext cx="1128712" cy="34352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580864" y="4739520"/>
            <a:ext cx="1887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>
                <a:solidFill>
                  <a:srgbClr val="00B050"/>
                </a:solidFill>
              </a:rPr>
              <a:t>Common Language Framework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7505" y="470551"/>
            <a:ext cx="2107769" cy="223377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908801" y="2508250"/>
            <a:ext cx="886474" cy="2231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513" y="2880783"/>
            <a:ext cx="2952591" cy="272173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39859" y="2828951"/>
            <a:ext cx="1231900" cy="2674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an 37"/>
          <p:cNvSpPr/>
          <p:nvPr/>
        </p:nvSpPr>
        <p:spPr>
          <a:xfrm>
            <a:off x="9155886" y="5354065"/>
            <a:ext cx="394477" cy="5246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8495263" y="5886993"/>
            <a:ext cx="18806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>
                <a:solidFill>
                  <a:schemeClr val="accent1"/>
                </a:solidFill>
              </a:rPr>
              <a:t>Forecasting-related information</a:t>
            </a:r>
            <a:endParaRPr lang="da-DK" sz="1000" b="1" dirty="0" smtClean="0">
              <a:solidFill>
                <a:schemeClr val="accent1"/>
              </a:solidFill>
            </a:endParaRPr>
          </a:p>
        </p:txBody>
      </p:sp>
      <p:cxnSp>
        <p:nvCxnSpPr>
          <p:cNvPr id="41" name="Elbow Connector 40"/>
          <p:cNvCxnSpPr>
            <a:stCxn id="32" idx="4"/>
            <a:endCxn id="38" idx="2"/>
          </p:cNvCxnSpPr>
          <p:nvPr/>
        </p:nvCxnSpPr>
        <p:spPr>
          <a:xfrm>
            <a:off x="8495263" y="4698558"/>
            <a:ext cx="660623" cy="917835"/>
          </a:xfrm>
          <a:prstGeom prst="bentConnector3">
            <a:avLst>
              <a:gd name="adj1" fmla="val 77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9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9945703" y="255686"/>
            <a:ext cx="2004482" cy="6011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714" y="6490447"/>
            <a:ext cx="1128712" cy="34352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475071" y="1877103"/>
            <a:ext cx="888200" cy="255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Feature 1</a:t>
            </a:r>
            <a:endParaRPr lang="en-GB" sz="900" dirty="0"/>
          </a:p>
        </p:txBody>
      </p:sp>
      <p:sp>
        <p:nvSpPr>
          <p:cNvPr id="31" name="Rectangle 30"/>
          <p:cNvSpPr/>
          <p:nvPr/>
        </p:nvSpPr>
        <p:spPr>
          <a:xfrm>
            <a:off x="1471340" y="2181903"/>
            <a:ext cx="888200" cy="255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Feature 2</a:t>
            </a:r>
            <a:endParaRPr lang="en-GB" sz="900" dirty="0"/>
          </a:p>
        </p:txBody>
      </p:sp>
      <p:sp>
        <p:nvSpPr>
          <p:cNvPr id="34" name="Rectangle 33"/>
          <p:cNvSpPr/>
          <p:nvPr/>
        </p:nvSpPr>
        <p:spPr>
          <a:xfrm>
            <a:off x="1471340" y="2486703"/>
            <a:ext cx="888200" cy="255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Feature 3</a:t>
            </a:r>
            <a:endParaRPr lang="en-GB" sz="900" dirty="0"/>
          </a:p>
        </p:txBody>
      </p:sp>
      <p:sp>
        <p:nvSpPr>
          <p:cNvPr id="35" name="Rectangle 34"/>
          <p:cNvSpPr/>
          <p:nvPr/>
        </p:nvSpPr>
        <p:spPr>
          <a:xfrm>
            <a:off x="6261187" y="1884722"/>
            <a:ext cx="888200" cy="2554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Prediction 1</a:t>
            </a:r>
            <a:endParaRPr lang="en-GB" sz="900" dirty="0"/>
          </a:p>
        </p:txBody>
      </p:sp>
      <p:sp>
        <p:nvSpPr>
          <p:cNvPr id="36" name="Rectangle 35"/>
          <p:cNvSpPr/>
          <p:nvPr/>
        </p:nvSpPr>
        <p:spPr>
          <a:xfrm>
            <a:off x="6261187" y="2193981"/>
            <a:ext cx="888200" cy="2554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Prediction 2</a:t>
            </a:r>
            <a:endParaRPr lang="en-GB" sz="900" dirty="0"/>
          </a:p>
        </p:txBody>
      </p:sp>
      <p:sp>
        <p:nvSpPr>
          <p:cNvPr id="38" name="Rectangle 37"/>
          <p:cNvSpPr/>
          <p:nvPr/>
        </p:nvSpPr>
        <p:spPr>
          <a:xfrm>
            <a:off x="6261187" y="2498782"/>
            <a:ext cx="888200" cy="2554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Prediction 3</a:t>
            </a:r>
            <a:endParaRPr lang="en-GB" sz="900" dirty="0"/>
          </a:p>
        </p:txBody>
      </p:sp>
      <p:sp>
        <p:nvSpPr>
          <p:cNvPr id="45" name="Rectangle 44"/>
          <p:cNvSpPr/>
          <p:nvPr/>
        </p:nvSpPr>
        <p:spPr>
          <a:xfrm>
            <a:off x="414242" y="5308122"/>
            <a:ext cx="967530" cy="434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Current Data</a:t>
            </a:r>
            <a:endParaRPr lang="en-GB" sz="1100" dirty="0"/>
          </a:p>
        </p:txBody>
      </p:sp>
      <p:sp>
        <p:nvSpPr>
          <p:cNvPr id="46" name="Left Brace 45"/>
          <p:cNvSpPr/>
          <p:nvPr/>
        </p:nvSpPr>
        <p:spPr>
          <a:xfrm>
            <a:off x="1200098" y="1756100"/>
            <a:ext cx="223564" cy="1585969"/>
          </a:xfrm>
          <a:prstGeom prst="leftBrace">
            <a:avLst>
              <a:gd name="adj1" fmla="val 240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1471340" y="3013926"/>
            <a:ext cx="888200" cy="255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Feature x</a:t>
            </a:r>
            <a:endParaRPr lang="en-GB" sz="900" dirty="0"/>
          </a:p>
        </p:txBody>
      </p:sp>
      <p:sp>
        <p:nvSpPr>
          <p:cNvPr id="50" name="Rectangle 49"/>
          <p:cNvSpPr/>
          <p:nvPr/>
        </p:nvSpPr>
        <p:spPr>
          <a:xfrm>
            <a:off x="6261187" y="3026005"/>
            <a:ext cx="888200" cy="2554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Prediction x</a:t>
            </a:r>
            <a:endParaRPr lang="en-GB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3943940" y="219463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dirty="0" smtClean="0">
                <a:solidFill>
                  <a:srgbClr val="00B050"/>
                </a:solidFill>
              </a:rPr>
              <a:t>One-step ahead predictions</a:t>
            </a:r>
          </a:p>
          <a:p>
            <a:r>
              <a:rPr lang="da-DK" sz="900" dirty="0" smtClean="0">
                <a:solidFill>
                  <a:srgbClr val="00B050"/>
                </a:solidFill>
              </a:rPr>
              <a:t>Multi-step ahead predictions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6" name="Can 25"/>
          <p:cNvSpPr/>
          <p:nvPr/>
        </p:nvSpPr>
        <p:spPr>
          <a:xfrm>
            <a:off x="235279" y="5657867"/>
            <a:ext cx="394477" cy="5246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Left Brace 56"/>
          <p:cNvSpPr/>
          <p:nvPr/>
        </p:nvSpPr>
        <p:spPr>
          <a:xfrm rot="16200000">
            <a:off x="1789776" y="3035949"/>
            <a:ext cx="223564" cy="1042318"/>
          </a:xfrm>
          <a:prstGeom prst="leftBrace">
            <a:avLst>
              <a:gd name="adj1" fmla="val 240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Snip Single Corner Rectangle 57"/>
          <p:cNvSpPr/>
          <p:nvPr/>
        </p:nvSpPr>
        <p:spPr>
          <a:xfrm>
            <a:off x="2892521" y="2286993"/>
            <a:ext cx="932699" cy="549654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/>
              <a:t>CSR-ML</a:t>
            </a:r>
            <a:br>
              <a:rPr lang="sv-SE" sz="900" dirty="0" smtClean="0"/>
            </a:br>
            <a:r>
              <a:rPr lang="sv-SE" sz="900" dirty="0" smtClean="0"/>
              <a:t>Supervised Learning</a:t>
            </a:r>
            <a:endParaRPr lang="en-GB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428278" y="2179752"/>
            <a:ext cx="74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 smtClean="0">
                <a:solidFill>
                  <a:srgbClr val="00B050"/>
                </a:solidFill>
              </a:rPr>
              <a:t>Feature Engineering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62" name="Left Brace 61"/>
          <p:cNvSpPr/>
          <p:nvPr/>
        </p:nvSpPr>
        <p:spPr>
          <a:xfrm rot="10800000">
            <a:off x="2484838" y="1765727"/>
            <a:ext cx="223564" cy="1585969"/>
          </a:xfrm>
          <a:prstGeom prst="leftBrace">
            <a:avLst>
              <a:gd name="adj1" fmla="val 240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Left Brace 64"/>
          <p:cNvSpPr/>
          <p:nvPr/>
        </p:nvSpPr>
        <p:spPr>
          <a:xfrm>
            <a:off x="5941695" y="1771090"/>
            <a:ext cx="223564" cy="1585969"/>
          </a:xfrm>
          <a:prstGeom prst="leftBrace">
            <a:avLst>
              <a:gd name="adj1" fmla="val 240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/>
          <p:cNvCxnSpPr>
            <a:stCxn id="58" idx="0"/>
            <a:endCxn id="65" idx="1"/>
          </p:cNvCxnSpPr>
          <p:nvPr/>
        </p:nvCxnSpPr>
        <p:spPr>
          <a:xfrm>
            <a:off x="3825220" y="2561820"/>
            <a:ext cx="2116475" cy="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eft Brace 66"/>
          <p:cNvSpPr/>
          <p:nvPr/>
        </p:nvSpPr>
        <p:spPr>
          <a:xfrm rot="10800000">
            <a:off x="7226435" y="1763720"/>
            <a:ext cx="223564" cy="1585969"/>
          </a:xfrm>
          <a:prstGeom prst="leftBrace">
            <a:avLst>
              <a:gd name="adj1" fmla="val 240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1727906" y="2742184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 smtClean="0">
                <a:solidFill>
                  <a:srgbClr val="00B050"/>
                </a:solidFill>
              </a:rPr>
              <a:t>[...]</a:t>
            </a:r>
            <a:endParaRPr lang="en-GB" sz="1050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20781" y="2767630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 smtClean="0">
                <a:solidFill>
                  <a:srgbClr val="FFC000"/>
                </a:solidFill>
              </a:rPr>
              <a:t>[...]</a:t>
            </a:r>
            <a:endParaRPr lang="en-GB" sz="1050" dirty="0">
              <a:solidFill>
                <a:srgbClr val="FFC000"/>
              </a:solidFill>
            </a:endParaRPr>
          </a:p>
        </p:txBody>
      </p:sp>
      <p:cxnSp>
        <p:nvCxnSpPr>
          <p:cNvPr id="23" name="Elbow Connector 22"/>
          <p:cNvCxnSpPr>
            <a:stCxn id="57" idx="1"/>
            <a:endCxn id="70" idx="2"/>
          </p:cNvCxnSpPr>
          <p:nvPr/>
        </p:nvCxnSpPr>
        <p:spPr>
          <a:xfrm rot="16200000" flipH="1">
            <a:off x="2116107" y="3454340"/>
            <a:ext cx="555893" cy="984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0" idx="0"/>
            <a:endCxn id="88" idx="1"/>
          </p:cNvCxnSpPr>
          <p:nvPr/>
        </p:nvCxnSpPr>
        <p:spPr>
          <a:xfrm>
            <a:off x="3806432" y="4224783"/>
            <a:ext cx="2147042" cy="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254086" y="3835745"/>
            <a:ext cx="965248" cy="2554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Prediction Y1</a:t>
            </a:r>
            <a:endParaRPr lang="en-GB" sz="900" dirty="0"/>
          </a:p>
        </p:txBody>
      </p:sp>
      <p:sp>
        <p:nvSpPr>
          <p:cNvPr id="87" name="Rectangle 86"/>
          <p:cNvSpPr/>
          <p:nvPr/>
        </p:nvSpPr>
        <p:spPr>
          <a:xfrm>
            <a:off x="6254086" y="4343421"/>
            <a:ext cx="965248" cy="2554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Prediction YX</a:t>
            </a:r>
            <a:endParaRPr lang="en-GB" sz="900" dirty="0"/>
          </a:p>
        </p:txBody>
      </p:sp>
      <p:sp>
        <p:nvSpPr>
          <p:cNvPr id="88" name="Left Brace 87"/>
          <p:cNvSpPr/>
          <p:nvPr/>
        </p:nvSpPr>
        <p:spPr>
          <a:xfrm>
            <a:off x="5953474" y="3714742"/>
            <a:ext cx="223564" cy="1029105"/>
          </a:xfrm>
          <a:prstGeom prst="leftBrace">
            <a:avLst>
              <a:gd name="adj1" fmla="val 240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Left Brace 88"/>
          <p:cNvSpPr/>
          <p:nvPr/>
        </p:nvSpPr>
        <p:spPr>
          <a:xfrm rot="10800000">
            <a:off x="7219334" y="3714742"/>
            <a:ext cx="223564" cy="1077275"/>
          </a:xfrm>
          <a:prstGeom prst="leftBrace">
            <a:avLst>
              <a:gd name="adj1" fmla="val 240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6513680" y="4085046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 smtClean="0">
                <a:solidFill>
                  <a:srgbClr val="FFC000"/>
                </a:solidFill>
              </a:rPr>
              <a:t>[...]</a:t>
            </a:r>
            <a:endParaRPr lang="en-GB" sz="1050" dirty="0">
              <a:solidFill>
                <a:srgbClr val="FFC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80399" y="1481278"/>
            <a:ext cx="12458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dirty="0" smtClean="0">
                <a:solidFill>
                  <a:srgbClr val="00B050"/>
                </a:solidFill>
              </a:rPr>
              <a:t>Repository of Features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53119" y="384641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dirty="0" smtClean="0">
                <a:solidFill>
                  <a:srgbClr val="00B050"/>
                </a:solidFill>
              </a:rPr>
              <a:t>Identifying trends</a:t>
            </a:r>
            <a:r>
              <a:rPr lang="en-GB" sz="900" dirty="0">
                <a:solidFill>
                  <a:srgbClr val="00B050"/>
                </a:solidFill>
              </a:rPr>
              <a:t> </a:t>
            </a:r>
            <a:r>
              <a:rPr lang="en-GB" sz="900" dirty="0" smtClean="0">
                <a:solidFill>
                  <a:srgbClr val="00B050"/>
                </a:solidFill>
              </a:rPr>
              <a:t>and</a:t>
            </a:r>
          </a:p>
          <a:p>
            <a:r>
              <a:rPr lang="it-IT" sz="900" dirty="0">
                <a:solidFill>
                  <a:srgbClr val="00B050"/>
                </a:solidFill>
              </a:rPr>
              <a:t>d</a:t>
            </a:r>
            <a:r>
              <a:rPr lang="it-IT" sz="900" dirty="0" smtClean="0">
                <a:solidFill>
                  <a:srgbClr val="00B050"/>
                </a:solidFill>
              </a:rPr>
              <a:t>ependant variables.</a:t>
            </a:r>
            <a:endParaRPr lang="da-DK" sz="9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78121"/>
              </p:ext>
            </p:extLst>
          </p:nvPr>
        </p:nvGraphicFramePr>
        <p:xfrm>
          <a:off x="5173325" y="1327093"/>
          <a:ext cx="2730500" cy="30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681"/>
                <a:gridCol w="1051219"/>
                <a:gridCol w="863600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&lt;</a:t>
                      </a:r>
                      <a:r>
                        <a:rPr lang="en-GB" sz="900" u="none" strike="noStrike" dirty="0" err="1">
                          <a:effectLst/>
                        </a:rPr>
                        <a:t>TimeGrain</a:t>
                      </a:r>
                      <a:r>
                        <a:rPr lang="en-GB" sz="900" u="none" strike="noStrike" dirty="0">
                          <a:effectLst/>
                        </a:rPr>
                        <a:t>&gt;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PredictedValue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ActualValue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64184"/>
              </p:ext>
            </p:extLst>
          </p:nvPr>
        </p:nvGraphicFramePr>
        <p:xfrm>
          <a:off x="235279" y="1126431"/>
          <a:ext cx="2730500" cy="30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  <a:gridCol w="990600"/>
                <a:gridCol w="863600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>
                          <a:effectLst/>
                        </a:rPr>
                        <a:t>&lt;</a:t>
                      </a:r>
                      <a:r>
                        <a:rPr lang="en-GB" sz="900" u="none" strike="noStrike" dirty="0" err="1">
                          <a:effectLst/>
                        </a:rPr>
                        <a:t>TimeGrain</a:t>
                      </a:r>
                      <a:r>
                        <a:rPr lang="en-GB" sz="900" u="none" strike="noStrike" dirty="0">
                          <a:effectLst/>
                        </a:rPr>
                        <a:t>&gt;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dirty="0" err="1">
                          <a:effectLst/>
                        </a:rPr>
                        <a:t>FeatureDescriptor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>
                          <a:effectLst/>
                        </a:rPr>
                        <a:t>FeatureValue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04" name="Straight Arrow Connector 103"/>
          <p:cNvCxnSpPr>
            <a:stCxn id="62" idx="1"/>
            <a:endCxn id="58" idx="2"/>
          </p:cNvCxnSpPr>
          <p:nvPr/>
        </p:nvCxnSpPr>
        <p:spPr>
          <a:xfrm>
            <a:off x="2708402" y="2558711"/>
            <a:ext cx="184119" cy="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n 107"/>
          <p:cNvSpPr/>
          <p:nvPr/>
        </p:nvSpPr>
        <p:spPr>
          <a:xfrm>
            <a:off x="7929571" y="5612897"/>
            <a:ext cx="394477" cy="5246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8633371" y="5657867"/>
            <a:ext cx="872577" cy="434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PowerBi.com</a:t>
            </a:r>
            <a:endParaRPr lang="en-GB" sz="900" dirty="0"/>
          </a:p>
        </p:txBody>
      </p:sp>
      <p:cxnSp>
        <p:nvCxnSpPr>
          <p:cNvPr id="110" name="Straight Arrow Connector 109"/>
          <p:cNvCxnSpPr>
            <a:stCxn id="108" idx="4"/>
            <a:endCxn id="109" idx="1"/>
          </p:cNvCxnSpPr>
          <p:nvPr/>
        </p:nvCxnSpPr>
        <p:spPr>
          <a:xfrm flipV="1">
            <a:off x="8324048" y="5875224"/>
            <a:ext cx="309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45" idx="0"/>
            <a:endCxn id="46" idx="1"/>
          </p:cNvCxnSpPr>
          <p:nvPr/>
        </p:nvCxnSpPr>
        <p:spPr>
          <a:xfrm rot="5400000" flipH="1" flipV="1">
            <a:off x="-330466" y="3777559"/>
            <a:ext cx="2759037" cy="302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89" idx="1"/>
            <a:endCxn id="108" idx="2"/>
          </p:cNvCxnSpPr>
          <p:nvPr/>
        </p:nvCxnSpPr>
        <p:spPr>
          <a:xfrm>
            <a:off x="7442898" y="4253379"/>
            <a:ext cx="486673" cy="1621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67" idx="1"/>
            <a:endCxn id="108" idx="2"/>
          </p:cNvCxnSpPr>
          <p:nvPr/>
        </p:nvCxnSpPr>
        <p:spPr>
          <a:xfrm>
            <a:off x="7449999" y="2556704"/>
            <a:ext cx="479572" cy="3318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853" y="4463789"/>
            <a:ext cx="2784668" cy="1673763"/>
          </a:xfrm>
          <a:prstGeom prst="rect">
            <a:avLst/>
          </a:prstGeom>
        </p:spPr>
      </p:pic>
      <p:cxnSp>
        <p:nvCxnSpPr>
          <p:cNvPr id="136" name="Elbow Connector 135"/>
          <p:cNvCxnSpPr>
            <a:stCxn id="57" idx="1"/>
            <a:endCxn id="108" idx="3"/>
          </p:cNvCxnSpPr>
          <p:nvPr/>
        </p:nvCxnSpPr>
        <p:spPr>
          <a:xfrm rot="16200000" flipH="1">
            <a:off x="3779853" y="1790595"/>
            <a:ext cx="2468662" cy="6225252"/>
          </a:xfrm>
          <a:prstGeom prst="bentConnector3">
            <a:avLst>
              <a:gd name="adj1" fmla="val 109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nip Single Corner Rectangle 69"/>
          <p:cNvSpPr/>
          <p:nvPr/>
        </p:nvSpPr>
        <p:spPr>
          <a:xfrm>
            <a:off x="2886549" y="3950971"/>
            <a:ext cx="919883" cy="547624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/>
              <a:t>CSR-ML</a:t>
            </a:r>
            <a:br>
              <a:rPr lang="sv-SE" sz="900" dirty="0" smtClean="0"/>
            </a:br>
            <a:r>
              <a:rPr lang="sv-SE" sz="900" dirty="0" smtClean="0"/>
              <a:t>Unsupervised Learning</a:t>
            </a:r>
          </a:p>
        </p:txBody>
      </p:sp>
      <p:sp>
        <p:nvSpPr>
          <p:cNvPr id="146" name="Oval 145"/>
          <p:cNvSpPr/>
          <p:nvPr/>
        </p:nvSpPr>
        <p:spPr>
          <a:xfrm>
            <a:off x="7549122" y="2453839"/>
            <a:ext cx="253850" cy="20573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1</a:t>
            </a:r>
            <a:endParaRPr lang="en-GB" sz="900" dirty="0"/>
          </a:p>
        </p:txBody>
      </p:sp>
      <p:sp>
        <p:nvSpPr>
          <p:cNvPr id="147" name="Oval 146"/>
          <p:cNvSpPr/>
          <p:nvPr/>
        </p:nvSpPr>
        <p:spPr>
          <a:xfrm>
            <a:off x="7549122" y="4150513"/>
            <a:ext cx="253850" cy="20573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2</a:t>
            </a:r>
            <a:endParaRPr lang="en-GB" sz="900" dirty="0"/>
          </a:p>
        </p:txBody>
      </p:sp>
      <p:sp>
        <p:nvSpPr>
          <p:cNvPr id="148" name="Oval 147"/>
          <p:cNvSpPr/>
          <p:nvPr/>
        </p:nvSpPr>
        <p:spPr>
          <a:xfrm>
            <a:off x="8006147" y="6272878"/>
            <a:ext cx="253850" cy="20573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3</a:t>
            </a:r>
            <a:endParaRPr lang="en-GB" sz="900" dirty="0"/>
          </a:p>
        </p:txBody>
      </p:sp>
      <p:sp>
        <p:nvSpPr>
          <p:cNvPr id="149" name="Rectangle 148"/>
          <p:cNvSpPr/>
          <p:nvPr/>
        </p:nvSpPr>
        <p:spPr>
          <a:xfrm>
            <a:off x="4732295" y="4598902"/>
            <a:ext cx="800100" cy="5731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Snip Single Corner Rectangle 149"/>
          <p:cNvSpPr/>
          <p:nvPr/>
        </p:nvSpPr>
        <p:spPr>
          <a:xfrm>
            <a:off x="8342416" y="1221436"/>
            <a:ext cx="944437" cy="549654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/>
              <a:t>CSR-ML</a:t>
            </a:r>
            <a:br>
              <a:rPr lang="sv-SE" sz="900" dirty="0" smtClean="0"/>
            </a:br>
            <a:r>
              <a:rPr lang="sv-SE" sz="900" dirty="0" smtClean="0"/>
              <a:t>Cost Function</a:t>
            </a:r>
            <a:endParaRPr lang="en-GB" sz="900" dirty="0"/>
          </a:p>
        </p:txBody>
      </p:sp>
      <p:sp>
        <p:nvSpPr>
          <p:cNvPr id="154" name="Left Brace 153"/>
          <p:cNvSpPr/>
          <p:nvPr/>
        </p:nvSpPr>
        <p:spPr>
          <a:xfrm rot="16200000" flipH="1" flipV="1">
            <a:off x="6824960" y="317267"/>
            <a:ext cx="194395" cy="1669566"/>
          </a:xfrm>
          <a:prstGeom prst="leftBrace">
            <a:avLst>
              <a:gd name="adj1" fmla="val 240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Elbow Connector 154"/>
          <p:cNvCxnSpPr>
            <a:stCxn id="150" idx="3"/>
            <a:endCxn id="154" idx="1"/>
          </p:cNvCxnSpPr>
          <p:nvPr/>
        </p:nvCxnSpPr>
        <p:spPr>
          <a:xfrm rot="16200000" flipV="1">
            <a:off x="7785106" y="191906"/>
            <a:ext cx="166583" cy="1892477"/>
          </a:xfrm>
          <a:prstGeom prst="bentConnector3">
            <a:avLst>
              <a:gd name="adj1" fmla="val 2588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41894" y="551793"/>
            <a:ext cx="9618962" cy="61012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0" y="0"/>
            <a:ext cx="1244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Iteration 1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0604442" y="458312"/>
            <a:ext cx="538354" cy="538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/>
              <a:t>CSR</a:t>
            </a:r>
            <a:endParaRPr lang="en-GB" sz="900" dirty="0"/>
          </a:p>
        </p:txBody>
      </p:sp>
      <p:cxnSp>
        <p:nvCxnSpPr>
          <p:cNvPr id="80" name="Straight Arrow Connector 79"/>
          <p:cNvCxnSpPr>
            <a:stCxn id="78" idx="4"/>
            <a:endCxn id="81" idx="1"/>
          </p:cNvCxnSpPr>
          <p:nvPr/>
        </p:nvCxnSpPr>
        <p:spPr>
          <a:xfrm>
            <a:off x="10873619" y="996666"/>
            <a:ext cx="0" cy="46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n 80"/>
          <p:cNvSpPr/>
          <p:nvPr/>
        </p:nvSpPr>
        <p:spPr>
          <a:xfrm>
            <a:off x="10676380" y="1458836"/>
            <a:ext cx="394477" cy="5246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Snip Single Corner Rectangle 81"/>
          <p:cNvSpPr/>
          <p:nvPr/>
        </p:nvSpPr>
        <p:spPr>
          <a:xfrm>
            <a:off x="10506988" y="2415282"/>
            <a:ext cx="804037" cy="3403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/>
              <a:t>CSR-ML</a:t>
            </a:r>
            <a:endParaRPr lang="en-GB" sz="9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0986683" y="1280841"/>
            <a:ext cx="7863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/>
          <p:cNvSpPr/>
          <p:nvPr/>
        </p:nvSpPr>
        <p:spPr>
          <a:xfrm>
            <a:off x="10676379" y="4601277"/>
            <a:ext cx="394477" cy="5246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0549074" y="2330960"/>
            <a:ext cx="74535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45779" y="2082461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dirty="0" smtClean="0">
                <a:solidFill>
                  <a:srgbClr val="00B050"/>
                </a:solidFill>
              </a:rPr>
              <a:t>”Simplify” data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919904" y="1072328"/>
            <a:ext cx="8531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dirty="0" smtClean="0">
                <a:solidFill>
                  <a:srgbClr val="FF0000"/>
                </a:solidFill>
              </a:rPr>
              <a:t>Incoming data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0426934" y="5467524"/>
            <a:ext cx="890668" cy="434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smtClean="0"/>
              <a:t>PowerBi.com</a:t>
            </a:r>
            <a:endParaRPr lang="en-GB" sz="900" dirty="0"/>
          </a:p>
        </p:txBody>
      </p:sp>
      <p:cxnSp>
        <p:nvCxnSpPr>
          <p:cNvPr id="95" name="Straight Arrow Connector 94"/>
          <p:cNvCxnSpPr>
            <a:stCxn id="85" idx="3"/>
            <a:endCxn id="94" idx="0"/>
          </p:cNvCxnSpPr>
          <p:nvPr/>
        </p:nvCxnSpPr>
        <p:spPr>
          <a:xfrm flipH="1">
            <a:off x="10872268" y="5125932"/>
            <a:ext cx="1350" cy="34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423901" y="2855477"/>
            <a:ext cx="9364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dirty="0" smtClean="0">
                <a:solidFill>
                  <a:srgbClr val="00B050"/>
                </a:solidFill>
              </a:rPr>
              <a:t>”Combine” data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97" name="Left Brace 96"/>
          <p:cNvSpPr/>
          <p:nvPr/>
        </p:nvSpPr>
        <p:spPr>
          <a:xfrm>
            <a:off x="10161132" y="2082461"/>
            <a:ext cx="285775" cy="2255214"/>
          </a:xfrm>
          <a:prstGeom prst="leftBrace">
            <a:avLst>
              <a:gd name="adj1" fmla="val 240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/>
          <p:cNvSpPr txBox="1"/>
          <p:nvPr/>
        </p:nvSpPr>
        <p:spPr>
          <a:xfrm>
            <a:off x="10506988" y="362849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dirty="0" smtClean="0">
                <a:solidFill>
                  <a:srgbClr val="00B050"/>
                </a:solidFill>
              </a:rPr>
              <a:t>”Label” data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102" name="Left Brace 101"/>
          <p:cNvSpPr/>
          <p:nvPr/>
        </p:nvSpPr>
        <p:spPr>
          <a:xfrm rot="10800000">
            <a:off x="11333369" y="2082461"/>
            <a:ext cx="361752" cy="2255214"/>
          </a:xfrm>
          <a:prstGeom prst="leftBrace">
            <a:avLst>
              <a:gd name="adj1" fmla="val 2406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Snip Single Corner Rectangle 102"/>
          <p:cNvSpPr/>
          <p:nvPr/>
        </p:nvSpPr>
        <p:spPr>
          <a:xfrm>
            <a:off x="10509987" y="3177359"/>
            <a:ext cx="804037" cy="3403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/>
              <a:t>CSR-ML</a:t>
            </a:r>
            <a:endParaRPr lang="en-GB" sz="90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0552073" y="3093037"/>
            <a:ext cx="74535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Snip Single Corner Rectangle 105"/>
          <p:cNvSpPr/>
          <p:nvPr/>
        </p:nvSpPr>
        <p:spPr>
          <a:xfrm>
            <a:off x="10513523" y="3920206"/>
            <a:ext cx="804037" cy="34037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/>
              <a:t>CSR-ML</a:t>
            </a:r>
            <a:endParaRPr lang="en-GB" sz="900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10555609" y="3835884"/>
            <a:ext cx="74535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59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691</Words>
  <Application>Microsoft Office PowerPoint</Application>
  <PresentationFormat>Widescreen</PresentationFormat>
  <Paragraphs>173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NW.UnivariateForecaster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Rubèn Aiello</dc:creator>
  <cp:lastModifiedBy>Rubèn</cp:lastModifiedBy>
  <cp:revision>238</cp:revision>
  <dcterms:created xsi:type="dcterms:W3CDTF">2017-10-20T10:55:41Z</dcterms:created>
  <dcterms:modified xsi:type="dcterms:W3CDTF">2020-07-30T19:13:47Z</dcterms:modified>
</cp:coreProperties>
</file>