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74" r:id="rId10"/>
    <p:sldId id="275" r:id="rId11"/>
    <p:sldId id="276" r:id="rId12"/>
    <p:sldId id="269" r:id="rId13"/>
    <p:sldId id="270" r:id="rId14"/>
    <p:sldId id="272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9" d="100"/>
          <a:sy n="139" d="100"/>
        </p:scale>
        <p:origin x="-1864" y="-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38A3-3E9D-3844-8113-0F0F6CE61532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D636-0DE9-6F41-BA41-E1A977C14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26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38A3-3E9D-3844-8113-0F0F6CE61532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D636-0DE9-6F41-BA41-E1A977C14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7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38A3-3E9D-3844-8113-0F0F6CE61532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D636-0DE9-6F41-BA41-E1A977C14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0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38A3-3E9D-3844-8113-0F0F6CE61532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D636-0DE9-6F41-BA41-E1A977C14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3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38A3-3E9D-3844-8113-0F0F6CE61532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D636-0DE9-6F41-BA41-E1A977C14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6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38A3-3E9D-3844-8113-0F0F6CE61532}" type="datetimeFigureOut">
              <a:rPr lang="en-US" smtClean="0"/>
              <a:t>11/6/15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D636-0DE9-6F41-BA41-E1A977C14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1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38A3-3E9D-3844-8113-0F0F6CE61532}" type="datetimeFigureOut">
              <a:rPr lang="en-US" smtClean="0"/>
              <a:t>11/6/15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D636-0DE9-6F41-BA41-E1A977C14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1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38A3-3E9D-3844-8113-0F0F6CE61532}" type="datetimeFigureOut">
              <a:rPr lang="en-US" smtClean="0"/>
              <a:t>11/6/15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D636-0DE9-6F41-BA41-E1A977C14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0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38A3-3E9D-3844-8113-0F0F6CE61532}" type="datetimeFigureOut">
              <a:rPr lang="en-US" smtClean="0"/>
              <a:t>11/6/15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D636-0DE9-6F41-BA41-E1A977C14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0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38A3-3E9D-3844-8113-0F0F6CE61532}" type="datetimeFigureOut">
              <a:rPr lang="en-US" smtClean="0"/>
              <a:t>11/6/15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D636-0DE9-6F41-BA41-E1A977C14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9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38A3-3E9D-3844-8113-0F0F6CE61532}" type="datetimeFigureOut">
              <a:rPr lang="en-US" smtClean="0"/>
              <a:t>11/6/15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D636-0DE9-6F41-BA41-E1A977C14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6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E38A3-3E9D-3844-8113-0F0F6CE61532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BD636-0DE9-6F41-BA41-E1A977C14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4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 </a:t>
            </a:r>
            <a:r>
              <a:rPr lang="en-US" dirty="0" smtClean="0"/>
              <a:t>the data aggregation window and </a:t>
            </a:r>
            <a:r>
              <a:rPr lang="en-US" dirty="0" smtClean="0"/>
              <a:t>encoders automatically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55220"/>
            <a:ext cx="6400800" cy="783579"/>
          </a:xfrm>
        </p:spPr>
        <p:txBody>
          <a:bodyPr/>
          <a:lstStyle/>
          <a:p>
            <a:r>
              <a:rPr lang="en-US" dirty="0" smtClean="0"/>
              <a:t>Nov </a:t>
            </a:r>
            <a:r>
              <a:rPr lang="en-US" dirty="0"/>
              <a:t>6</a:t>
            </a:r>
            <a:r>
              <a:rPr lang="en-US" dirty="0" smtClean="0"/>
              <a:t>, </a:t>
            </a:r>
            <a:r>
              <a:rPr lang="en-US" dirty="0" smtClean="0"/>
              <a:t>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88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algorithm makes proper suggestion for </a:t>
            </a:r>
            <a:r>
              <a:rPr lang="en-US" dirty="0" err="1" smtClean="0"/>
              <a:t>timeOfDay</a:t>
            </a:r>
            <a:r>
              <a:rPr lang="en-US" dirty="0" smtClean="0"/>
              <a:t> encoder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851294"/>
            <a:ext cx="3425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we naively include </a:t>
            </a:r>
            <a:r>
              <a:rPr lang="en-US" dirty="0" err="1" smtClean="0"/>
              <a:t>timeOfDay</a:t>
            </a:r>
            <a:r>
              <a:rPr lang="en-US" dirty="0" smtClean="0"/>
              <a:t> </a:t>
            </a:r>
          </a:p>
          <a:p>
            <a:r>
              <a:rPr lang="en-US" dirty="0" smtClean="0"/>
              <a:t>encoder for all datasets, the encoder will lead to worse NAB score in about half of the datasets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971410"/>
            <a:ext cx="3949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algorithm suggest to use </a:t>
            </a:r>
            <a:r>
              <a:rPr lang="en-US" dirty="0" err="1" smtClean="0"/>
              <a:t>timeOfDay</a:t>
            </a:r>
            <a:endParaRPr lang="en-US" dirty="0" smtClean="0"/>
          </a:p>
          <a:p>
            <a:r>
              <a:rPr lang="en-US" dirty="0"/>
              <a:t>e</a:t>
            </a:r>
            <a:r>
              <a:rPr lang="en-US" dirty="0" smtClean="0"/>
              <a:t>ncoder for  39/58 datasets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185571"/>
            <a:ext cx="34251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 suggestion rate: 0.26 (15/58)</a:t>
            </a:r>
          </a:p>
          <a:p>
            <a:endParaRPr lang="en-US" dirty="0"/>
          </a:p>
          <a:p>
            <a:r>
              <a:rPr lang="en-US" dirty="0" smtClean="0"/>
              <a:t>Raw NAB score: 0.130 -&gt; 0.183</a:t>
            </a:r>
            <a:endParaRPr lang="en-US" dirty="0"/>
          </a:p>
        </p:txBody>
      </p:sp>
      <p:pic>
        <p:nvPicPr>
          <p:cNvPr id="8" name="Picture 7" descr="experimentWithTimeOfDayEncoder_NABsummar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053" y="1498367"/>
            <a:ext cx="3136825" cy="235261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245461" y="1605086"/>
            <a:ext cx="2074132" cy="6424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experimentWithTimeOfDayEncoder_accuracy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87" t="11182" r="18257" b="73603"/>
          <a:stretch/>
        </p:blipFill>
        <p:spPr>
          <a:xfrm>
            <a:off x="6505650" y="3021860"/>
            <a:ext cx="1891389" cy="488796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4658053" y="3645418"/>
            <a:ext cx="4283443" cy="3212582"/>
            <a:chOff x="4658053" y="3645418"/>
            <a:chExt cx="4283443" cy="3212582"/>
          </a:xfrm>
        </p:grpSpPr>
        <p:pic>
          <p:nvPicPr>
            <p:cNvPr id="9" name="Picture 8" descr="experimentWithTimeOfDayEncoder_accuracy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8053" y="3645418"/>
              <a:ext cx="4283443" cy="3212582"/>
            </a:xfrm>
            <a:prstGeom prst="rect">
              <a:avLst/>
            </a:prstGeom>
          </p:spPr>
        </p:pic>
        <p:cxnSp>
          <p:nvCxnSpPr>
            <p:cNvPr id="11" name="Straight Arrow Connector 10"/>
            <p:cNvCxnSpPr/>
            <p:nvPr/>
          </p:nvCxnSpPr>
          <p:spPr>
            <a:xfrm flipH="1">
              <a:off x="6368592" y="5037449"/>
              <a:ext cx="338074" cy="2707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825449" y="5037449"/>
              <a:ext cx="511680" cy="10382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56539" y="4713223"/>
              <a:ext cx="1355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Bad suggestions</a:t>
              </a:r>
              <a:endParaRPr lang="en-US" sz="1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194986" y="3971410"/>
              <a:ext cx="2074132" cy="642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5461" y="3971410"/>
              <a:ext cx="14745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Good suggestions</a:t>
              </a:r>
              <a:endParaRPr lang="en-US" sz="1400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5610208" y="4279187"/>
              <a:ext cx="895442" cy="7418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7126975" y="4242643"/>
              <a:ext cx="1002154" cy="11275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1075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8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reliable is the threshold?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5599289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74962" y="2938264"/>
            <a:ext cx="8669038" cy="3901062"/>
            <a:chOff x="474962" y="2956938"/>
            <a:chExt cx="8669038" cy="3901062"/>
          </a:xfrm>
        </p:grpSpPr>
        <p:grpSp>
          <p:nvGrpSpPr>
            <p:cNvPr id="11" name="Group 10"/>
            <p:cNvGrpSpPr/>
            <p:nvPr/>
          </p:nvGrpSpPr>
          <p:grpSpPr>
            <a:xfrm>
              <a:off x="474962" y="2956938"/>
              <a:ext cx="8669038" cy="3901062"/>
              <a:chOff x="474962" y="2956938"/>
              <a:chExt cx="8669038" cy="3901062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93733" y="3395397"/>
                <a:ext cx="4250267" cy="3462603"/>
              </a:xfrm>
              <a:prstGeom prst="rect">
                <a:avLst/>
              </a:prstGeom>
            </p:spPr>
          </p:pic>
          <p:cxnSp>
            <p:nvCxnSpPr>
              <p:cNvPr id="7" name="Straight Connector 6"/>
              <p:cNvCxnSpPr/>
              <p:nvPr/>
            </p:nvCxnSpPr>
            <p:spPr>
              <a:xfrm>
                <a:off x="474962" y="2956938"/>
                <a:ext cx="7704667" cy="0"/>
              </a:xfrm>
              <a:prstGeom prst="line">
                <a:avLst/>
              </a:prstGeom>
              <a:ln w="28575" cmpd="sng">
                <a:solidFill>
                  <a:srgbClr val="FF0000"/>
                </a:solidFill>
                <a:prstDash val="dot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4370071" y="2956938"/>
                <a:ext cx="523662" cy="43845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5506203" y="3854085"/>
              <a:ext cx="36377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Better anomaly score for 18 datasets</a:t>
              </a:r>
            </a:p>
            <a:p>
              <a:r>
                <a:rPr lang="en-US" dirty="0" smtClean="0"/>
                <a:t>Worse anomaly score for 16 datasets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85874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datasize</a:t>
            </a:r>
            <a:endParaRPr lang="en-US" dirty="0"/>
          </a:p>
        </p:txBody>
      </p:sp>
      <p:pic>
        <p:nvPicPr>
          <p:cNvPr id="4" name="Picture 3" descr="RuntimeVsDatasetSiz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61" y="1174877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215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could use the same method to select encoders</a:t>
            </a:r>
            <a:endParaRPr lang="en-US" dirty="0"/>
          </a:p>
        </p:txBody>
      </p:sp>
      <p:pic>
        <p:nvPicPr>
          <p:cNvPr id="4" name="Picture 3" descr="hotgymwavelet_transfor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66" y="13716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89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tgymaggregation_time_scal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8"/>
          <a:stretch/>
        </p:blipFill>
        <p:spPr>
          <a:xfrm>
            <a:off x="992603" y="1325848"/>
            <a:ext cx="7315200" cy="495325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6555108" y="1830045"/>
            <a:ext cx="18675" cy="5788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802604" y="746956"/>
            <a:ext cx="0" cy="5788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78762" y="377624"/>
            <a:ext cx="647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Daily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32723" y="1347529"/>
            <a:ext cx="88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79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and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Automatically select the data aggregation window</a:t>
            </a:r>
          </a:p>
          <a:p>
            <a:pPr marL="0" indent="0">
              <a:buNone/>
            </a:pPr>
            <a:r>
              <a:rPr lang="en-US" sz="2800" dirty="0" smtClean="0"/>
              <a:t>	Fast, without running the </a:t>
            </a:r>
            <a:r>
              <a:rPr lang="en-US" sz="2800" dirty="0" smtClean="0"/>
              <a:t>HTM models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Reliably works for most types of data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Must not </a:t>
            </a:r>
            <a:r>
              <a:rPr lang="en-US" sz="2800" dirty="0" smtClean="0"/>
              <a:t>hurt anomaly detection scores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b="1" dirty="0" smtClean="0"/>
              <a:t>Automatically select the encoder types</a:t>
            </a:r>
          </a:p>
          <a:p>
            <a:pPr marL="0" indent="0">
              <a:buNone/>
            </a:pPr>
            <a:r>
              <a:rPr lang="en-US" sz="2800" dirty="0" smtClean="0"/>
              <a:t>	e.g., should we use time of day </a:t>
            </a:r>
            <a:r>
              <a:rPr lang="en-US" sz="2800" dirty="0" smtClean="0"/>
              <a:t>encoder </a:t>
            </a:r>
            <a:r>
              <a:rPr lang="en-US" sz="2800" dirty="0" smtClean="0"/>
              <a:t>for this data</a:t>
            </a:r>
            <a:r>
              <a:rPr lang="en-US" sz="2800" dirty="0" smtClean="0"/>
              <a:t>?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Leads to better anomaly detection scores in general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7925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 of 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Aggregation window</a:t>
            </a:r>
            <a:r>
              <a:rPr lang="en-US" sz="2400" dirty="0" smtClean="0"/>
              <a:t>: </a:t>
            </a:r>
            <a:endParaRPr lang="en-US" sz="2400" dirty="0"/>
          </a:p>
          <a:p>
            <a:r>
              <a:rPr lang="en-US" sz="2400" dirty="0"/>
              <a:t>Aggregation removes high-frequency (fast time scale) component from the signal</a:t>
            </a:r>
          </a:p>
          <a:p>
            <a:r>
              <a:rPr lang="en-US" sz="2400" dirty="0"/>
              <a:t>We could apply aggregation if there is little modulation </a:t>
            </a:r>
            <a:r>
              <a:rPr lang="en-US" sz="2400" dirty="0" smtClean="0"/>
              <a:t>of the </a:t>
            </a:r>
            <a:r>
              <a:rPr lang="en-US" sz="2400" dirty="0"/>
              <a:t>high-frequency power over time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Encoder type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A clear modulation at the daily level suggest </a:t>
            </a:r>
            <a:r>
              <a:rPr lang="en-US" sz="2400" dirty="0" err="1" smtClean="0"/>
              <a:t>timeOfDay</a:t>
            </a:r>
            <a:r>
              <a:rPr lang="en-US" sz="2400" dirty="0" smtClean="0"/>
              <a:t> encoder could be useful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i="1" dirty="0" smtClean="0"/>
              <a:t>How </a:t>
            </a:r>
            <a:r>
              <a:rPr lang="en-US" sz="2400" i="1" dirty="0"/>
              <a:t>does the signal changes </a:t>
            </a:r>
            <a:r>
              <a:rPr lang="en-US" sz="2400" i="1" dirty="0" smtClean="0"/>
              <a:t>at </a:t>
            </a:r>
            <a:r>
              <a:rPr lang="en-US" sz="2400" i="1" dirty="0"/>
              <a:t>different time scales</a:t>
            </a:r>
            <a:r>
              <a:rPr lang="en-US" sz="2400" i="1" dirty="0" smtClean="0"/>
              <a:t>?</a:t>
            </a:r>
            <a:endParaRPr lang="en-US" sz="2400" i="1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7957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Wavelet </a:t>
            </a:r>
            <a:r>
              <a:rPr lang="en-US" dirty="0" smtClean="0"/>
              <a:t>transformation</a:t>
            </a:r>
            <a:endParaRPr lang="en-US" dirty="0"/>
          </a:p>
        </p:txBody>
      </p:sp>
      <p:pic>
        <p:nvPicPr>
          <p:cNvPr id="4" name="Picture 3" descr="hotgymwavelet_transfor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66" y="1188872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8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 NYC-taxi data, 1 min resolution</a:t>
            </a:r>
            <a:endParaRPr lang="en-US" sz="3600" dirty="0"/>
          </a:p>
        </p:txBody>
      </p:sp>
      <p:pic>
        <p:nvPicPr>
          <p:cNvPr id="4" name="Picture 3" descr="nyc_taxiwavelet_transfor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352" y="1222990"/>
            <a:ext cx="7315200" cy="54864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845070" y="1730355"/>
            <a:ext cx="8168201" cy="3673681"/>
            <a:chOff x="845070" y="1730355"/>
            <a:chExt cx="8168201" cy="3673681"/>
          </a:xfrm>
        </p:grpSpPr>
        <p:grpSp>
          <p:nvGrpSpPr>
            <p:cNvPr id="8" name="Group 7"/>
            <p:cNvGrpSpPr/>
            <p:nvPr/>
          </p:nvGrpSpPr>
          <p:grpSpPr>
            <a:xfrm>
              <a:off x="845070" y="3443274"/>
              <a:ext cx="8168201" cy="1960762"/>
              <a:chOff x="845070" y="3443274"/>
              <a:chExt cx="8168201" cy="1960762"/>
            </a:xfrm>
          </p:grpSpPr>
          <p:cxnSp>
            <p:nvCxnSpPr>
              <p:cNvPr id="6" name="Straight Connector 5"/>
              <p:cNvCxnSpPr/>
              <p:nvPr/>
            </p:nvCxnSpPr>
            <p:spPr>
              <a:xfrm flipV="1">
                <a:off x="845070" y="3443274"/>
                <a:ext cx="5770734" cy="18674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6753534" y="3926708"/>
                <a:ext cx="225973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Variance of WT</a:t>
                </a:r>
              </a:p>
              <a:p>
                <a:r>
                  <a:rPr lang="en-US" dirty="0"/>
                  <a:t>c</a:t>
                </a:r>
                <a:r>
                  <a:rPr lang="en-US" dirty="0" smtClean="0"/>
                  <a:t>oefficients across time reflects whether it is a “useful” time scale</a:t>
                </a:r>
                <a:endParaRPr lang="en-US" dirty="0"/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 flipV="1">
              <a:off x="845070" y="1896347"/>
              <a:ext cx="5770734" cy="18674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753534" y="1730355"/>
              <a:ext cx="1413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Low variance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79689" y="3202586"/>
              <a:ext cx="1456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High variance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78091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Little power modulation at fast time scales, suggesting we could use larger aggregation window</a:t>
            </a:r>
            <a:endParaRPr lang="en-US" sz="2800" dirty="0"/>
          </a:p>
        </p:txBody>
      </p:sp>
      <p:pic>
        <p:nvPicPr>
          <p:cNvPr id="4" name="Picture 3" descr="nyc_taxiaggregation_time_sca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34" y="1371600"/>
            <a:ext cx="7315200" cy="54864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6529295" y="2046941"/>
            <a:ext cx="7471" cy="50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59823" y="2585076"/>
            <a:ext cx="1643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Strong peak at </a:t>
            </a:r>
          </a:p>
          <a:p>
            <a:r>
              <a:rPr lang="en-US" dirty="0" smtClean="0"/>
              <a:t>the daily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60281" y="3197664"/>
            <a:ext cx="1991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Little modulation at fast time scales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101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EC2 </a:t>
            </a:r>
            <a:r>
              <a:rPr lang="en-US" sz="3600" dirty="0" err="1" smtClean="0"/>
              <a:t>cpu</a:t>
            </a:r>
            <a:r>
              <a:rPr lang="en-US" sz="3600" dirty="0" smtClean="0"/>
              <a:t> utilization data (5 min resolution)</a:t>
            </a:r>
            <a:endParaRPr lang="en-US" sz="3600" dirty="0"/>
          </a:p>
        </p:txBody>
      </p:sp>
      <p:pic>
        <p:nvPicPr>
          <p:cNvPr id="3" name="Picture 2" descr="ec2_cpu_utilization_24ae8d.csvwavelet_transfor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76" y="1193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Significant modulation at fast time scales, </a:t>
            </a:r>
            <a:r>
              <a:rPr lang="en-US" sz="2800" dirty="0" smtClean="0"/>
              <a:t>we shouldn’t </a:t>
            </a:r>
            <a:r>
              <a:rPr lang="en-US" sz="2800" dirty="0" smtClean="0"/>
              <a:t>apply data aggregation</a:t>
            </a:r>
            <a:endParaRPr lang="en-US" sz="2800" dirty="0"/>
          </a:p>
        </p:txBody>
      </p:sp>
      <p:pic>
        <p:nvPicPr>
          <p:cNvPr id="2" name="Picture 1" descr="ec2_cpu_utilization_24ae8d.csvaggregation_time_sca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65" y="1417638"/>
            <a:ext cx="73152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60281" y="2428194"/>
            <a:ext cx="1991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Strong modulation at fast time scales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4093" y="2257428"/>
            <a:ext cx="1991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peak at the daily period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360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Aggregation algorithm works for a wide range of threshold</a:t>
            </a:r>
            <a:endParaRPr lang="en-US" sz="3600" dirty="0"/>
          </a:p>
        </p:txBody>
      </p:sp>
      <p:pic>
        <p:nvPicPr>
          <p:cNvPr id="4" name="Picture 3" descr="AnomalyScore_Vs_AggregationThreshold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9"/>
          <a:stretch/>
        </p:blipFill>
        <p:spPr>
          <a:xfrm>
            <a:off x="1032933" y="1576294"/>
            <a:ext cx="7315200" cy="512930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762257" y="1718001"/>
            <a:ext cx="56026" cy="446306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737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284</Words>
  <Application>Microsoft Macintosh PowerPoint</Application>
  <PresentationFormat>On-screen Show (4:3)</PresentationFormat>
  <Paragraphs>52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Select the data aggregation window and encoders automatically</vt:lpstr>
      <vt:lpstr>Goal and requirements</vt:lpstr>
      <vt:lpstr>Rational of the algorithm</vt:lpstr>
      <vt:lpstr>Wavelet transformation</vt:lpstr>
      <vt:lpstr>Example NYC-taxi data, 1 min resolution</vt:lpstr>
      <vt:lpstr>Little power modulation at fast time scales, suggesting we could use larger aggregation window</vt:lpstr>
      <vt:lpstr>EC2 cpu utilization data (5 min resolution)</vt:lpstr>
      <vt:lpstr>Significant modulation at fast time scales, we shouldn’t apply data aggregation</vt:lpstr>
      <vt:lpstr>Aggregation algorithm works for a wide range of threshold</vt:lpstr>
      <vt:lpstr>The algorithm makes proper suggestion for timeOfDay encoder</vt:lpstr>
      <vt:lpstr>PowerPoint Presentation</vt:lpstr>
      <vt:lpstr>How reliable is the threshold?</vt:lpstr>
      <vt:lpstr>Runtime vs datasize</vt:lpstr>
      <vt:lpstr>We could use the same method to select encoders</vt:lpstr>
      <vt:lpstr>PowerPoint Presentation</vt:lpstr>
    </vt:vector>
  </TitlesOfParts>
  <Company>Numenta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Yuwei Cui</dc:creator>
  <cp:lastModifiedBy>Yuwei Cui</cp:lastModifiedBy>
  <cp:revision>26</cp:revision>
  <dcterms:created xsi:type="dcterms:W3CDTF">2015-10-22T22:47:53Z</dcterms:created>
  <dcterms:modified xsi:type="dcterms:W3CDTF">2015-11-06T20:50:11Z</dcterms:modified>
</cp:coreProperties>
</file>