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0" r:id="rId4"/>
    <p:sldId id="264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75" autoAdjust="0"/>
  </p:normalViewPr>
  <p:slideViewPr>
    <p:cSldViewPr>
      <p:cViewPr varScale="1">
        <p:scale>
          <a:sx n="85" d="100"/>
          <a:sy n="85" d="100"/>
        </p:scale>
        <p:origin x="-1378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7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7FA41-5B32-4E46-BCC3-F4FD69837127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EEB74-71B1-4147-9AE7-E4F88F7470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10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2DB4D-FF02-4971-9D59-CE3C75447FA9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AC04-1515-4CCC-874B-58E1BB358F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AC04-1515-4CCC-874B-58E1BB358F6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45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Frequency-dependent attenuation in fractional</a:t>
            </a:r>
            <a:br>
              <a:rPr lang="en-GB" sz="4400" dirty="0"/>
            </a:br>
            <a:r>
              <a:rPr lang="en-GB" sz="4400" dirty="0"/>
              <a:t>Helmholtz wave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State of progress</a:t>
            </a:r>
          </a:p>
          <a:p>
            <a:r>
              <a:rPr lang="fr-FR" sz="1600" dirty="0" smtClean="0"/>
              <a:t>Samuel Rouah-Sayag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158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Helmholtz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564904"/>
                <a:ext cx="7620000" cy="15841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The time derivative terms powers are now products factors.</a:t>
                </a:r>
              </a:p>
              <a:p>
                <a:r>
                  <a:rPr lang="en-GB" dirty="0" smtClean="0"/>
                  <a:t>We obtain the </a:t>
                </a:r>
                <a:r>
                  <a:rPr lang="en-GB" i="1" dirty="0" smtClean="0"/>
                  <a:t>Helmholtz equation</a:t>
                </a:r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then</m:t>
                        </m:r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We define a </a:t>
                </a:r>
                <a:r>
                  <a:rPr lang="en-GB" i="1" dirty="0" smtClean="0"/>
                  <a:t>refractive index</a:t>
                </a:r>
                <a:r>
                  <a:rPr lang="en-GB" dirty="0" smtClean="0"/>
                  <a:t>: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564904"/>
                <a:ext cx="7620000" cy="1584176"/>
              </a:xfrm>
              <a:blipFill rotWithShape="1">
                <a:blip r:embed="rId2"/>
                <a:stretch>
                  <a:fillRect t="-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7544" y="5229200"/>
                <a:ext cx="762000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Let us formulate the equation in a simpler form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0,     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Speed and material are completely integrated in the index.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7620000" cy="1512168"/>
              </a:xfrm>
              <a:prstGeom prst="rect">
                <a:avLst/>
              </a:prstGeom>
              <a:blipFill rotWithShape="1">
                <a:blip r:embed="rId3"/>
                <a:stretch>
                  <a:fillRect t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414808" y="1412776"/>
                <a:ext cx="9384704" cy="87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b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𝜔</m:t>
                      </m:r>
                      <m:r>
                        <a:rPr lang="en-US" sz="1600" i="1">
                          <a:latin typeface="Cambria Math"/>
                        </a:rPr>
                        <m:t>)+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𝜋𝛾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𝑐𝑜𝑠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𝜋𝛾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b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𝜔</m:t>
                      </m:r>
                      <m:r>
                        <a:rPr lang="en-US" sz="1600" i="1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808" y="1412776"/>
                <a:ext cx="9384704" cy="8784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64550" y="4231955"/>
                <a:ext cx="9036496" cy="84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≡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𝛼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6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2(</m:t>
                          </m:r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)−1)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550" y="4231955"/>
                <a:ext cx="9036496" cy="8458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Helmholtz equation: the treatment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1324744"/>
              </a:xfrm>
            </p:spPr>
            <p:txBody>
              <a:bodyPr/>
              <a:lstStyle/>
              <a:p>
                <a:r>
                  <a:rPr lang="en-GB" dirty="0" smtClean="0"/>
                  <a:t>Postulate a solution of the form: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GB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𝑖</m:t>
                        </m:r>
                        <m:r>
                          <a:rPr lang="en-GB" i="1">
                            <a:latin typeface="Cambria Math"/>
                          </a:rPr>
                          <m:t>𝜔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sup>
                    </m:sSup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dirty="0" smtClean="0"/>
                  <a:t> is the </a:t>
                </a:r>
                <a:r>
                  <a:rPr lang="en-GB" i="1" dirty="0" smtClean="0"/>
                  <a:t>amplitude,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</a:t>
                </a:r>
                <a:r>
                  <a:rPr lang="en-GB" i="1" dirty="0"/>
                  <a:t>travel time</a:t>
                </a:r>
                <a:endParaRPr lang="en-GB" i="1" dirty="0" smtClean="0"/>
              </a:p>
              <a:p>
                <a:r>
                  <a:rPr lang="en-GB" dirty="0" smtClean="0"/>
                  <a:t>Develop</a:t>
                </a:r>
                <a:r>
                  <a:rPr lang="en-GB" dirty="0"/>
                  <a:t> </a:t>
                </a:r>
                <a:r>
                  <a:rPr lang="en-GB" dirty="0" smtClean="0"/>
                  <a:t>and obtain equations: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1324744"/>
              </a:xfrm>
              <a:blipFill rotWithShape="1">
                <a:blip r:embed="rId2"/>
                <a:stretch>
                  <a:fillRect t="-922" b="-36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4905" y="2918338"/>
                <a:ext cx="6294223" cy="67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5" y="2918338"/>
                <a:ext cx="6294223" cy="674352"/>
              </a:xfrm>
              <a:prstGeom prst="rect">
                <a:avLst/>
              </a:prstGeom>
              <a:blipFill rotWithShape="1">
                <a:blip r:embed="rId3"/>
                <a:stretch>
                  <a:fillRect r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9898" y="3717032"/>
                <a:ext cx="6436890" cy="416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GB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+2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𝐼𝑚</m:t>
                      </m:r>
                      <m:r>
                        <a:rPr lang="en-GB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GB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8" y="3717032"/>
                <a:ext cx="6436890" cy="416974"/>
              </a:xfrm>
              <a:prstGeom prst="rect">
                <a:avLst/>
              </a:prstGeom>
              <a:blipFill rotWithShape="1">
                <a:blip r:embed="rId4"/>
                <a:stretch>
                  <a:fillRect r="-758" b="-2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10494" y="6021288"/>
            <a:ext cx="7620000" cy="73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First possibility: </a:t>
            </a:r>
            <a:r>
              <a:rPr lang="en-GB" sz="1800" i="1" dirty="0" smtClean="0"/>
              <a:t>highly</a:t>
            </a:r>
            <a:r>
              <a:rPr lang="en-GB" sz="1800" dirty="0" smtClean="0"/>
              <a:t> oscillating system</a:t>
            </a:r>
          </a:p>
          <a:p>
            <a:r>
              <a:rPr lang="en-GB" sz="1800" dirty="0" smtClean="0"/>
              <a:t>Second possibility: </a:t>
            </a:r>
            <a:r>
              <a:rPr lang="en-GB" sz="1800" i="1" dirty="0" smtClean="0"/>
              <a:t>low to averagely</a:t>
            </a:r>
            <a:r>
              <a:rPr lang="en-GB" sz="1800" dirty="0" smtClean="0"/>
              <a:t> oscillating system</a:t>
            </a:r>
            <a:endParaRPr lang="en-GB" sz="1800" dirty="0"/>
          </a:p>
        </p:txBody>
      </p:sp>
      <p:pic>
        <p:nvPicPr>
          <p:cNvPr id="7" name="Picture 4" descr="D:\Dropbox\Samuel\advancement\1-background\1-principle-of-technics\Ultrasound_range_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49053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Highly </a:t>
            </a:r>
            <a:r>
              <a:rPr lang="en-GB" dirty="0"/>
              <a:t>oscillating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7620000" cy="48965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3200" dirty="0" smtClean="0"/>
                  <a:t>Approximation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sz="3200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200" dirty="0" smtClean="0"/>
                  <a:t> may be neglected in high frequency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</a:rPr>
                      <m:t>𝜔</m:t>
                    </m:r>
                  </m:oMath>
                </a14:m>
                <a:r>
                  <a:rPr lang="en-GB" sz="3200" dirty="0" smtClean="0"/>
                  <a:t> is high)</a:t>
                </a:r>
              </a:p>
              <a:p>
                <a:r>
                  <a:rPr lang="en-GB" sz="3200" dirty="0" smtClean="0"/>
                  <a:t>The system (the pair of two way coupled equation) become: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900"/>
                      <m:t>Eikonal</m:t>
                    </m:r>
                    <m:r>
                      <a:rPr lang="en-GB" sz="2900" b="1" i="1">
                        <a:latin typeface="Cambria Math"/>
                      </a:rPr>
                      <m:t>:</m:t>
                    </m:r>
                    <m:r>
                      <a:rPr lang="en-GB" sz="29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sz="29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9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900" i="1">
                                <a:latin typeface="Cambria Math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en-GB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sz="29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900" i="1">
                                    <a:latin typeface="Cambria Math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29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GB" sz="2900" i="1">
                        <a:latin typeface="Cambria Math"/>
                      </a:rPr>
                      <m:t>=</m:t>
                    </m:r>
                    <m:r>
                      <a:rPr lang="en-GB" sz="2900" i="1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29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9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sz="2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9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9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29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29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GB" sz="2900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900" b="0" i="0" smtClean="0"/>
                      <m:t>Stationary</m:t>
                    </m:r>
                    <m:r>
                      <m:rPr>
                        <m:nor/>
                      </m:rPr>
                      <a:rPr lang="en-GB" sz="2900" b="0" i="0" smtClean="0"/>
                      <m:t> </m:t>
                    </m:r>
                    <m:r>
                      <m:rPr>
                        <m:nor/>
                      </m:rPr>
                      <a:rPr lang="en-GB" sz="2900" b="0" i="0" smtClean="0"/>
                      <m:t>Transport</m:t>
                    </m:r>
                    <m:r>
                      <m:rPr>
                        <m:nor/>
                      </m:rPr>
                      <a:rPr lang="en-GB" sz="2900" b="0" i="0" smtClean="0"/>
                      <m:t> </m:t>
                    </m:r>
                    <m:r>
                      <m:rPr>
                        <m:nor/>
                      </m:rPr>
                      <a:rPr lang="en-GB" sz="2900" b="0" i="0" smtClean="0"/>
                      <m:t>Equation</m:t>
                    </m:r>
                    <m:r>
                      <m:rPr>
                        <m:nor/>
                      </m:rPr>
                      <a:rPr lang="en-GB" sz="2900" b="0" i="0" smtClean="0"/>
                      <m:t>: </m:t>
                    </m:r>
                  </m:oMath>
                </a14:m>
                <a:endParaRPr lang="en-GB" sz="2900" b="0" i="0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/>
                        </a:rPr>
                        <m:t>2</m:t>
                      </m:r>
                      <m:r>
                        <a:rPr lang="en-GB" sz="2400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sz="2400">
                          <a:latin typeface="Cambria Math"/>
                        </a:rPr>
                        <m:t>∙</m:t>
                      </m:r>
                      <m:r>
                        <a:rPr lang="en-GB" sz="2400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𝐼𝑚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4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GB" sz="240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GB" sz="24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GB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400" dirty="0" smtClean="0"/>
              </a:p>
              <a:p>
                <a:endParaRPr lang="en-GB" sz="2400" dirty="0" smtClean="0"/>
              </a:p>
              <a:p>
                <a:r>
                  <a:rPr lang="en-GB" sz="2400" dirty="0" smtClean="0"/>
                  <a:t>The strategy is to:</a:t>
                </a:r>
              </a:p>
              <a:p>
                <a:pPr lvl="1"/>
                <a:r>
                  <a:rPr lang="en-GB" sz="2400" dirty="0" smtClean="0"/>
                  <a:t>Solve the Eikonal equation and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400" dirty="0" smtClean="0"/>
                  <a:t> (matrix).</a:t>
                </a:r>
              </a:p>
              <a:p>
                <a:pPr lvl="1"/>
                <a:r>
                  <a:rPr lang="en-GB" sz="2400" dirty="0" smtClean="0"/>
                  <a:t>Solve the second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400" dirty="0" smtClean="0"/>
                  <a:t> and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 lvl="1"/>
                <a:r>
                  <a:rPr lang="en-GB" sz="2400" dirty="0" smtClean="0"/>
                  <a:t>Check if the approximation is consistent</a:t>
                </a:r>
                <a:r>
                  <a:rPr lang="en-GB" sz="29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7620000" cy="4896544"/>
              </a:xfrm>
              <a:blipFill rotWithShape="1">
                <a:blip r:embed="rId2"/>
                <a:stretch>
                  <a:fillRect r="-1840" b="-1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i="1" dirty="0" smtClean="0"/>
              <a:t> </a:t>
            </a:r>
            <a:r>
              <a:rPr lang="en-GB" dirty="0"/>
              <a:t>to averagely oscillating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/>
                  <a:t> is relatively low (the frontier has to be determined), the preceding approximation cannot be made</a:t>
                </a:r>
              </a:p>
              <a:p>
                <a:r>
                  <a:rPr lang="en-GB" dirty="0" smtClean="0"/>
                  <a:t>Subsequently the complexity of the system of the two equations:</a:t>
                </a:r>
              </a:p>
              <a:p>
                <a:pPr lvl="1"/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∙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en-GB" sz="1800" i="1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=0</m:t>
                    </m:r>
                  </m:oMath>
                </a14:m>
                <a:endParaRPr lang="en-GB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GB" sz="180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+2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∙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+</m:t>
                    </m:r>
                    <m:r>
                      <a:rPr lang="en-GB" sz="1800" i="1">
                        <a:latin typeface="Cambria Math"/>
                      </a:rPr>
                      <m:t>𝐼𝑚</m:t>
                    </m:r>
                    <m:r>
                      <a:rPr lang="en-GB" sz="18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1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1800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1800" i="1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=0</m:t>
                    </m:r>
                  </m:oMath>
                </a14:m>
                <a:endParaRPr lang="en-GB" sz="1800" dirty="0"/>
              </a:p>
              <a:p>
                <a:r>
                  <a:rPr lang="en-GB" dirty="0" smtClean="0"/>
                  <a:t>…is equivalent to the complexity of the Helmholtz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0,     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Strategy:</a:t>
                </a:r>
              </a:p>
              <a:p>
                <a:pPr lvl="1"/>
                <a:r>
                  <a:rPr lang="en-GB" dirty="0" smtClean="0"/>
                  <a:t>Solve directly the Helmholtz equation on a closed case to validate a method.</a:t>
                </a:r>
              </a:p>
              <a:p>
                <a:pPr lvl="1"/>
                <a:r>
                  <a:rPr lang="en-GB" dirty="0" smtClean="0"/>
                  <a:t>Introduce the refractive index as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𝑓</m:t>
                    </m:r>
                    <m:r>
                      <a:rPr lang="fr-FR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fr-FR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].</a:t>
                </a:r>
              </a:p>
              <a:p>
                <a:pPr lvl="1"/>
                <a:r>
                  <a:rPr lang="en-GB" dirty="0" smtClean="0"/>
                  <a:t>Check consistency of the model.</a:t>
                </a: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" b="-58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goal: tackle low and intermediate frequency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Explore and compare several methods to solve the </a:t>
            </a:r>
            <a:r>
              <a:rPr lang="en-GB" sz="2600" b="1" i="1" dirty="0"/>
              <a:t>forward </a:t>
            </a:r>
            <a:r>
              <a:rPr lang="en-GB" sz="2600" b="1" i="1" dirty="0" smtClean="0"/>
              <a:t>problem</a:t>
            </a:r>
            <a:r>
              <a:rPr lang="en-GB" sz="2600" dirty="0" smtClean="0"/>
              <a:t>.</a:t>
            </a:r>
            <a:endParaRPr lang="en-GB" sz="2600" dirty="0"/>
          </a:p>
          <a:p>
            <a:r>
              <a:rPr lang="en-GB" sz="2600" dirty="0" smtClean="0"/>
              <a:t>High frequency hypothesis: ray </a:t>
            </a:r>
            <a:r>
              <a:rPr lang="en-GB" sz="2600" dirty="0"/>
              <a:t>approximation to the wave front </a:t>
            </a:r>
            <a:r>
              <a:rPr lang="en-GB" sz="2600" dirty="0" smtClean="0"/>
              <a:t>propagation. </a:t>
            </a:r>
            <a:r>
              <a:rPr lang="en-GB" sz="2000" dirty="0" smtClean="0"/>
              <a:t>Solve </a:t>
            </a:r>
            <a:r>
              <a:rPr lang="en-GB" sz="2000" dirty="0"/>
              <a:t>the Transport </a:t>
            </a:r>
            <a:r>
              <a:rPr lang="en-GB" sz="2000" dirty="0" smtClean="0"/>
              <a:t>Equation </a:t>
            </a:r>
            <a:r>
              <a:rPr lang="en-GB" sz="2000" dirty="0"/>
              <a:t>coupled to the Eikonal </a:t>
            </a:r>
            <a:r>
              <a:rPr lang="en-GB" sz="2000" dirty="0" smtClean="0"/>
              <a:t>equation - one-way-coupling.</a:t>
            </a:r>
            <a:endParaRPr lang="en-GB" sz="2000" dirty="0"/>
          </a:p>
          <a:p>
            <a:r>
              <a:rPr lang="en-GB" sz="2600" b="1" dirty="0"/>
              <a:t>The ultimate method and goal of the project is the solution of the full-wave Helmholtz equation.</a:t>
            </a:r>
          </a:p>
          <a:p>
            <a:r>
              <a:rPr lang="en-GB" sz="2600" dirty="0"/>
              <a:t>Build a </a:t>
            </a:r>
            <a:r>
              <a:rPr lang="en-GB" sz="2600" dirty="0" smtClean="0"/>
              <a:t>tool.</a:t>
            </a:r>
            <a:endParaRPr lang="en-GB" sz="2600" dirty="0"/>
          </a:p>
          <a:p>
            <a:r>
              <a:rPr lang="en-GB" sz="2600" dirty="0"/>
              <a:t>Conduct numerical simulations </a:t>
            </a:r>
            <a:r>
              <a:rPr lang="en-GB" sz="2600" dirty="0" smtClean="0"/>
              <a:t>to evaluate the results.</a:t>
            </a:r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BVP: Boundary Value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BVC (Boundary Value Condition)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1" i="0" smtClean="0">
                        <a:latin typeface="Cambria Math"/>
                      </a:rPr>
                      <m:t>𝐱</m:t>
                    </m:r>
                    <m:r>
                      <a:rPr lang="fr-FR" b="0" i="0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Dirichlet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Neumann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 smtClean="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Cauchy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  <m:r>
                        <a:rPr lang="fr-FR" b="0" i="0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fr-FR" i="1">
                              <a:latin typeface="Cambria Math"/>
                            </a:rPr>
                            <m:t>𝑢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Robin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𝑎𝑢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𝑏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fr-FR" i="1">
                              <a:latin typeface="Cambria Math"/>
                            </a:rPr>
                            <m:t>𝑢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t="-2125" b="-1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2816"/>
            <a:ext cx="3657600" cy="3434335"/>
          </a:xfrm>
        </p:spPr>
      </p:pic>
    </p:spTree>
    <p:extLst>
      <p:ext uri="{BB962C8B-B14F-4D97-AF65-F5344CB8AC3E}">
        <p14:creationId xmlns:p14="http://schemas.microsoft.com/office/powerpoint/2010/main" val="16916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BVP: Boundary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400288"/>
                <a:ext cx="3657600" cy="29009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/>
                  <a:t>Source is Dirichlet</a:t>
                </a:r>
                <a:endParaRPr lang="en-GB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i="1">
                          <a:latin typeface="Cambria Math"/>
                        </a:rPr>
                        <m:t>=</m:t>
                      </m:r>
                      <m:r>
                        <a:rPr lang="fr-FR" sz="24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 smtClean="0"/>
                  <a:t>Sommerfeld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</a:rPr>
                            <m:t>𝜕</m:t>
                          </m:r>
                          <m:r>
                            <a:rPr lang="fr-FR" sz="2400" i="1">
                              <a:latin typeface="Cambria Math"/>
                            </a:rPr>
                            <m:t>𝑢</m:t>
                          </m:r>
                          <m:r>
                            <a:rPr lang="fr-FR" sz="2400" i="1">
                              <a:latin typeface="Cambria Math"/>
                            </a:rPr>
                            <m:t>(</m:t>
                          </m:r>
                          <m:r>
                            <a:rPr lang="fr-FR" sz="2400" b="1">
                              <a:latin typeface="Cambria Math"/>
                            </a:rPr>
                            <m:t>𝐱</m:t>
                          </m:r>
                          <m:r>
                            <a:rPr lang="fr-FR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240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sz="2400" b="0" i="0" smtClean="0">
                          <a:latin typeface="Cambria Math"/>
                        </a:rPr>
                        <m:t>+</m:t>
                      </m:r>
                      <m:r>
                        <a:rPr lang="fr-FR" sz="2400" b="0" i="1" smtClean="0">
                          <a:latin typeface="Cambria Math"/>
                        </a:rPr>
                        <m:t>𝑖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400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GB" sz="2400" i="1" dirty="0" smtClean="0"/>
              </a:p>
              <a:p>
                <a:r>
                  <a:rPr lang="en-GB" sz="2400" dirty="0" smtClean="0"/>
                  <a:t>Damping technique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𝛼𝛽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400288"/>
                <a:ext cx="3657600" cy="2900920"/>
              </a:xfrm>
              <a:blipFill rotWithShape="1"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0340"/>
            <a:ext cx="3657600" cy="3562183"/>
          </a:xfrm>
        </p:spPr>
      </p:pic>
    </p:spTree>
    <p:extLst>
      <p:ext uri="{BB962C8B-B14F-4D97-AF65-F5344CB8AC3E}">
        <p14:creationId xmlns:p14="http://schemas.microsoft.com/office/powerpoint/2010/main" val="11035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0" y="2420888"/>
            <a:ext cx="7620000" cy="1143000"/>
          </a:xfrm>
        </p:spPr>
        <p:txBody>
          <a:bodyPr/>
          <a:lstStyle/>
          <a:p>
            <a:r>
              <a:rPr lang="en-GB" dirty="0"/>
              <a:t>Available methods and the chosen method</a:t>
            </a:r>
          </a:p>
        </p:txBody>
      </p:sp>
    </p:spTree>
    <p:extLst>
      <p:ext uri="{BB962C8B-B14F-4D97-AF65-F5344CB8AC3E}">
        <p14:creationId xmlns:p14="http://schemas.microsoft.com/office/powerpoint/2010/main" val="22766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Finite </a:t>
            </a:r>
            <a:r>
              <a:rPr lang="en-GB" sz="4000" dirty="0" smtClean="0"/>
              <a:t>Differences Method (FDM)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The </a:t>
            </a:r>
            <a:r>
              <a:rPr lang="en-GB" sz="2400" i="1" dirty="0" smtClean="0"/>
              <a:t>operator</a:t>
            </a:r>
            <a:r>
              <a:rPr lang="en-GB" sz="2400" dirty="0" smtClean="0"/>
              <a:t> (the equation) and its </a:t>
            </a:r>
            <a:r>
              <a:rPr lang="en-GB" sz="2400" i="1" dirty="0" smtClean="0"/>
              <a:t>parameters </a:t>
            </a:r>
            <a:r>
              <a:rPr lang="en-GB" sz="2400" dirty="0" smtClean="0"/>
              <a:t>are known.</a:t>
            </a:r>
          </a:p>
          <a:p>
            <a:r>
              <a:rPr lang="en-GB" sz="2400" dirty="0" smtClean="0"/>
              <a:t>We define a </a:t>
            </a:r>
            <a:r>
              <a:rPr lang="en-GB" sz="2400" i="1" dirty="0" smtClean="0"/>
              <a:t>region</a:t>
            </a:r>
            <a:r>
              <a:rPr lang="en-GB" sz="2400" dirty="0" smtClean="0"/>
              <a:t> (possibly </a:t>
            </a:r>
            <a:r>
              <a:rPr lang="en-GB" sz="2400" i="1" dirty="0" smtClean="0"/>
              <a:t>time range</a:t>
            </a:r>
            <a:r>
              <a:rPr lang="en-GB" sz="2400" dirty="0" smtClean="0"/>
              <a:t>) on it we want to solve the equation.</a:t>
            </a:r>
          </a:p>
          <a:p>
            <a:r>
              <a:rPr lang="en-GB" sz="2400" dirty="0" smtClean="0"/>
              <a:t>We seek an </a:t>
            </a:r>
            <a:r>
              <a:rPr lang="en-GB" sz="2400" i="1" dirty="0" smtClean="0"/>
              <a:t>approximation</a:t>
            </a:r>
            <a:r>
              <a:rPr lang="en-GB" sz="2400" dirty="0" smtClean="0"/>
              <a:t> of the operator by “</a:t>
            </a:r>
            <a:r>
              <a:rPr lang="en-GB" sz="2400" i="1" dirty="0" smtClean="0"/>
              <a:t>replacing the derivatives in the differential equation by finite difference approximation</a:t>
            </a:r>
            <a:r>
              <a:rPr lang="en-GB" sz="2400" dirty="0" smtClean="0"/>
              <a:t>” (</a:t>
            </a:r>
            <a:r>
              <a:rPr lang="en-GB" sz="2400" dirty="0" err="1" smtClean="0"/>
              <a:t>Leveques</a:t>
            </a:r>
            <a:r>
              <a:rPr lang="en-GB" sz="2400" dirty="0" smtClean="0"/>
              <a:t>, 2007).</a:t>
            </a:r>
          </a:p>
          <a:p>
            <a:pPr lvl="1"/>
            <a:r>
              <a:rPr lang="en-GB" sz="2400" dirty="0" smtClean="0"/>
              <a:t>There is approximation as also </a:t>
            </a:r>
            <a:r>
              <a:rPr lang="en-GB" sz="2400" i="1" dirty="0" smtClean="0"/>
              <a:t>error.</a:t>
            </a:r>
          </a:p>
          <a:p>
            <a:pPr lvl="1"/>
            <a:r>
              <a:rPr lang="en-GB" sz="2400" dirty="0" smtClean="0"/>
              <a:t>The replacing formulas is found according to the desired order of precision thanks to Taylor theorem.</a:t>
            </a:r>
          </a:p>
          <a:p>
            <a:r>
              <a:rPr lang="en-GB" sz="2400" dirty="0" smtClean="0"/>
              <a:t>Different methods exist that fit to the type of operator that is dealt with: parabolic, hyperbolic, elliptic.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Finite elements method (FEM)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84784"/>
                <a:ext cx="7620000" cy="4800600"/>
              </a:xfrm>
            </p:spPr>
            <p:txBody>
              <a:bodyPr/>
              <a:lstStyle/>
              <a:p>
                <a:r>
                  <a:rPr lang="en-GB" dirty="0" smtClean="0"/>
                  <a:t>The operator, its parameters and BVC are known.</a:t>
                </a:r>
                <a:endParaRPr lang="en-GB" dirty="0"/>
              </a:p>
              <a:p>
                <a:r>
                  <a:rPr lang="en-GB" dirty="0" smtClean="0"/>
                  <a:t>A </a:t>
                </a:r>
                <a:r>
                  <a:rPr lang="en-GB" i="1" dirty="0" smtClean="0"/>
                  <a:t>region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GB" dirty="0" smtClean="0"/>
                  <a:t> and its </a:t>
                </a:r>
                <a:r>
                  <a:rPr lang="en-GB" i="1" dirty="0" smtClean="0"/>
                  <a:t>frontier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 over </a:t>
                </a:r>
                <a:r>
                  <a:rPr lang="en-GB" dirty="0"/>
                  <a:t>it we want to solve the </a:t>
                </a:r>
                <a:r>
                  <a:rPr lang="en-GB" dirty="0" smtClean="0"/>
                  <a:t>equation.</a:t>
                </a:r>
                <a:endParaRPr lang="en-GB" dirty="0"/>
              </a:p>
              <a:p>
                <a:r>
                  <a:rPr lang="en-GB" dirty="0" smtClean="0"/>
                  <a:t>A functional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 smtClean="0"/>
                  <a:t> (generally an integral) is derived from both the equation and its boundary condition.</a:t>
                </a:r>
              </a:p>
              <a:p>
                <a:r>
                  <a:rPr lang="en-GB" dirty="0" smtClean="0"/>
                  <a:t>The region is divide in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simple shape (triangle, rectangle…).</a:t>
                </a:r>
              </a:p>
              <a:p>
                <a:r>
                  <a:rPr lang="en-GB" dirty="0" smtClean="0"/>
                  <a:t>To each division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 smtClean="0"/>
                  <a:t> is adjoined a simple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b="1" i="0" smtClean="0">
                        <a:latin typeface="Cambria Math"/>
                        <a:ea typeface="Cambria Math"/>
                      </a:rPr>
                      <m:t>𝐱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The purpose is to minimize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𝐼</m:t>
                    </m:r>
                    <m:r>
                      <a:rPr lang="fr-F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GB" dirty="0" smtClean="0"/>
                  <a:t> over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𝐷</m:t>
                    </m:r>
                    <m:r>
                      <a:rPr lang="fr-FR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fr-FR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Advantage:</a:t>
                </a:r>
              </a:p>
              <a:p>
                <a:pPr lvl="1"/>
                <a:r>
                  <a:rPr lang="en-GB" dirty="0" smtClean="0"/>
                  <a:t>Very variable boundary condition may be applied.</a:t>
                </a:r>
              </a:p>
              <a:p>
                <a:pPr lvl="1"/>
                <a:r>
                  <a:rPr lang="en-GB" dirty="0" smtClean="0"/>
                  <a:t>The geometry may involve irregularly shaped boundaries.</a:t>
                </a:r>
                <a:endParaRPr lang="en-GB" dirty="0"/>
              </a:p>
              <a:p>
                <a:pPr lvl="1"/>
                <a:r>
                  <a:rPr lang="en-GB" dirty="0" smtClean="0"/>
                  <a:t>Modification of the equation are easily handled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76200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Ultrasound</a:t>
            </a:r>
            <a:r>
              <a:rPr lang="en-GB" sz="4000" dirty="0"/>
              <a:t>: </a:t>
            </a:r>
            <a:r>
              <a:rPr lang="en-GB" sz="4000" dirty="0" smtClean="0"/>
              <a:t>general characteristics</a:t>
            </a:r>
            <a:endParaRPr lang="en-GB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763888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Sound wave above hearing range (20 kHz).</a:t>
            </a:r>
          </a:p>
          <a:p>
            <a:r>
              <a:rPr lang="en-GB" sz="2600" dirty="0" smtClean="0"/>
              <a:t>Range: 20 kHz to more.</a:t>
            </a:r>
          </a:p>
          <a:p>
            <a:r>
              <a:rPr lang="en-GB" sz="2600" dirty="0" smtClean="0"/>
              <a:t>A wide range of application</a:t>
            </a:r>
          </a:p>
          <a:p>
            <a:pPr lvl="1"/>
            <a:r>
              <a:rPr lang="en-GB" sz="2400" dirty="0" smtClean="0"/>
              <a:t>Testing materials</a:t>
            </a:r>
          </a:p>
          <a:p>
            <a:pPr lvl="1"/>
            <a:r>
              <a:rPr lang="en-GB" sz="2400" dirty="0" smtClean="0"/>
              <a:t>Range finding (measuring distance)</a:t>
            </a:r>
          </a:p>
          <a:p>
            <a:pPr lvl="1"/>
            <a:r>
              <a:rPr lang="en-GB" sz="2400" dirty="0" smtClean="0"/>
              <a:t>Identification of objects</a:t>
            </a:r>
          </a:p>
          <a:p>
            <a:pPr lvl="1"/>
            <a:r>
              <a:rPr lang="en-GB" sz="2400" dirty="0" smtClean="0"/>
              <a:t>Imaging</a:t>
            </a:r>
          </a:p>
          <a:p>
            <a:pPr lvl="1"/>
            <a:r>
              <a:rPr lang="en-GB" sz="2400" dirty="0" smtClean="0"/>
              <a:t>Microscopy</a:t>
            </a:r>
          </a:p>
          <a:p>
            <a:pPr lvl="1"/>
            <a:r>
              <a:rPr lang="en-GB" sz="2400" dirty="0" smtClean="0"/>
              <a:t>Processing of materials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351711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Picture Authoring: "Ultrasound </a:t>
            </a:r>
            <a:r>
              <a:rPr lang="en-GB" sz="800" dirty="0"/>
              <a:t>range diagram" by Ultrasound_range_diagram.png: Original </a:t>
            </a:r>
            <a:r>
              <a:rPr lang="en-GB" sz="800" dirty="0" err="1"/>
              <a:t>uploader</a:t>
            </a:r>
            <a:r>
              <a:rPr lang="en-GB" sz="800" dirty="0"/>
              <a:t> was </a:t>
            </a:r>
            <a:r>
              <a:rPr lang="en-GB" sz="800" dirty="0" err="1"/>
              <a:t>LightYear</a:t>
            </a:r>
            <a:r>
              <a:rPr lang="en-GB" sz="800" dirty="0"/>
              <a:t> at </a:t>
            </a:r>
            <a:r>
              <a:rPr lang="en-GB" sz="800" dirty="0" err="1"/>
              <a:t>en.wikipediaUltrasound_range_diagram_png</a:t>
            </a:r>
            <a:r>
              <a:rPr lang="en-GB" sz="800" dirty="0"/>
              <a:t>_(</a:t>
            </a:r>
            <a:r>
              <a:rPr lang="en-GB" sz="800" dirty="0" err="1"/>
              <a:t>sk</a:t>
            </a:r>
            <a:r>
              <a:rPr lang="en-GB" sz="800" dirty="0"/>
              <a:t>).</a:t>
            </a:r>
            <a:r>
              <a:rPr lang="en-GB" sz="800" dirty="0" err="1"/>
              <a:t>svg</a:t>
            </a:r>
            <a:r>
              <a:rPr lang="en-GB" sz="800" dirty="0"/>
              <a:t>: Original </a:t>
            </a:r>
            <a:r>
              <a:rPr lang="en-GB" sz="800" dirty="0" err="1"/>
              <a:t>uploader</a:t>
            </a:r>
            <a:r>
              <a:rPr lang="en-GB" sz="800" dirty="0"/>
              <a:t> was </a:t>
            </a:r>
            <a:r>
              <a:rPr lang="en-GB" sz="800" dirty="0" err="1"/>
              <a:t>LightYear</a:t>
            </a:r>
            <a:r>
              <a:rPr lang="en-GB" sz="800" dirty="0"/>
              <a:t> at </a:t>
            </a:r>
            <a:r>
              <a:rPr lang="en-GB" sz="800" dirty="0" err="1"/>
              <a:t>en.wikipediaderivative</a:t>
            </a:r>
            <a:r>
              <a:rPr lang="en-GB" sz="800" dirty="0"/>
              <a:t> work: </a:t>
            </a:r>
            <a:r>
              <a:rPr lang="en-GB" sz="800" dirty="0" err="1"/>
              <a:t>Coolth</a:t>
            </a:r>
            <a:r>
              <a:rPr lang="en-GB" sz="800" dirty="0"/>
              <a:t> (talk) - </a:t>
            </a:r>
            <a:r>
              <a:rPr lang="en-GB" sz="800" dirty="0" err="1"/>
              <a:t>Ultrasound_range_diagram.pngUltrasound_range_diagram_png</a:t>
            </a:r>
            <a:r>
              <a:rPr lang="en-GB" sz="800" dirty="0"/>
              <a:t>_(</a:t>
            </a:r>
            <a:r>
              <a:rPr lang="en-GB" sz="800" dirty="0" err="1"/>
              <a:t>sk</a:t>
            </a:r>
            <a:r>
              <a:rPr lang="en-GB" sz="800" dirty="0"/>
              <a:t>).</a:t>
            </a:r>
            <a:r>
              <a:rPr lang="en-GB" sz="800" dirty="0" err="1"/>
              <a:t>svg</a:t>
            </a:r>
            <a:r>
              <a:rPr lang="en-GB" sz="800" dirty="0"/>
              <a:t>. Licensed under CC BY-SA 3.0 via Wikimedia Commons - https://commons.wikimedia.org/wiki/File:Ultrasound_range_diagram.svg#/media/File:Ultrasound_range_diagram.svg</a:t>
            </a:r>
          </a:p>
        </p:txBody>
      </p:sp>
      <p:pic>
        <p:nvPicPr>
          <p:cNvPr id="2052" name="Picture 4" descr="D:\Dropbox\Samuel\advancement\1-background\1-principle-of-technics\Ultrasound_ran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258838"/>
            <a:ext cx="49053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Spectral Method (SM)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Very closed in its approach to the FEM</a:t>
                </a:r>
              </a:p>
              <a:p>
                <a:r>
                  <a:rPr lang="en-GB" dirty="0"/>
                  <a:t>The operator, its parameters and BVC are known.</a:t>
                </a:r>
              </a:p>
              <a:p>
                <a:r>
                  <a:rPr lang="en-GB" dirty="0"/>
                  <a:t>A </a:t>
                </a:r>
                <a:r>
                  <a:rPr lang="en-GB" i="1" dirty="0"/>
                  <a:t>region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𝐷</m:t>
                    </m:r>
                  </m:oMath>
                </a14:m>
                <a:r>
                  <a:rPr lang="en-GB" dirty="0"/>
                  <a:t> and its </a:t>
                </a:r>
                <a:r>
                  <a:rPr lang="en-GB" i="1" dirty="0"/>
                  <a:t>frontier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/>
                  <a:t> over it we want to solve the equation.</a:t>
                </a:r>
              </a:p>
              <a:p>
                <a:r>
                  <a:rPr lang="en-GB" dirty="0" smtClean="0"/>
                  <a:t>The solution is written as a sum of basis function (typically in the basis of Fourier, Lagrange…) with unknown coefficient.</a:t>
                </a:r>
              </a:p>
              <a:p>
                <a:r>
                  <a:rPr lang="en-GB" dirty="0" smtClean="0"/>
                  <a:t>This solution is set in the equation and lead to another function that may be treated numerically (there is no unique method).</a:t>
                </a:r>
              </a:p>
              <a:p>
                <a:r>
                  <a:rPr lang="en-GB" dirty="0" smtClean="0"/>
                  <a:t>In spectral method the solution is one function over the whole domain express in different basis while in FEM the solution is a sum of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Study of the FDM </a:t>
            </a:r>
            <a:r>
              <a:rPr lang="en-GB" sz="4800" dirty="0" smtClean="0"/>
              <a:t>(Finite Difference Method)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02624" cy="13052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Reference:</a:t>
            </a:r>
          </a:p>
          <a:p>
            <a:r>
              <a:rPr lang="en-GB" dirty="0" err="1"/>
              <a:t>LeVeque</a:t>
            </a:r>
            <a:r>
              <a:rPr lang="en-GB" dirty="0"/>
              <a:t> R J., </a:t>
            </a:r>
            <a:r>
              <a:rPr lang="en-GB" b="1" i="1" dirty="0"/>
              <a:t>Finite Difference Methods for Ordinary and Partial Differential Equations</a:t>
            </a:r>
            <a:r>
              <a:rPr lang="en-GB" dirty="0"/>
              <a:t>. Philadelphia: Society for Industrial and Applied Mathematics (SIAM), 2007</a:t>
            </a:r>
            <a:r>
              <a:rPr lang="en-GB" dirty="0" smtClean="0"/>
              <a:t>.</a:t>
            </a:r>
          </a:p>
          <a:p>
            <a:r>
              <a:rPr lang="en-GB" dirty="0"/>
              <a:t>Burden R L. and Faire J D, </a:t>
            </a:r>
            <a:r>
              <a:rPr lang="en-GB" b="1" i="1" dirty="0"/>
              <a:t>Numerical Analysis</a:t>
            </a:r>
            <a:r>
              <a:rPr lang="en-GB" dirty="0"/>
              <a:t>, 9th ed.: Brooks/Cole, 2010</a:t>
            </a:r>
            <a:r>
              <a:rPr lang="en-GB" dirty="0" smtClean="0"/>
              <a:t>.</a:t>
            </a:r>
          </a:p>
          <a:p>
            <a:r>
              <a:rPr lang="en-GB" dirty="0"/>
              <a:t>S C </a:t>
            </a:r>
            <a:r>
              <a:rPr lang="en-GB" dirty="0" err="1"/>
              <a:t>Chapra</a:t>
            </a:r>
            <a:r>
              <a:rPr lang="en-GB" dirty="0"/>
              <a:t> and R P </a:t>
            </a:r>
            <a:r>
              <a:rPr lang="en-GB" dirty="0" err="1"/>
              <a:t>Canale</a:t>
            </a:r>
            <a:r>
              <a:rPr lang="en-GB" dirty="0"/>
              <a:t>, </a:t>
            </a:r>
            <a:r>
              <a:rPr lang="en-GB" b="1" i="1" dirty="0"/>
              <a:t>Numerical Methods For Engineers</a:t>
            </a:r>
            <a:r>
              <a:rPr lang="en-GB" dirty="0"/>
              <a:t>, Sixth Edition ed., Mac </a:t>
            </a:r>
            <a:r>
              <a:rPr lang="en-GB" dirty="0" err="1"/>
              <a:t>Graw</a:t>
            </a:r>
            <a:r>
              <a:rPr lang="en-GB" dirty="0"/>
              <a:t> Hill, Ed., 2010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GB" dirty="0" smtClean="0"/>
              <a:t>From the derivation</a:t>
            </a:r>
            <a:endParaRPr lang="en-GB" dirty="0"/>
          </a:p>
        </p:txBody>
      </p:sp>
      <p:pic>
        <p:nvPicPr>
          <p:cNvPr id="1026" name="Picture 2" descr="D:\Dropbox\Samuel\advancement\2-basic-finite-diff-error-sinus\finte-diff-chakou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759673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amuel\advancement\2-basic-finite-diff-error-sinus\backw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34680"/>
            <a:ext cx="2617193" cy="57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Samuel\advancement\2-basic-finite-diff-error-sinus\forw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44" y="4581128"/>
            <a:ext cx="2718891" cy="8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Samuel\advancement\2-basic-finite-diff-error-sinus\centr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27" y="5315545"/>
            <a:ext cx="5077197" cy="7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1760" y="4005064"/>
                <a:ext cx="3079946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⁡</m:t>
                      </m:r>
                      <m:func>
                        <m:func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′(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3079946" cy="629852"/>
              </a:xfrm>
              <a:prstGeom prst="rect">
                <a:avLst/>
              </a:prstGeom>
              <a:blipFill rotWithShape="1">
                <a:blip r:embed="rId6"/>
                <a:stretch>
                  <a:fillRect r="-21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6381327"/>
            <a:ext cx="7529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Illustration: Finite Difference Methods for Ordinary and Partial Differential Equations, Leveque, 2007.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16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Taylor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</p:spPr>
            <p:txBody>
              <a:bodyPr>
                <a:normAutofit fontScale="92500"/>
              </a:bodyPr>
              <a:lstStyle/>
              <a:p>
                <a:pPr marL="114300" indent="0">
                  <a:buNone/>
                </a:pPr>
                <a:r>
                  <a:rPr lang="en-GB" sz="2000" dirty="0" smtClean="0"/>
                  <a:t>Taylor Theorem (1712 !)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𝑎</m:t>
                        </m:r>
                        <m:r>
                          <a:rPr lang="en-GB" sz="2000" i="1">
                            <a:latin typeface="Cambria Math"/>
                          </a:rPr>
                          <m:t>+</m:t>
                        </m:r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GB" sz="2000" i="1">
                        <a:latin typeface="Cambria Math"/>
                      </a:rPr>
                      <m:t>h</m:t>
                    </m:r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</a:rPr>
                      <m:t>𝑂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         (1)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h</m:t>
                    </m:r>
                    <m:r>
                      <a:rPr lang="en-GB" sz="18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fr-FR" sz="1800" b="0" i="1" smtClean="0">
                        <a:latin typeface="Cambria Math"/>
                      </a:rPr>
                      <m:t>𝑂</m:t>
                    </m:r>
                    <m:r>
                      <a:rPr lang="en-GB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800" dirty="0" smtClean="0"/>
                  <a:t>            (2)     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</a:rPr>
                          <m:t>−2</m:t>
                        </m:r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2</m:t>
                    </m:r>
                    <m:r>
                      <a:rPr lang="en-GB" sz="1800" i="1">
                        <a:latin typeface="Cambria Math"/>
                      </a:rPr>
                      <m:t>h</m:t>
                    </m:r>
                    <m:r>
                      <a:rPr lang="en-GB" sz="1800" i="1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fr-FR" sz="1800" i="1">
                        <a:latin typeface="Cambria Math"/>
                      </a:rPr>
                      <m:t>𝑂</m:t>
                    </m:r>
                    <m:r>
                      <a:rPr lang="en-GB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800" dirty="0"/>
                  <a:t>     </a:t>
                </a:r>
                <a:r>
                  <a:rPr lang="en-GB" sz="1800" dirty="0" smtClean="0"/>
                  <a:t> (3)      </a:t>
                </a:r>
                <a:endParaRPr lang="en-GB" sz="18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  <a:blipFill rotWithShape="1">
                <a:blip r:embed="rId9"/>
                <a:stretch>
                  <a:fillRect t="-635" r="-3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73787"/>
                  </p:ext>
                </p:extLst>
              </p:nvPr>
            </p:nvGraphicFramePr>
            <p:xfrm>
              <a:off x="899592" y="4005064"/>
              <a:ext cx="6480720" cy="2688585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224136"/>
                    <a:gridCol w="3384376"/>
                    <a:gridCol w="1080120"/>
                    <a:gridCol w="792088"/>
                  </a:tblGrid>
                  <a:tr h="203915"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Derived 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Scheme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Type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Order</a:t>
                          </a:r>
                          <a:endParaRPr lang="en-GB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Forward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1985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Backward</a:t>
                          </a:r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Central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2(1)-6(2)+(3)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0" smtClean="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[2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+3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−6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Notname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smtClean="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 smtClean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sz="1400" b="0" i="0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88321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Symmetric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73787"/>
                  </p:ext>
                </p:extLst>
              </p:nvPr>
            </p:nvGraphicFramePr>
            <p:xfrm>
              <a:off x="899592" y="4005064"/>
              <a:ext cx="6480720" cy="2688585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224136"/>
                    <a:gridCol w="3384376"/>
                    <a:gridCol w="1080120"/>
                    <a:gridCol w="792088"/>
                  </a:tblGrid>
                  <a:tr h="243840"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Derived 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Scheme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Type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Order</a:t>
                          </a:r>
                          <a:endParaRPr lang="en-GB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75000" r="-55315" b="-4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Forward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75000" b="-491176"/>
                          </a:stretch>
                        </a:blipFill>
                      </a:tcPr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175000" r="-55315" b="-3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Backward</a:t>
                          </a:r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175000" b="-391176"/>
                          </a:stretch>
                        </a:blipFill>
                      </a:tcPr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275000" r="-55315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Central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275000" b="-291176"/>
                          </a:stretch>
                        </a:blipFill>
                      </a:tcPr>
                    </a:tc>
                  </a:tr>
                  <a:tr h="614172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2(1)-6(2)+(3)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255000" r="-55315" b="-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Notname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255000" b="-98000"/>
                          </a:stretch>
                        </a:blipFill>
                      </a:tcPr>
                    </a:tc>
                  </a:tr>
                  <a:tr h="588321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365979" r="-55315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Symmetric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365979" b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59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1800" dirty="0" smtClean="0"/>
                  <a:t>Example: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b="0" dirty="0" smtClean="0"/>
                  <a:t>, and we want an approximation a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𝑥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GB" sz="1800" b="0" dirty="0" smtClean="0"/>
                  <a:t> of the first derivative (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𝑢</m:t>
                    </m:r>
                    <m:r>
                      <a:rPr lang="fr-FR" sz="12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=0.540302305868140</m:t>
                        </m:r>
                      </m:e>
                    </m:func>
                  </m:oMath>
                </a14:m>
                <a:r>
                  <a:rPr lang="en-GB" sz="1800" dirty="0" smtClean="0"/>
                  <a:t>).</a:t>
                </a:r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400" dirty="0" smtClean="0"/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200" b="1" i="1" dirty="0"/>
                  <a:t>'h'                       'Back Err'            '</a:t>
                </a:r>
                <a:r>
                  <a:rPr lang="en-GB" sz="1200" b="1" i="1" dirty="0" err="1"/>
                  <a:t>Forw</a:t>
                </a:r>
                <a:r>
                  <a:rPr lang="en-GB" sz="1200" b="1" i="1" dirty="0"/>
                  <a:t> Err' 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[1.0000e-01]    [-4.1138e-02]    [4.2939e-02]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[5.0000e-02]    [-2.0807e-02]    [2.1257e-02]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[1.0000e-02]    [-4.1983e-03]    [4.2163e-03]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[5.0000e-03]    [-2.1014e-03]    [2.1059e-03]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[1.0000e-03]    [-4.2065e-04]    [4.2083e-04]</a:t>
                </a:r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:r>
                  <a:rPr lang="en-GB" sz="1200" b="1" i="1" dirty="0"/>
                  <a:t>'Cent Err'        'du_3_err'   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[9.0005e-04] [-6.8207e-05]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[2.2510e-04] [-8.6491e-06]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[9.0050e-06] [-6.9941e-08]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[2.2513e-06] [-8.7540e-09]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[9.0050e-08] [-6.9979e-11]</a:t>
                </a:r>
              </a:p>
              <a:p>
                <a:pPr marL="114300" indent="0"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D:\Dropbox\Samuel\advancement\2-basic-finite-diff-error-sinus\error-p-log(h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6" y="2605145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Errors: truncation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556792"/>
                <a:ext cx="4253408" cy="5004556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b="0" i="0" dirty="0" err="1" smtClean="0">
                    <a:latin typeface="Cambria Math"/>
                  </a:rPr>
                  <a:t>Big-O</a:t>
                </a:r>
                <a:endParaRPr lang="fr-FR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E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rror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⟺ ∃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 ∀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𝑒𝑟𝑟𝑜𝑟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GB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𝐸𝑟𝑟𝑜𝑟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GB" dirty="0">
                        <a:latin typeface="Cambria Math"/>
                        <a:ea typeface="Cambria Math"/>
                      </a:rPr>
                      <m:t>⟺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𝐸𝑟𝑟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fr-F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𝑝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log</m:t>
                    </m:r>
                    <m:r>
                      <a:rPr lang="fr-FR" b="0" i="1" smtClean="0">
                        <a:latin typeface="Cambria Math"/>
                      </a:rPr>
                      <m:t>⁡(</m:t>
                    </m:r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This may be a representation we can use to compare scheme between each others.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Leveque (2007) also demonstrate error of the scheme is the same that the cumulative error.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556792"/>
                <a:ext cx="4253408" cy="5004556"/>
              </a:xfrm>
              <a:blipFill rotWithShape="1">
                <a:blip r:embed="rId2"/>
                <a:stretch>
                  <a:fillRect t="-731" r="-2292" b="-9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76672"/>
            <a:ext cx="2840999" cy="2880320"/>
          </a:xfrm>
        </p:spPr>
      </p:pic>
      <p:pic>
        <p:nvPicPr>
          <p:cNvPr id="16" name="Picture 3" descr="D:\Dropbox\Samuel\advancement\2-basic-finite-diff-error-sinus\error-p-log(h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9" y="3284984"/>
            <a:ext cx="4368485" cy="32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84" y="-171400"/>
            <a:ext cx="7620000" cy="854968"/>
          </a:xfrm>
        </p:spPr>
        <p:txBody>
          <a:bodyPr/>
          <a:lstStyle/>
          <a:p>
            <a:r>
              <a:rPr lang="en-GB" sz="4000" dirty="0" smtClean="0"/>
              <a:t>PDE </a:t>
            </a:r>
            <a:r>
              <a:rPr lang="en-GB" sz="4000" dirty="0" smtClean="0"/>
              <a:t>Poisson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7620000" cy="532859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sz="1900" dirty="0" smtClean="0">
                    <a:latin typeface="+mj-lt"/>
                    <a:ea typeface="Cambria Math"/>
                  </a:rPr>
                  <a:t>Elliptic  PDE  (stationary) so  is Helmholtz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GB" sz="1900" b="0" i="1" smtClean="0">
                        <a:latin typeface="Cambria Math"/>
                        <a:ea typeface="Cambria Math"/>
                      </a:rPr>
                      <m:t>=[0 0.5]×</m:t>
                    </m:r>
                  </m:oMath>
                </a14:m>
                <a:r>
                  <a:rPr lang="en-GB" sz="1900" i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9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/>
                            <a:ea typeface="Cambria Math"/>
                          </a:rPr>
                          <m:t>0 0.5</m:t>
                        </m:r>
                      </m:e>
                    </m:d>
                  </m:oMath>
                </a14:m>
                <a:r>
                  <a:rPr lang="en-GB" sz="1900" i="1" dirty="0" smtClean="0"/>
                  <a:t> </a:t>
                </a:r>
                <a:r>
                  <a:rPr lang="en-GB" sz="1900" dirty="0" smtClean="0"/>
                  <a:t>with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latin typeface="Cambria Math"/>
                      </a:rPr>
                      <m:t>h</m:t>
                    </m:r>
                    <m:r>
                      <a:rPr lang="en-GB" sz="1900" b="0" i="1" smtClean="0">
                        <a:latin typeface="Cambria Math"/>
                      </a:rPr>
                      <m:t>=0,125</m:t>
                    </m:r>
                  </m:oMath>
                </a14:m>
                <a:endParaRPr lang="en-GB" sz="1900" dirty="0" smtClean="0"/>
              </a:p>
              <a:p>
                <a:pPr marL="114300" indent="0">
                  <a:buNone/>
                </a:pPr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)≡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600" b="1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 smtClean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−2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−2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=</m:t>
                      </m:r>
                      <m:r>
                        <a:rPr lang="en-GB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GB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 smtClean="0"/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𝑛𝑗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7620000" cy="5328591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D:\Dropbox\Samuel\advancement\3-basic-finite-diff-2D-5pt-Poisson\grid_scheme_3_3_chakou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85" y="1947047"/>
            <a:ext cx="4686716" cy="44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548680"/>
            <a:ext cx="7630616" cy="72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Study of the book: </a:t>
            </a:r>
          </a:p>
          <a:p>
            <a:pPr marL="571500" indent="-457200">
              <a:buFont typeface="+mj-lt"/>
              <a:buAutoNum type="arabicPeriod"/>
            </a:pPr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Numerical methods for engineers, 6th ed., S.C </a:t>
            </a:r>
            <a:r>
              <a:rPr lang="en-GB" sz="1200" i="1" dirty="0" err="1">
                <a:solidFill>
                  <a:schemeClr val="tx1">
                    <a:tint val="75000"/>
                  </a:schemeClr>
                </a:solidFill>
              </a:rPr>
              <a:t>Chapra</a:t>
            </a:r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, R.P </a:t>
            </a:r>
            <a:r>
              <a:rPr lang="en-GB" sz="1200" i="1" dirty="0" err="1">
                <a:solidFill>
                  <a:schemeClr val="tx1">
                    <a:tint val="75000"/>
                  </a:schemeClr>
                </a:solidFill>
              </a:rPr>
              <a:t>Canale</a:t>
            </a:r>
            <a:endParaRPr lang="en-GB" sz="1200" i="1" dirty="0">
              <a:solidFill>
                <a:schemeClr val="tx1">
                  <a:tint val="75000"/>
                </a:schemeClr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GB" sz="1200" i="1" dirty="0">
                <a:solidFill>
                  <a:schemeClr val="tx1">
                    <a:tint val="75000"/>
                  </a:schemeClr>
                </a:solidFill>
              </a:rPr>
              <a:t>Numerical Analysis, 9th ed., R.L Burden, J.D </a:t>
            </a:r>
            <a:r>
              <a:rPr lang="en-GB" sz="1200" i="1" dirty="0" err="1">
                <a:solidFill>
                  <a:schemeClr val="tx1">
                    <a:tint val="75000"/>
                  </a:schemeClr>
                </a:solidFill>
              </a:rPr>
              <a:t>Faires</a:t>
            </a:r>
            <a:endParaRPr lang="en-GB" sz="12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pt-BR" sz="1400" dirty="0" smtClean="0">
                    <a:cs typeface="Courier New" pitchFamily="49" charset="0"/>
                  </a:rPr>
                  <a:t>Use of the </a:t>
                </a:r>
                <a:r>
                  <a:rPr lang="pt-BR" sz="1400" i="1" dirty="0" smtClean="0">
                    <a:cs typeface="Courier New" pitchFamily="49" charset="0"/>
                  </a:rPr>
                  <a:t>five point stencil </a:t>
                </a:r>
                <a:r>
                  <a:rPr lang="pt-BR" sz="1400" dirty="0" smtClean="0">
                    <a:cs typeface="Courier New" pitchFamily="49" charset="0"/>
                  </a:rPr>
                  <a:t>with </a:t>
                </a:r>
              </a:p>
              <a:p>
                <a:pPr marL="114300" indent="0">
                  <a:buNone/>
                </a:pPr>
                <a:r>
                  <a:rPr lang="pt-BR" sz="1400" dirty="0" smtClean="0">
                    <a:cs typeface="Courier New" pitchFamily="49" charset="0"/>
                  </a:rPr>
                  <a:t>the preceding described </a:t>
                </a:r>
                <a:r>
                  <a:rPr lang="pt-BR" sz="1400" i="1" dirty="0" smtClean="0">
                    <a:cs typeface="Courier New" pitchFamily="49" charset="0"/>
                  </a:rPr>
                  <a:t>scheme</a:t>
                </a:r>
              </a:p>
              <a:p>
                <a:pPr marL="114300" indent="0">
                  <a:buNone/>
                </a:pPr>
                <a:endParaRPr lang="pt-BR" sz="1400" i="1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pt-BR" sz="1400" dirty="0">
                    <a:latin typeface="Courier New" pitchFamily="49" charset="0"/>
                    <a:cs typeface="Courier New" pitchFamily="49" charset="0"/>
                  </a:rPr>
                  <a:t>= </a:t>
                </a: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i </a:t>
                </a:r>
                <a:r>
                  <a:rPr lang="pt-BR" sz="1400" dirty="0">
                    <a:latin typeface="Courier New" pitchFamily="49" charset="0"/>
                    <a:cs typeface="Courier New" pitchFamily="49" charset="0"/>
                  </a:rPr>
                  <a:t>+ (m-j) * n</a:t>
                </a: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GB" sz="14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L1:  4 -1  0 -1  0  0  0  0  0     25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L2: -1  4 -1  0 -1  0  0  0  0     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L3:  0 -1  4  0  0 -1  0  0  0    150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L4: -1  0  0  4 -1  0 -1  0  0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L5:  0 -1  0 -1  4 -1  0 -1  0  =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L6:  0  0 -1  0 -1  4  0  0 -1     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L7:  0  0  0 -1  0  0  4 -1  0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L8:  0  0  0  0 -1  0 -1  4 -1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L9:  0  0  0  0  0 -1  0 -1  4     </a:t>
                </a: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  <m:r>
                        <a:rPr lang="fr-FR" sz="1400" b="0" i="1" smtClean="0">
                          <a:latin typeface="Cambria Math"/>
                        </a:rPr>
                        <m:t> .  </m:t>
                      </m:r>
                      <m:r>
                        <a:rPr lang="fr-FR" sz="1400" b="0" i="1" smtClean="0">
                          <a:latin typeface="Cambria Math"/>
                        </a:rPr>
                        <m:t>𝑠𝑜𝑙</m:t>
                      </m:r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𝑏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𝑠𝑜𝑙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GB" sz="1400" dirty="0" smtClean="0"/>
              </a:p>
              <a:p>
                <a:pPr marL="114300" indent="0">
                  <a:buNone/>
                </a:pPr>
                <a:endParaRPr lang="en-GB" sz="1400" dirty="0" smtClean="0"/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sol=</a:t>
                </a: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18.75   37.50   56.25</a:t>
                </a: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12.50   25.00   37.50</a:t>
                </a:r>
                <a:endParaRPr lang="en-GB" sz="12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6.25   12.50   18.75</a:t>
                </a:r>
              </a:p>
              <a:p>
                <a:pPr marL="114300" indent="0">
                  <a:buNone/>
                </a:pPr>
                <a:endParaRPr lang="en-GB" sz="1400" dirty="0">
                  <a:latin typeface="Calibri (Body)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  <a:blipFill rotWithShape="1">
                <a:blip r:embed="rId6"/>
                <a:stretch>
                  <a:fillRect t="-508" b="-5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D:\Dropbox\Samuel\advancement\3-basic-finite-diff-2D-5pt-Poisson\poisson-3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23" y="3933056"/>
            <a:ext cx="4089077" cy="30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ropbox\Samuel\advancement\3-basic-finite-diff-2D-5pt-Poisson\grid_scheme_3_3_chakouf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4104456" cy="38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 (suite)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>
                    <a:latin typeface="Calibri (Body)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h</m:t>
                    </m:r>
                    <m:r>
                      <a:rPr lang="fr-FR" sz="2400" i="1">
                        <a:latin typeface="Cambria Math"/>
                      </a:rPr>
                      <m:t>=0.01</m:t>
                    </m:r>
                  </m:oMath>
                </a14:m>
                <a:r>
                  <a:rPr lang="en-GB" sz="2400" dirty="0">
                    <a:latin typeface="Calibri (Body)"/>
                  </a:rPr>
                  <a:t> the result is more precise…</a:t>
                </a:r>
              </a:p>
              <a:p>
                <a:pPr marL="11430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D:\Dropbox\Samuel\advancement\3-basic-finite-diff-2D-5pt-Poisson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297488" cy="39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Exact finite difference scheme for the Helmholtz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630616" cy="17373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Study of the article:</a:t>
            </a:r>
          </a:p>
          <a:p>
            <a:r>
              <a:rPr lang="en-GB" dirty="0"/>
              <a:t>Wong </a:t>
            </a:r>
            <a:r>
              <a:rPr lang="en-GB" dirty="0" err="1"/>
              <a:t>Yau</a:t>
            </a:r>
            <a:r>
              <a:rPr lang="en-GB" dirty="0"/>
              <a:t> </a:t>
            </a:r>
            <a:r>
              <a:rPr lang="en-GB" dirty="0" err="1"/>
              <a:t>Shu</a:t>
            </a:r>
            <a:r>
              <a:rPr lang="en-GB" dirty="0"/>
              <a:t> and Li </a:t>
            </a:r>
            <a:r>
              <a:rPr lang="en-GB" dirty="0" err="1"/>
              <a:t>Guangrui</a:t>
            </a:r>
            <a:r>
              <a:rPr lang="en-GB" dirty="0"/>
              <a:t>, </a:t>
            </a:r>
            <a:r>
              <a:rPr lang="en-GB" b="1" i="1" dirty="0"/>
              <a:t>Exact Finite Difference Schemes for Solving Helmholtz Equation at Any Wavenumber</a:t>
            </a:r>
            <a:r>
              <a:rPr lang="en-GB" dirty="0"/>
              <a:t>, Institute for Scientific Computing and Information, Ed.: International Journal of Numerical Analysis and </a:t>
            </a:r>
            <a:r>
              <a:rPr lang="en-GB" dirty="0" err="1"/>
              <a:t>Modeling</a:t>
            </a:r>
            <a:r>
              <a:rPr lang="en-GB" dirty="0"/>
              <a:t>, 2001, vol. 2</a:t>
            </a:r>
            <a:r>
              <a:rPr lang="en-GB" dirty="0" smtClean="0"/>
              <a:t>.</a:t>
            </a:r>
          </a:p>
          <a:p>
            <a:r>
              <a:rPr lang="en-GB" dirty="0" err="1"/>
              <a:t>Hegedus</a:t>
            </a:r>
            <a:r>
              <a:rPr lang="en-GB" dirty="0"/>
              <a:t> G. and </a:t>
            </a:r>
            <a:r>
              <a:rPr lang="en-GB" dirty="0" err="1"/>
              <a:t>Kuczmann</a:t>
            </a:r>
            <a:r>
              <a:rPr lang="en-GB" dirty="0"/>
              <a:t> M., </a:t>
            </a:r>
            <a:r>
              <a:rPr lang="en-GB" b="1" i="1" dirty="0"/>
              <a:t>Calculation of the Solution of Two-Dimensional Helmholtz Equation</a:t>
            </a:r>
            <a:r>
              <a:rPr lang="en-GB" dirty="0"/>
              <a:t>.: </a:t>
            </a:r>
            <a:r>
              <a:rPr lang="en-GB" dirty="0" err="1"/>
              <a:t>Acta</a:t>
            </a:r>
            <a:r>
              <a:rPr lang="en-GB" dirty="0"/>
              <a:t> </a:t>
            </a:r>
            <a:r>
              <a:rPr lang="en-GB" dirty="0" err="1"/>
              <a:t>Technica</a:t>
            </a:r>
            <a:r>
              <a:rPr lang="en-GB" dirty="0"/>
              <a:t> </a:t>
            </a:r>
            <a:r>
              <a:rPr lang="en-GB" dirty="0" err="1"/>
              <a:t>Jaurinensis</a:t>
            </a:r>
            <a:r>
              <a:rPr lang="en-GB" dirty="0"/>
              <a:t>, 2010, vol. 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8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ultrasound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690864" cy="459028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Purpose of imaging.</a:t>
            </a:r>
          </a:p>
          <a:p>
            <a:r>
              <a:rPr lang="en-GB" dirty="0" smtClean="0"/>
              <a:t>Different modes (A, B, C, M, Doppler…).</a:t>
            </a:r>
          </a:p>
          <a:p>
            <a:r>
              <a:rPr lang="en-GB" dirty="0" smtClean="0"/>
              <a:t>Transducer active/passive</a:t>
            </a:r>
          </a:p>
          <a:p>
            <a:r>
              <a:rPr lang="en-GB" dirty="0" smtClean="0"/>
              <a:t>Steps to form an image:</a:t>
            </a:r>
          </a:p>
          <a:p>
            <a:pPr lvl="1"/>
            <a:r>
              <a:rPr lang="en-GB" dirty="0" smtClean="0"/>
              <a:t>Emission of a piezoelectric transducer.</a:t>
            </a:r>
          </a:p>
          <a:p>
            <a:pPr lvl="1"/>
            <a:r>
              <a:rPr lang="en-GB" dirty="0" smtClean="0"/>
              <a:t>Reception of the same transducer (time, intensity)</a:t>
            </a:r>
          </a:p>
          <a:p>
            <a:pPr lvl="1"/>
            <a:r>
              <a:rPr lang="en-GB" dirty="0" smtClean="0"/>
              <a:t>Time ≈ travel time (how deep)</a:t>
            </a:r>
          </a:p>
          <a:p>
            <a:pPr lvl="1"/>
            <a:r>
              <a:rPr lang="en-GB" dirty="0"/>
              <a:t>Intensity ≈ </a:t>
            </a:r>
            <a:r>
              <a:rPr lang="en-GB" dirty="0" smtClean="0"/>
              <a:t>brightness (how dense) </a:t>
            </a:r>
          </a:p>
          <a:p>
            <a:r>
              <a:rPr lang="en-GB" dirty="0" smtClean="0"/>
              <a:t>B-Mode (Brightness mode)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2426208" cy="17983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83" y="3787480"/>
            <a:ext cx="3276600" cy="2593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4981" y="3183359"/>
            <a:ext cx="35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2D (B-Mode) and 3D picture of an embryo obtain with ultrasound (</a:t>
            </a:r>
            <a:r>
              <a:rPr lang="en-GB" sz="1200" dirty="0" err="1"/>
              <a:t>Michpala</a:t>
            </a:r>
            <a:r>
              <a:rPr lang="en-GB" sz="1200" dirty="0"/>
              <a:t> </a:t>
            </a:r>
            <a:r>
              <a:rPr lang="en-GB" sz="1200" dirty="0" err="1" smtClean="0"/>
              <a:t>Meuhedet</a:t>
            </a:r>
            <a:r>
              <a:rPr lang="en-GB" sz="1200" dirty="0" smtClean="0"/>
              <a:t>, Jerusalem, 2013).</a:t>
            </a:r>
          </a:p>
        </p:txBody>
      </p:sp>
    </p:spTree>
    <p:extLst>
      <p:ext uri="{BB962C8B-B14F-4D97-AF65-F5344CB8AC3E}">
        <p14:creationId xmlns:p14="http://schemas.microsoft.com/office/powerpoint/2010/main" val="5051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1D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96753"/>
                <a:ext cx="7571184" cy="136815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)=0, 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/>
                                    </a:rPr>
                                    <m:t>𝜕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r>
                                        <a:rPr lang="en-GB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box>
                                </m:den>
                              </m:f>
                              <m:r>
                                <a:rPr lang="en-GB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𝑖𝑘𝑢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 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𝑆𝑜𝑚𝑚𝑒𝑟𝑓𝑒𝑙𝑑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GB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𝐷𝑖𝑟𝑖𝑐h𝑙𝑒𝑡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96753"/>
                <a:ext cx="7571184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708920"/>
                <a:ext cx="3657600" cy="348925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Standard scheme (Taylor)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Central </a:t>
                </a:r>
                <a:r>
                  <a:rPr lang="en-GB" dirty="0"/>
                  <a:t>p</a:t>
                </a:r>
                <a:r>
                  <a:rPr lang="en-GB" dirty="0" smtClean="0"/>
                  <a:t>oint: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Sommerfeld (right):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−2</m:t>
                          </m:r>
                          <m:r>
                            <a:rPr lang="en-GB" sz="2000" i="1">
                              <a:latin typeface="Cambria Math"/>
                            </a:rPr>
                            <m:t>𝑖𝑘h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fr-FR" sz="2000" dirty="0" smtClean="0"/>
              </a:p>
              <a:p>
                <a:r>
                  <a:rPr lang="en-GB" sz="2000" dirty="0"/>
                  <a:t>Sommerfeld </a:t>
                </a:r>
                <a:r>
                  <a:rPr lang="en-GB" sz="2000" dirty="0" smtClean="0"/>
                  <a:t>(left):</a:t>
                </a:r>
                <a:endParaRPr lang="en-GB" sz="20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  <m:r>
                            <a:rPr lang="en-GB" sz="2000" i="1">
                              <a:latin typeface="Cambria Math"/>
                            </a:rPr>
                            <m:t>𝑖𝑘h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  <a:p>
                <a:pPr marL="114300" indent="0">
                  <a:buNone/>
                </a:pPr>
                <a:endParaRPr lang="en-GB" sz="2000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708920"/>
                <a:ext cx="3657600" cy="3489251"/>
              </a:xfrm>
              <a:blipFill rotWithShape="1">
                <a:blip r:embed="rId6"/>
                <a:stretch>
                  <a:fillRect t="-2094" b="-8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19600" y="2636911"/>
                <a:ext cx="3752800" cy="34892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 smtClean="0"/>
                  <a:t>New scheme(Taylor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sin</m:t>
                    </m:r>
                    <m:r>
                      <a:rPr lang="fr-FR" b="0" i="1" smtClean="0">
                        <a:latin typeface="Cambria Math"/>
                      </a:rPr>
                      <m:t>⁡(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series)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GB" i="1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]</m:t>
                            </m:r>
                          </m:e>
                          <m:e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  <m:r>
                              <a:rPr lang="en-GB" i="1">
                                <a:latin typeface="Cambria Math"/>
                              </a:rPr>
                              <m:t>=2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𝑘h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−2</m:t>
                            </m:r>
                            <m:r>
                              <a:rPr lang="en-GB" i="1">
                                <a:latin typeface="Cambria Math"/>
                              </a:rPr>
                              <m:t>𝑖𝑠𝑖𝑛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𝑘h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The scheme is exact i.e. it does not have any truncation error.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19600" y="2636911"/>
                <a:ext cx="3752800" cy="3489251"/>
              </a:xfrm>
              <a:blipFill rotWithShape="1">
                <a:blip r:embed="rId7"/>
                <a:stretch>
                  <a:fillRect t="-1748" r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sz="2400" dirty="0" smtClean="0"/>
                  <a:t>Building of a first generic program to handle this problem parameterised by:</a:t>
                </a:r>
              </a:p>
              <a:p>
                <a:pPr lvl="1"/>
                <a:r>
                  <a:rPr lang="en-GB" sz="2400" dirty="0" smtClean="0"/>
                  <a:t>The type of scheme</a:t>
                </a:r>
              </a:p>
              <a:p>
                <a:pPr lvl="1"/>
                <a:r>
                  <a:rPr lang="en-GB" sz="2400" dirty="0" smtClean="0"/>
                  <a:t>Sommerfeld Boundary Condition (left or right) </a:t>
                </a:r>
              </a:p>
              <a:p>
                <a:pPr lvl="1"/>
                <a:r>
                  <a:rPr lang="en-GB" sz="2400" dirty="0" smtClean="0"/>
                  <a:t>Dirichlet Boundary Condition</a:t>
                </a:r>
              </a:p>
              <a:p>
                <a:pPr lvl="1"/>
                <a:r>
                  <a:rPr lang="en-GB" sz="2400" dirty="0" smtClean="0"/>
                  <a:t>the coordinate of the 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/>
                  <a:t> for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=0</m:t>
                        </m:r>
                        <m:r>
                          <a:rPr lang="fr-FR" sz="2400" i="1">
                            <a:latin typeface="Cambria Math"/>
                          </a:rPr>
                          <m:t>, </m:t>
                        </m:r>
                        <m:r>
                          <a:rPr lang="fr-FR" sz="2400" i="1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h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fr-FR" sz="2400" b="0" dirty="0" smtClean="0"/>
              </a:p>
              <a:p>
                <a:r>
                  <a:rPr lang="en-GB" sz="2400" dirty="0" smtClean="0"/>
                  <a:t>The error is the infinite norm: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=1…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=1…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r>
                  <a:rPr lang="en-GB" sz="2400" dirty="0" smtClean="0"/>
                  <a:t>Analytical solution: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𝑖𝑘𝑥</m:t>
                        </m:r>
                      </m:sup>
                    </m:sSup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The program integrate a standard scheme for the comparison. The central point is classical and the Sommerfeld scheme has been search.</a:t>
                </a:r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33" r="-1600" b="-1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It is possible to reproduce results of the article.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𝑢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GB" sz="2000" dirty="0" smtClean="0"/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h = </a:t>
                </a:r>
                <a:r>
                  <a:rPr lang="en-GB" sz="1400" dirty="0" smtClean="0">
                    <a:latin typeface="Courier New" pitchFamily="49" charset="0"/>
                    <a:cs typeface="Courier New" pitchFamily="49" charset="0"/>
                  </a:rPr>
                  <a:t>0.01</a:t>
                </a: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error1 = 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'k'      'SFD'       'NFD'       'SFD'       'NFD'       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[ 10]    [0.0048]    [0.0017]    [0.0040]    [4.5521e-14]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[ 30]    [0.1106]    [0.0150]    [0.1137]    [1.2969e-14]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[ 50]    [0.5371]    [0.0431]    [0.5267]    [8.2523e-15]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[ 70]    [1.3487]    [0.0841]    [1.3859]    [1.5922e-14]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[100]    [1.9998]    [0.1814]    [1.9998]    [1.0716e-14]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[150]    [2.4932]    [0.3963]    [2.1038]    [1.4453e-14]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D:\Dropbox\Samuel\advancement\4-Exact and Standard Scheme\1D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89" y="4378251"/>
            <a:ext cx="4062579" cy="24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80728"/>
                <a:ext cx="7643192" cy="119414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)=0, 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𝑖𝑘𝑢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𝑆𝑜𝑚𝑚𝑒𝑟𝑓𝑒𝑙𝑑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𝐷𝑖𝑟𝑖𝑐h𝑙𝑒𝑡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80728"/>
                <a:ext cx="7643192" cy="119414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276871"/>
                <a:ext cx="3970784" cy="4392489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/>
                  <a:t>Standard scheme (Taylor)</a:t>
                </a:r>
              </a:p>
              <a:p>
                <a:r>
                  <a:rPr lang="en-GB" sz="2000" dirty="0" smtClean="0"/>
                  <a:t>Central point: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4−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+1,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Side point (4 schemes):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[4−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/>
                        </a:rPr>
                        <m:t>−2</m:t>
                      </m:r>
                      <m:r>
                        <a:rPr lang="en-GB" sz="2000" i="1">
                          <a:latin typeface="Cambria Math"/>
                        </a:rPr>
                        <m:t>𝑖𝑘h</m:t>
                      </m:r>
                      <m:r>
                        <a:rPr lang="en-GB" sz="20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Corner point (4 schemes):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/>
                        </a:rPr>
                        <m:t>[2−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200" i="1">
                          <a:latin typeface="Cambria Math"/>
                        </a:rPr>
                        <m:t>−</m:t>
                      </m:r>
                      <m:r>
                        <a:rPr lang="en-GB" sz="2200" i="1">
                          <a:latin typeface="Cambria Math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GB" sz="2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GB" sz="2200" i="1">
                          <a:latin typeface="Cambria Math"/>
                        </a:rPr>
                        <m:t>𝑘h</m:t>
                      </m:r>
                      <m:r>
                        <a:rPr lang="en-GB" sz="22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−1,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  <m:r>
                            <a:rPr lang="en-GB" sz="2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200" dirty="0" smtClean="0"/>
              </a:p>
              <a:p>
                <a:endParaRPr lang="en-GB" sz="2000" dirty="0" smtClean="0"/>
              </a:p>
              <a:p>
                <a:pPr marL="11430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276871"/>
                <a:ext cx="3970784" cy="4392489"/>
              </a:xfrm>
              <a:blipFill rotWithShape="1">
                <a:blip r:embed="rId5"/>
                <a:stretch>
                  <a:fillRect t="-694" b="-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139952" y="2276872"/>
                <a:ext cx="4176464" cy="458112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GB" sz="3300" dirty="0" smtClean="0"/>
                  <a:t>New scheme(Taylor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30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GB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33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33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 sz="3300">
                        <a:latin typeface="Cambria Math"/>
                      </a:rPr>
                      <m:t>sin</m:t>
                    </m:r>
                    <m:r>
                      <a:rPr lang="fr-FR" sz="3300" i="1">
                        <a:latin typeface="Cambria Math"/>
                      </a:rPr>
                      <m:t>⁡(</m:t>
                    </m:r>
                    <m:r>
                      <a:rPr lang="fr-FR" sz="3300" i="1">
                        <a:latin typeface="Cambria Math"/>
                      </a:rPr>
                      <m:t>𝑥</m:t>
                    </m:r>
                    <m:r>
                      <a:rPr lang="fr-FR" sz="33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3300" dirty="0"/>
                  <a:t> series</a:t>
                </a:r>
                <a:r>
                  <a:rPr lang="en-GB" sz="3300" dirty="0" smtClean="0"/>
                  <a:t>)</a:t>
                </a:r>
              </a:p>
              <a:p>
                <a:pPr marL="114300" indent="0">
                  <a:buNone/>
                </a:pPr>
                <a:endParaRPr lang="en-GB" sz="29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5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𝑘h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5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∈[1,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5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∈[1,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500" dirty="0" smtClean="0"/>
              </a:p>
              <a:p>
                <a:endParaRPr lang="en-GB" sz="2900" dirty="0" smtClean="0"/>
              </a:p>
              <a:p>
                <a:r>
                  <a:rPr lang="en-GB" sz="3300" dirty="0" smtClean="0"/>
                  <a:t>The scheme use a Bessel function of the first kind: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33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fr-FR" sz="33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3300" b="0" i="1" smtClean="0">
                              <a:latin typeface="Cambria Math"/>
                            </a:rPr>
                            <m:t>𝑘h</m:t>
                          </m:r>
                        </m:e>
                      </m:d>
                      <m:r>
                        <a:rPr lang="fr-FR" sz="3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3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33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3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3300" b="0" i="1" smtClean="0">
                              <a:latin typeface="Cambria Math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fr-FR" sz="3300" b="0" i="0" smtClean="0">
                              <a:latin typeface="Cambria Math"/>
                            </a:rPr>
                            <m:t>cos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𝑘h</m:t>
                          </m:r>
                          <m:func>
                            <m:funcPr>
                              <m:ctrlPr>
                                <a:rPr lang="fr-FR" sz="33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33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33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33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fr-FR" sz="33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fr-FR" sz="3300" b="0" dirty="0" smtClean="0"/>
              </a:p>
              <a:p>
                <a:r>
                  <a:rPr lang="en-GB" sz="3300" dirty="0" smtClean="0"/>
                  <a:t>There is one scheme for the central point, 4 scheme for the side and 4 scheme for the corners to integrate Sommerfeld.</a:t>
                </a:r>
                <a:endParaRPr lang="en-GB" sz="33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139952" y="2276872"/>
                <a:ext cx="4176464" cy="4581128"/>
              </a:xfrm>
              <a:blipFill rotWithShape="1">
                <a:blip r:embed="rId6"/>
                <a:stretch>
                  <a:fillRect t="-1731" r="-1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0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sz="2400" dirty="0" smtClean="0"/>
                  <a:t>Building of a second generic program to handle this problem parameterised by:</a:t>
                </a:r>
              </a:p>
              <a:p>
                <a:pPr lvl="1"/>
                <a:r>
                  <a:rPr lang="en-GB" sz="2400" dirty="0" smtClean="0"/>
                  <a:t>The type of scheme (new, standard)</a:t>
                </a:r>
              </a:p>
              <a:p>
                <a:pPr lvl="1"/>
                <a:r>
                  <a:rPr lang="en-GB" sz="2400" dirty="0" smtClean="0"/>
                  <a:t>The Bessel function and its derivations (integral, exact theta)</a:t>
                </a:r>
              </a:p>
              <a:p>
                <a:pPr lvl="1"/>
                <a:r>
                  <a:rPr lang="en-GB" sz="2400" dirty="0" smtClean="0"/>
                  <a:t>Boundary condition (left and/or right) Dirichlet or Sommerfeld</a:t>
                </a:r>
              </a:p>
              <a:p>
                <a:pPr lvl="1"/>
                <a:r>
                  <a:rPr lang="en-GB" sz="2400" dirty="0" smtClean="0"/>
                  <a:t>the coordinate of the 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𝑐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 smtClean="0"/>
                  <a:t> for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=0</m:t>
                        </m:r>
                        <m:r>
                          <a:rPr lang="fr-FR" sz="2400" i="1">
                            <a:latin typeface="Cambria Math"/>
                          </a:rPr>
                          <m:t>, </m:t>
                        </m:r>
                        <m:r>
                          <a:rPr lang="fr-FR" sz="2400" i="1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=1,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𝑐</m:t>
                        </m:r>
                        <m:r>
                          <a:rPr lang="fr-FR" sz="2400" i="1">
                            <a:latin typeface="Cambria Math"/>
                          </a:rPr>
                          <m:t>=0,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𝑑</m:t>
                        </m:r>
                        <m:r>
                          <a:rPr lang="fr-FR" sz="2400" i="1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h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𝑘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fr-FR" sz="2400" b="0" dirty="0" smtClean="0"/>
                  <a:t> </a:t>
                </a:r>
              </a:p>
              <a:p>
                <a:r>
                  <a:rPr lang="en-GB" sz="2400" dirty="0" smtClean="0"/>
                  <a:t>The error is the infinite norm: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=1…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=1…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r>
                  <a:rPr lang="en-GB" sz="2400" dirty="0" smtClean="0"/>
                  <a:t>Analytical solution: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=(</m:t>
                    </m:r>
                    <m:r>
                      <a:rPr lang="fr-FR" sz="2400" b="0" i="1" smtClean="0">
                        <a:latin typeface="Cambria Math"/>
                      </a:rPr>
                      <m:t>𝑘𝑐𝑜𝑠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The program integrate a standard scheme for the comparison. The central point is classical and the Sommerfeld scheme has been search this time with the help of the publication of another team.</a:t>
                </a:r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9" b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fr-FR" sz="1600" b="0" i="1" dirty="0" smtClean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fr-FR" sz="1600" dirty="0" err="1" smtClean="0"/>
                  <a:t>Analytical</a:t>
                </a:r>
                <a:r>
                  <a:rPr lang="fr-FR" sz="1600" dirty="0" smtClean="0"/>
                  <a:t> fonction: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𝑥</m:t>
                        </m:r>
                        <m:r>
                          <a:rPr lang="fr-FR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𝑦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/>
                      </a:rPr>
                      <m:t>=(</m:t>
                    </m:r>
                    <m:r>
                      <a:rPr lang="fr-FR" sz="1600" i="1">
                        <a:latin typeface="Cambria Math"/>
                      </a:rPr>
                      <m:t>𝑘𝑐𝑜𝑠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fr-FR" sz="1600" i="1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fr-F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endParaRPr lang="en-GB" sz="1600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: 0.0200</a:t>
                </a:r>
              </a:p>
              <a:p>
                <a:pPr marL="114300" indent="0">
                  <a:buNone/>
                </a:pPr>
                <a:r>
                  <a:rPr lang="en-GB" sz="1100" dirty="0" err="1" smtClean="0">
                    <a:latin typeface="Courier New" pitchFamily="49" charset="0"/>
                    <a:cs typeface="Courier New" pitchFamily="49" charset="0"/>
                  </a:rPr>
                  <a:t>res_tab</a:t>
                </a: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= 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''          ''           'E 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'E 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'J0(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)'    'J0(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)'     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  'k'          'SFD'        'NFD'        '[0,pi]'    'Exact Theta'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[0.8485]    [42.4264]    [25.0648]    [12.1595]    [0.8279]    [     0.8253]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[0.7071]    [35.3553]    [14.3569]    [ 7.0017]    [0.8789]    [     0.8776]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[0.5657]    [28.2843]    [ 7.2401]    [ 3.5638]    [0.9216]    [     0.9211]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[0.4243]    [21.2132]    [ 3.0220]    [ 1.4996]    [0.9555]    [     0.9553]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[0.2828]    [14.1421]    [ 0.8713]    [ 0.4450]    [0.9801]    [     0.9801]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[0.1414]    [ 7.0711]    [ 0.1053]    [ 0.0543]    [0.9950]    [     0.9950]</a:t>
                </a:r>
                <a:endParaRPr lang="en-GB" sz="11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:\Dropbox\Samuel\advancement\4-Exact and Standard Scheme\2D\article simulation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4934744" cy="26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Result: Bessel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1600" dirty="0" smtClean="0"/>
                  <a:t>Three possible version (from the article):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𝑘h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cos</m:t>
                        </m:r>
                        <m:r>
                          <a:rPr lang="fr-FR" sz="1600" b="0" i="1" smtClean="0">
                            <a:latin typeface="Cambria Math"/>
                          </a:rPr>
                          <m:t>⁡(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𝑘h</m:t>
                        </m:r>
                        <m:func>
                          <m:func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fr-FR" sz="1600" b="0" i="1" smtClean="0">
                            <a:latin typeface="Cambria Math"/>
                          </a:rPr>
                          <m:t>𝑑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𝜃</m:t>
                        </m:r>
                      </m:e>
                    </m:nary>
                  </m:oMath>
                </a14:m>
                <a:endParaRPr lang="fr-FR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𝑏𝑒𝑠𝑠𝑒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𝑖𝑛𝑡𝑒𝑔𝑟𝑎𝑙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𝑘h</m:t>
                            </m:r>
                          </m:e>
                        </m:d>
                      </m:sub>
                    </m:sSub>
                    <m:r>
                      <a:rPr lang="fr-FR" sz="1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  <m:nary>
                      <m:naryPr>
                        <m:ctrlPr>
                          <a:rPr lang="fr-F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cos</m:t>
                        </m:r>
                        <m:r>
                          <a:rPr lang="fr-FR" sz="1600" i="1">
                            <a:latin typeface="Cambria Math"/>
                          </a:rPr>
                          <m:t>⁡(</m:t>
                        </m:r>
                        <m:r>
                          <a:rPr lang="fr-FR" sz="1600" i="1">
                            <a:latin typeface="Cambria Math"/>
                          </a:rPr>
                          <m:t>𝑘h</m:t>
                        </m:r>
                        <m:func>
                          <m:func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r>
                          <a:rPr lang="fr-FR" sz="1600" i="1">
                            <a:latin typeface="Cambria Math"/>
                          </a:rPr>
                          <m:t>𝜃</m:t>
                        </m:r>
                      </m:e>
                    </m:nary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𝑒𝑥𝑎𝑐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𝑡h𝑒𝑡𝑎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(</m:t>
                    </m:r>
                    <m:r>
                      <a:rPr lang="fr-FR" sz="1600" b="0" i="1" smtClean="0">
                        <a:latin typeface="Cambria Math"/>
                      </a:rPr>
                      <m:t>𝑘h</m:t>
                    </m:r>
                    <m:r>
                      <a:rPr lang="fr-FR" sz="1600" b="0" i="1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fr-FR" sz="1600">
                        <a:latin typeface="Cambria Math"/>
                      </a:rPr>
                      <m:t>cos</m:t>
                    </m:r>
                    <m:r>
                      <a:rPr lang="fr-FR" sz="1600" i="1">
                        <a:latin typeface="Cambria Math"/>
                      </a:rPr>
                      <m:t>⁡(</m:t>
                    </m:r>
                    <m:r>
                      <a:rPr lang="fr-FR" sz="1600" i="1">
                        <a:latin typeface="Cambria Math"/>
                      </a:rPr>
                      <m:t>𝑘h</m:t>
                    </m:r>
                    <m:func>
                      <m:funcPr>
                        <m:ctrlPr>
                          <a:rPr lang="fr-F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sz="1600" dirty="0" smtClean="0"/>
              </a:p>
              <a:p>
                <a:pPr marL="411480" lvl="1" indent="0">
                  <a:buNone/>
                </a:pPr>
                <a:endParaRPr lang="fr-FR" sz="1600" dirty="0"/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'k'      'sum [0,pi]''exact theta''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matlab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[0.8485][42.4264][    0.8279][     0.8253][0.8279]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[0.7071][35.3553][    0.8789][     0.8776][0.8789]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[0.5657][28.2843][    0.9216][     0.9211][0.9216]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[0.4243][21.2132][    0.9555][     0.9553][0.9555]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[0.2828][14.1421][    0.9801][     0.9801][0.9801]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[0.1414][ 7.0711][    0.9950][     0.9950][0.9950</a:t>
                </a: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114300" indent="0">
                  <a:buNone/>
                </a:pPr>
                <a:endParaRPr lang="en-GB" sz="11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    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     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 [0,pi]''exact 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theta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''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matlab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3.3118][     3.3013][3.3118]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3.5154][     3.5103][3.5154]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3.6863][     3.6842][3.6863]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3.8220][     3.8213][3.8220]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3.9204][     3.9203][3.9204]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3.9800][     3.9800][3.9800]</a:t>
                </a:r>
                <a:endParaRPr lang="fr-FR" sz="11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:\Dropbox\Samuel\advancement\4-Exact and Standard Scheme\2D\article simulation\bes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3284984"/>
            <a:ext cx="2354263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en-US" sz="1900" i="1" dirty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en-US" sz="1900" dirty="0"/>
                  <a:t>Analytical </a:t>
                </a:r>
                <a:r>
                  <a:rPr lang="en-US" sz="1900" dirty="0" smtClean="0"/>
                  <a:t>function</a:t>
                </a:r>
                <a:r>
                  <a:rPr lang="en-US" sz="1900" dirty="0"/>
                  <a:t>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9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1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𝑖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  <m:r>
                          <a:rPr lang="en-US" sz="1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𝑦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9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900" i="1">
                            <a:latin typeface="Cambria Math"/>
                          </a:rPr>
                          <m:t>,</m:t>
                        </m:r>
                        <m:func>
                          <m:func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900" dirty="0" smtClean="0"/>
              </a:p>
              <a:p>
                <a:pPr marL="11430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Different Bessel functions:</a:t>
                </a:r>
              </a:p>
              <a:p>
                <a:pPr marL="114300" indent="0">
                  <a:buNone/>
                </a:pPr>
                <a:r>
                  <a:rPr lang="en-US" sz="1300" dirty="0" smtClean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300" dirty="0" err="1" smtClean="0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US" sz="1300" dirty="0" smtClean="0">
                    <a:latin typeface="Courier New" pitchFamily="49" charset="0"/>
                    <a:cs typeface="Courier New" pitchFamily="49" charset="0"/>
                  </a:rPr>
                  <a:t>'      </a:t>
                </a: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'SFD'    'NFD-J0[0,pi]''NFD-J0[pi/8,3pi/8]''NFD - exact theta'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[42.4264] [25.0648][     12.1595][            4.4379][       3.4574e-13]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[35.3553] [14.3569][      7.0017][            2.5483][       4.1767e-13]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[28.2843] [ 7.2401][      3.5638][            1.2956][       3.3647e-13]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[21.2132] [ 3.0220][      1.4996][            0.5450][       3.8106e-13]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[14.1421] [ 0.8713][      0.4450][            0.1617][       1.5676e-13]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[ 7.0711] [ 0.1053][      0.0543][            0.0197][       1.4720e-12]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Full Dirichlet (all side, same problem)</a:t>
                </a:r>
                <a:endParaRPr lang="en-US" sz="2000" dirty="0"/>
              </a:p>
              <a:p>
                <a:pPr marL="114300" indent="0">
                  <a:buNone/>
                </a:pP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400" dirty="0" err="1" smtClean="0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'     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'SFD'    'NFD-J0[0,pi/2]''NFD-J0[pi/8,3pi/8]''NFD - exact theta'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[42.4264] [72.8404][       19.0699][            9.8070][       1.0542e-12]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[35.3553] [22.1503][       11.3565][            3.1691][       3.4689e-13]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[28.2843] [39.6772][        9.8812][            3.1514][       6.9322e-13]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[21.2132] [40.1207][        7.1648][            3.0067][       1.5089e-12]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[14.1421] [ 1.0660][        0.5276][            0.1920][       1.1014e-13]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[ 7.0711] [ 0.2368][        0.1198][            0.0434][       3.2334e-12]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8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en-US" sz="1800" i="1" dirty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en-US" sz="1800" dirty="0"/>
                  <a:t>Analytical </a:t>
                </a:r>
                <a:r>
                  <a:rPr lang="en-US" sz="1800" dirty="0"/>
                  <a:t>function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func>
                          <m:func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GB" sz="1800" dirty="0" smtClean="0"/>
              </a:p>
              <a:p>
                <a:r>
                  <a:rPr lang="en-GB" sz="1800" dirty="0" smtClean="0"/>
                  <a:t>Fix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𝑘</m:t>
                    </m:r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fr-FR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fr-F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15</m:t>
                    </m:r>
                  </m:oMath>
                </a14:m>
                <a:r>
                  <a:rPr lang="en-GB" sz="1800" dirty="0" smtClean="0"/>
                  <a:t> but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𝜃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0,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1800" b="0" i="1" smtClean="0">
                        <a:latin typeface="Cambria Math"/>
                        <a:ea typeface="Cambria Math"/>
                      </a:rPr>
                      <m:t>, 20 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𝑣𝑎𝑙𝑢𝑒𝑠</m:t>
                    </m:r>
                  </m:oMath>
                </a14:m>
                <a:endParaRPr lang="en-GB" sz="1800" dirty="0" smtClean="0"/>
              </a:p>
              <a:p>
                <a:pPr marL="11430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D:\Dropbox\Samuel\advancement\4-Exact and Standard Scheme\2D\two-side-by-theta\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827163"/>
            <a:ext cx="4702175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for theta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</p:spPr>
            <p:txBody>
              <a:bodyPr>
                <a:normAutofit/>
              </a:bodyPr>
              <a:lstStyle/>
              <a:p>
                <a:r>
                  <a:rPr lang="en-GB" sz="1400" dirty="0" smtClean="0"/>
                  <a:t>Least-square algorithm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Determine the coefficient of the linear system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𝐴𝑥</m:t>
                    </m:r>
                    <m:r>
                      <a:rPr lang="en-GB" sz="1400" b="0" i="1" smtClean="0">
                        <a:latin typeface="Cambria Math"/>
                      </a:rPr>
                      <m:t>=</m:t>
                    </m:r>
                    <m:r>
                      <a:rPr lang="en-GB" sz="1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1400" dirty="0" smtClean="0"/>
                  <a:t>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/>
                        </m:ctrlPr>
                      </m:sSubPr>
                      <m:e>
                        <m:r>
                          <a:rPr lang="en-GB" sz="1400"/>
                          <m:t>𝐽</m:t>
                        </m:r>
                      </m:e>
                      <m:sub>
                        <m:r>
                          <a:rPr lang="en-GB" sz="1400"/>
                          <m:t>0</m:t>
                        </m:r>
                      </m:sub>
                    </m:sSub>
                    <m:d>
                      <m:dPr>
                        <m:ctrlPr>
                          <a:rPr lang="en-GB" sz="1400"/>
                        </m:ctrlPr>
                      </m:dPr>
                      <m:e>
                        <m:r>
                          <a:rPr lang="en-GB" sz="1400"/>
                          <m:t>𝑘h</m:t>
                        </m:r>
                      </m:e>
                    </m:d>
                    <m:r>
                      <a:rPr lang="en-GB" sz="1400"/>
                      <m:t> </m:t>
                    </m:r>
                    <m:r>
                      <a:rPr lang="en-GB" sz="1400"/>
                      <m:t>𝑖𝑛</m:t>
                    </m:r>
                    <m:r>
                      <a:rPr lang="en-GB" sz="140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400"/>
                        </m:ctrlPr>
                      </m:dPr>
                      <m:e>
                        <m:r>
                          <a:rPr lang="en-GB" sz="1400"/>
                          <m:t>0</m:t>
                        </m:r>
                        <m:r>
                          <a:rPr lang="en-GB" sz="1400" b="0" i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GB" sz="1400"/>
                            </m:ctrlPr>
                          </m:fPr>
                          <m:num>
                            <m:r>
                              <a:rPr lang="en-GB" sz="1400"/>
                              <m:t>𝜋</m:t>
                            </m:r>
                          </m:num>
                          <m:den>
                            <m:r>
                              <a:rPr lang="en-GB" sz="1400"/>
                              <m:t>2</m:t>
                            </m:r>
                          </m:den>
                        </m:f>
                      </m:e>
                    </m:d>
                    <m:r>
                      <a:rPr lang="en-GB" sz="1400"/>
                      <m:t>(</m:t>
                    </m:r>
                  </m:oMath>
                </a14:m>
                <a:r>
                  <a:rPr lang="en-GB" sz="1400" dirty="0"/>
                  <a:t>is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/>
                          <m:t>θ</m:t>
                        </m:r>
                      </m:e>
                      <m:sub>
                        <m:r>
                          <a:rPr lang="en-GB" sz="1400"/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/>
                          <m:t>θ</m:t>
                        </m:r>
                      </m:e>
                      <m:sub>
                        <m:r>
                          <a:rPr lang="en-GB" sz="1400"/>
                          <m:t>2</m:t>
                        </m:r>
                      </m:sub>
                    </m:sSub>
                  </m:oMath>
                </a14:m>
                <a:r>
                  <a:rPr lang="en-GB" sz="1400" dirty="0"/>
                  <a:t> ? N.R).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b="0" dirty="0" smtClean="0"/>
                  <a:t>Solve the system by GMRES (or another solver)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1400" dirty="0" smtClean="0"/>
                  <a:t>Take partial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sz="1400" dirty="0" smtClean="0"/>
                  <a:t> (we take the two lines besides the Dirichlet boundaries in this study) and form the least square function: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GB" sz="1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1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GB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GB" sz="1400" b="0" i="1" smtClean="0">
                            <a:latin typeface="Cambria Math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1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)²</m:t>
                        </m:r>
                      </m:e>
                    </m:nary>
                  </m:oMath>
                </a14:m>
                <a:r>
                  <a:rPr lang="en-GB" sz="1400" b="0" dirty="0" smtClean="0"/>
                  <a:t>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𝐴</m:t>
                    </m:r>
                    <m:r>
                      <a:rPr lang="en-GB" sz="1400" b="0" i="1" smtClean="0">
                        <a:latin typeface="Cambria Math"/>
                      </a:rPr>
                      <m:t>(</m:t>
                    </m:r>
                    <m:r>
                      <a:rPr lang="en-GB" sz="1400" b="0" i="1" smtClean="0">
                        <a:latin typeface="Cambria Math"/>
                      </a:rPr>
                      <m:t>𝑗</m:t>
                    </m:r>
                    <m:r>
                      <a:rPr lang="en-GB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1400" b="0" dirty="0" smtClean="0"/>
                  <a:t> are the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sz="1400" b="0" dirty="0" smtClean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GB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1400" b="0" dirty="0" smtClean="0"/>
                  <a:t> are the exact solution of plane wave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400" b="0" i="1" smtClean="0">
                            <a:latin typeface="Cambria Math"/>
                          </a:rPr>
                          <m:t>𝑖𝑘</m:t>
                        </m:r>
                        <m:r>
                          <a:rPr lang="en-GB" sz="1400" b="0" i="1" smtClean="0">
                            <a:latin typeface="Cambria Math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𝑥𝑐𝑜𝑠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+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𝑦𝑠𝑖𝑛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b="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GB" sz="1400" b="0" dirty="0" smtClean="0"/>
                  <a:t>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Estimate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  <m:r>
                      <a:rPr lang="en-GB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1400" b="0" dirty="0" smtClean="0"/>
                  <a:t>using a non-linear least square (algorithm N.R) such as the Levenberg-Marquardt algorithm. Using different approximation in Step 4, we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b="0" dirty="0" smtClean="0"/>
                  <a:t>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Update </a:t>
                </a:r>
                <a:r>
                  <a:rPr lang="en-GB" sz="1400" dirty="0"/>
                  <a:t>the coefficient of the </a:t>
                </a:r>
                <a:r>
                  <a:rPr lang="en-GB" sz="1400" dirty="0" smtClean="0"/>
                  <a:t>system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/>
                      </a:rPr>
                      <m:t>𝐴𝑥</m:t>
                    </m:r>
                    <m:r>
                      <a:rPr lang="en-GB" sz="1400" i="1">
                        <a:latin typeface="Cambria Math"/>
                      </a:rPr>
                      <m:t>=</m:t>
                    </m:r>
                    <m:r>
                      <a:rPr lang="en-GB" sz="14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400" b="0" dirty="0" smtClean="0"/>
                  <a:t> by re-computing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GB" sz="140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>
                            <a:latin typeface="Cambria Math"/>
                          </a:rPr>
                          <m:t>𝑘h</m:t>
                        </m:r>
                      </m:e>
                    </m:d>
                    <m:r>
                      <a:rPr lang="en-GB" sz="1400">
                        <a:latin typeface="Cambria Math"/>
                      </a:rPr>
                      <m:t> </m:t>
                    </m:r>
                    <m:r>
                      <a:rPr lang="en-GB" sz="1400">
                        <a:latin typeface="Cambria Math"/>
                      </a:rPr>
                      <m:t>𝑖𝑛</m:t>
                    </m:r>
                    <m:r>
                      <a:rPr lang="en-GB" sz="14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1400" b="0" dirty="0" smtClean="0"/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Repeat 2-5 until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GB" sz="1400" b="0" dirty="0" smtClean="0"/>
                  <a:t> converge.</a:t>
                </a:r>
              </a:p>
              <a:p>
                <a:r>
                  <a:rPr lang="en-GB" sz="1800" dirty="0" smtClean="0"/>
                  <a:t>The implementation has been done with Dirichlet given the problems in the formulation and the impossibility to find a good explanation for the Sommerfeld boundary.</a:t>
                </a:r>
              </a:p>
              <a:p>
                <a:r>
                  <a:rPr lang="en-GB" sz="1800" b="0" dirty="0" smtClean="0"/>
                  <a:t>It match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𝜋</m:t>
                    </m:r>
                    <m:r>
                      <a:rPr lang="fr-FR" sz="1800" b="0" i="1" smtClean="0">
                        <a:latin typeface="Cambria Math"/>
                      </a:rPr>
                      <m:t>/4</m:t>
                    </m:r>
                  </m:oMath>
                </a14:m>
                <a:r>
                  <a:rPr lang="en-GB" sz="1800" b="0" dirty="0" smtClean="0"/>
                  <a:t> within to iteration (that is in contradiction with the article). Other angles are much more problematic.</a:t>
                </a:r>
              </a:p>
              <a:p>
                <a:pPr marL="411480" lvl="1" indent="0">
                  <a:buNone/>
                </a:pPr>
                <a:endParaRPr lang="en-GB" dirty="0"/>
              </a:p>
              <a:p>
                <a:pPr marL="411480" lvl="1" indent="0">
                  <a:buNone/>
                </a:pPr>
                <a:endParaRPr lang="en-GB" b="0" dirty="0" smtClean="0"/>
              </a:p>
              <a:p>
                <a:pPr lvl="1"/>
                <a:endParaRPr lang="en-GB" b="0" dirty="0" smtClean="0"/>
              </a:p>
              <a:p>
                <a:pPr marL="411480" lvl="1" indent="0">
                  <a:buNone/>
                </a:pPr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  <a:blipFill rotWithShape="1">
                <a:blip r:embed="rId2"/>
                <a:stretch>
                  <a:fillRect t="-127" r="-640" b="-359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Trade-off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</a:t>
            </a:r>
          </a:p>
          <a:p>
            <a:pPr lvl="1"/>
            <a:r>
              <a:rPr lang="en-GB" dirty="0" smtClean="0"/>
              <a:t>Ultrasound is </a:t>
            </a:r>
            <a:r>
              <a:rPr lang="en-GB" i="1" dirty="0" smtClean="0"/>
              <a:t>cheap</a:t>
            </a:r>
          </a:p>
          <a:p>
            <a:pPr lvl="1"/>
            <a:r>
              <a:rPr lang="en-GB" dirty="0" smtClean="0"/>
              <a:t>(Medical) ultrasound is </a:t>
            </a:r>
            <a:r>
              <a:rPr lang="en-GB" i="1" dirty="0" smtClean="0"/>
              <a:t>non destructive</a:t>
            </a:r>
          </a:p>
          <a:p>
            <a:pPr lvl="1"/>
            <a:r>
              <a:rPr lang="en-GB" dirty="0" smtClean="0"/>
              <a:t>It makes of it a tool of choice for sensitive diagnostics</a:t>
            </a:r>
          </a:p>
          <a:p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Lack of precision due to the physics of measured phenomena and the targeted tissues.</a:t>
            </a:r>
          </a:p>
          <a:p>
            <a:pPr lvl="1"/>
            <a:r>
              <a:rPr lang="en-GB" dirty="0" smtClean="0"/>
              <a:t>Compromise in the calculation to obtain a human readable information (hard coded constant). </a:t>
            </a:r>
          </a:p>
          <a:p>
            <a:pPr lvl="1"/>
            <a:r>
              <a:rPr lang="en-GB" dirty="0" smtClean="0"/>
              <a:t>Type of machine and transducers (its geometry).</a:t>
            </a:r>
          </a:p>
          <a:p>
            <a:r>
              <a:rPr lang="en-GB" dirty="0" smtClean="0"/>
              <a:t>Possible solution TOMOGRAPHY</a:t>
            </a:r>
          </a:p>
          <a:p>
            <a:r>
              <a:rPr lang="en-GB" dirty="0" smtClean="0"/>
              <a:t>More complex. Require a better understanding and modelling of the underlying physics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 order finite difference </a:t>
            </a:r>
            <a:r>
              <a:rPr lang="en-GB" dirty="0" smtClean="0"/>
              <a:t>schemes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437112"/>
            <a:ext cx="6461760" cy="223224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References:</a:t>
            </a:r>
          </a:p>
          <a:p>
            <a:r>
              <a:rPr lang="en-GB" dirty="0"/>
              <a:t>Isaac </a:t>
            </a:r>
            <a:r>
              <a:rPr lang="en-GB" dirty="0" err="1"/>
              <a:t>Harari</a:t>
            </a:r>
            <a:r>
              <a:rPr lang="en-GB" dirty="0"/>
              <a:t> and Eli </a:t>
            </a:r>
            <a:r>
              <a:rPr lang="en-GB" dirty="0" err="1"/>
              <a:t>Turkel</a:t>
            </a:r>
            <a:r>
              <a:rPr lang="en-GB" dirty="0"/>
              <a:t>, "</a:t>
            </a:r>
            <a:r>
              <a:rPr lang="en-GB" b="1" dirty="0"/>
              <a:t>Accurate Finite Difference Methods for Time-Harmonic Wave Propagation</a:t>
            </a:r>
            <a:r>
              <a:rPr lang="en-GB" dirty="0"/>
              <a:t>," </a:t>
            </a:r>
            <a:r>
              <a:rPr lang="en-GB" i="1" dirty="0"/>
              <a:t>Journal of Computational Physics</a:t>
            </a:r>
            <a:r>
              <a:rPr lang="en-GB" dirty="0"/>
              <a:t>, vol. 119, 252-270 (1995), 1994</a:t>
            </a:r>
            <a:r>
              <a:rPr lang="en-GB" dirty="0" smtClean="0"/>
              <a:t>.</a:t>
            </a:r>
          </a:p>
          <a:p>
            <a:r>
              <a:rPr lang="en-GB" dirty="0"/>
              <a:t>Yogi </a:t>
            </a:r>
            <a:r>
              <a:rPr lang="en-GB" dirty="0" err="1"/>
              <a:t>Erlangga</a:t>
            </a:r>
            <a:r>
              <a:rPr lang="en-GB" dirty="0"/>
              <a:t> and Eli </a:t>
            </a:r>
            <a:r>
              <a:rPr lang="en-GB" dirty="0" err="1"/>
              <a:t>Turkel</a:t>
            </a:r>
            <a:r>
              <a:rPr lang="en-GB" dirty="0"/>
              <a:t>, "</a:t>
            </a:r>
            <a:r>
              <a:rPr lang="en-GB" b="1" dirty="0"/>
              <a:t>ITERATIVE SCHEMES FOR HIGH ORDER COMPACT DISCRETIZATIONS TO THE EXTERIOR HELMHOLTZ EQUATION</a:t>
            </a:r>
            <a:r>
              <a:rPr lang="en-GB" dirty="0"/>
              <a:t>," 2012</a:t>
            </a:r>
            <a:r>
              <a:rPr lang="en-GB" dirty="0" smtClean="0"/>
              <a:t>.</a:t>
            </a:r>
          </a:p>
          <a:p>
            <a:r>
              <a:rPr lang="en-GB" dirty="0"/>
              <a:t>Dan Gordon and Rachel Gordon, "</a:t>
            </a:r>
            <a:r>
              <a:rPr lang="en-GB" b="1" dirty="0"/>
              <a:t>Parallel solution of high frequency Helmholtz equations using high order finite difference schemes</a:t>
            </a:r>
            <a:r>
              <a:rPr lang="en-GB" dirty="0"/>
              <a:t>," </a:t>
            </a:r>
            <a:r>
              <a:rPr lang="en-GB" i="1" dirty="0"/>
              <a:t>Applied Mathematics and Computation</a:t>
            </a:r>
            <a:r>
              <a:rPr lang="en-GB" dirty="0"/>
              <a:t>, vol. 218 (2012) 10737–10754, </a:t>
            </a:r>
            <a:r>
              <a:rPr lang="en-GB" dirty="0" smtClean="0"/>
              <a:t>2012</a:t>
            </a:r>
          </a:p>
          <a:p>
            <a:r>
              <a:rPr lang="en-GB" dirty="0"/>
              <a:t>Eli </a:t>
            </a:r>
            <a:r>
              <a:rPr lang="en-GB" dirty="0" err="1"/>
              <a:t>Turkel</a:t>
            </a:r>
            <a:r>
              <a:rPr lang="en-GB" dirty="0"/>
              <a:t>, Dan Gordon, Rachel Gordon, and </a:t>
            </a:r>
            <a:r>
              <a:rPr lang="en-GB" dirty="0" err="1"/>
              <a:t>Semyon</a:t>
            </a:r>
            <a:r>
              <a:rPr lang="en-GB" dirty="0"/>
              <a:t> </a:t>
            </a:r>
            <a:r>
              <a:rPr lang="en-GB" dirty="0" err="1"/>
              <a:t>Tsynkov</a:t>
            </a:r>
            <a:r>
              <a:rPr lang="en-GB" dirty="0"/>
              <a:t>, "</a:t>
            </a:r>
            <a:r>
              <a:rPr lang="en-GB" b="1" dirty="0"/>
              <a:t>Compact 2D and 3D sixth order schemes for the Helmholtz equation with variable wave number</a:t>
            </a:r>
            <a:r>
              <a:rPr lang="en-GB" dirty="0"/>
              <a:t>," </a:t>
            </a:r>
            <a:r>
              <a:rPr lang="en-GB" i="1" dirty="0"/>
              <a:t>Journal of Computational Physics</a:t>
            </a:r>
            <a:r>
              <a:rPr lang="en-GB" dirty="0"/>
              <a:t>, vol. 232 (2013) 272–287, 2012</a:t>
            </a:r>
            <a:endParaRPr lang="en-GB" dirty="0" smtClean="0"/>
          </a:p>
          <a:p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0" y="2420888"/>
            <a:ext cx="7620000" cy="1143000"/>
          </a:xfrm>
        </p:spPr>
        <p:txBody>
          <a:bodyPr/>
          <a:lstStyle/>
          <a:p>
            <a:r>
              <a:rPr lang="en-GB" dirty="0"/>
              <a:t>The physics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976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</a:t>
            </a:r>
            <a:r>
              <a:rPr lang="en-GB" dirty="0"/>
              <a:t>of sound and power law attenuation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520" y="1898248"/>
            <a:ext cx="4977957" cy="30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Resolution is obtained at </a:t>
            </a:r>
            <a:r>
              <a:rPr lang="en-GB" i="1" dirty="0" smtClean="0"/>
              <a:t>high</a:t>
            </a:r>
            <a:r>
              <a:rPr lang="en-GB" dirty="0" smtClean="0"/>
              <a:t> frequency</a:t>
            </a:r>
          </a:p>
          <a:p>
            <a:r>
              <a:rPr lang="en-GB" dirty="0" smtClean="0"/>
              <a:t>Depth is obtain a </a:t>
            </a:r>
            <a:r>
              <a:rPr lang="en-GB" i="1" dirty="0" smtClean="0"/>
              <a:t>low</a:t>
            </a:r>
            <a:r>
              <a:rPr lang="en-GB" dirty="0" smtClean="0"/>
              <a:t> frequency</a:t>
            </a:r>
          </a:p>
          <a:p>
            <a:r>
              <a:rPr lang="en-GB" i="1" dirty="0"/>
              <a:t>Resolution</a:t>
            </a:r>
            <a:r>
              <a:rPr lang="en-GB" dirty="0"/>
              <a:t> and </a:t>
            </a:r>
            <a:r>
              <a:rPr lang="en-GB" i="1" dirty="0"/>
              <a:t>depth </a:t>
            </a:r>
            <a:r>
              <a:rPr lang="en-GB" dirty="0"/>
              <a:t>constitute a trade </a:t>
            </a:r>
            <a:r>
              <a:rPr lang="en-GB" dirty="0" smtClean="0"/>
              <a:t>off</a:t>
            </a:r>
          </a:p>
          <a:p>
            <a:r>
              <a:rPr lang="en-GB" dirty="0" smtClean="0"/>
              <a:t>Attenuation is a constant </a:t>
            </a:r>
            <a:r>
              <a:rPr lang="en-GB" i="1" dirty="0" smtClean="0"/>
              <a:t>not </a:t>
            </a:r>
            <a:r>
              <a:rPr lang="en-GB" dirty="0" smtClean="0"/>
              <a:t>available in B-Mode</a:t>
            </a:r>
            <a:endParaRPr lang="en-GB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470656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Detection and characterization of breast masses as a function of attenuation and speed of sound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149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of sound and power law attenuation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08920"/>
                <a:ext cx="7620000" cy="369188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/>
                  <a:t>Attenuation function 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GB" sz="2400" dirty="0" smtClean="0"/>
                  <a:t> a vector position (1D, 2D, 3D)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GB" sz="2400" dirty="0" smtClean="0"/>
                  <a:t> is the angular frequency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fr-FR" sz="2400" b="0" i="0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2</m:t>
                    </m:r>
                    <m:r>
                      <a:rPr lang="el-GR" sz="2400" b="0" i="1" smtClean="0">
                        <a:latin typeface="Cambria Math"/>
                      </a:rPr>
                      <m:t>𝜋</m:t>
                    </m:r>
                    <m:r>
                      <a:rPr lang="fr-FR" sz="2400" b="0" i="1" smtClean="0">
                        <a:latin typeface="Cambria Math"/>
                      </a:rPr>
                      <m:t>𝑓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α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γ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are non negative location dependent parameters.</a:t>
                </a:r>
              </a:p>
              <a:p>
                <a:r>
                  <a:rPr lang="en-GB" sz="2400" dirty="0" smtClean="0"/>
                  <a:t>If the material is homogeneous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fr-FR" sz="24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fr-FR" sz="2400" b="0" i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γ</m:t>
                    </m:r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/>
                  <a:t>typically ranges between </a:t>
                </a:r>
                <a:r>
                  <a:rPr lang="en-GB" sz="2400" dirty="0" smtClean="0"/>
                  <a:t>1-2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08920"/>
                <a:ext cx="7620000" cy="3691880"/>
              </a:xfrm>
              <a:blipFill rotWithShape="1">
                <a:blip r:embed="rId2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1769041"/>
                <a:ext cx="5184576" cy="71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α</m:t>
                      </m:r>
                      <m:r>
                        <a:rPr lang="en-US" sz="3600">
                          <a:latin typeface="Cambria Math"/>
                        </a:rPr>
                        <m:t>(</m:t>
                      </m:r>
                      <m:r>
                        <a:rPr lang="en-US" sz="3600" b="1">
                          <a:latin typeface="Cambria Math"/>
                        </a:rPr>
                        <m:t>𝐱</m:t>
                      </m:r>
                      <m:r>
                        <a:rPr lang="en-US" sz="360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ω</m:t>
                      </m:r>
                      <m:r>
                        <a:rPr lang="en-US" sz="360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α</m:t>
                      </m:r>
                      <m:r>
                        <a:rPr lang="en-US" sz="3600">
                          <a:latin typeface="Cambria Math"/>
                        </a:rPr>
                        <m:t>(</m:t>
                      </m:r>
                      <m:r>
                        <a:rPr lang="en-US" sz="3600" b="1">
                          <a:latin typeface="Cambria Math"/>
                        </a:rPr>
                        <m:t>𝐱</m:t>
                      </m:r>
                      <m:r>
                        <a:rPr lang="en-US" sz="360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GB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ω</m:t>
                          </m:r>
                          <m:r>
                            <a:rPr lang="en-US" sz="3600">
                              <a:latin typeface="Cambria Math"/>
                            </a:rPr>
                            <m:t>|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γ</m:t>
                          </m:r>
                          <m:r>
                            <a:rPr lang="en-US" sz="3600">
                              <a:latin typeface="Cambria Math"/>
                            </a:rPr>
                            <m:t>(</m:t>
                          </m:r>
                          <m:r>
                            <a:rPr lang="en-US" sz="3600" b="1">
                              <a:latin typeface="Cambria Math"/>
                            </a:rPr>
                            <m:t>𝐱</m:t>
                          </m:r>
                          <m:r>
                            <a:rPr lang="en-US" sz="360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69041"/>
                <a:ext cx="5184576" cy="719236"/>
              </a:xfrm>
              <a:prstGeom prst="rect">
                <a:avLst/>
              </a:prstGeom>
              <a:blipFill rotWithShape="1">
                <a:blip r:embed="rId3"/>
                <a:stretch>
                  <a:fillRect t="-1695" b="-32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Fractional wave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73016"/>
                <a:ext cx="7620000" cy="28277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 smtClean="0">
                    <a:latin typeface="Cambria Math"/>
                  </a:rPr>
                  <a:t>Equation describes a wave of pressure.</a:t>
                </a: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𝑝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GB" sz="2400" b="1">
                        <a:latin typeface="Cambria Math"/>
                      </a:rPr>
                      <m:t>𝐱</m:t>
                    </m:r>
                    <m:r>
                      <a:rPr lang="en-GB" sz="2400" i="1">
                        <a:latin typeface="Cambria Math"/>
                      </a:rPr>
                      <m:t>,</m:t>
                    </m:r>
                    <m:r>
                      <a:rPr lang="en-GB" sz="2400" i="1">
                        <a:latin typeface="Cambria Math"/>
                      </a:rPr>
                      <m:t>𝑡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pressure function of location and time.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GB" dirty="0" smtClean="0"/>
                  <a:t> is the speed of sound.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 the </a:t>
                </a:r>
                <a:r>
                  <a:rPr lang="en-GB" dirty="0"/>
                  <a:t>location dependent </a:t>
                </a:r>
                <a:r>
                  <a:rPr lang="en-GB" dirty="0" smtClean="0"/>
                  <a:t>attenuation.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𝛾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the material and </a:t>
                </a:r>
                <a:r>
                  <a:rPr lang="en-GB" dirty="0"/>
                  <a:t>location </a:t>
                </a:r>
                <a:r>
                  <a:rPr lang="en-GB" dirty="0" smtClean="0"/>
                  <a:t>dependent parameter.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 = 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)−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GB" dirty="0" smtClean="0"/>
                  <a:t> (wave equation)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73016"/>
                <a:ext cx="7620000" cy="2827784"/>
              </a:xfrm>
              <a:blipFill rotWithShape="1">
                <a:blip r:embed="rId2"/>
                <a:stretch>
                  <a:fillRect t="-3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1" y="1412776"/>
                <a:ext cx="7776864" cy="203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1">
                          <a:latin typeface="Cambria Math"/>
                        </a:rPr>
                        <m:t>𝐱</m:t>
                      </m:r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</a:rPr>
                        <m:t>)−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𝛼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412776"/>
                <a:ext cx="7776864" cy="20317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Fractional wave </a:t>
            </a:r>
            <a:r>
              <a:rPr lang="en-GB" dirty="0" smtClean="0"/>
              <a:t>equation: the treatment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706" y="1772816"/>
            <a:ext cx="76200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Fractional derivative equation are studied but the theory is rather complicated.</a:t>
            </a:r>
          </a:p>
          <a:p>
            <a:r>
              <a:rPr lang="en-GB" dirty="0" smtClean="0"/>
              <a:t>We switch the </a:t>
            </a:r>
            <a:r>
              <a:rPr lang="en-GB" i="1" dirty="0" smtClean="0"/>
              <a:t>space-time</a:t>
            </a:r>
            <a:r>
              <a:rPr lang="en-GB" dirty="0" smtClean="0"/>
              <a:t> basis with </a:t>
            </a:r>
            <a:r>
              <a:rPr lang="en-GB" i="1" dirty="0" smtClean="0"/>
              <a:t>space-frequency</a:t>
            </a:r>
            <a:r>
              <a:rPr lang="en-GB" dirty="0" smtClean="0"/>
              <a:t> with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9752" y="3429000"/>
                <a:ext cx="3736985" cy="887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GB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GB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429000"/>
                <a:ext cx="3736985" cy="887487"/>
              </a:xfrm>
              <a:prstGeom prst="rect">
                <a:avLst/>
              </a:prstGeom>
              <a:blipFill rotWithShape="1">
                <a:blip r:embed="rId2"/>
                <a:stretch>
                  <a:fillRect r="-2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82706" y="4581128"/>
                <a:ext cx="7643700" cy="1848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 smtClean="0"/>
                  <a:t> is now the location and frequency dependent pressure wave.</a:t>
                </a: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</m:oMath>
                </a14:m>
                <a:r>
                  <a:rPr lang="en-GB" sz="2400" dirty="0"/>
                  <a:t> is the angular frequency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fr-FR" sz="2400">
                        <a:latin typeface="Cambria Math"/>
                      </a:rPr>
                      <m:t>=</m:t>
                    </m:r>
                    <m:r>
                      <a:rPr lang="fr-FR" sz="2400" i="1">
                        <a:latin typeface="Cambria Math"/>
                      </a:rPr>
                      <m:t>2</m:t>
                    </m:r>
                    <m:r>
                      <a:rPr lang="el-GR" sz="2400" i="1">
                        <a:latin typeface="Cambria Math"/>
                      </a:rPr>
                      <m:t>𝜋</m:t>
                    </m:r>
                    <m:r>
                      <a:rPr lang="fr-FR" sz="2400" i="1">
                        <a:latin typeface="Cambria Math"/>
                      </a:rPr>
                      <m:t>𝑓</m:t>
                    </m:r>
                    <m:r>
                      <a:rPr lang="fr-FR" sz="2400" i="1">
                        <a:latin typeface="Cambria Math"/>
                      </a:rPr>
                      <m:t>)</m:t>
                    </m:r>
                  </m:oMath>
                </a14:m>
                <a:endParaRPr lang="en-GB" sz="2400" dirty="0"/>
              </a:p>
              <a:p>
                <a:r>
                  <a:rPr lang="en-GB" dirty="0" smtClean="0"/>
                  <a:t>We benefit from the operation in the Fourier basis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6" y="4581128"/>
                <a:ext cx="7643700" cy="1848272"/>
              </a:xfrm>
              <a:blipFill rotWithShape="1">
                <a:blip r:embed="rId3"/>
                <a:stretch>
                  <a:fillRect t="-1974" r="-638" b="-14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3373</TotalTime>
  <Words>5937</Words>
  <Application>Microsoft Office PowerPoint</Application>
  <PresentationFormat>On-screen Show (4:3)</PresentationFormat>
  <Paragraphs>406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Frequency-dependent attenuation in fractional Helmholtz wave equations</vt:lpstr>
      <vt:lpstr>Ultrasound: general characteristics</vt:lpstr>
      <vt:lpstr>Medical ultrasound</vt:lpstr>
      <vt:lpstr>Trade-off</vt:lpstr>
      <vt:lpstr>The physics of the problem</vt:lpstr>
      <vt:lpstr>Speed of sound and power law attenuation</vt:lpstr>
      <vt:lpstr>Speed of sound and power law attenuation</vt:lpstr>
      <vt:lpstr>Fractional wave equation</vt:lpstr>
      <vt:lpstr>Fractional wave equation: the treatment</vt:lpstr>
      <vt:lpstr>Helmholtz equation</vt:lpstr>
      <vt:lpstr>Helmholtz equation: the treatment</vt:lpstr>
      <vt:lpstr>Highly oscillating system</vt:lpstr>
      <vt:lpstr>Low to averagely oscillating system</vt:lpstr>
      <vt:lpstr>Project goal: tackle low and intermediate frequency</vt:lpstr>
      <vt:lpstr>BVP: Boundary Value Problem</vt:lpstr>
      <vt:lpstr>BVP: Boundary Value Problem</vt:lpstr>
      <vt:lpstr>Available methods and the chosen method</vt:lpstr>
      <vt:lpstr>Finite Differences Method (FDM)</vt:lpstr>
      <vt:lpstr>Finite elements method (FEM)</vt:lpstr>
      <vt:lpstr>Spectral Method (SM)</vt:lpstr>
      <vt:lpstr>Study of the FDM (Finite Difference Method)</vt:lpstr>
      <vt:lpstr>From the derivation</vt:lpstr>
      <vt:lpstr>From Taylor</vt:lpstr>
      <vt:lpstr>Error</vt:lpstr>
      <vt:lpstr>Errors: truncation</vt:lpstr>
      <vt:lpstr>PDE Poisson</vt:lpstr>
      <vt:lpstr>Results</vt:lpstr>
      <vt:lpstr>Poisson (suite)</vt:lpstr>
      <vt:lpstr>Exact finite difference scheme for the Helmholtz equation</vt:lpstr>
      <vt:lpstr>1D problem</vt:lpstr>
      <vt:lpstr>Program</vt:lpstr>
      <vt:lpstr>Results</vt:lpstr>
      <vt:lpstr>2D problem</vt:lpstr>
      <vt:lpstr>Program</vt:lpstr>
      <vt:lpstr>Results</vt:lpstr>
      <vt:lpstr>Result: Bessel</vt:lpstr>
      <vt:lpstr>Results</vt:lpstr>
      <vt:lpstr>Results</vt:lpstr>
      <vt:lpstr>Search for theta</vt:lpstr>
      <vt:lpstr>High order finite difference schemes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Frequency-dependent attenuation in fractional Helmholtz wave equations</dc:title>
  <dc:creator>samuel</dc:creator>
  <cp:lastModifiedBy>samuel</cp:lastModifiedBy>
  <cp:revision>149</cp:revision>
  <dcterms:created xsi:type="dcterms:W3CDTF">2015-06-16T05:23:01Z</dcterms:created>
  <dcterms:modified xsi:type="dcterms:W3CDTF">2015-06-22T10:10:27Z</dcterms:modified>
</cp:coreProperties>
</file>