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0"/>
  </p:notesMasterIdLst>
  <p:sldIdLst>
    <p:sldId id="256" r:id="rId2"/>
    <p:sldId id="257" r:id="rId3"/>
    <p:sldId id="282" r:id="rId4"/>
    <p:sldId id="261" r:id="rId5"/>
    <p:sldId id="259" r:id="rId6"/>
    <p:sldId id="258" r:id="rId7"/>
    <p:sldId id="279" r:id="rId8"/>
    <p:sldId id="280" r:id="rId9"/>
    <p:sldId id="404" r:id="rId10"/>
    <p:sldId id="262" r:id="rId11"/>
    <p:sldId id="291" r:id="rId12"/>
    <p:sldId id="284" r:id="rId13"/>
    <p:sldId id="285" r:id="rId14"/>
    <p:sldId id="286" r:id="rId15"/>
    <p:sldId id="260" r:id="rId16"/>
    <p:sldId id="266" r:id="rId17"/>
    <p:sldId id="267" r:id="rId18"/>
    <p:sldId id="268" r:id="rId19"/>
    <p:sldId id="288" r:id="rId20"/>
    <p:sldId id="269" r:id="rId21"/>
    <p:sldId id="263" r:id="rId22"/>
    <p:sldId id="264" r:id="rId23"/>
    <p:sldId id="270" r:id="rId24"/>
    <p:sldId id="271" r:id="rId25"/>
    <p:sldId id="272" r:id="rId26"/>
    <p:sldId id="273" r:id="rId27"/>
    <p:sldId id="317" r:id="rId28"/>
    <p:sldId id="318" r:id="rId29"/>
    <p:sldId id="319" r:id="rId30"/>
    <p:sldId id="320" r:id="rId31"/>
    <p:sldId id="322" r:id="rId32"/>
    <p:sldId id="294" r:id="rId33"/>
    <p:sldId id="323" r:id="rId34"/>
    <p:sldId id="325" r:id="rId35"/>
    <p:sldId id="327" r:id="rId36"/>
    <p:sldId id="326" r:id="rId37"/>
    <p:sldId id="328" r:id="rId38"/>
    <p:sldId id="333" r:id="rId39"/>
    <p:sldId id="334" r:id="rId40"/>
    <p:sldId id="335" r:id="rId41"/>
    <p:sldId id="297" r:id="rId42"/>
    <p:sldId id="336" r:id="rId43"/>
    <p:sldId id="337" r:id="rId44"/>
    <p:sldId id="348" r:id="rId45"/>
    <p:sldId id="349" r:id="rId46"/>
    <p:sldId id="350" r:id="rId47"/>
    <p:sldId id="351" r:id="rId48"/>
    <p:sldId id="338" r:id="rId49"/>
    <p:sldId id="339" r:id="rId50"/>
    <p:sldId id="340" r:id="rId51"/>
    <p:sldId id="341" r:id="rId52"/>
    <p:sldId id="342" r:id="rId53"/>
    <p:sldId id="343" r:id="rId54"/>
    <p:sldId id="344" r:id="rId55"/>
    <p:sldId id="345" r:id="rId56"/>
    <p:sldId id="370" r:id="rId57"/>
    <p:sldId id="371" r:id="rId58"/>
    <p:sldId id="314" r:id="rId59"/>
    <p:sldId id="296" r:id="rId60"/>
    <p:sldId id="298" r:id="rId61"/>
    <p:sldId id="305" r:id="rId62"/>
    <p:sldId id="306" r:id="rId63"/>
    <p:sldId id="299" r:id="rId64"/>
    <p:sldId id="402" r:id="rId65"/>
    <p:sldId id="396" r:id="rId66"/>
    <p:sldId id="397" r:id="rId67"/>
    <p:sldId id="398" r:id="rId68"/>
    <p:sldId id="399" r:id="rId69"/>
    <p:sldId id="400" r:id="rId70"/>
    <p:sldId id="364" r:id="rId71"/>
    <p:sldId id="365" r:id="rId72"/>
    <p:sldId id="366" r:id="rId73"/>
    <p:sldId id="367" r:id="rId74"/>
    <p:sldId id="368" r:id="rId75"/>
    <p:sldId id="329" r:id="rId76"/>
    <p:sldId id="369" r:id="rId77"/>
    <p:sldId id="381" r:id="rId78"/>
    <p:sldId id="382" r:id="rId79"/>
    <p:sldId id="383" r:id="rId80"/>
    <p:sldId id="403" r:id="rId81"/>
    <p:sldId id="354" r:id="rId82"/>
    <p:sldId id="352" r:id="rId83"/>
    <p:sldId id="353" r:id="rId84"/>
    <p:sldId id="346" r:id="rId85"/>
    <p:sldId id="347" r:id="rId86"/>
    <p:sldId id="384" r:id="rId87"/>
    <p:sldId id="385" r:id="rId88"/>
    <p:sldId id="386" r:id="rId89"/>
    <p:sldId id="387" r:id="rId90"/>
    <p:sldId id="388" r:id="rId91"/>
    <p:sldId id="389" r:id="rId92"/>
    <p:sldId id="308" r:id="rId93"/>
    <p:sldId id="309" r:id="rId94"/>
    <p:sldId id="310" r:id="rId95"/>
    <p:sldId id="311" r:id="rId96"/>
    <p:sldId id="316" r:id="rId97"/>
    <p:sldId id="312" r:id="rId98"/>
    <p:sldId id="313"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20" d="100"/>
          <a:sy n="120" d="100"/>
        </p:scale>
        <p:origin x="120" y="32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DF20D-2988-483D-8D31-1E73D2035DE7}" type="datetimeFigureOut">
              <a:rPr lang="en-AU" smtClean="0"/>
              <a:t>25/11/2019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744C2-746C-4064-BDC3-FA35D317BA05}" type="slidenum">
              <a:rPr lang="en-AU" smtClean="0"/>
              <a:t>‹#›</a:t>
            </a:fld>
            <a:endParaRPr lang="en-AU"/>
          </a:p>
        </p:txBody>
      </p:sp>
    </p:spTree>
    <p:extLst>
      <p:ext uri="{BB962C8B-B14F-4D97-AF65-F5344CB8AC3E}">
        <p14:creationId xmlns:p14="http://schemas.microsoft.com/office/powerpoint/2010/main" val="2610443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061BE-EA2F-4E11-8764-379B065A8C38}" type="datetime1">
              <a:rPr lang="en-AU" smtClean="0"/>
              <a:t>25/11/2019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78699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541B9-0AD7-4816-A5C6-5730AACA60BB}" type="datetime1">
              <a:rPr lang="en-AU" smtClean="0"/>
              <a:t>25/11/2019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854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1C3FF-E2B0-4B67-9994-C0C54BA2ECFC}" type="datetime1">
              <a:rPr lang="en-AU" smtClean="0"/>
              <a:t>25/11/2019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13976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8051" y="18256"/>
            <a:ext cx="11873947" cy="880242"/>
          </a:xfrm>
        </p:spPr>
        <p:txBody>
          <a:bodyPr/>
          <a:lstStyle/>
          <a:p>
            <a:r>
              <a:rPr lang="en-US"/>
              <a:t>Click to edit Master title style</a:t>
            </a:r>
            <a:endParaRPr lang="en-US" dirty="0"/>
          </a:p>
        </p:txBody>
      </p:sp>
      <p:sp>
        <p:nvSpPr>
          <p:cNvPr id="3" name="Content Placeholder 2"/>
          <p:cNvSpPr>
            <a:spLocks noGrp="1"/>
          </p:cNvSpPr>
          <p:nvPr>
            <p:ph idx="1"/>
          </p:nvPr>
        </p:nvSpPr>
        <p:spPr>
          <a:xfrm>
            <a:off x="318051" y="1253330"/>
            <a:ext cx="11577099" cy="5234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 y="6487547"/>
            <a:ext cx="2743200" cy="365125"/>
          </a:xfrm>
        </p:spPr>
        <p:txBody>
          <a:bodyPr/>
          <a:lstStyle/>
          <a:p>
            <a:fld id="{D4B5A86E-4007-4939-ADFF-4327122D922B}" type="datetime1">
              <a:rPr lang="en-AU" smtClean="0"/>
              <a:t>25/11/2019</a:t>
            </a:fld>
            <a:endParaRPr lang="en-AU"/>
          </a:p>
        </p:txBody>
      </p:sp>
      <p:sp>
        <p:nvSpPr>
          <p:cNvPr id="5" name="Footer Placeholder 4"/>
          <p:cNvSpPr>
            <a:spLocks noGrp="1"/>
          </p:cNvSpPr>
          <p:nvPr>
            <p:ph type="ftr" sz="quarter" idx="11"/>
          </p:nvPr>
        </p:nvSpPr>
        <p:spPr>
          <a:xfrm>
            <a:off x="2810785" y="6492875"/>
            <a:ext cx="8285260" cy="365125"/>
          </a:xfrm>
        </p:spPr>
        <p:txBody>
          <a:bodyPr/>
          <a:lstStyle/>
          <a:p>
            <a:endParaRPr lang="en-AU" dirty="0"/>
          </a:p>
        </p:txBody>
      </p:sp>
      <p:sp>
        <p:nvSpPr>
          <p:cNvPr id="6" name="Slide Number Placeholder 5"/>
          <p:cNvSpPr>
            <a:spLocks noGrp="1"/>
          </p:cNvSpPr>
          <p:nvPr>
            <p:ph type="sldNum" sz="quarter" idx="12"/>
          </p:nvPr>
        </p:nvSpPr>
        <p:spPr>
          <a:xfrm>
            <a:off x="11163631" y="6492875"/>
            <a:ext cx="1028368" cy="365125"/>
          </a:xfrm>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217127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255300-64BA-4685-9010-0A6F6E0F2252}" type="datetime1">
              <a:rPr lang="en-AU" smtClean="0"/>
              <a:t>25/11/2019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95949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72243-93D0-4384-A185-4BDCF622DB5F}" type="datetime1">
              <a:rPr lang="en-AU" smtClean="0"/>
              <a:t>25/11/2019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04773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3D580-0900-49A3-B110-5EBE74DFF965}" type="datetime1">
              <a:rPr lang="en-AU" smtClean="0"/>
              <a:t>25/11/2019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222530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43C5E-2EE1-49D7-8933-5A100D879B76}" type="datetime1">
              <a:rPr lang="en-AU" smtClean="0"/>
              <a:t>25/11/2019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23441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AD0CA-1847-4C0F-8DB1-324C7268B404}" type="datetime1">
              <a:rPr lang="en-AU" smtClean="0"/>
              <a:t>25/11/2019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35632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72A0B6-9347-4DAB-9861-A50A594AD6C1}" type="datetime1">
              <a:rPr lang="en-AU" smtClean="0"/>
              <a:t>25/11/2019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07572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6B50F1-F88C-40BC-9CCC-CE7785F0007C}" type="datetime1">
              <a:rPr lang="en-AU" smtClean="0"/>
              <a:t>25/11/2019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15086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1DA08-B382-48BC-B562-442D5D9F06E1}" type="datetime1">
              <a:rPr lang="en-AU" smtClean="0"/>
              <a:t>25/11/2019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8B34-1B6C-4469-8FEE-10486467FC00}" type="slidenum">
              <a:rPr lang="en-AU" smtClean="0"/>
              <a:t>‹#›</a:t>
            </a:fld>
            <a:endParaRPr lang="en-AU"/>
          </a:p>
        </p:txBody>
      </p:sp>
    </p:spTree>
    <p:extLst>
      <p:ext uri="{BB962C8B-B14F-4D97-AF65-F5344CB8AC3E}">
        <p14:creationId xmlns:p14="http://schemas.microsoft.com/office/powerpoint/2010/main" val="2299231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eucon.anu.edu.au/marcin/r_data/R_day_2.html" TargetMode="External"/><Relationship Id="rId2" Type="http://schemas.openxmlformats.org/officeDocument/2006/relationships/hyperlink" Target="http://leucon.anu.edu.au/marcin/r_data/R_day_1.html"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marcin.adamski@anu.edu.a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Assignment_(computer_science)" TargetMode="External"/><Relationship Id="rId2" Type="http://schemas.openxmlformats.org/officeDocument/2006/relationships/hyperlink" Target="http://www.cs.utah.edu/~germain/PPS/Topics/variables.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adv-r.had.co.nz/Subset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aw_of_the_instrumen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s.utah.edu/~germain/PPS/Topics/function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revolutionanalytics.com/2017/01/cran-10000.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tats.idre.ucla.edu/r/seminars/ggplot2_intr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ddit.com/r/ProgrammerHumor/comments/5gt25z/piracy_softwa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047" y="479898"/>
            <a:ext cx="11290570" cy="2671864"/>
          </a:xfrm>
        </p:spPr>
        <p:txBody>
          <a:bodyPr/>
          <a:lstStyle/>
          <a:p>
            <a:r>
              <a:rPr lang="en-AU" b="1" dirty="0"/>
              <a:t>Introduction to R and RStudio, Programming in R</a:t>
            </a:r>
          </a:p>
        </p:txBody>
      </p:sp>
      <p:sp>
        <p:nvSpPr>
          <p:cNvPr id="3" name="Subtitle 2"/>
          <p:cNvSpPr>
            <a:spLocks noGrp="1"/>
          </p:cNvSpPr>
          <p:nvPr>
            <p:ph type="subTitle" idx="1"/>
          </p:nvPr>
        </p:nvSpPr>
        <p:spPr>
          <a:xfrm>
            <a:off x="0" y="3151763"/>
            <a:ext cx="12153900" cy="2028008"/>
          </a:xfrm>
        </p:spPr>
        <p:txBody>
          <a:bodyPr>
            <a:normAutofit/>
          </a:bodyPr>
          <a:lstStyle/>
          <a:p>
            <a:endParaRPr lang="en-AU" sz="3600" dirty="0"/>
          </a:p>
          <a:p>
            <a:r>
              <a:rPr lang="en-AU" sz="3600" dirty="0">
                <a:hlinkClick r:id="rId2"/>
              </a:rPr>
              <a:t>http://leucon.anu.edu.au/marcin/r_data/R_day_1.html</a:t>
            </a:r>
            <a:endParaRPr lang="en-AU" sz="3600" dirty="0"/>
          </a:p>
          <a:p>
            <a:r>
              <a:rPr lang="en-AU" sz="3600" dirty="0">
                <a:hlinkClick r:id="rId3"/>
              </a:rPr>
              <a:t>http://leucon.anu.edu.au/marcin/r_data/R_day_2.html</a:t>
            </a:r>
            <a:endParaRPr lang="en-AU" sz="3600" dirty="0"/>
          </a:p>
        </p:txBody>
      </p:sp>
      <p:sp>
        <p:nvSpPr>
          <p:cNvPr id="5" name="TextBox 4"/>
          <p:cNvSpPr txBox="1"/>
          <p:nvPr/>
        </p:nvSpPr>
        <p:spPr>
          <a:xfrm>
            <a:off x="7782128" y="5687438"/>
            <a:ext cx="4156953" cy="1200329"/>
          </a:xfrm>
          <a:prstGeom prst="rect">
            <a:avLst/>
          </a:prstGeom>
          <a:noFill/>
        </p:spPr>
        <p:txBody>
          <a:bodyPr wrap="square" rtlCol="0">
            <a:spAutoFit/>
          </a:bodyPr>
          <a:lstStyle/>
          <a:p>
            <a:r>
              <a:rPr lang="en-AU" dirty="0"/>
              <a:t>Dr Marcin </a:t>
            </a:r>
            <a:r>
              <a:rPr lang="en-AU" dirty="0" err="1"/>
              <a:t>Adamski</a:t>
            </a:r>
            <a:endParaRPr lang="en-AU" dirty="0"/>
          </a:p>
          <a:p>
            <a:r>
              <a:rPr lang="en-AU" dirty="0">
                <a:hlinkClick r:id="rId4"/>
              </a:rPr>
              <a:t>marcin.adamski@anu.edu.au</a:t>
            </a:r>
            <a:endParaRPr lang="en-AU" dirty="0"/>
          </a:p>
          <a:p>
            <a:r>
              <a:rPr lang="en-AU" dirty="0"/>
              <a:t>Research School of Biology and</a:t>
            </a:r>
          </a:p>
          <a:p>
            <a:r>
              <a:rPr lang="en-AU" dirty="0"/>
              <a:t>John Curtin School of Medical Research</a:t>
            </a:r>
          </a:p>
        </p:txBody>
      </p:sp>
      <p:pic>
        <p:nvPicPr>
          <p:cNvPr id="10241" name="Picture 1" descr="spac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pac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75E656-F48B-4378-940D-5A54E35AD3DE}"/>
              </a:ext>
            </a:extLst>
          </p:cNvPr>
          <p:cNvSpPr txBox="1"/>
          <p:nvPr/>
        </p:nvSpPr>
        <p:spPr>
          <a:xfrm>
            <a:off x="240876" y="6200920"/>
            <a:ext cx="6268782" cy="461665"/>
          </a:xfrm>
          <a:prstGeom prst="rect">
            <a:avLst/>
          </a:prstGeom>
          <a:noFill/>
        </p:spPr>
        <p:txBody>
          <a:bodyPr wrap="square" rtlCol="0">
            <a:spAutoFit/>
          </a:bodyPr>
          <a:lstStyle/>
          <a:p>
            <a:r>
              <a:rPr lang="en-AU" sz="2400" dirty="0"/>
              <a:t>26</a:t>
            </a:r>
            <a:r>
              <a:rPr lang="en-AU" sz="2400" baseline="30000" dirty="0"/>
              <a:t>th</a:t>
            </a:r>
            <a:r>
              <a:rPr lang="en-AU" sz="2400" dirty="0"/>
              <a:t> – 27</a:t>
            </a:r>
            <a:r>
              <a:rPr lang="en-AU" sz="2400" baseline="30000" dirty="0"/>
              <a:t>th</a:t>
            </a:r>
            <a:r>
              <a:rPr lang="en-AU" sz="2400" dirty="0"/>
              <a:t> November 2019</a:t>
            </a:r>
          </a:p>
        </p:txBody>
      </p:sp>
    </p:spTree>
    <p:extLst>
      <p:ext uri="{BB962C8B-B14F-4D97-AF65-F5344CB8AC3E}">
        <p14:creationId xmlns:p14="http://schemas.microsoft.com/office/powerpoint/2010/main" val="229286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sp>
        <p:nvSpPr>
          <p:cNvPr id="5" name="Slide Number Placeholder 4">
            <a:extLst>
              <a:ext uri="{FF2B5EF4-FFF2-40B4-BE49-F238E27FC236}">
                <a16:creationId xmlns:a16="http://schemas.microsoft.com/office/drawing/2014/main" id="{358200C2-3EB1-4F1A-B08F-E7281398E159}"/>
              </a:ext>
            </a:extLst>
          </p:cNvPr>
          <p:cNvSpPr>
            <a:spLocks noGrp="1"/>
          </p:cNvSpPr>
          <p:nvPr>
            <p:ph type="sldNum" sz="quarter" idx="12"/>
          </p:nvPr>
        </p:nvSpPr>
        <p:spPr/>
        <p:txBody>
          <a:bodyPr/>
          <a:lstStyle/>
          <a:p>
            <a:fld id="{240D8B34-1B6C-4469-8FEE-10486467FC00}" type="slidenum">
              <a:rPr lang="en-AU" smtClean="0"/>
              <a:t>10</a:t>
            </a:fld>
            <a:endParaRPr lang="en-AU"/>
          </a:p>
        </p:txBody>
      </p:sp>
    </p:spTree>
    <p:extLst>
      <p:ext uri="{BB962C8B-B14F-4D97-AF65-F5344CB8AC3E}">
        <p14:creationId xmlns:p14="http://schemas.microsoft.com/office/powerpoint/2010/main" val="249096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E798F-95DC-4C4E-A182-6FA91F481403}"/>
              </a:ext>
            </a:extLst>
          </p:cNvPr>
          <p:cNvPicPr>
            <a:picLocks noChangeAspect="1"/>
          </p:cNvPicPr>
          <p:nvPr/>
        </p:nvPicPr>
        <p:blipFill>
          <a:blip r:embed="rId2"/>
          <a:stretch>
            <a:fillRect/>
          </a:stretch>
        </p:blipFill>
        <p:spPr>
          <a:xfrm>
            <a:off x="0" y="-1"/>
            <a:ext cx="12192000" cy="6857999"/>
          </a:xfrm>
          <a:prstGeom prst="rect">
            <a:avLst/>
          </a:prstGeom>
        </p:spPr>
      </p:pic>
      <p:sp>
        <p:nvSpPr>
          <p:cNvPr id="5" name="TextBox 4">
            <a:extLst>
              <a:ext uri="{FF2B5EF4-FFF2-40B4-BE49-F238E27FC236}">
                <a16:creationId xmlns:a16="http://schemas.microsoft.com/office/drawing/2014/main" id="{80374A93-2704-4C10-B1CB-9CB6E78560EC}"/>
              </a:ext>
            </a:extLst>
          </p:cNvPr>
          <p:cNvSpPr txBox="1"/>
          <p:nvPr/>
        </p:nvSpPr>
        <p:spPr>
          <a:xfrm rot="20391819">
            <a:off x="3233829" y="3257550"/>
            <a:ext cx="8559010" cy="1077218"/>
          </a:xfrm>
          <a:prstGeom prst="rect">
            <a:avLst/>
          </a:prstGeom>
          <a:noFill/>
        </p:spPr>
        <p:txBody>
          <a:bodyPr wrap="none" rtlCol="0">
            <a:spAutoFit/>
          </a:bodyPr>
          <a:lstStyle/>
          <a:p>
            <a:r>
              <a:rPr lang="en-AU" sz="3200" dirty="0">
                <a:solidFill>
                  <a:srgbClr val="FFFF00"/>
                </a:solidFill>
              </a:rPr>
              <a:t>my computer screen often looks like this</a:t>
            </a:r>
          </a:p>
          <a:p>
            <a:r>
              <a:rPr lang="en-AU" sz="3200" dirty="0">
                <a:solidFill>
                  <a:srgbClr val="FFFF00"/>
                </a:solidFill>
              </a:rPr>
              <a:t>but most of us prefer to enjoy some visual candy…</a:t>
            </a:r>
          </a:p>
        </p:txBody>
      </p:sp>
      <p:sp>
        <p:nvSpPr>
          <p:cNvPr id="3" name="Slide Number Placeholder 2">
            <a:extLst>
              <a:ext uri="{FF2B5EF4-FFF2-40B4-BE49-F238E27FC236}">
                <a16:creationId xmlns:a16="http://schemas.microsoft.com/office/drawing/2014/main" id="{A70E0CF2-257D-4450-A94B-4491525B067B}"/>
              </a:ext>
            </a:extLst>
          </p:cNvPr>
          <p:cNvSpPr>
            <a:spLocks noGrp="1"/>
          </p:cNvSpPr>
          <p:nvPr>
            <p:ph type="sldNum" sz="quarter" idx="12"/>
          </p:nvPr>
        </p:nvSpPr>
        <p:spPr/>
        <p:txBody>
          <a:bodyPr/>
          <a:lstStyle/>
          <a:p>
            <a:fld id="{240D8B34-1B6C-4469-8FEE-10486467FC00}" type="slidenum">
              <a:rPr lang="en-AU" smtClean="0"/>
              <a:t>11</a:t>
            </a:fld>
            <a:endParaRPr lang="en-AU"/>
          </a:p>
        </p:txBody>
      </p:sp>
    </p:spTree>
    <p:extLst>
      <p:ext uri="{BB962C8B-B14F-4D97-AF65-F5344CB8AC3E}">
        <p14:creationId xmlns:p14="http://schemas.microsoft.com/office/powerpoint/2010/main" val="283158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sp>
        <p:nvSpPr>
          <p:cNvPr id="5" name="Slide Number Placeholder 4">
            <a:extLst>
              <a:ext uri="{FF2B5EF4-FFF2-40B4-BE49-F238E27FC236}">
                <a16:creationId xmlns:a16="http://schemas.microsoft.com/office/drawing/2014/main" id="{7FF765AA-13E1-46D2-9682-567F9E6244A7}"/>
              </a:ext>
            </a:extLst>
          </p:cNvPr>
          <p:cNvSpPr>
            <a:spLocks noGrp="1"/>
          </p:cNvSpPr>
          <p:nvPr>
            <p:ph type="sldNum" sz="quarter" idx="12"/>
          </p:nvPr>
        </p:nvSpPr>
        <p:spPr/>
        <p:txBody>
          <a:bodyPr/>
          <a:lstStyle/>
          <a:p>
            <a:fld id="{240D8B34-1B6C-4469-8FEE-10486467FC00}" type="slidenum">
              <a:rPr lang="en-AU" smtClean="0"/>
              <a:t>12</a:t>
            </a:fld>
            <a:endParaRPr lang="en-AU"/>
          </a:p>
        </p:txBody>
      </p:sp>
    </p:spTree>
    <p:extLst>
      <p:ext uri="{BB962C8B-B14F-4D97-AF65-F5344CB8AC3E}">
        <p14:creationId xmlns:p14="http://schemas.microsoft.com/office/powerpoint/2010/main" val="334747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grpSp>
        <p:nvGrpSpPr>
          <p:cNvPr id="10" name="Group 9" descr=" 6"/>
          <p:cNvGrpSpPr/>
          <p:nvPr/>
        </p:nvGrpSpPr>
        <p:grpSpPr>
          <a:xfrm>
            <a:off x="2642755" y="3036023"/>
            <a:ext cx="8113610" cy="3448872"/>
            <a:chOff x="2642755" y="3036023"/>
            <a:chExt cx="8113610" cy="3448872"/>
          </a:xfrm>
        </p:grpSpPr>
        <p:grpSp>
          <p:nvGrpSpPr>
            <p:cNvPr id="11" name="Group 10"/>
            <p:cNvGrpSpPr/>
            <p:nvPr/>
          </p:nvGrpSpPr>
          <p:grpSpPr>
            <a:xfrm>
              <a:off x="2642755" y="4885698"/>
              <a:ext cx="4580104" cy="1599197"/>
              <a:chOff x="2642755" y="4885698"/>
              <a:chExt cx="4580104" cy="1599197"/>
            </a:xfrm>
          </p:grpSpPr>
          <p:sp>
            <p:nvSpPr>
              <p:cNvPr id="18" name="TextBox 17"/>
              <p:cNvSpPr txBox="1"/>
              <p:nvPr/>
            </p:nvSpPr>
            <p:spPr>
              <a:xfrm>
                <a:off x="4614068" y="5838564"/>
                <a:ext cx="2608791" cy="646331"/>
              </a:xfrm>
              <a:prstGeom prst="rect">
                <a:avLst/>
              </a:prstGeom>
              <a:solidFill>
                <a:schemeClr val="bg1"/>
              </a:solidFill>
              <a:ln w="28575">
                <a:solidFill>
                  <a:srgbClr val="0070C0"/>
                </a:solidFill>
              </a:ln>
            </p:spPr>
            <p:txBody>
              <a:bodyPr wrap="none" rtlCol="0">
                <a:spAutoFit/>
              </a:bodyPr>
              <a:lstStyle/>
              <a:p>
                <a:r>
                  <a:rPr lang="en-AU" dirty="0"/>
                  <a:t>R console (now it is only a</a:t>
                </a:r>
              </a:p>
              <a:p>
                <a:r>
                  <a:rPr lang="en-AU" dirty="0"/>
                  <a:t>part of the environment)</a:t>
                </a:r>
              </a:p>
            </p:txBody>
          </p:sp>
          <p:sp>
            <p:nvSpPr>
              <p:cNvPr id="19" name="Arrow: Bent 18"/>
              <p:cNvSpPr/>
              <p:nvPr/>
            </p:nvSpPr>
            <p:spPr>
              <a:xfrm flipV="1">
                <a:off x="2642755" y="4885698"/>
                <a:ext cx="834636" cy="1403564"/>
              </a:xfrm>
              <a:prstGeom prst="bentArrow">
                <a:avLst>
                  <a:gd name="adj1" fmla="val 25000"/>
                  <a:gd name="adj2" fmla="val 25000"/>
                  <a:gd name="adj3" fmla="val 25000"/>
                  <a:gd name="adj4" fmla="val 45296"/>
                </a:avLst>
              </a:prstGeom>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5" name="TextBox 14"/>
            <p:cNvSpPr txBox="1"/>
            <p:nvPr/>
          </p:nvSpPr>
          <p:spPr>
            <a:xfrm>
              <a:off x="4705100" y="3557347"/>
              <a:ext cx="2411879" cy="646331"/>
            </a:xfrm>
            <a:prstGeom prst="rect">
              <a:avLst/>
            </a:prstGeom>
            <a:solidFill>
              <a:schemeClr val="bg1"/>
            </a:solidFill>
            <a:ln w="28575">
              <a:solidFill>
                <a:srgbClr val="0070C0"/>
              </a:solidFill>
            </a:ln>
          </p:spPr>
          <p:txBody>
            <a:bodyPr wrap="none" rtlCol="0">
              <a:spAutoFit/>
            </a:bodyPr>
            <a:lstStyle/>
            <a:p>
              <a:r>
                <a:rPr lang="en-AU" dirty="0"/>
                <a:t>your scripts (programs),</a:t>
              </a:r>
            </a:p>
            <a:p>
              <a:r>
                <a:rPr lang="en-AU" dirty="0"/>
                <a:t>data, etc.</a:t>
              </a:r>
            </a:p>
          </p:txBody>
        </p:sp>
        <p:sp>
          <p:nvSpPr>
            <p:cNvPr id="16" name="TextBox 15"/>
            <p:cNvSpPr txBox="1"/>
            <p:nvPr/>
          </p:nvSpPr>
          <p:spPr>
            <a:xfrm>
              <a:off x="8655695" y="4666674"/>
              <a:ext cx="1675972" cy="646331"/>
            </a:xfrm>
            <a:prstGeom prst="rect">
              <a:avLst/>
            </a:prstGeom>
            <a:solidFill>
              <a:schemeClr val="bg1"/>
            </a:solidFill>
            <a:ln w="28575">
              <a:solidFill>
                <a:srgbClr val="0070C0"/>
              </a:solidFill>
            </a:ln>
          </p:spPr>
          <p:txBody>
            <a:bodyPr wrap="none" rtlCol="0">
              <a:spAutoFit/>
            </a:bodyPr>
            <a:lstStyle/>
            <a:p>
              <a:r>
                <a:rPr lang="en-AU" dirty="0"/>
                <a:t>your plots, files,</a:t>
              </a:r>
            </a:p>
            <a:p>
              <a:r>
                <a:rPr lang="en-AU" dirty="0"/>
                <a:t>R help, etc.</a:t>
              </a:r>
            </a:p>
          </p:txBody>
        </p:sp>
        <p:sp>
          <p:nvSpPr>
            <p:cNvPr id="17" name="TextBox 16"/>
            <p:cNvSpPr txBox="1"/>
            <p:nvPr/>
          </p:nvSpPr>
          <p:spPr>
            <a:xfrm>
              <a:off x="8623409" y="3036023"/>
              <a:ext cx="2132956" cy="923330"/>
            </a:xfrm>
            <a:prstGeom prst="rect">
              <a:avLst/>
            </a:prstGeom>
            <a:solidFill>
              <a:schemeClr val="bg1"/>
            </a:solidFill>
            <a:ln w="28575">
              <a:solidFill>
                <a:srgbClr val="0070C0"/>
              </a:solidFill>
            </a:ln>
          </p:spPr>
          <p:txBody>
            <a:bodyPr wrap="none" rtlCol="0">
              <a:spAutoFit/>
            </a:bodyPr>
            <a:lstStyle/>
            <a:p>
              <a:r>
                <a:rPr lang="en-AU" dirty="0"/>
                <a:t>variables, structures,</a:t>
              </a:r>
            </a:p>
            <a:p>
              <a:r>
                <a:rPr lang="en-AU" dirty="0"/>
                <a:t>history of your </a:t>
              </a:r>
            </a:p>
            <a:p>
              <a:r>
                <a:rPr lang="en-AU" dirty="0"/>
                <a:t>commands</a:t>
              </a:r>
            </a:p>
          </p:txBody>
        </p:sp>
      </p:grpSp>
      <p:sp>
        <p:nvSpPr>
          <p:cNvPr id="5" name="Slide Number Placeholder 4">
            <a:extLst>
              <a:ext uri="{FF2B5EF4-FFF2-40B4-BE49-F238E27FC236}">
                <a16:creationId xmlns:a16="http://schemas.microsoft.com/office/drawing/2014/main" id="{C15B6C7E-6445-4DE8-B1F9-348D4853CCBB}"/>
              </a:ext>
            </a:extLst>
          </p:cNvPr>
          <p:cNvSpPr>
            <a:spLocks noGrp="1"/>
          </p:cNvSpPr>
          <p:nvPr>
            <p:ph type="sldNum" sz="quarter" idx="12"/>
          </p:nvPr>
        </p:nvSpPr>
        <p:spPr/>
        <p:txBody>
          <a:bodyPr/>
          <a:lstStyle/>
          <a:p>
            <a:fld id="{240D8B34-1B6C-4469-8FEE-10486467FC00}" type="slidenum">
              <a:rPr lang="en-AU" smtClean="0"/>
              <a:t>13</a:t>
            </a:fld>
            <a:endParaRPr lang="en-AU"/>
          </a:p>
        </p:txBody>
      </p:sp>
    </p:spTree>
    <p:extLst>
      <p:ext uri="{BB962C8B-B14F-4D97-AF65-F5344CB8AC3E}">
        <p14:creationId xmlns:p14="http://schemas.microsoft.com/office/powerpoint/2010/main" val="77134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10" name="Group 9" descr=" 6"/>
          <p:cNvGrpSpPr/>
          <p:nvPr/>
        </p:nvGrpSpPr>
        <p:grpSpPr>
          <a:xfrm>
            <a:off x="2642755" y="3036023"/>
            <a:ext cx="8113610" cy="3448872"/>
            <a:chOff x="2642755" y="3036023"/>
            <a:chExt cx="8113610" cy="3448872"/>
          </a:xfrm>
        </p:grpSpPr>
        <p:grpSp>
          <p:nvGrpSpPr>
            <p:cNvPr id="11" name="Group 10"/>
            <p:cNvGrpSpPr/>
            <p:nvPr/>
          </p:nvGrpSpPr>
          <p:grpSpPr>
            <a:xfrm>
              <a:off x="2642755" y="4885698"/>
              <a:ext cx="4580104" cy="1599197"/>
              <a:chOff x="2642755" y="4885698"/>
              <a:chExt cx="4580104" cy="1599197"/>
            </a:xfrm>
          </p:grpSpPr>
          <p:sp>
            <p:nvSpPr>
              <p:cNvPr id="18" name="TextBox 17"/>
              <p:cNvSpPr txBox="1"/>
              <p:nvPr/>
            </p:nvSpPr>
            <p:spPr>
              <a:xfrm>
                <a:off x="4614068" y="5838564"/>
                <a:ext cx="2608791" cy="646331"/>
              </a:xfrm>
              <a:prstGeom prst="rect">
                <a:avLst/>
              </a:prstGeom>
              <a:solidFill>
                <a:schemeClr val="bg1"/>
              </a:solidFill>
              <a:ln w="28575">
                <a:solidFill>
                  <a:srgbClr val="0070C0"/>
                </a:solidFill>
              </a:ln>
            </p:spPr>
            <p:txBody>
              <a:bodyPr wrap="none" rtlCol="0">
                <a:spAutoFit/>
              </a:bodyPr>
              <a:lstStyle/>
              <a:p>
                <a:r>
                  <a:rPr lang="en-AU" dirty="0"/>
                  <a:t>R console (now it is only a</a:t>
                </a:r>
              </a:p>
              <a:p>
                <a:r>
                  <a:rPr lang="en-AU" dirty="0"/>
                  <a:t>part of the environment)</a:t>
                </a:r>
              </a:p>
            </p:txBody>
          </p:sp>
          <p:sp>
            <p:nvSpPr>
              <p:cNvPr id="19" name="Arrow: Bent 18"/>
              <p:cNvSpPr/>
              <p:nvPr/>
            </p:nvSpPr>
            <p:spPr>
              <a:xfrm flipV="1">
                <a:off x="2642755" y="4885698"/>
                <a:ext cx="834636" cy="1403564"/>
              </a:xfrm>
              <a:prstGeom prst="bentArrow">
                <a:avLst>
                  <a:gd name="adj1" fmla="val 25000"/>
                  <a:gd name="adj2" fmla="val 25000"/>
                  <a:gd name="adj3" fmla="val 25000"/>
                  <a:gd name="adj4" fmla="val 45296"/>
                </a:avLst>
              </a:prstGeom>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6" name="TextBox 15"/>
            <p:cNvSpPr txBox="1"/>
            <p:nvPr/>
          </p:nvSpPr>
          <p:spPr>
            <a:xfrm>
              <a:off x="8655695" y="4666674"/>
              <a:ext cx="1675972" cy="646331"/>
            </a:xfrm>
            <a:prstGeom prst="rect">
              <a:avLst/>
            </a:prstGeom>
            <a:solidFill>
              <a:schemeClr val="bg1"/>
            </a:solidFill>
            <a:ln w="28575">
              <a:solidFill>
                <a:srgbClr val="0070C0"/>
              </a:solidFill>
            </a:ln>
          </p:spPr>
          <p:txBody>
            <a:bodyPr wrap="none" rtlCol="0">
              <a:spAutoFit/>
            </a:bodyPr>
            <a:lstStyle/>
            <a:p>
              <a:r>
                <a:rPr lang="en-AU" dirty="0"/>
                <a:t>your plots, files,</a:t>
              </a:r>
            </a:p>
            <a:p>
              <a:r>
                <a:rPr lang="en-AU" dirty="0"/>
                <a:t>R help, etc.</a:t>
              </a:r>
            </a:p>
          </p:txBody>
        </p:sp>
        <p:sp>
          <p:nvSpPr>
            <p:cNvPr id="17" name="TextBox 16"/>
            <p:cNvSpPr txBox="1"/>
            <p:nvPr/>
          </p:nvSpPr>
          <p:spPr>
            <a:xfrm>
              <a:off x="8623409" y="3036023"/>
              <a:ext cx="2132956" cy="923330"/>
            </a:xfrm>
            <a:prstGeom prst="rect">
              <a:avLst/>
            </a:prstGeom>
            <a:solidFill>
              <a:schemeClr val="bg1"/>
            </a:solidFill>
            <a:ln w="28575">
              <a:solidFill>
                <a:srgbClr val="0070C0"/>
              </a:solidFill>
            </a:ln>
          </p:spPr>
          <p:txBody>
            <a:bodyPr wrap="none" rtlCol="0">
              <a:spAutoFit/>
            </a:bodyPr>
            <a:lstStyle/>
            <a:p>
              <a:r>
                <a:rPr lang="en-AU" dirty="0"/>
                <a:t>variables, structures,</a:t>
              </a:r>
            </a:p>
            <a:p>
              <a:r>
                <a:rPr lang="en-AU" dirty="0"/>
                <a:t>history of your </a:t>
              </a:r>
            </a:p>
            <a:p>
              <a:r>
                <a:rPr lang="en-AU" dirty="0"/>
                <a:t>commands</a:t>
              </a:r>
            </a:p>
          </p:txBody>
        </p:sp>
      </p:grpSp>
      <p:grpSp>
        <p:nvGrpSpPr>
          <p:cNvPr id="4" name="Group 3">
            <a:extLst>
              <a:ext uri="{FF2B5EF4-FFF2-40B4-BE49-F238E27FC236}">
                <a16:creationId xmlns:a16="http://schemas.microsoft.com/office/drawing/2014/main" id="{9AD48BA8-2B3D-4E21-9264-00B4170CFA64}"/>
              </a:ext>
            </a:extLst>
          </p:cNvPr>
          <p:cNvGrpSpPr/>
          <p:nvPr/>
        </p:nvGrpSpPr>
        <p:grpSpPr>
          <a:xfrm>
            <a:off x="3851160" y="2302008"/>
            <a:ext cx="7077684" cy="4462548"/>
            <a:chOff x="3851160" y="2302008"/>
            <a:chExt cx="7077684" cy="4462548"/>
          </a:xfrm>
        </p:grpSpPr>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sp>
          <p:nvSpPr>
            <p:cNvPr id="21" name="TextBox 20">
              <a:extLst>
                <a:ext uri="{FF2B5EF4-FFF2-40B4-BE49-F238E27FC236}">
                  <a16:creationId xmlns:a16="http://schemas.microsoft.com/office/drawing/2014/main" id="{D1C1AC90-D6DA-4A97-AFC7-7CE3B348999E}"/>
                </a:ext>
              </a:extLst>
            </p:cNvPr>
            <p:cNvSpPr txBox="1"/>
            <p:nvPr/>
          </p:nvSpPr>
          <p:spPr>
            <a:xfrm>
              <a:off x="4705100" y="3557347"/>
              <a:ext cx="2411879" cy="646331"/>
            </a:xfrm>
            <a:prstGeom prst="rect">
              <a:avLst/>
            </a:prstGeom>
            <a:solidFill>
              <a:schemeClr val="bg1"/>
            </a:solidFill>
            <a:ln w="28575">
              <a:solidFill>
                <a:srgbClr val="0070C0"/>
              </a:solidFill>
            </a:ln>
          </p:spPr>
          <p:txBody>
            <a:bodyPr wrap="none" rtlCol="0">
              <a:spAutoFit/>
            </a:bodyPr>
            <a:lstStyle/>
            <a:p>
              <a:r>
                <a:rPr lang="en-AU" dirty="0"/>
                <a:t>your scripts (programs),</a:t>
              </a:r>
            </a:p>
            <a:p>
              <a:r>
                <a:rPr lang="en-AU" dirty="0"/>
                <a:t>data, etc.</a:t>
              </a:r>
            </a:p>
          </p:txBody>
        </p:sp>
      </p:grpSp>
      <p:sp>
        <p:nvSpPr>
          <p:cNvPr id="20" name="TextBox 19" descr=" 18"/>
          <p:cNvSpPr txBox="1"/>
          <p:nvPr/>
        </p:nvSpPr>
        <p:spPr>
          <a:xfrm>
            <a:off x="1762056" y="3554979"/>
            <a:ext cx="6615227" cy="732848"/>
          </a:xfrm>
          <a:prstGeom prst="rect">
            <a:avLst/>
          </a:prstGeom>
          <a:solidFill>
            <a:srgbClr val="FFFF99"/>
          </a:solidFill>
          <a:ln w="28575"/>
        </p:spPr>
        <p:style>
          <a:lnRef idx="2">
            <a:schemeClr val="accent1"/>
          </a:lnRef>
          <a:fillRef idx="1">
            <a:schemeClr val="lt1"/>
          </a:fillRef>
          <a:effectRef idx="0">
            <a:schemeClr val="accent1"/>
          </a:effectRef>
          <a:fontRef idx="minor">
            <a:schemeClr val="dk1"/>
          </a:fontRef>
        </p:style>
        <p:txBody>
          <a:bodyPr wrap="none" lIns="180000" tIns="180000" rIns="180000" bIns="180000" rtlCol="0">
            <a:spAutoFit/>
          </a:bodyPr>
          <a:lstStyle/>
          <a:p>
            <a:r>
              <a:rPr lang="en-AU" sz="2400" dirty="0" err="1"/>
              <a:t>RStudio</a:t>
            </a:r>
            <a:r>
              <a:rPr lang="en-AU" sz="2400" dirty="0"/>
              <a:t> is a convenient tool for programming in R.</a:t>
            </a:r>
          </a:p>
        </p:txBody>
      </p:sp>
      <p:sp>
        <p:nvSpPr>
          <p:cNvPr id="6" name="Slide Number Placeholder 5">
            <a:extLst>
              <a:ext uri="{FF2B5EF4-FFF2-40B4-BE49-F238E27FC236}">
                <a16:creationId xmlns:a16="http://schemas.microsoft.com/office/drawing/2014/main" id="{04016110-6FC7-4233-AEFC-D9F6E5EF635C}"/>
              </a:ext>
            </a:extLst>
          </p:cNvPr>
          <p:cNvSpPr>
            <a:spLocks noGrp="1"/>
          </p:cNvSpPr>
          <p:nvPr>
            <p:ph type="sldNum" sz="quarter" idx="12"/>
          </p:nvPr>
        </p:nvSpPr>
        <p:spPr/>
        <p:txBody>
          <a:bodyPr/>
          <a:lstStyle/>
          <a:p>
            <a:fld id="{240D8B34-1B6C-4469-8FEE-10486467FC00}" type="slidenum">
              <a:rPr lang="en-AU" smtClean="0"/>
              <a:t>14</a:t>
            </a:fld>
            <a:endParaRPr lang="en-AU"/>
          </a:p>
        </p:txBody>
      </p:sp>
    </p:spTree>
    <p:extLst>
      <p:ext uri="{BB962C8B-B14F-4D97-AF65-F5344CB8AC3E}">
        <p14:creationId xmlns:p14="http://schemas.microsoft.com/office/powerpoint/2010/main" val="39141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652" y="4277032"/>
            <a:ext cx="1482213" cy="13273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Let the story begin…</a:t>
            </a:r>
          </a:p>
        </p:txBody>
      </p:sp>
      <p:sp>
        <p:nvSpPr>
          <p:cNvPr id="3" name="Content Placeholder 2"/>
          <p:cNvSpPr>
            <a:spLocks noGrp="1"/>
          </p:cNvSpPr>
          <p:nvPr>
            <p:ph idx="1"/>
          </p:nvPr>
        </p:nvSpPr>
        <p:spPr>
          <a:xfrm>
            <a:off x="155388" y="735106"/>
            <a:ext cx="11881224" cy="6122894"/>
          </a:xfrm>
        </p:spPr>
        <p:txBody>
          <a:bodyPr>
            <a:normAutofit/>
          </a:bodyPr>
          <a:lstStyle/>
          <a:p>
            <a:pPr marL="0" indent="0">
              <a:lnSpc>
                <a:spcPct val="100000"/>
              </a:lnSpc>
              <a:buNone/>
            </a:pPr>
            <a:r>
              <a:rPr lang="en-AU" sz="2400" dirty="0"/>
              <a:t>R is </a:t>
            </a:r>
            <a:r>
              <a:rPr lang="en-AU" sz="2400" b="1" dirty="0"/>
              <a:t>interactively interpreted </a:t>
            </a:r>
            <a:r>
              <a:rPr lang="en-AU" sz="2400" dirty="0"/>
              <a:t>(actually it is one of two modes in which it can be used)</a:t>
            </a:r>
            <a:br>
              <a:rPr lang="en-AU" sz="2400" dirty="0"/>
            </a:br>
            <a:r>
              <a:rPr lang="en-AU" sz="2400" u="sng" dirty="0"/>
              <a:t>R</a:t>
            </a:r>
            <a:r>
              <a:rPr lang="en-AU" sz="2400" dirty="0"/>
              <a:t>ead – </a:t>
            </a:r>
            <a:r>
              <a:rPr lang="en-AU" sz="2400" u="sng" dirty="0"/>
              <a:t>E</a:t>
            </a:r>
            <a:r>
              <a:rPr lang="en-AU" sz="2400" dirty="0"/>
              <a:t>valuate – </a:t>
            </a:r>
            <a:r>
              <a:rPr lang="en-AU" sz="2400" u="sng" dirty="0"/>
              <a:t>P</a:t>
            </a:r>
            <a:r>
              <a:rPr lang="en-AU" sz="2400" dirty="0"/>
              <a:t>rint </a:t>
            </a:r>
            <a:r>
              <a:rPr lang="en-AU" sz="2400" u="sng" dirty="0"/>
              <a:t>L</a:t>
            </a:r>
            <a:r>
              <a:rPr lang="en-AU" sz="2400" dirty="0"/>
              <a:t>oop (REPL)</a:t>
            </a:r>
          </a:p>
          <a:p>
            <a:pPr lvl="1"/>
            <a:r>
              <a:rPr lang="en-AU" dirty="0"/>
              <a:t>R presents a prompt: ‘</a:t>
            </a:r>
            <a:r>
              <a:rPr lang="en-AU" b="1" dirty="0">
                <a:solidFill>
                  <a:srgbClr val="0000FF"/>
                </a:solidFill>
              </a:rPr>
              <a:t>&gt;</a:t>
            </a:r>
            <a:r>
              <a:rPr lang="en-AU" dirty="0"/>
              <a:t>’ symbol waiting to </a:t>
            </a:r>
            <a:r>
              <a:rPr lang="en-AU" u="sng" dirty="0"/>
              <a:t>read</a:t>
            </a:r>
            <a:r>
              <a:rPr lang="en-AU" dirty="0"/>
              <a:t> your command.</a:t>
            </a:r>
          </a:p>
          <a:p>
            <a:pPr lvl="1"/>
            <a:r>
              <a:rPr lang="en-AU" dirty="0"/>
              <a:t>After you type your command e.g. ‘2 + 2’ and hit ENTER, R </a:t>
            </a:r>
            <a:r>
              <a:rPr lang="en-AU" u="sng" dirty="0"/>
              <a:t>evaluates</a:t>
            </a:r>
            <a:r>
              <a:rPr lang="en-AU" dirty="0"/>
              <a:t> it.</a:t>
            </a:r>
          </a:p>
          <a:p>
            <a:pPr lvl="1"/>
            <a:r>
              <a:rPr lang="en-AU" dirty="0"/>
              <a:t>And </a:t>
            </a:r>
            <a:r>
              <a:rPr lang="en-AU" u="sng" dirty="0"/>
              <a:t>prints</a:t>
            </a:r>
            <a:r>
              <a:rPr lang="en-AU" dirty="0"/>
              <a:t> the output: ‘[1] 4’.</a:t>
            </a:r>
          </a:p>
          <a:p>
            <a:pPr lvl="1"/>
            <a:r>
              <a:rPr lang="en-AU" dirty="0"/>
              <a:t>And presents another prompt waiting to read your next command.</a:t>
            </a:r>
          </a:p>
          <a:p>
            <a:pPr lvl="1"/>
            <a:endParaRPr lang="en-AU" dirty="0"/>
          </a:p>
          <a:p>
            <a:pPr marL="0" indent="0">
              <a:buNone/>
            </a:pPr>
            <a:r>
              <a:rPr lang="en-AU" sz="2400" dirty="0"/>
              <a:t>The actual session will look like this:</a:t>
            </a:r>
          </a:p>
          <a:p>
            <a:pPr marL="0" indent="0">
              <a:buNone/>
            </a:pPr>
            <a:endParaRPr lang="en-AU" sz="2400" dirty="0"/>
          </a:p>
          <a:p>
            <a:pPr marL="720000" indent="0">
              <a:spcBef>
                <a:spcPts val="0"/>
              </a:spcBef>
              <a:buNone/>
            </a:pPr>
            <a:r>
              <a:rPr lang="en-AU" sz="2400" b="1" dirty="0">
                <a:solidFill>
                  <a:srgbClr val="0000FF"/>
                </a:solidFill>
                <a:latin typeface="Courier New" panose="02070309020205020404" pitchFamily="49" charset="0"/>
                <a:cs typeface="Courier New" panose="02070309020205020404" pitchFamily="49" charset="0"/>
              </a:rPr>
              <a:t>&gt; 2 + 2</a:t>
            </a:r>
            <a:r>
              <a:rPr lang="en-AU" sz="2400" b="1" dirty="0">
                <a:latin typeface="Courier New" panose="02070309020205020404" pitchFamily="49" charset="0"/>
                <a:cs typeface="Courier New" panose="02070309020205020404" pitchFamily="49" charset="0"/>
              </a:rPr>
              <a:t> </a:t>
            </a:r>
            <a:r>
              <a:rPr lang="en-AU" sz="2400" i="1" dirty="0">
                <a:cs typeface="Courier New" panose="02070309020205020404" pitchFamily="49" charset="0"/>
              </a:rPr>
              <a:t>&lt;ENTER key&gt;</a:t>
            </a:r>
            <a:r>
              <a:rPr lang="en-AU" sz="2400" dirty="0">
                <a:cs typeface="Courier New" panose="02070309020205020404" pitchFamily="49" charset="0"/>
              </a:rPr>
              <a:t>	 ← this is the command</a:t>
            </a:r>
          </a:p>
          <a:p>
            <a:pPr marL="720000" indent="0">
              <a:spcBef>
                <a:spcPts val="0"/>
              </a:spcBef>
              <a:buNone/>
            </a:pPr>
            <a:r>
              <a:rPr lang="en-AU" sz="2400" b="1" dirty="0">
                <a:latin typeface="Courier New" panose="02070309020205020404" pitchFamily="49" charset="0"/>
                <a:cs typeface="Courier New" panose="02070309020205020404" pitchFamily="49" charset="0"/>
              </a:rPr>
              <a:t>[1] 4				</a:t>
            </a:r>
            <a:r>
              <a:rPr lang="en-AU" sz="2400" dirty="0">
                <a:cs typeface="Courier New" panose="02070309020205020404" pitchFamily="49" charset="0"/>
              </a:rPr>
              <a:t> ← this is the output</a:t>
            </a:r>
          </a:p>
          <a:p>
            <a:pPr marL="720000" indent="0">
              <a:spcBef>
                <a:spcPts val="0"/>
              </a:spcBef>
              <a:buNone/>
            </a:pPr>
            <a:r>
              <a:rPr lang="en-AU" sz="2400" b="1" dirty="0">
                <a:solidFill>
                  <a:srgbClr val="0000FF"/>
                </a:solidFill>
                <a:latin typeface="Courier New" panose="02070309020205020404" pitchFamily="49" charset="0"/>
                <a:cs typeface="Courier New" panose="02070309020205020404" pitchFamily="49" charset="0"/>
              </a:rPr>
              <a:t>&gt; 				</a:t>
            </a:r>
            <a:r>
              <a:rPr lang="en-AU" sz="2400" dirty="0">
                <a:cs typeface="Courier New" panose="02070309020205020404" pitchFamily="49" charset="0"/>
              </a:rPr>
              <a:t> ← and this is the next prompt</a:t>
            </a:r>
          </a:p>
          <a:p>
            <a:pPr marL="0" indent="0">
              <a:buNone/>
            </a:pPr>
            <a:endParaRPr lang="en-AU" sz="2400" dirty="0"/>
          </a:p>
          <a:p>
            <a:pPr marL="0" indent="0">
              <a:buNone/>
            </a:pPr>
            <a:r>
              <a:rPr lang="en-AU" sz="2400" dirty="0"/>
              <a:t>We will use </a:t>
            </a:r>
            <a:r>
              <a:rPr lang="en-AU" sz="2400" b="1" dirty="0">
                <a:solidFill>
                  <a:srgbClr val="0000FF"/>
                </a:solidFill>
              </a:rPr>
              <a:t>blue</a:t>
            </a:r>
            <a:r>
              <a:rPr lang="en-AU" sz="2400" dirty="0"/>
              <a:t> to show the command we enter and </a:t>
            </a:r>
            <a:r>
              <a:rPr lang="en-AU" sz="2400" b="1" dirty="0"/>
              <a:t>black</a:t>
            </a:r>
            <a:r>
              <a:rPr lang="en-AU" sz="2400" dirty="0"/>
              <a:t> to show the R output.</a:t>
            </a:r>
          </a:p>
          <a:p>
            <a:pPr marL="0" indent="0">
              <a:buNone/>
            </a:pPr>
            <a:r>
              <a:rPr lang="en-AU" sz="2400" dirty="0"/>
              <a:t>By the way, we have just learned the first operation in R: numerical summation.</a:t>
            </a:r>
          </a:p>
          <a:p>
            <a:pPr marL="0" indent="0">
              <a:buNone/>
            </a:pPr>
            <a:endParaRPr lang="en-AU" sz="2400" i="1" dirty="0"/>
          </a:p>
          <a:p>
            <a:pPr marL="0" indent="0">
              <a:buNone/>
            </a:pPr>
            <a:endParaRPr lang="en-AU" sz="2400" dirty="0"/>
          </a:p>
          <a:p>
            <a:endParaRPr lang="en-AU" sz="2400" dirty="0"/>
          </a:p>
        </p:txBody>
      </p:sp>
      <p:sp>
        <p:nvSpPr>
          <p:cNvPr id="5" name="Slide Number Placeholder 4">
            <a:extLst>
              <a:ext uri="{FF2B5EF4-FFF2-40B4-BE49-F238E27FC236}">
                <a16:creationId xmlns:a16="http://schemas.microsoft.com/office/drawing/2014/main" id="{4C0E9611-F76D-4F85-B6BE-E878D3D711E9}"/>
              </a:ext>
            </a:extLst>
          </p:cNvPr>
          <p:cNvSpPr>
            <a:spLocks noGrp="1"/>
          </p:cNvSpPr>
          <p:nvPr>
            <p:ph type="sldNum" sz="quarter" idx="12"/>
          </p:nvPr>
        </p:nvSpPr>
        <p:spPr/>
        <p:txBody>
          <a:bodyPr/>
          <a:lstStyle/>
          <a:p>
            <a:fld id="{240D8B34-1B6C-4469-8FEE-10486467FC00}" type="slidenum">
              <a:rPr lang="en-AU" smtClean="0"/>
              <a:t>15</a:t>
            </a:fld>
            <a:endParaRPr lang="en-AU"/>
          </a:p>
        </p:txBody>
      </p:sp>
    </p:spTree>
    <p:extLst>
      <p:ext uri="{BB962C8B-B14F-4D97-AF65-F5344CB8AC3E}">
        <p14:creationId xmlns:p14="http://schemas.microsoft.com/office/powerpoint/2010/main" val="280717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35106"/>
            <a:ext cx="11881224" cy="6122894"/>
          </a:xfrm>
        </p:spPr>
        <p:txBody>
          <a:bodyPr>
            <a:normAutofit/>
          </a:bodyPr>
          <a:lstStyle/>
          <a:p>
            <a:pPr>
              <a:lnSpc>
                <a:spcPct val="125000"/>
              </a:lnSpc>
            </a:pPr>
            <a:r>
              <a:rPr lang="en-AU" sz="2400" dirty="0"/>
              <a:t>What </a:t>
            </a:r>
            <a:r>
              <a:rPr lang="en-AU" sz="2400" b="1" dirty="0"/>
              <a:t>variable</a:t>
            </a:r>
            <a:r>
              <a:rPr lang="en-AU" sz="2400" dirty="0"/>
              <a:t> is: </a:t>
            </a:r>
          </a:p>
          <a:p>
            <a:pPr marL="0" indent="0">
              <a:lnSpc>
                <a:spcPct val="125000"/>
              </a:lnSpc>
              <a:buNone/>
            </a:pPr>
            <a:r>
              <a:rPr lang="en-AU" sz="2400" dirty="0"/>
              <a:t>A variable is a symbolic name for information. The variable's name </a:t>
            </a:r>
            <a:r>
              <a:rPr lang="en-AU" sz="2400" b="1" dirty="0"/>
              <a:t>represents</a:t>
            </a:r>
            <a:r>
              <a:rPr lang="en-AU" sz="2400" dirty="0"/>
              <a:t> what information the variable contains. They are called </a:t>
            </a:r>
            <a:r>
              <a:rPr lang="en-AU" sz="2400" b="1" dirty="0"/>
              <a:t>variables</a:t>
            </a:r>
            <a:r>
              <a:rPr lang="en-AU" sz="2400" dirty="0"/>
              <a:t> because the represented information can change but the </a:t>
            </a:r>
            <a:r>
              <a:rPr lang="en-AU" sz="2400" b="1" dirty="0"/>
              <a:t>operations</a:t>
            </a:r>
            <a:r>
              <a:rPr lang="en-AU" sz="2400" dirty="0"/>
              <a:t> on the variable remain the same. </a:t>
            </a:r>
            <a:r>
              <a:rPr lang="en-AU" sz="1400" dirty="0">
                <a:hlinkClick r:id="rId2"/>
              </a:rPr>
              <a:t>http://www.cs.utah.edu/~germain/PPS/Topics/variables.html</a:t>
            </a:r>
            <a:endParaRPr lang="en-AU" sz="1400" dirty="0"/>
          </a:p>
          <a:p>
            <a:pPr>
              <a:lnSpc>
                <a:spcPct val="125000"/>
              </a:lnSpc>
            </a:pPr>
            <a:endParaRPr lang="en-AU" sz="2400" dirty="0"/>
          </a:p>
          <a:p>
            <a:pPr>
              <a:lnSpc>
                <a:spcPct val="125000"/>
              </a:lnSpc>
            </a:pPr>
            <a:r>
              <a:rPr lang="en-AU" sz="2400" dirty="0"/>
              <a:t>Variables and </a:t>
            </a:r>
            <a:r>
              <a:rPr lang="en-AU" sz="2400" b="1" dirty="0"/>
              <a:t>assignments</a:t>
            </a:r>
            <a:r>
              <a:rPr lang="en-AU" sz="2400" dirty="0"/>
              <a:t>:</a:t>
            </a:r>
          </a:p>
          <a:p>
            <a:pPr marL="0" indent="0">
              <a:lnSpc>
                <a:spcPct val="125000"/>
              </a:lnSpc>
              <a:buNone/>
            </a:pPr>
            <a:r>
              <a:rPr lang="en-AU" sz="2400" dirty="0"/>
              <a:t>In computer programming, an </a:t>
            </a:r>
            <a:r>
              <a:rPr lang="en-AU" sz="2400" b="1" dirty="0"/>
              <a:t>assignment statement</a:t>
            </a:r>
            <a:r>
              <a:rPr lang="en-AU" sz="2400" dirty="0"/>
              <a:t> sets and/or re-sets the value stored in the storage location(s) denoted by a variable name; in other words, it copies a value into the variable. </a:t>
            </a:r>
            <a:r>
              <a:rPr lang="en-AU" sz="1400" dirty="0">
                <a:hlinkClick r:id="rId3"/>
              </a:rPr>
              <a:t>https://en.wikipedia.org/wiki/Assignment_(computer_science)</a:t>
            </a:r>
            <a:endParaRPr lang="en-AU" sz="1400" dirty="0"/>
          </a:p>
          <a:p>
            <a:pPr marL="0" indent="0">
              <a:lnSpc>
                <a:spcPct val="125000"/>
              </a:lnSpc>
              <a:buNone/>
            </a:pPr>
            <a:endParaRPr lang="en-AU" sz="2400" dirty="0"/>
          </a:p>
          <a:p>
            <a:pPr marL="0" indent="0">
              <a:lnSpc>
                <a:spcPct val="125000"/>
              </a:lnSpc>
              <a:buNone/>
            </a:pPr>
            <a:endParaRPr lang="en-AU" sz="2400" dirty="0"/>
          </a:p>
        </p:txBody>
      </p:sp>
      <p:grpSp>
        <p:nvGrpSpPr>
          <p:cNvPr id="9" name="Group 8">
            <a:extLst>
              <a:ext uri="{FF2B5EF4-FFF2-40B4-BE49-F238E27FC236}">
                <a16:creationId xmlns:a16="http://schemas.microsoft.com/office/drawing/2014/main" id="{56D084E5-5100-4906-8998-8F0AEA215878}"/>
              </a:ext>
            </a:extLst>
          </p:cNvPr>
          <p:cNvGrpSpPr/>
          <p:nvPr/>
        </p:nvGrpSpPr>
        <p:grpSpPr>
          <a:xfrm>
            <a:off x="4976602" y="2694648"/>
            <a:ext cx="5292191" cy="1731695"/>
            <a:chOff x="4976602" y="2694648"/>
            <a:chExt cx="5292191" cy="1731695"/>
          </a:xfrm>
          <a:solidFill>
            <a:schemeClr val="accent1">
              <a:lumMod val="20000"/>
              <a:lumOff val="80000"/>
            </a:schemeClr>
          </a:solidFill>
        </p:grpSpPr>
        <p:sp>
          <p:nvSpPr>
            <p:cNvPr id="8" name="Rectangle: Rounded Corners 7">
              <a:extLst>
                <a:ext uri="{FF2B5EF4-FFF2-40B4-BE49-F238E27FC236}">
                  <a16:creationId xmlns:a16="http://schemas.microsoft.com/office/drawing/2014/main" id="{4C875CD8-DB3F-4D88-B95B-63C95BFCFD72}"/>
                </a:ext>
              </a:extLst>
            </p:cNvPr>
            <p:cNvSpPr/>
            <p:nvPr/>
          </p:nvSpPr>
          <p:spPr>
            <a:xfrm>
              <a:off x="4976602" y="2694648"/>
              <a:ext cx="5292191" cy="1731695"/>
            </a:xfrm>
            <a:prstGeom prst="roundRect">
              <a:avLst>
                <a:gd name="adj" fmla="val 685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sz="1100" dirty="0">
                <a:solidFill>
                  <a:schemeClr val="tx1"/>
                </a:solidFill>
              </a:endParaRPr>
            </a:p>
            <a:p>
              <a:r>
                <a:rPr lang="en-AU" dirty="0">
                  <a:solidFill>
                    <a:schemeClr val="tx1"/>
                  </a:solidFill>
                </a:rPr>
                <a:t>			← variable</a:t>
              </a:r>
            </a:p>
          </p:txBody>
        </p:sp>
        <p:grpSp>
          <p:nvGrpSpPr>
            <p:cNvPr id="7" name="Group 6">
              <a:extLst>
                <a:ext uri="{FF2B5EF4-FFF2-40B4-BE49-F238E27FC236}">
                  <a16:creationId xmlns:a16="http://schemas.microsoft.com/office/drawing/2014/main" id="{1DC9F68A-C0EA-4A2E-8199-ACC69F7B2668}"/>
                </a:ext>
              </a:extLst>
            </p:cNvPr>
            <p:cNvGrpSpPr/>
            <p:nvPr/>
          </p:nvGrpSpPr>
          <p:grpSpPr>
            <a:xfrm>
              <a:off x="5033245" y="2755338"/>
              <a:ext cx="5175904" cy="1405824"/>
              <a:chOff x="5640148" y="2884810"/>
              <a:chExt cx="5175904" cy="1405824"/>
            </a:xfrm>
            <a:grpFill/>
          </p:grpSpPr>
          <p:sp>
            <p:nvSpPr>
              <p:cNvPr id="5" name="TextBox 4">
                <a:extLst>
                  <a:ext uri="{FF2B5EF4-FFF2-40B4-BE49-F238E27FC236}">
                    <a16:creationId xmlns:a16="http://schemas.microsoft.com/office/drawing/2014/main" id="{EE79A6F9-9A3F-4E68-8A23-8350BE4FED9E}"/>
                  </a:ext>
                </a:extLst>
              </p:cNvPr>
              <p:cNvSpPr txBox="1"/>
              <p:nvPr/>
            </p:nvSpPr>
            <p:spPr>
              <a:xfrm>
                <a:off x="5640148" y="3659692"/>
                <a:ext cx="1408015" cy="630942"/>
              </a:xfrm>
              <a:prstGeom prst="rect">
                <a:avLst/>
              </a:prstGeom>
              <a:grpFill/>
            </p:spPr>
            <p:txBody>
              <a:bodyPr wrap="square" rtlCol="0">
                <a:spAutoFit/>
              </a:bodyPr>
              <a:lstStyle/>
              <a:p>
                <a:endParaRPr lang="en-AU" sz="1100" i="1" dirty="0">
                  <a:latin typeface="Cambria Math" panose="02040503050406030204" pitchFamily="18" charset="0"/>
                  <a:ea typeface="Cambria Math" panose="02040503050406030204" pitchFamily="18" charset="0"/>
                </a:endParaRPr>
              </a:p>
              <a:p>
                <a:r>
                  <a:rPr lang="en-AU" sz="2400" i="1" dirty="0">
                    <a:latin typeface="Cambria Math" panose="02040503050406030204" pitchFamily="18" charset="0"/>
                    <a:ea typeface="Cambria Math" panose="02040503050406030204" pitchFamily="18" charset="0"/>
                  </a:rPr>
                  <a:t>x</a:t>
                </a:r>
                <a:r>
                  <a:rPr lang="en-AU" sz="2400" dirty="0">
                    <a:latin typeface="Cambria Math" panose="02040503050406030204" pitchFamily="18" charset="0"/>
                    <a:ea typeface="Cambria Math" panose="02040503050406030204" pitchFamily="18" charset="0"/>
                  </a:rPr>
                  <a:t> = 8.34</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97C842-E38B-4164-BDEF-7612A429F1FB}"/>
                      </a:ext>
                    </a:extLst>
                  </p:cNvPr>
                  <p:cNvSpPr txBox="1"/>
                  <p:nvPr/>
                </p:nvSpPr>
                <p:spPr>
                  <a:xfrm>
                    <a:off x="5640148" y="2884810"/>
                    <a:ext cx="5175904" cy="76540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r>
                                <a:rPr lang="en-AU" sz="2400" i="1" smtClean="0">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den>
                          </m:f>
                          <m:d>
                            <m:dPr>
                              <m:ctrlPr>
                                <a:rPr lang="en-AU" sz="2400" i="1" smtClean="0">
                                  <a:latin typeface="Cambria Math" panose="02040503050406030204" pitchFamily="18" charset="0"/>
                                </a:rPr>
                              </m:ctrlPr>
                            </m:dPr>
                            <m:e>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ea typeface="Cambria Math" panose="02040503050406030204" pitchFamily="18" charset="0"/>
                                </a:rPr>
                                <m:t>𝜑</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e>
                          </m:d>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a:latin typeface="Cambria Math" panose="02040503050406030204" pitchFamily="18" charset="0"/>
                                    </a:rPr>
                                  </m:ctrlPr>
                                </m:sSupPr>
                                <m:e>
                                  <m:r>
                                    <a:rPr lang="en-AU" sz="2400" b="0" i="1" smtClean="0">
                                      <a:latin typeface="Cambria Math" panose="02040503050406030204" pitchFamily="18" charset="0"/>
                                    </a:rPr>
                                    <m:t>𝑦</m:t>
                                  </m:r>
                                </m:e>
                                <m:sup>
                                  <m:r>
                                    <a:rPr lang="en-AU" sz="2400" i="1">
                                      <a:latin typeface="Cambria Math" panose="02040503050406030204" pitchFamily="18" charset="0"/>
                                    </a:rPr>
                                    <m:t>2</m:t>
                                  </m:r>
                                </m:sup>
                              </m:sSup>
                            </m:den>
                          </m:f>
                          <m:d>
                            <m:dPr>
                              <m:ctrlPr>
                                <a:rPr lang="en-AU" sz="2400" i="1">
                                  <a:latin typeface="Cambria Math" panose="02040503050406030204" pitchFamily="18" charset="0"/>
                                </a:rPr>
                              </m:ctrlPr>
                            </m:dPr>
                            <m:e>
                              <m:r>
                                <a:rPr lang="en-AU" sz="2400" i="1">
                                  <a:latin typeface="Cambria Math" panose="02040503050406030204" pitchFamily="18" charset="0"/>
                                </a:rPr>
                                <m:t>h</m:t>
                              </m:r>
                              <m:d>
                                <m:dPr>
                                  <m:ctrlPr>
                                    <a:rPr lang="en-AU" sz="2400" i="1">
                                      <a:latin typeface="Cambria Math" panose="02040503050406030204" pitchFamily="18" charset="0"/>
                                    </a:rPr>
                                  </m:ctrlPr>
                                </m:dPr>
                                <m:e>
                                  <m:r>
                                    <a:rPr lang="en-AU" sz="2400" b="0" i="1" smtClean="0">
                                      <a:latin typeface="Cambria Math" panose="02040503050406030204" pitchFamily="18" charset="0"/>
                                    </a:rPr>
                                    <m:t>𝑦</m:t>
                                  </m:r>
                                </m:e>
                              </m:d>
                              <m:r>
                                <a:rPr lang="en-AU" sz="2400" i="1">
                                  <a:latin typeface="Cambria Math" panose="02040503050406030204" pitchFamily="18" charset="0"/>
                                  <a:ea typeface="Cambria Math" panose="02040503050406030204" pitchFamily="18" charset="0"/>
                                </a:rPr>
                                <m:t>𝜑</m:t>
                              </m:r>
                              <m:d>
                                <m:dPr>
                                  <m:ctrlPr>
                                    <a:rPr lang="en-AU" sz="2400" i="1">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e>
                              </m:d>
                            </m:e>
                          </m:d>
                          <m:r>
                            <a:rPr lang="en-AU" sz="2400" b="0" i="1" smtClean="0">
                              <a:latin typeface="Cambria Math" panose="02040503050406030204" pitchFamily="18" charset="0"/>
                              <a:ea typeface="Cambria Math" panose="02040503050406030204" pitchFamily="18" charset="0"/>
                            </a:rPr>
                            <m:t>=0</m:t>
                          </m:r>
                        </m:oMath>
                      </m:oMathPara>
                    </a14:m>
                    <a:endParaRPr lang="en-AU" sz="2400" dirty="0"/>
                  </a:p>
                </p:txBody>
              </p:sp>
            </mc:Choice>
            <mc:Fallback xmlns="">
              <p:sp>
                <p:nvSpPr>
                  <p:cNvPr id="6" name="TextBox 5">
                    <a:extLst>
                      <a:ext uri="{FF2B5EF4-FFF2-40B4-BE49-F238E27FC236}">
                        <a16:creationId xmlns:a16="http://schemas.microsoft.com/office/drawing/2014/main" id="{0197C842-E38B-4164-BDEF-7612A429F1FB}"/>
                      </a:ext>
                    </a:extLst>
                  </p:cNvPr>
                  <p:cNvSpPr txBox="1">
                    <a:spLocks noRot="1" noChangeAspect="1" noMove="1" noResize="1" noEditPoints="1" noAdjustHandles="1" noChangeArrowheads="1" noChangeShapeType="1" noTextEdit="1"/>
                  </p:cNvSpPr>
                  <p:nvPr/>
                </p:nvSpPr>
                <p:spPr>
                  <a:xfrm>
                    <a:off x="5640148" y="2884810"/>
                    <a:ext cx="5175904" cy="765402"/>
                  </a:xfrm>
                  <a:prstGeom prst="rect">
                    <a:avLst/>
                  </a:prstGeom>
                  <a:blipFill>
                    <a:blip r:embed="rId4"/>
                    <a:stretch>
                      <a:fillRect/>
                    </a:stretch>
                  </a:blipFill>
                </p:spPr>
                <p:txBody>
                  <a:bodyPr/>
                  <a:lstStyle/>
                  <a:p>
                    <a:r>
                      <a:rPr lang="en-AU">
                        <a:noFill/>
                      </a:rPr>
                      <a:t> </a:t>
                    </a:r>
                  </a:p>
                </p:txBody>
              </p:sp>
            </mc:Fallback>
          </mc:AlternateContent>
        </p:grpSp>
      </p:gr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Variables</a:t>
            </a:r>
          </a:p>
        </p:txBody>
      </p:sp>
      <p:sp>
        <p:nvSpPr>
          <p:cNvPr id="10" name="Slide Number Placeholder 9">
            <a:extLst>
              <a:ext uri="{FF2B5EF4-FFF2-40B4-BE49-F238E27FC236}">
                <a16:creationId xmlns:a16="http://schemas.microsoft.com/office/drawing/2014/main" id="{D2B09C8E-D37B-48AA-9DD8-EA324C3EBE52}"/>
              </a:ext>
            </a:extLst>
          </p:cNvPr>
          <p:cNvSpPr>
            <a:spLocks noGrp="1"/>
          </p:cNvSpPr>
          <p:nvPr>
            <p:ph type="sldNum" sz="quarter" idx="12"/>
          </p:nvPr>
        </p:nvSpPr>
        <p:spPr/>
        <p:txBody>
          <a:bodyPr/>
          <a:lstStyle/>
          <a:p>
            <a:fld id="{240D8B34-1B6C-4469-8FEE-10486467FC00}" type="slidenum">
              <a:rPr lang="en-AU" smtClean="0"/>
              <a:t>16</a:t>
            </a:fld>
            <a:endParaRPr lang="en-AU"/>
          </a:p>
        </p:txBody>
      </p:sp>
    </p:spTree>
    <p:extLst>
      <p:ext uri="{BB962C8B-B14F-4D97-AF65-F5344CB8AC3E}">
        <p14:creationId xmlns:p14="http://schemas.microsoft.com/office/powerpoint/2010/main" val="14310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p:cNvSpPr>
            <a:spLocks noGrp="1"/>
          </p:cNvSpPr>
          <p:nvPr>
            <p:ph idx="1"/>
          </p:nvPr>
        </p:nvSpPr>
        <p:spPr>
          <a:xfrm>
            <a:off x="155388" y="735106"/>
            <a:ext cx="11881224" cy="6122894"/>
          </a:xfrm>
        </p:spPr>
        <p:txBody>
          <a:bodyPr>
            <a:normAutofit/>
          </a:bodyPr>
          <a:lstStyle/>
          <a:p>
            <a:pPr>
              <a:lnSpc>
                <a:spcPct val="125000"/>
              </a:lnSpc>
            </a:pPr>
            <a:r>
              <a:rPr lang="en-AU" sz="2400" dirty="0"/>
              <a:t>Assigning value to variable</a:t>
            </a:r>
          </a:p>
          <a:p>
            <a:pPr marL="0" indent="0" algn="ctr">
              <a:lnSpc>
                <a:spcPct val="125000"/>
              </a:lnSpc>
              <a:buNone/>
            </a:pPr>
            <a:r>
              <a:rPr lang="en-AU" sz="3600" dirty="0">
                <a:solidFill>
                  <a:srgbClr val="00B0F0"/>
                </a:solidFill>
              </a:rPr>
              <a:t>symbol</a:t>
            </a:r>
            <a:r>
              <a:rPr lang="en-AU" sz="3600" dirty="0"/>
              <a:t> </a:t>
            </a:r>
            <a:r>
              <a:rPr lang="en-AU" sz="3600" dirty="0">
                <a:solidFill>
                  <a:srgbClr val="00B050"/>
                </a:solidFill>
              </a:rPr>
              <a:t>&lt;-</a:t>
            </a:r>
            <a:r>
              <a:rPr lang="en-AU" sz="3600" dirty="0"/>
              <a:t> </a:t>
            </a:r>
            <a:r>
              <a:rPr lang="en-AU" sz="3600" dirty="0">
                <a:solidFill>
                  <a:srgbClr val="7030A0"/>
                </a:solidFill>
              </a:rPr>
              <a:t>value</a:t>
            </a:r>
          </a:p>
          <a:p>
            <a:pPr marL="0" indent="0" algn="ctr">
              <a:lnSpc>
                <a:spcPct val="125000"/>
              </a:lnSpc>
              <a:buNone/>
            </a:pPr>
            <a:r>
              <a:rPr lang="en-AU" sz="2400" dirty="0">
                <a:solidFill>
                  <a:srgbClr val="00B0F0"/>
                </a:solidFill>
              </a:rPr>
              <a:t>left-hand side</a:t>
            </a:r>
            <a:r>
              <a:rPr lang="en-AU" sz="2400" dirty="0"/>
              <a:t>    </a:t>
            </a:r>
            <a:r>
              <a:rPr lang="en-AU" sz="2400" dirty="0">
                <a:solidFill>
                  <a:srgbClr val="00B050"/>
                </a:solidFill>
              </a:rPr>
              <a:t>assignment operator</a:t>
            </a:r>
            <a:r>
              <a:rPr lang="en-AU" sz="2400" dirty="0"/>
              <a:t>    </a:t>
            </a:r>
            <a:r>
              <a:rPr lang="en-AU" sz="2400" dirty="0">
                <a:solidFill>
                  <a:srgbClr val="7030A0"/>
                </a:solidFill>
              </a:rPr>
              <a:t>right-hand side</a:t>
            </a:r>
          </a:p>
          <a:p>
            <a:pPr marL="0" indent="0">
              <a:lnSpc>
                <a:spcPct val="125000"/>
              </a:lnSpc>
              <a:buNone/>
            </a:pPr>
            <a:r>
              <a:rPr lang="en-AU" sz="2400" dirty="0"/>
              <a:t>The right-hand side, or </a:t>
            </a:r>
            <a:r>
              <a:rPr lang="en-AU" sz="2400" i="1" dirty="0"/>
              <a:t>the expression</a:t>
            </a:r>
            <a:r>
              <a:rPr lang="en-AU" sz="2400" dirty="0"/>
              <a:t> is </a:t>
            </a:r>
            <a:r>
              <a:rPr lang="en-AU" sz="2400" b="1" dirty="0"/>
              <a:t>evaluated</a:t>
            </a:r>
            <a:r>
              <a:rPr lang="en-AU" sz="2400" dirty="0"/>
              <a:t> and the </a:t>
            </a:r>
            <a:r>
              <a:rPr lang="en-AU" sz="2400" b="1" dirty="0"/>
              <a:t>value</a:t>
            </a:r>
            <a:r>
              <a:rPr lang="en-AU" sz="2400" dirty="0"/>
              <a:t> of the evaluation is assigned to the left-hand side, </a:t>
            </a:r>
            <a:r>
              <a:rPr lang="en-AU" sz="2400" i="1" dirty="0"/>
              <a:t>the variable</a:t>
            </a:r>
            <a:r>
              <a:rPr lang="en-AU" sz="2400" dirty="0"/>
              <a:t>.</a:t>
            </a:r>
          </a:p>
          <a:p>
            <a:pPr marL="0" indent="0">
              <a:lnSpc>
                <a:spcPct val="0"/>
              </a:lnSpc>
              <a:buNone/>
            </a:pPr>
            <a:endParaRPr lang="en-AU" sz="1000" dirty="0"/>
          </a:p>
          <a:p>
            <a:pPr>
              <a:lnSpc>
                <a:spcPct val="125000"/>
              </a:lnSpc>
            </a:pPr>
            <a:r>
              <a:rPr lang="en-AU" sz="2400" dirty="0"/>
              <a:t>R’s dirty secrets: </a:t>
            </a:r>
          </a:p>
          <a:p>
            <a:pPr lvl="1">
              <a:lnSpc>
                <a:spcPct val="125000"/>
              </a:lnSpc>
            </a:pPr>
            <a:r>
              <a:rPr lang="en-AU" dirty="0"/>
              <a:t>Left and right sides may be reversed.</a:t>
            </a:r>
          </a:p>
          <a:p>
            <a:pPr lvl="1">
              <a:lnSpc>
                <a:spcPct val="125000"/>
              </a:lnSpc>
            </a:pPr>
            <a:r>
              <a:rPr lang="en-AU" dirty="0"/>
              <a:t>There is more than one assignment operator: ‘&lt;-’, ‘&lt;&lt;-’, ‘=‘, ‘-&gt;&gt;’, ‘-&gt;’.</a:t>
            </a:r>
          </a:p>
          <a:p>
            <a:pPr lvl="1">
              <a:lnSpc>
                <a:spcPct val="125000"/>
              </a:lnSpc>
            </a:pPr>
            <a:r>
              <a:rPr lang="en-AU" dirty="0"/>
              <a:t>Not all variable symbols are allowed (well, even this is not exactly true).</a:t>
            </a:r>
          </a:p>
          <a:p>
            <a:pPr lvl="1">
              <a:lnSpc>
                <a:spcPct val="125000"/>
              </a:lnSpc>
            </a:pPr>
            <a:r>
              <a:rPr lang="en-AU" dirty="0"/>
              <a:t>We will deal with them when the right time comes…</a:t>
            </a:r>
          </a:p>
        </p:txBody>
      </p:sp>
      <p:sp>
        <p:nvSpPr>
          <p:cNvPr id="4" name="Rectangle 3"/>
          <p:cNvSpPr/>
          <p:nvPr/>
        </p:nvSpPr>
        <p:spPr>
          <a:xfrm>
            <a:off x="2300748" y="1268361"/>
            <a:ext cx="7728155" cy="152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a:extLst>
              <a:ext uri="{FF2B5EF4-FFF2-40B4-BE49-F238E27FC236}">
                <a16:creationId xmlns:a16="http://schemas.microsoft.com/office/drawing/2014/main" id="{4AC35013-FE93-4C69-96FD-7AB6AA48EFD4}"/>
              </a:ext>
            </a:extLst>
          </p:cNvPr>
          <p:cNvGrpSpPr/>
          <p:nvPr/>
        </p:nvGrpSpPr>
        <p:grpSpPr>
          <a:xfrm>
            <a:off x="3518729" y="1199010"/>
            <a:ext cx="5292191" cy="1731695"/>
            <a:chOff x="4976602" y="2694648"/>
            <a:chExt cx="5292191" cy="1731695"/>
          </a:xfrm>
          <a:solidFill>
            <a:schemeClr val="accent1">
              <a:lumMod val="20000"/>
              <a:lumOff val="80000"/>
            </a:schemeClr>
          </a:solidFill>
        </p:grpSpPr>
        <p:sp>
          <p:nvSpPr>
            <p:cNvPr id="6" name="Rectangle: Rounded Corners 5">
              <a:extLst>
                <a:ext uri="{FF2B5EF4-FFF2-40B4-BE49-F238E27FC236}">
                  <a16:creationId xmlns:a16="http://schemas.microsoft.com/office/drawing/2014/main" id="{21E1C8F7-448B-4464-A863-899150F9505A}"/>
                </a:ext>
              </a:extLst>
            </p:cNvPr>
            <p:cNvSpPr/>
            <p:nvPr/>
          </p:nvSpPr>
          <p:spPr>
            <a:xfrm>
              <a:off x="4976602" y="2694648"/>
              <a:ext cx="5292191" cy="1731695"/>
            </a:xfrm>
            <a:prstGeom prst="roundRect">
              <a:avLst>
                <a:gd name="adj" fmla="val 685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sz="2000" dirty="0">
                <a:solidFill>
                  <a:schemeClr val="tx1"/>
                </a:solidFill>
              </a:endParaRPr>
            </a:p>
            <a:p>
              <a:r>
                <a:rPr lang="en-AU" dirty="0">
                  <a:solidFill>
                    <a:schemeClr val="tx1"/>
                  </a:solidFill>
                </a:rPr>
                <a:t>			     ← value 8.34 assigned to variable </a:t>
              </a:r>
              <a:r>
                <a:rPr lang="en-AU" i="1" dirty="0">
                  <a:solidFill>
                    <a:schemeClr val="tx1"/>
                  </a:solidFill>
                  <a:latin typeface="Cambria Math" panose="02040503050406030204" pitchFamily="18" charset="0"/>
                  <a:ea typeface="Cambria Math" panose="02040503050406030204" pitchFamily="18" charset="0"/>
                </a:rPr>
                <a:t>x</a:t>
              </a:r>
            </a:p>
          </p:txBody>
        </p:sp>
        <p:grpSp>
          <p:nvGrpSpPr>
            <p:cNvPr id="7" name="Group 6">
              <a:extLst>
                <a:ext uri="{FF2B5EF4-FFF2-40B4-BE49-F238E27FC236}">
                  <a16:creationId xmlns:a16="http://schemas.microsoft.com/office/drawing/2014/main" id="{409448AA-AD3C-4DDF-A7A7-BF5E2FCF6678}"/>
                </a:ext>
              </a:extLst>
            </p:cNvPr>
            <p:cNvGrpSpPr/>
            <p:nvPr/>
          </p:nvGrpSpPr>
          <p:grpSpPr>
            <a:xfrm>
              <a:off x="5033245" y="2755338"/>
              <a:ext cx="5175904" cy="1575101"/>
              <a:chOff x="5640148" y="2884810"/>
              <a:chExt cx="5175904" cy="1575101"/>
            </a:xfrm>
            <a:grpFill/>
          </p:grpSpPr>
          <p:sp>
            <p:nvSpPr>
              <p:cNvPr id="8" name="TextBox 7">
                <a:extLst>
                  <a:ext uri="{FF2B5EF4-FFF2-40B4-BE49-F238E27FC236}">
                    <a16:creationId xmlns:a16="http://schemas.microsoft.com/office/drawing/2014/main" id="{1080359C-8BA6-4F43-9CAC-64B88030351E}"/>
                  </a:ext>
                </a:extLst>
              </p:cNvPr>
              <p:cNvSpPr txBox="1"/>
              <p:nvPr/>
            </p:nvSpPr>
            <p:spPr>
              <a:xfrm>
                <a:off x="5640148" y="3659692"/>
                <a:ext cx="1627807" cy="800219"/>
              </a:xfrm>
              <a:prstGeom prst="rect">
                <a:avLst/>
              </a:prstGeom>
              <a:grpFill/>
            </p:spPr>
            <p:txBody>
              <a:bodyPr wrap="square" rtlCol="0">
                <a:spAutoFit/>
              </a:bodyPr>
              <a:lstStyle/>
              <a:p>
                <a:endParaRPr lang="en-AU" sz="1400" i="1" dirty="0">
                  <a:latin typeface="Cambria Math" panose="02040503050406030204" pitchFamily="18" charset="0"/>
                  <a:ea typeface="Cambria Math" panose="02040503050406030204" pitchFamily="18" charset="0"/>
                </a:endParaRPr>
              </a:p>
              <a:p>
                <a:r>
                  <a:rPr lang="en-AU" sz="3200" i="1" dirty="0">
                    <a:latin typeface="Cambria Math" panose="02040503050406030204" pitchFamily="18" charset="0"/>
                    <a:ea typeface="Cambria Math" panose="02040503050406030204" pitchFamily="18" charset="0"/>
                  </a:rPr>
                  <a:t>x</a:t>
                </a:r>
                <a:r>
                  <a:rPr lang="en-AU" sz="3200" dirty="0">
                    <a:latin typeface="Cambria Math" panose="02040503050406030204" pitchFamily="18" charset="0"/>
                    <a:ea typeface="Cambria Math" panose="02040503050406030204" pitchFamily="18" charset="0"/>
                  </a:rPr>
                  <a:t> = 8.34</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169AF8-64F3-4B6A-A9F9-F9E7BA27FC3E}"/>
                      </a:ext>
                    </a:extLst>
                  </p:cNvPr>
                  <p:cNvSpPr txBox="1"/>
                  <p:nvPr/>
                </p:nvSpPr>
                <p:spPr>
                  <a:xfrm>
                    <a:off x="5640148" y="2884810"/>
                    <a:ext cx="5175904" cy="76540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r>
                                <a:rPr lang="en-AU" sz="2400" i="1" smtClean="0">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den>
                          </m:f>
                          <m:d>
                            <m:dPr>
                              <m:ctrlPr>
                                <a:rPr lang="en-AU" sz="2400" i="1" smtClean="0">
                                  <a:latin typeface="Cambria Math" panose="02040503050406030204" pitchFamily="18" charset="0"/>
                                </a:rPr>
                              </m:ctrlPr>
                            </m:dPr>
                            <m:e>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ea typeface="Cambria Math" panose="02040503050406030204" pitchFamily="18" charset="0"/>
                                </a:rPr>
                                <m:t>𝜑</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e>
                          </m:d>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a:latin typeface="Cambria Math" panose="02040503050406030204" pitchFamily="18" charset="0"/>
                                    </a:rPr>
                                  </m:ctrlPr>
                                </m:sSupPr>
                                <m:e>
                                  <m:r>
                                    <a:rPr lang="en-AU" sz="2400" b="0" i="1" smtClean="0">
                                      <a:latin typeface="Cambria Math" panose="02040503050406030204" pitchFamily="18" charset="0"/>
                                    </a:rPr>
                                    <m:t>𝑦</m:t>
                                  </m:r>
                                </m:e>
                                <m:sup>
                                  <m:r>
                                    <a:rPr lang="en-AU" sz="2400" i="1">
                                      <a:latin typeface="Cambria Math" panose="02040503050406030204" pitchFamily="18" charset="0"/>
                                    </a:rPr>
                                    <m:t>2</m:t>
                                  </m:r>
                                </m:sup>
                              </m:sSup>
                            </m:den>
                          </m:f>
                          <m:d>
                            <m:dPr>
                              <m:ctrlPr>
                                <a:rPr lang="en-AU" sz="2400" i="1">
                                  <a:latin typeface="Cambria Math" panose="02040503050406030204" pitchFamily="18" charset="0"/>
                                </a:rPr>
                              </m:ctrlPr>
                            </m:dPr>
                            <m:e>
                              <m:r>
                                <a:rPr lang="en-AU" sz="2400" i="1">
                                  <a:latin typeface="Cambria Math" panose="02040503050406030204" pitchFamily="18" charset="0"/>
                                </a:rPr>
                                <m:t>h</m:t>
                              </m:r>
                              <m:d>
                                <m:dPr>
                                  <m:ctrlPr>
                                    <a:rPr lang="en-AU" sz="2400" i="1">
                                      <a:latin typeface="Cambria Math" panose="02040503050406030204" pitchFamily="18" charset="0"/>
                                    </a:rPr>
                                  </m:ctrlPr>
                                </m:dPr>
                                <m:e>
                                  <m:r>
                                    <a:rPr lang="en-AU" sz="2400" b="0" i="1" smtClean="0">
                                      <a:latin typeface="Cambria Math" panose="02040503050406030204" pitchFamily="18" charset="0"/>
                                    </a:rPr>
                                    <m:t>𝑦</m:t>
                                  </m:r>
                                </m:e>
                              </m:d>
                              <m:r>
                                <a:rPr lang="en-AU" sz="2400" i="1">
                                  <a:latin typeface="Cambria Math" panose="02040503050406030204" pitchFamily="18" charset="0"/>
                                  <a:ea typeface="Cambria Math" panose="02040503050406030204" pitchFamily="18" charset="0"/>
                                </a:rPr>
                                <m:t>𝜑</m:t>
                              </m:r>
                              <m:d>
                                <m:dPr>
                                  <m:ctrlPr>
                                    <a:rPr lang="en-AU" sz="2400" i="1">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e>
                              </m:d>
                            </m:e>
                          </m:d>
                          <m:r>
                            <a:rPr lang="en-AU" sz="2400" b="0" i="1" smtClean="0">
                              <a:latin typeface="Cambria Math" panose="02040503050406030204" pitchFamily="18" charset="0"/>
                              <a:ea typeface="Cambria Math" panose="02040503050406030204" pitchFamily="18" charset="0"/>
                            </a:rPr>
                            <m:t>=0</m:t>
                          </m:r>
                        </m:oMath>
                      </m:oMathPara>
                    </a14:m>
                    <a:endParaRPr lang="en-AU" sz="2400" dirty="0"/>
                  </a:p>
                </p:txBody>
              </p:sp>
            </mc:Choice>
            <mc:Fallback xmlns="">
              <p:sp>
                <p:nvSpPr>
                  <p:cNvPr id="6" name="TextBox 5">
                    <a:extLst>
                      <a:ext uri="{FF2B5EF4-FFF2-40B4-BE49-F238E27FC236}">
                        <a16:creationId xmlns:a16="http://schemas.microsoft.com/office/drawing/2014/main" id="{0197C842-E38B-4164-BDEF-7612A429F1FB}"/>
                      </a:ext>
                    </a:extLst>
                  </p:cNvPr>
                  <p:cNvSpPr txBox="1">
                    <a:spLocks noRot="1" noChangeAspect="1" noMove="1" noResize="1" noEditPoints="1" noAdjustHandles="1" noChangeArrowheads="1" noChangeShapeType="1" noTextEdit="1"/>
                  </p:cNvSpPr>
                  <p:nvPr/>
                </p:nvSpPr>
                <p:spPr>
                  <a:xfrm>
                    <a:off x="5640148" y="2884810"/>
                    <a:ext cx="5175904" cy="765402"/>
                  </a:xfrm>
                  <a:prstGeom prst="rect">
                    <a:avLst/>
                  </a:prstGeom>
                  <a:blipFill>
                    <a:blip r:embed="rId4"/>
                    <a:stretch>
                      <a:fillRect/>
                    </a:stretch>
                  </a:blipFill>
                </p:spPr>
                <p:txBody>
                  <a:bodyPr/>
                  <a:lstStyle/>
                  <a:p>
                    <a:r>
                      <a:rPr lang="en-AU">
                        <a:noFill/>
                      </a:rPr>
                      <a:t> </a:t>
                    </a:r>
                  </a:p>
                </p:txBody>
              </p:sp>
            </mc:Fallback>
          </mc:AlternateContent>
        </p:grpSp>
      </p:grpSp>
      <p:sp>
        <p:nvSpPr>
          <p:cNvPr id="11" name="Slide Number Placeholder 10">
            <a:extLst>
              <a:ext uri="{FF2B5EF4-FFF2-40B4-BE49-F238E27FC236}">
                <a16:creationId xmlns:a16="http://schemas.microsoft.com/office/drawing/2014/main" id="{368E56D5-9912-44A4-AE6F-43B4C6034B93}"/>
              </a:ext>
            </a:extLst>
          </p:cNvPr>
          <p:cNvSpPr>
            <a:spLocks noGrp="1"/>
          </p:cNvSpPr>
          <p:nvPr>
            <p:ph type="sldNum" sz="quarter" idx="12"/>
          </p:nvPr>
        </p:nvSpPr>
        <p:spPr/>
        <p:txBody>
          <a:bodyPr/>
          <a:lstStyle/>
          <a:p>
            <a:fld id="{240D8B34-1B6C-4469-8FEE-10486467FC00}" type="slidenum">
              <a:rPr lang="en-AU" smtClean="0"/>
              <a:t>17</a:t>
            </a:fld>
            <a:endParaRPr lang="en-AU"/>
          </a:p>
        </p:txBody>
      </p:sp>
    </p:spTree>
    <p:extLst>
      <p:ext uri="{BB962C8B-B14F-4D97-AF65-F5344CB8AC3E}">
        <p14:creationId xmlns:p14="http://schemas.microsoft.com/office/powerpoint/2010/main" val="194002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 6"/>
          <p:cNvSpPr/>
          <p:nvPr/>
        </p:nvSpPr>
        <p:spPr>
          <a:xfrm>
            <a:off x="626806" y="1260987"/>
            <a:ext cx="5176684" cy="2219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descr=" 3"/>
          <p:cNvSpPr>
            <a:spLocks noGrp="1"/>
          </p:cNvSpPr>
          <p:nvPr>
            <p:ph idx="1"/>
          </p:nvPr>
        </p:nvSpPr>
        <p:spPr>
          <a:xfrm>
            <a:off x="155388" y="712984"/>
            <a:ext cx="11881224" cy="6122894"/>
          </a:xfrm>
        </p:spPr>
        <p:txBody>
          <a:bodyPr>
            <a:normAutofit/>
          </a:bodyPr>
          <a:lstStyle/>
          <a:p>
            <a:pPr>
              <a:lnSpc>
                <a:spcPct val="125000"/>
              </a:lnSpc>
            </a:pPr>
            <a:r>
              <a:rPr lang="en-AU" sz="2400" dirty="0"/>
              <a:t>A few examples:</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y &lt;- (2 + 8) ^ 3</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welcome &lt;- "Hallo World!"</a:t>
            </a:r>
          </a:p>
          <a:p>
            <a:pPr>
              <a:lnSpc>
                <a:spcPct val="125000"/>
              </a:lnSpc>
            </a:pPr>
            <a:r>
              <a:rPr lang="en-AU" sz="2400" b="1" dirty="0">
                <a:cs typeface="Courier New" panose="02070309020205020404" pitchFamily="49" charset="0"/>
              </a:rPr>
              <a:t>Data Types</a:t>
            </a:r>
            <a:r>
              <a:rPr lang="en-AU" sz="2400" dirty="0">
                <a:cs typeface="Courier New" panose="02070309020205020404" pitchFamily="49" charset="0"/>
              </a:rPr>
              <a:t>, the type of variable:</a:t>
            </a:r>
          </a:p>
          <a:p>
            <a:pPr lvl="1">
              <a:lnSpc>
                <a:spcPct val="125000"/>
              </a:lnSpc>
            </a:pPr>
            <a:r>
              <a:rPr lang="en-AU" b="1" dirty="0">
                <a:cs typeface="Courier New" panose="02070309020205020404" pitchFamily="49" charset="0"/>
              </a:rPr>
              <a:t>integer</a:t>
            </a:r>
            <a:r>
              <a:rPr lang="en-AU" dirty="0">
                <a:cs typeface="Courier New" panose="02070309020205020404" pitchFamily="49" charset="0"/>
              </a:rPr>
              <a:t> – integer numbers as 0, 1, 98, -7</a:t>
            </a:r>
          </a:p>
          <a:p>
            <a:pPr lvl="1">
              <a:lnSpc>
                <a:spcPct val="125000"/>
              </a:lnSpc>
            </a:pPr>
            <a:r>
              <a:rPr lang="en-AU" b="1" dirty="0">
                <a:cs typeface="Courier New" panose="02070309020205020404" pitchFamily="49" charset="0"/>
              </a:rPr>
              <a:t>double (float)</a:t>
            </a:r>
            <a:r>
              <a:rPr lang="en-AU" dirty="0">
                <a:cs typeface="Courier New" panose="02070309020205020404" pitchFamily="49" charset="0"/>
              </a:rPr>
              <a:t> – floating-point numbers as 0.1, -2.1, 98.0</a:t>
            </a:r>
          </a:p>
          <a:p>
            <a:pPr lvl="1">
              <a:lnSpc>
                <a:spcPct val="125000"/>
              </a:lnSpc>
            </a:pPr>
            <a:r>
              <a:rPr lang="en-AU" b="1" dirty="0">
                <a:cs typeface="Courier New" panose="02070309020205020404" pitchFamily="49" charset="0"/>
              </a:rPr>
              <a:t>logical</a:t>
            </a:r>
            <a:r>
              <a:rPr lang="en-AU" dirty="0">
                <a:cs typeface="Courier New" panose="02070309020205020404" pitchFamily="49" charset="0"/>
              </a:rPr>
              <a:t> – Boolean logical values: TRUE and FALSE</a:t>
            </a:r>
          </a:p>
          <a:p>
            <a:pPr lvl="1">
              <a:lnSpc>
                <a:spcPct val="125000"/>
              </a:lnSpc>
            </a:pPr>
            <a:r>
              <a:rPr lang="en-AU" b="1" dirty="0">
                <a:cs typeface="Courier New" panose="02070309020205020404" pitchFamily="49" charset="0"/>
              </a:rPr>
              <a:t>character</a:t>
            </a:r>
            <a:r>
              <a:rPr lang="en-AU" dirty="0">
                <a:cs typeface="Courier New" panose="02070309020205020404" pitchFamily="49" charset="0"/>
              </a:rPr>
              <a:t> – text as “Home Sweet Home”, “R”, “23”, “TRUE” – character variables are always shown enclosed in quotation marks. </a:t>
            </a:r>
          </a:p>
        </p:txBody>
      </p:sp>
      <p:sp>
        <p:nvSpPr>
          <p:cNvPr id="5" name="Slide Number Placeholder 4">
            <a:extLst>
              <a:ext uri="{FF2B5EF4-FFF2-40B4-BE49-F238E27FC236}">
                <a16:creationId xmlns:a16="http://schemas.microsoft.com/office/drawing/2014/main" id="{67F85CFD-A769-46A3-8B40-6009D043BBA9}"/>
              </a:ext>
            </a:extLst>
          </p:cNvPr>
          <p:cNvSpPr>
            <a:spLocks noGrp="1"/>
          </p:cNvSpPr>
          <p:nvPr>
            <p:ph type="sldNum" sz="quarter" idx="12"/>
          </p:nvPr>
        </p:nvSpPr>
        <p:spPr/>
        <p:txBody>
          <a:bodyPr/>
          <a:lstStyle/>
          <a:p>
            <a:fld id="{240D8B34-1B6C-4469-8FEE-10486467FC00}" type="slidenum">
              <a:rPr lang="en-AU" smtClean="0"/>
              <a:t>18</a:t>
            </a:fld>
            <a:endParaRPr lang="en-AU"/>
          </a:p>
        </p:txBody>
      </p:sp>
    </p:spTree>
    <p:extLst>
      <p:ext uri="{BB962C8B-B14F-4D97-AF65-F5344CB8AC3E}">
        <p14:creationId xmlns:p14="http://schemas.microsoft.com/office/powerpoint/2010/main" val="423903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 6"/>
          <p:cNvSpPr/>
          <p:nvPr/>
        </p:nvSpPr>
        <p:spPr>
          <a:xfrm>
            <a:off x="626806" y="1260987"/>
            <a:ext cx="5176684" cy="2219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descr=" 3"/>
          <p:cNvSpPr>
            <a:spLocks noGrp="1"/>
          </p:cNvSpPr>
          <p:nvPr>
            <p:ph idx="1"/>
          </p:nvPr>
        </p:nvSpPr>
        <p:spPr>
          <a:xfrm>
            <a:off x="155388" y="712984"/>
            <a:ext cx="11881224" cy="6122894"/>
          </a:xfrm>
        </p:spPr>
        <p:txBody>
          <a:bodyPr>
            <a:normAutofit/>
          </a:bodyPr>
          <a:lstStyle/>
          <a:p>
            <a:pPr>
              <a:lnSpc>
                <a:spcPct val="125000"/>
              </a:lnSpc>
            </a:pPr>
            <a:r>
              <a:rPr lang="en-AU" sz="2400" dirty="0"/>
              <a:t>A few examples:</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y &lt;- (2 + 8) ^ 3</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welcome &lt;- "Hallo World!"</a:t>
            </a:r>
          </a:p>
          <a:p>
            <a:pPr>
              <a:lnSpc>
                <a:spcPct val="125000"/>
              </a:lnSpc>
            </a:pPr>
            <a:r>
              <a:rPr lang="en-AU" sz="2400" b="1" dirty="0">
                <a:cs typeface="Courier New" panose="02070309020205020404" pitchFamily="49" charset="0"/>
              </a:rPr>
              <a:t>Data Types</a:t>
            </a:r>
            <a:r>
              <a:rPr lang="en-AU" sz="2400" dirty="0">
                <a:cs typeface="Courier New" panose="02070309020205020404" pitchFamily="49" charset="0"/>
              </a:rPr>
              <a:t>, the type of variable:</a:t>
            </a:r>
          </a:p>
          <a:p>
            <a:pPr lvl="1">
              <a:lnSpc>
                <a:spcPct val="125000"/>
              </a:lnSpc>
            </a:pPr>
            <a:r>
              <a:rPr lang="en-AU" b="1" dirty="0">
                <a:cs typeface="Courier New" panose="02070309020205020404" pitchFamily="49" charset="0"/>
              </a:rPr>
              <a:t>integer</a:t>
            </a:r>
            <a:r>
              <a:rPr lang="en-AU" dirty="0">
                <a:cs typeface="Courier New" panose="02070309020205020404" pitchFamily="49" charset="0"/>
              </a:rPr>
              <a:t> – integer numbers as 0, 1, 98, -7</a:t>
            </a:r>
          </a:p>
          <a:p>
            <a:pPr lvl="1">
              <a:lnSpc>
                <a:spcPct val="125000"/>
              </a:lnSpc>
            </a:pPr>
            <a:r>
              <a:rPr lang="en-AU" b="1" dirty="0">
                <a:cs typeface="Courier New" panose="02070309020205020404" pitchFamily="49" charset="0"/>
              </a:rPr>
              <a:t>double (float)</a:t>
            </a:r>
            <a:r>
              <a:rPr lang="en-AU" dirty="0">
                <a:cs typeface="Courier New" panose="02070309020205020404" pitchFamily="49" charset="0"/>
              </a:rPr>
              <a:t> </a:t>
            </a:r>
            <a:r>
              <a:rPr lang="en-AU">
                <a:cs typeface="Courier New" panose="02070309020205020404" pitchFamily="49" charset="0"/>
              </a:rPr>
              <a:t>– floating-point </a:t>
            </a:r>
            <a:r>
              <a:rPr lang="en-AU" dirty="0">
                <a:cs typeface="Courier New" panose="02070309020205020404" pitchFamily="49" charset="0"/>
              </a:rPr>
              <a:t>numbers as 0.1, -2.1, 98.0</a:t>
            </a:r>
          </a:p>
          <a:p>
            <a:pPr lvl="1">
              <a:lnSpc>
                <a:spcPct val="125000"/>
              </a:lnSpc>
            </a:pPr>
            <a:r>
              <a:rPr lang="en-AU" b="1" dirty="0">
                <a:cs typeface="Courier New" panose="02070309020205020404" pitchFamily="49" charset="0"/>
              </a:rPr>
              <a:t>logical</a:t>
            </a:r>
            <a:r>
              <a:rPr lang="en-AU" dirty="0">
                <a:cs typeface="Courier New" panose="02070309020205020404" pitchFamily="49" charset="0"/>
              </a:rPr>
              <a:t> – Boolean logical values: TRUE and FALSE</a:t>
            </a:r>
          </a:p>
          <a:p>
            <a:pPr lvl="1">
              <a:lnSpc>
                <a:spcPct val="125000"/>
              </a:lnSpc>
            </a:pPr>
            <a:r>
              <a:rPr lang="en-AU" b="1" dirty="0">
                <a:cs typeface="Courier New" panose="02070309020205020404" pitchFamily="49" charset="0"/>
              </a:rPr>
              <a:t>character</a:t>
            </a:r>
            <a:r>
              <a:rPr lang="en-AU" dirty="0">
                <a:cs typeface="Courier New" panose="02070309020205020404" pitchFamily="49" charset="0"/>
              </a:rPr>
              <a:t> – text as “Home Sweet Home”, “R”, “23”, “TRUE” – character variables are always shown enclosed in quotation marks. </a:t>
            </a:r>
          </a:p>
        </p:txBody>
      </p:sp>
      <p:grpSp>
        <p:nvGrpSpPr>
          <p:cNvPr id="5" name="Group 4" descr=" 20"/>
          <p:cNvGrpSpPr/>
          <p:nvPr/>
        </p:nvGrpSpPr>
        <p:grpSpPr>
          <a:xfrm>
            <a:off x="6577781" y="1091381"/>
            <a:ext cx="4409767" cy="2536722"/>
            <a:chOff x="6577781" y="1091381"/>
            <a:chExt cx="4409767" cy="2536722"/>
          </a:xfrm>
        </p:grpSpPr>
        <p:sp>
          <p:nvSpPr>
            <p:cNvPr id="7" name="Rectangle 6"/>
            <p:cNvSpPr/>
            <p:nvPr/>
          </p:nvSpPr>
          <p:spPr>
            <a:xfrm>
              <a:off x="6577781" y="1091381"/>
              <a:ext cx="4409767" cy="253672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8" name="Group 7"/>
            <p:cNvGrpSpPr/>
            <p:nvPr/>
          </p:nvGrpSpPr>
          <p:grpSpPr>
            <a:xfrm>
              <a:off x="6645733" y="1167498"/>
              <a:ext cx="4293606" cy="2406610"/>
              <a:chOff x="6018927" y="-993065"/>
              <a:chExt cx="4293606" cy="2406610"/>
            </a:xfrm>
          </p:grpSpPr>
          <p:grpSp>
            <p:nvGrpSpPr>
              <p:cNvPr id="9" name="Group 8"/>
              <p:cNvGrpSpPr/>
              <p:nvPr/>
            </p:nvGrpSpPr>
            <p:grpSpPr>
              <a:xfrm>
                <a:off x="6018927" y="-993065"/>
                <a:ext cx="4102220" cy="934368"/>
                <a:chOff x="6018927" y="-993065"/>
                <a:chExt cx="4102220" cy="934368"/>
              </a:xfrm>
              <a:solidFill>
                <a:schemeClr val="bg1"/>
              </a:solidFill>
            </p:grpSpPr>
            <p:sp>
              <p:nvSpPr>
                <p:cNvPr id="12" name="TextBox 11"/>
                <p:cNvSpPr txBox="1"/>
                <p:nvPr/>
              </p:nvSpPr>
              <p:spPr>
                <a:xfrm>
                  <a:off x="6018927" y="-818269"/>
                  <a:ext cx="3514295" cy="584775"/>
                </a:xfrm>
                <a:prstGeom prst="rect">
                  <a:avLst/>
                </a:prstGeom>
                <a:grpFill/>
              </p:spPr>
              <p:txBody>
                <a:bodyPr wrap="none" rtlCol="0">
                  <a:spAutoFit/>
                </a:bodyPr>
                <a:lstStyle/>
                <a:p>
                  <a:r>
                    <a:rPr lang="en-AU" sz="3200" b="1" dirty="0"/>
                    <a:t>R is case sensitive!  </a:t>
                  </a:r>
                </a:p>
              </p:txBody>
            </p:sp>
            <p:pic>
              <p:nvPicPr>
                <p:cNvPr id="13" name="Picture 12"/>
                <p:cNvPicPr>
                  <a:picLocks noChangeAspect="1"/>
                </p:cNvPicPr>
                <p:nvPr/>
              </p:nvPicPr>
              <p:blipFill>
                <a:blip r:embed="rId2"/>
                <a:stretch>
                  <a:fillRect/>
                </a:stretch>
              </p:blipFill>
              <p:spPr>
                <a:xfrm>
                  <a:off x="9255393" y="-993065"/>
                  <a:ext cx="865754" cy="934368"/>
                </a:xfrm>
                <a:prstGeom prst="rect">
                  <a:avLst/>
                </a:prstGeom>
                <a:grpFill/>
              </p:spPr>
            </p:pic>
          </p:grpSp>
          <p:sp>
            <p:nvSpPr>
              <p:cNvPr id="10" name="TextBox 9"/>
              <p:cNvSpPr txBox="1"/>
              <p:nvPr/>
            </p:nvSpPr>
            <p:spPr>
              <a:xfrm>
                <a:off x="6096000" y="-248449"/>
                <a:ext cx="1843774" cy="830997"/>
              </a:xfrm>
              <a:prstGeom prst="rect">
                <a:avLst/>
              </a:prstGeom>
              <a:solidFill>
                <a:schemeClr val="bg1">
                  <a:lumMod val="95000"/>
                </a:schemeClr>
              </a:solidFill>
              <a:ln>
                <a:solidFill>
                  <a:schemeClr val="accent1">
                    <a:shade val="50000"/>
                  </a:schemeClr>
                </a:solidFill>
              </a:ln>
            </p:spPr>
            <p:txBody>
              <a:bodyPr wrap="none" rtlCol="0">
                <a:spAutoFit/>
              </a:bodyPr>
              <a:lstStyle/>
              <a:p>
                <a:r>
                  <a:rPr lang="en-AU" sz="2400" b="1" dirty="0">
                    <a:solidFill>
                      <a:srgbClr val="0000FF"/>
                    </a:solidFill>
                    <a:latin typeface="Courier New" panose="02070309020205020404" pitchFamily="49" charset="0"/>
                    <a:cs typeface="Courier New" panose="02070309020205020404" pitchFamily="49" charset="0"/>
                  </a:rPr>
                  <a:t>&gt; x &lt;- 10</a:t>
                </a:r>
              </a:p>
              <a:p>
                <a:r>
                  <a:rPr lang="en-AU" sz="2400" b="1" dirty="0">
                    <a:solidFill>
                      <a:srgbClr val="0000FF"/>
                    </a:solidFill>
                    <a:latin typeface="Courier New" panose="02070309020205020404" pitchFamily="49" charset="0"/>
                    <a:cs typeface="Courier New" panose="02070309020205020404" pitchFamily="49" charset="0"/>
                  </a:rPr>
                  <a:t>&gt; X &lt;- 20</a:t>
                </a:r>
                <a:endParaRPr lang="en-AU" sz="2400" dirty="0"/>
              </a:p>
            </p:txBody>
          </p:sp>
          <p:sp>
            <p:nvSpPr>
              <p:cNvPr id="11" name="TextBox 10"/>
              <p:cNvSpPr txBox="1"/>
              <p:nvPr/>
            </p:nvSpPr>
            <p:spPr>
              <a:xfrm>
                <a:off x="6023602" y="582548"/>
                <a:ext cx="4288931" cy="830997"/>
              </a:xfrm>
              <a:prstGeom prst="rect">
                <a:avLst/>
              </a:prstGeom>
              <a:solidFill>
                <a:schemeClr val="bg1"/>
              </a:solidFill>
            </p:spPr>
            <p:txBody>
              <a:bodyPr wrap="none" rtlCol="0">
                <a:spAutoFit/>
              </a:bodyPr>
              <a:lstStyle/>
              <a:p>
                <a:r>
                  <a:rPr lang="en-AU" sz="2400" dirty="0"/>
                  <a:t>will create two variables: </a:t>
                </a:r>
              </a:p>
              <a:p>
                <a:r>
                  <a:rPr lang="en-AU" sz="2400" dirty="0"/>
                  <a:t>x (lower case) and X (upper case)</a:t>
                </a:r>
              </a:p>
            </p:txBody>
          </p:sp>
        </p:grpSp>
      </p:grpSp>
      <p:sp>
        <p:nvSpPr>
          <p:cNvPr id="14" name="Slide Number Placeholder 13">
            <a:extLst>
              <a:ext uri="{FF2B5EF4-FFF2-40B4-BE49-F238E27FC236}">
                <a16:creationId xmlns:a16="http://schemas.microsoft.com/office/drawing/2014/main" id="{6ADD66CE-BB81-4C77-9AB5-09ED2CB35DD7}"/>
              </a:ext>
            </a:extLst>
          </p:cNvPr>
          <p:cNvSpPr>
            <a:spLocks noGrp="1"/>
          </p:cNvSpPr>
          <p:nvPr>
            <p:ph type="sldNum" sz="quarter" idx="12"/>
          </p:nvPr>
        </p:nvSpPr>
        <p:spPr/>
        <p:txBody>
          <a:bodyPr/>
          <a:lstStyle/>
          <a:p>
            <a:fld id="{240D8B34-1B6C-4469-8FEE-10486467FC00}" type="slidenum">
              <a:rPr lang="en-AU" smtClean="0"/>
              <a:t>19</a:t>
            </a:fld>
            <a:endParaRPr lang="en-AU"/>
          </a:p>
        </p:txBody>
      </p:sp>
    </p:spTree>
    <p:extLst>
      <p:ext uri="{BB962C8B-B14F-4D97-AF65-F5344CB8AC3E}">
        <p14:creationId xmlns:p14="http://schemas.microsoft.com/office/powerpoint/2010/main" val="194369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descr=" 3"/>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a:t>
            </a:r>
            <a:r>
              <a:rPr lang="en-AU" sz="3100" dirty="0"/>
              <a:t> is an </a:t>
            </a:r>
            <a:r>
              <a:rPr lang="en-AU" sz="3100" b="1" dirty="0"/>
              <a:t>open source programming language </a:t>
            </a:r>
            <a:r>
              <a:rPr lang="en-AU" sz="3100" dirty="0"/>
              <a:t>and software environment for statistical computing and graphics that is supported by the </a:t>
            </a:r>
            <a:r>
              <a:rPr lang="en-AU" sz="3100" b="1" dirty="0"/>
              <a:t>R Foundation for Statistical Computing</a:t>
            </a:r>
            <a:r>
              <a:rPr lang="en-AU" sz="3100" dirty="0"/>
              <a:t>. The R language is widely used among statisticians and data miners for developing statistical software and data analysis.</a:t>
            </a:r>
          </a:p>
          <a:p>
            <a:pPr>
              <a:lnSpc>
                <a:spcPct val="170000"/>
              </a:lnSpc>
            </a:pPr>
            <a:endParaRPr lang="en-AU" sz="1400" dirty="0"/>
          </a:p>
          <a:p>
            <a:pPr>
              <a:lnSpc>
                <a:spcPct val="170000"/>
              </a:lnSpc>
            </a:pPr>
            <a:r>
              <a:rPr lang="en-AU" sz="3100" b="1" dirty="0"/>
              <a:t>R</a:t>
            </a:r>
            <a:r>
              <a:rPr lang="en-AU" sz="3100" dirty="0"/>
              <a:t> was created by Ross Ihaka and Robert Gentleman at the University of Auckland, New Zealand. R is an implementation of the S programming language. R is named partly after the first names of the first two R authors and partly as a play on the name of</a:t>
            </a:r>
            <a:r>
              <a:rPr lang="en-AU" sz="3100" b="1" dirty="0"/>
              <a:t> </a:t>
            </a:r>
            <a:r>
              <a:rPr lang="en-AU" sz="3100" dirty="0"/>
              <a:t>S. The project was conceived in 1992, with an initial version released in 1995.</a:t>
            </a:r>
          </a:p>
          <a:p>
            <a:pPr>
              <a:lnSpc>
                <a:spcPct val="170000"/>
              </a:lnSpc>
            </a:pPr>
            <a:endParaRPr lang="en-AU" sz="1400" dirty="0"/>
          </a:p>
          <a:p>
            <a:pPr marL="0" indent="0" algn="r">
              <a:lnSpc>
                <a:spcPct val="170000"/>
              </a:lnSpc>
              <a:buNone/>
            </a:pPr>
            <a:r>
              <a:rPr lang="en-AU" sz="1800" dirty="0">
                <a:hlinkClick r:id="rId2"/>
              </a:rPr>
              <a:t>https://en.wikipedia.org/wiki/R_(programming_language)</a:t>
            </a:r>
            <a:endParaRPr lang="en-AU" sz="1800" dirty="0"/>
          </a:p>
        </p:txBody>
      </p:sp>
      <p:sp>
        <p:nvSpPr>
          <p:cNvPr id="5" name="Slide Number Placeholder 4">
            <a:extLst>
              <a:ext uri="{FF2B5EF4-FFF2-40B4-BE49-F238E27FC236}">
                <a16:creationId xmlns:a16="http://schemas.microsoft.com/office/drawing/2014/main" id="{A97D287B-D382-4F70-86BD-B4BFFFB4E077}"/>
              </a:ext>
            </a:extLst>
          </p:cNvPr>
          <p:cNvSpPr>
            <a:spLocks noGrp="1"/>
          </p:cNvSpPr>
          <p:nvPr>
            <p:ph type="sldNum" sz="quarter" idx="12"/>
          </p:nvPr>
        </p:nvSpPr>
        <p:spPr/>
        <p:txBody>
          <a:bodyPr/>
          <a:lstStyle/>
          <a:p>
            <a:fld id="{240D8B34-1B6C-4469-8FEE-10486467FC00}" type="slidenum">
              <a:rPr lang="en-AU" smtClean="0"/>
              <a:t>2</a:t>
            </a:fld>
            <a:endParaRPr lang="en-AU"/>
          </a:p>
        </p:txBody>
      </p:sp>
    </p:spTree>
    <p:extLst>
      <p:ext uri="{BB962C8B-B14F-4D97-AF65-F5344CB8AC3E}">
        <p14:creationId xmlns:p14="http://schemas.microsoft.com/office/powerpoint/2010/main" val="194044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9935" y="2521973"/>
            <a:ext cx="5176684" cy="382720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To check the type of a variable or evaluation of an expression use:</a:t>
            </a:r>
          </a:p>
          <a:p>
            <a:pPr marL="0" indent="0">
              <a:lnSpc>
                <a:spcPct val="125000"/>
              </a:lnSpc>
              <a:buNone/>
            </a:pPr>
            <a:endParaRPr lang="en-AU" sz="1000" b="1" dirty="0">
              <a:latin typeface="Courier New" panose="02070309020205020404" pitchFamily="49" charset="0"/>
              <a:cs typeface="Courier New" panose="02070309020205020404" pitchFamily="49" charset="0"/>
            </a:endParaRPr>
          </a:p>
          <a:p>
            <a:pPr marL="0" indent="0">
              <a:lnSpc>
                <a:spcPct val="125000"/>
              </a:lnSpc>
              <a:buNone/>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typeof</a:t>
            </a:r>
            <a:r>
              <a:rPr lang="en-AU" sz="2400" b="1" dirty="0">
                <a:latin typeface="Courier New" panose="02070309020205020404" pitchFamily="49" charset="0"/>
                <a:cs typeface="Courier New" panose="02070309020205020404" pitchFamily="49" charset="0"/>
              </a:rPr>
              <a:t>(x)</a:t>
            </a:r>
            <a:r>
              <a:rPr lang="en-AU" sz="2400" dirty="0">
                <a:cs typeface="Courier New" panose="02070309020205020404" pitchFamily="49" charset="0"/>
              </a:rPr>
              <a:t> where x is an ‘R object’ e.g. variable or expression</a:t>
            </a:r>
          </a:p>
          <a:p>
            <a:pPr marL="0" indent="0">
              <a:lnSpc>
                <a:spcPct val="125000"/>
              </a:lnSpc>
              <a:buNone/>
            </a:pPr>
            <a:endParaRPr lang="en-AU" sz="1000" dirty="0">
              <a:cs typeface="Courier New" panose="02070309020205020404" pitchFamily="49" charset="0"/>
            </a:endParaRP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&lt;- 10L</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(x)</a:t>
            </a:r>
          </a:p>
          <a:p>
            <a:pPr marL="457200" lvl="1" indent="0">
              <a:lnSpc>
                <a:spcPct val="100000"/>
              </a:lnSpc>
              <a:buNone/>
            </a:pPr>
            <a:r>
              <a:rPr lang="en-AU" b="1" dirty="0">
                <a:latin typeface="Courier New" panose="02070309020205020404" pitchFamily="49" charset="0"/>
                <a:cs typeface="Courier New" panose="02070309020205020404" pitchFamily="49" charset="0"/>
              </a:rPr>
              <a:t>[1] "integer"</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(e)</a:t>
            </a:r>
          </a:p>
          <a:p>
            <a:pPr marL="457200" lvl="1" indent="0">
              <a:lnSpc>
                <a:spcPct val="100000"/>
              </a:lnSpc>
              <a:buNone/>
            </a:pPr>
            <a:r>
              <a:rPr lang="en-AU" b="1" dirty="0">
                <a:latin typeface="Courier New" panose="02070309020205020404" pitchFamily="49" charset="0"/>
                <a:cs typeface="Courier New" panose="02070309020205020404" pitchFamily="49" charset="0"/>
              </a:rPr>
              <a:t>[1] "double"</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(x == 10)</a:t>
            </a:r>
          </a:p>
          <a:p>
            <a:pPr marL="457200" lvl="1" indent="0">
              <a:lnSpc>
                <a:spcPct val="100000"/>
              </a:lnSpc>
              <a:buNone/>
            </a:pPr>
            <a:r>
              <a:rPr lang="en-AU" b="1" dirty="0">
                <a:latin typeface="Courier New" panose="02070309020205020404" pitchFamily="49" charset="0"/>
                <a:cs typeface="Courier New" panose="02070309020205020404" pitchFamily="49" charset="0"/>
              </a:rPr>
              <a:t>[1] "logical"</a:t>
            </a:r>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Types of Variables</a:t>
            </a:r>
          </a:p>
        </p:txBody>
      </p:sp>
      <p:sp>
        <p:nvSpPr>
          <p:cNvPr id="4" name="TextBox 3"/>
          <p:cNvSpPr txBox="1"/>
          <p:nvPr/>
        </p:nvSpPr>
        <p:spPr>
          <a:xfrm>
            <a:off x="6201166" y="2585162"/>
            <a:ext cx="5243582" cy="1200329"/>
          </a:xfrm>
          <a:prstGeom prst="rect">
            <a:avLst/>
          </a:prstGeom>
          <a:noFill/>
          <a:ln>
            <a:solidFill>
              <a:schemeClr val="accent1">
                <a:shade val="50000"/>
              </a:schemeClr>
            </a:solidFill>
          </a:ln>
        </p:spPr>
        <p:txBody>
          <a:bodyPr wrap="square" rtlCol="0">
            <a:spAutoFit/>
          </a:bodyPr>
          <a:lstStyle/>
          <a:p>
            <a:r>
              <a:rPr lang="en-AU" sz="2400" dirty="0"/>
              <a:t>note the ‘</a:t>
            </a:r>
            <a:r>
              <a:rPr lang="en-AU" sz="2400" b="1" dirty="0"/>
              <a:t>L</a:t>
            </a:r>
            <a:r>
              <a:rPr lang="en-AU" sz="2400" dirty="0"/>
              <a:t>’ – it denotes that the number </a:t>
            </a:r>
          </a:p>
          <a:p>
            <a:r>
              <a:rPr lang="en-AU" sz="2400" dirty="0"/>
              <a:t>is intended to be </a:t>
            </a:r>
            <a:r>
              <a:rPr lang="en-AU" sz="2400" b="1" dirty="0"/>
              <a:t>integer</a:t>
            </a:r>
            <a:r>
              <a:rPr lang="en-AU" sz="2400" dirty="0"/>
              <a:t>, e.g. 10, not </a:t>
            </a:r>
          </a:p>
          <a:p>
            <a:r>
              <a:rPr lang="en-AU" sz="2400" b="1" dirty="0"/>
              <a:t>double</a:t>
            </a:r>
            <a:r>
              <a:rPr lang="en-AU" sz="2400" dirty="0"/>
              <a:t>, e.g. 10.0.</a:t>
            </a:r>
          </a:p>
        </p:txBody>
      </p:sp>
      <p:cxnSp>
        <p:nvCxnSpPr>
          <p:cNvPr id="8" name="Connector: Curved 7"/>
          <p:cNvCxnSpPr>
            <a:cxnSpLocks/>
            <a:stCxn id="4" idx="1"/>
          </p:cNvCxnSpPr>
          <p:nvPr/>
        </p:nvCxnSpPr>
        <p:spPr>
          <a:xfrm rot="10800000">
            <a:off x="2718618" y="2684207"/>
            <a:ext cx="3482548" cy="501120"/>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08DA434-3CC4-4C83-B49C-845C770C171B}"/>
              </a:ext>
            </a:extLst>
          </p:cNvPr>
          <p:cNvSpPr>
            <a:spLocks noGrp="1"/>
          </p:cNvSpPr>
          <p:nvPr>
            <p:ph type="sldNum" sz="quarter" idx="12"/>
          </p:nvPr>
        </p:nvSpPr>
        <p:spPr/>
        <p:txBody>
          <a:bodyPr/>
          <a:lstStyle/>
          <a:p>
            <a:fld id="{240D8B34-1B6C-4469-8FEE-10486467FC00}" type="slidenum">
              <a:rPr lang="en-AU" smtClean="0"/>
              <a:t>20</a:t>
            </a:fld>
            <a:endParaRPr lang="en-AU"/>
          </a:p>
        </p:txBody>
      </p:sp>
    </p:spTree>
    <p:extLst>
      <p:ext uri="{BB962C8B-B14F-4D97-AF65-F5344CB8AC3E}">
        <p14:creationId xmlns:p14="http://schemas.microsoft.com/office/powerpoint/2010/main" val="158958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Operators</a:t>
            </a:r>
          </a:p>
        </p:txBody>
      </p:sp>
      <p:sp>
        <p:nvSpPr>
          <p:cNvPr id="3" name="Content Placeholder 2"/>
          <p:cNvSpPr>
            <a:spLocks noGrp="1"/>
          </p:cNvSpPr>
          <p:nvPr>
            <p:ph idx="1"/>
          </p:nvPr>
        </p:nvSpPr>
        <p:spPr>
          <a:xfrm>
            <a:off x="155388" y="735106"/>
            <a:ext cx="11881224" cy="6122894"/>
          </a:xfrm>
        </p:spPr>
        <p:txBody>
          <a:bodyPr>
            <a:normAutofit/>
          </a:bodyPr>
          <a:lstStyle/>
          <a:p>
            <a:r>
              <a:rPr lang="en-AU" sz="2400" dirty="0"/>
              <a:t>Arithmetic operators return result of arithmetical evaluation</a:t>
            </a:r>
          </a:p>
          <a:p>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71058446"/>
              </p:ext>
            </p:extLst>
          </p:nvPr>
        </p:nvGraphicFramePr>
        <p:xfrm>
          <a:off x="587352" y="1513146"/>
          <a:ext cx="6300684" cy="3389760"/>
        </p:xfrm>
        <a:graphic>
          <a:graphicData uri="http://schemas.openxmlformats.org/drawingml/2006/table">
            <a:tbl>
              <a:tblPr firstRow="1" bandRow="1">
                <a:tableStyleId>{2D5ABB26-0587-4C30-8999-92F81FD0307C}</a:tableStyleId>
              </a:tblPr>
              <a:tblGrid>
                <a:gridCol w="1548473">
                  <a:extLst>
                    <a:ext uri="{9D8B030D-6E8A-4147-A177-3AD203B41FA5}">
                      <a16:colId xmlns:a16="http://schemas.microsoft.com/office/drawing/2014/main" val="1765485738"/>
                    </a:ext>
                  </a:extLst>
                </a:gridCol>
                <a:gridCol w="1742032">
                  <a:extLst>
                    <a:ext uri="{9D8B030D-6E8A-4147-A177-3AD203B41FA5}">
                      <a16:colId xmlns:a16="http://schemas.microsoft.com/office/drawing/2014/main" val="555018669"/>
                    </a:ext>
                  </a:extLst>
                </a:gridCol>
                <a:gridCol w="3010179">
                  <a:extLst>
                    <a:ext uri="{9D8B030D-6E8A-4147-A177-3AD203B41FA5}">
                      <a16:colId xmlns:a16="http://schemas.microsoft.com/office/drawing/2014/main" val="1552258524"/>
                    </a:ext>
                  </a:extLst>
                </a:gridCol>
              </a:tblGrid>
              <a:tr h="432000">
                <a:tc>
                  <a:txBody>
                    <a:bodyPr/>
                    <a:lstStyle/>
                    <a:p>
                      <a:pPr algn="ctr">
                        <a:lnSpc>
                          <a:spcPct val="100000"/>
                        </a:lnSpc>
                      </a:pPr>
                      <a:r>
                        <a:rPr lang="en-AU" sz="2400" dirty="0"/>
                        <a:t>operator</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dirty="0"/>
                        <a:t>use</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dirty="0"/>
                        <a:t>description</a:t>
                      </a:r>
                    </a:p>
                  </a:txBody>
                  <a:tcPr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107681"/>
                  </a:ext>
                </a:extLst>
              </a:tr>
              <a:tr h="432000">
                <a:tc>
                  <a:txBody>
                    <a:bodyPr/>
                    <a:lstStyle/>
                    <a:p>
                      <a:pPr algn="ctr">
                        <a:lnSpc>
                          <a:spcPct val="100000"/>
                        </a:lnSpc>
                      </a:pPr>
                      <a:r>
                        <a:rPr lang="es-ES" sz="2400" dirty="0"/>
                        <a:t>+</a:t>
                      </a:r>
                      <a:endParaRPr lang="en-AU" sz="2400" dirty="0"/>
                    </a:p>
                  </a:txBody>
                  <a:tcPr marT="0" marB="0" anchor="ctr">
                    <a:lnT w="12700" cap="flat" cmpd="sng" algn="ctr">
                      <a:solidFill>
                        <a:schemeClr val="tx1"/>
                      </a:solidFill>
                      <a:prstDash val="solid"/>
                      <a:round/>
                      <a:headEnd type="none" w="med" len="med"/>
                      <a:tailEnd type="none" w="med" len="med"/>
                    </a:lnT>
                  </a:tcPr>
                </a:tc>
                <a:tc>
                  <a:txBody>
                    <a:bodyPr/>
                    <a:lstStyle/>
                    <a:p>
                      <a:pPr algn="l">
                        <a:lnSpc>
                          <a:spcPct val="100000"/>
                        </a:lnSpc>
                      </a:pPr>
                      <a:r>
                        <a:rPr lang="en-AU" sz="2400" dirty="0"/>
                        <a:t>x + y</a:t>
                      </a:r>
                    </a:p>
                  </a:txBody>
                  <a:tcPr marT="0" marB="0" anchor="ctr">
                    <a:lnT w="12700" cap="flat" cmpd="sng" algn="ctr">
                      <a:solidFill>
                        <a:schemeClr val="tx1"/>
                      </a:solidFill>
                      <a:prstDash val="solid"/>
                      <a:round/>
                      <a:headEnd type="none" w="med" len="med"/>
                      <a:tailEnd type="none" w="med" len="med"/>
                    </a:lnT>
                  </a:tcPr>
                </a:tc>
                <a:tc>
                  <a:txBody>
                    <a:bodyPr/>
                    <a:lstStyle/>
                    <a:p>
                      <a:pPr algn="l">
                        <a:lnSpc>
                          <a:spcPct val="100000"/>
                        </a:lnSpc>
                      </a:pPr>
                      <a:r>
                        <a:rPr lang="en-AU" sz="2400" dirty="0"/>
                        <a:t>summation</a:t>
                      </a:r>
                    </a:p>
                  </a:txBody>
                  <a:tcPr marL="72000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389771"/>
                  </a:ext>
                </a:extLst>
              </a:tr>
              <a:tr h="432000">
                <a:tc>
                  <a:txBody>
                    <a:bodyPr/>
                    <a:lstStyle/>
                    <a:p>
                      <a:pPr algn="ctr">
                        <a:lnSpc>
                          <a:spcPct val="100000"/>
                        </a:lnSpc>
                      </a:pPr>
                      <a:r>
                        <a:rPr lang="en-AU" sz="2400" dirty="0"/>
                        <a:t>–</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t>x – y</a:t>
                      </a:r>
                    </a:p>
                  </a:txBody>
                  <a:tcPr marT="0" marB="0" anchor="ctr"/>
                </a:tc>
                <a:tc>
                  <a:txBody>
                    <a:bodyPr/>
                    <a:lstStyle/>
                    <a:p>
                      <a:pPr algn="l">
                        <a:lnSpc>
                          <a:spcPct val="100000"/>
                        </a:lnSpc>
                      </a:pPr>
                      <a:r>
                        <a:rPr lang="en-AU" sz="2400" dirty="0"/>
                        <a:t>subtraction</a:t>
                      </a:r>
                    </a:p>
                  </a:txBody>
                  <a:tcPr marL="720000" marT="0" marB="0" anchor="ctr"/>
                </a:tc>
                <a:extLst>
                  <a:ext uri="{0D108BD9-81ED-4DB2-BD59-A6C34878D82A}">
                    <a16:rowId xmlns:a16="http://schemas.microsoft.com/office/drawing/2014/main" val="1957632089"/>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multiplication</a:t>
                      </a:r>
                    </a:p>
                  </a:txBody>
                  <a:tcPr marL="720000" marT="0" marB="0" anchor="ctr"/>
                </a:tc>
                <a:extLst>
                  <a:ext uri="{0D108BD9-81ED-4DB2-BD59-A6C34878D82A}">
                    <a16:rowId xmlns:a16="http://schemas.microsoft.com/office/drawing/2014/main" val="1449731667"/>
                  </a:ext>
                </a:extLst>
              </a:tr>
              <a:tr h="360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division</a:t>
                      </a:r>
                    </a:p>
                  </a:txBody>
                  <a:tcPr marL="720000" marT="0" marB="0" anchor="ctr"/>
                </a:tc>
                <a:extLst>
                  <a:ext uri="{0D108BD9-81ED-4DB2-BD59-A6C34878D82A}">
                    <a16:rowId xmlns:a16="http://schemas.microsoft.com/office/drawing/2014/main" val="1399370882"/>
                  </a:ext>
                </a:extLst>
              </a:tr>
              <a:tr h="432000">
                <a:tc>
                  <a:txBody>
                    <a:bodyPr/>
                    <a:lstStyle/>
                    <a:p>
                      <a:pPr algn="ctr">
                        <a:lnSpc>
                          <a:spcPct val="100000"/>
                        </a:lnSpc>
                      </a:pPr>
                      <a:r>
                        <a:rPr lang="en-AU" sz="2400" dirty="0"/>
                        <a:t>^, **</a:t>
                      </a:r>
                    </a:p>
                  </a:txBody>
                  <a:tcPr marT="0" marB="0" anchor="ctr"/>
                </a:tc>
                <a:tc>
                  <a:txBody>
                    <a:bodyPr/>
                    <a:lstStyle/>
                    <a:p>
                      <a:pPr algn="l">
                        <a:lnSpc>
                          <a:spcPct val="100000"/>
                        </a:lnSpc>
                      </a:pPr>
                      <a:r>
                        <a:rPr lang="en-AU" sz="2400" dirty="0"/>
                        <a:t>x ^ y, x ** y</a:t>
                      </a:r>
                    </a:p>
                  </a:txBody>
                  <a:tcPr marT="0" marB="0" anchor="ctr"/>
                </a:tc>
                <a:tc>
                  <a:txBody>
                    <a:bodyPr/>
                    <a:lstStyle/>
                    <a:p>
                      <a:pPr algn="l">
                        <a:lnSpc>
                          <a:spcPct val="100000"/>
                        </a:lnSpc>
                      </a:pPr>
                      <a:r>
                        <a:rPr lang="en-AU" sz="2400" dirty="0"/>
                        <a:t>power</a:t>
                      </a:r>
                    </a:p>
                  </a:txBody>
                  <a:tcPr marL="720000" marT="0" marB="0" anchor="ctr"/>
                </a:tc>
                <a:extLst>
                  <a:ext uri="{0D108BD9-81ED-4DB2-BD59-A6C34878D82A}">
                    <a16:rowId xmlns:a16="http://schemas.microsoft.com/office/drawing/2014/main" val="1998049481"/>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modulo</a:t>
                      </a:r>
                    </a:p>
                  </a:txBody>
                  <a:tcPr marL="720000" marT="0" marB="0" anchor="ctr"/>
                </a:tc>
                <a:extLst>
                  <a:ext uri="{0D108BD9-81ED-4DB2-BD59-A6C34878D82A}">
                    <a16:rowId xmlns:a16="http://schemas.microsoft.com/office/drawing/2014/main" val="2627988598"/>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integer division</a:t>
                      </a:r>
                    </a:p>
                  </a:txBody>
                  <a:tcPr marL="720000" marT="0" marB="0" anchor="ctr"/>
                </a:tc>
                <a:extLst>
                  <a:ext uri="{0D108BD9-81ED-4DB2-BD59-A6C34878D82A}">
                    <a16:rowId xmlns:a16="http://schemas.microsoft.com/office/drawing/2014/main" val="2027755319"/>
                  </a:ext>
                </a:extLst>
              </a:tr>
            </a:tbl>
          </a:graphicData>
        </a:graphic>
      </p:graphicFrame>
      <p:sp>
        <p:nvSpPr>
          <p:cNvPr id="5" name="TextBox 4"/>
          <p:cNvSpPr txBox="1"/>
          <p:nvPr/>
        </p:nvSpPr>
        <p:spPr>
          <a:xfrm>
            <a:off x="7862509" y="1513146"/>
            <a:ext cx="3911228" cy="4154984"/>
          </a:xfrm>
          <a:prstGeom prst="rect">
            <a:avLst/>
          </a:prstGeom>
          <a:solidFill>
            <a:schemeClr val="bg1">
              <a:lumMod val="95000"/>
            </a:schemeClr>
          </a:solidFill>
          <a:ln>
            <a:solidFill>
              <a:schemeClr val="accent1"/>
            </a:solidFill>
          </a:ln>
        </p:spPr>
        <p:txBody>
          <a:bodyPr wrap="square" rtlCol="0">
            <a:spAutoFit/>
          </a:bodyPr>
          <a:lstStyle/>
          <a:p>
            <a:r>
              <a:rPr lang="en-AU" sz="2400" dirty="0">
                <a:cs typeface="Courier New" panose="02070309020205020404" pitchFamily="49" charset="0"/>
              </a:rPr>
              <a:t>Example session in R</a:t>
            </a:r>
          </a:p>
          <a:p>
            <a:endParaRPr lang="en-AU" sz="2400" b="1" dirty="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&gt; 3 + 4</a:t>
            </a:r>
          </a:p>
          <a:p>
            <a:r>
              <a:rPr lang="en-AU" sz="2400" b="1" dirty="0">
                <a:latin typeface="Courier New" panose="02070309020205020404" pitchFamily="49" charset="0"/>
                <a:cs typeface="Courier New" panose="02070309020205020404" pitchFamily="49" charset="0"/>
              </a:rPr>
              <a:t>[1] 7</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3.142857</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3</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1</a:t>
            </a:r>
          </a:p>
          <a:p>
            <a:r>
              <a:rPr lang="en-AU" sz="2400" b="1" dirty="0">
                <a:solidFill>
                  <a:srgbClr val="0000FF"/>
                </a:solidFill>
                <a:latin typeface="Courier New" panose="02070309020205020404" pitchFamily="49" charset="0"/>
                <a:cs typeface="Courier New" panose="02070309020205020404" pitchFamily="49" charset="0"/>
              </a:rPr>
              <a:t>&gt;</a:t>
            </a:r>
            <a:endParaRPr lang="en-AU" sz="2400" b="1" dirty="0">
              <a:latin typeface="Courier New" panose="02070309020205020404" pitchFamily="49" charset="0"/>
              <a:cs typeface="Courier New" panose="02070309020205020404" pitchFamily="49" charset="0"/>
            </a:endParaRPr>
          </a:p>
        </p:txBody>
      </p:sp>
      <p:sp>
        <p:nvSpPr>
          <p:cNvPr id="7" name="Slide Number Placeholder 6">
            <a:extLst>
              <a:ext uri="{FF2B5EF4-FFF2-40B4-BE49-F238E27FC236}">
                <a16:creationId xmlns:a16="http://schemas.microsoft.com/office/drawing/2014/main" id="{46F5CE73-4B20-4DA1-9A4B-4A76EAD6C928}"/>
              </a:ext>
            </a:extLst>
          </p:cNvPr>
          <p:cNvSpPr>
            <a:spLocks noGrp="1"/>
          </p:cNvSpPr>
          <p:nvPr>
            <p:ph type="sldNum" sz="quarter" idx="12"/>
          </p:nvPr>
        </p:nvSpPr>
        <p:spPr/>
        <p:txBody>
          <a:bodyPr/>
          <a:lstStyle/>
          <a:p>
            <a:fld id="{240D8B34-1B6C-4469-8FEE-10486467FC00}" type="slidenum">
              <a:rPr lang="en-AU" smtClean="0"/>
              <a:t>21</a:t>
            </a:fld>
            <a:endParaRPr lang="en-AU"/>
          </a:p>
        </p:txBody>
      </p:sp>
    </p:spTree>
    <p:extLst>
      <p:ext uri="{BB962C8B-B14F-4D97-AF65-F5344CB8AC3E}">
        <p14:creationId xmlns:p14="http://schemas.microsoft.com/office/powerpoint/2010/main" val="177005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Operators</a:t>
            </a:r>
          </a:p>
        </p:txBody>
      </p:sp>
      <p:sp>
        <p:nvSpPr>
          <p:cNvPr id="3" name="Content Placeholder 2"/>
          <p:cNvSpPr>
            <a:spLocks noGrp="1"/>
          </p:cNvSpPr>
          <p:nvPr>
            <p:ph idx="1"/>
          </p:nvPr>
        </p:nvSpPr>
        <p:spPr>
          <a:xfrm>
            <a:off x="155388" y="735106"/>
            <a:ext cx="11881224" cy="6122894"/>
          </a:xfrm>
        </p:spPr>
        <p:txBody>
          <a:bodyPr>
            <a:normAutofit/>
          </a:bodyPr>
          <a:lstStyle/>
          <a:p>
            <a:r>
              <a:rPr lang="en-AU" sz="2400" dirty="0"/>
              <a:t>Logical operators return TRUE or FALSE</a:t>
            </a:r>
          </a:p>
          <a:p>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418790289"/>
              </p:ext>
            </p:extLst>
          </p:nvPr>
        </p:nvGraphicFramePr>
        <p:xfrm>
          <a:off x="587351" y="1513146"/>
          <a:ext cx="6687801" cy="4546800"/>
        </p:xfrm>
        <a:graphic>
          <a:graphicData uri="http://schemas.openxmlformats.org/drawingml/2006/table">
            <a:tbl>
              <a:tblPr firstRow="1" bandRow="1">
                <a:tableStyleId>{2D5ABB26-0587-4C30-8999-92F81FD0307C}</a:tableStyleId>
              </a:tblPr>
              <a:tblGrid>
                <a:gridCol w="1655265">
                  <a:extLst>
                    <a:ext uri="{9D8B030D-6E8A-4147-A177-3AD203B41FA5}">
                      <a16:colId xmlns:a16="http://schemas.microsoft.com/office/drawing/2014/main" val="1765485738"/>
                    </a:ext>
                  </a:extLst>
                </a:gridCol>
                <a:gridCol w="1701985">
                  <a:extLst>
                    <a:ext uri="{9D8B030D-6E8A-4147-A177-3AD203B41FA5}">
                      <a16:colId xmlns:a16="http://schemas.microsoft.com/office/drawing/2014/main" val="555018669"/>
                    </a:ext>
                  </a:extLst>
                </a:gridCol>
                <a:gridCol w="3330551">
                  <a:extLst>
                    <a:ext uri="{9D8B030D-6E8A-4147-A177-3AD203B41FA5}">
                      <a16:colId xmlns:a16="http://schemas.microsoft.com/office/drawing/2014/main" val="1552258524"/>
                    </a:ext>
                  </a:extLst>
                </a:gridCol>
              </a:tblGrid>
              <a:tr h="432000">
                <a:tc>
                  <a:txBody>
                    <a:bodyPr/>
                    <a:lstStyle/>
                    <a:p>
                      <a:pPr algn="ctr">
                        <a:lnSpc>
                          <a:spcPct val="100000"/>
                        </a:lnSpc>
                      </a:pPr>
                      <a:r>
                        <a:rPr lang="en-AU" sz="2400" b="0" dirty="0"/>
                        <a:t>operator</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b="0" dirty="0"/>
                        <a:t>use</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b="0" dirty="0"/>
                        <a:t>description</a:t>
                      </a:r>
                    </a:p>
                  </a:txBody>
                  <a:tcPr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107681"/>
                  </a:ext>
                </a:extLst>
              </a:tr>
              <a:tr h="432000">
                <a:tc>
                  <a:txBody>
                    <a:bodyPr/>
                    <a:lstStyle/>
                    <a:p>
                      <a:pPr algn="ctr">
                        <a:lnSpc>
                          <a:spcPct val="100000"/>
                        </a:lnSpc>
                      </a:pPr>
                      <a:r>
                        <a:rPr lang="en-AU" sz="2400" b="0" dirty="0"/>
                        <a:t>&lt;</a:t>
                      </a:r>
                    </a:p>
                  </a:txBody>
                  <a:tcPr marT="0" marB="0" anchor="ctr">
                    <a:lnT w="12700" cap="flat" cmpd="sng" algn="ctr">
                      <a:solidFill>
                        <a:schemeClr val="tx1"/>
                      </a:solidFill>
                      <a:prstDash val="solid"/>
                      <a:round/>
                      <a:headEnd type="none" w="med" len="med"/>
                      <a:tailEnd type="none" w="med" len="med"/>
                    </a:lnT>
                  </a:tcPr>
                </a:tc>
                <a:tc>
                  <a:txBody>
                    <a:bodyPr/>
                    <a:lstStyle/>
                    <a:p>
                      <a:pPr algn="l"/>
                      <a:r>
                        <a:rPr lang="en-AU" sz="2400" b="0" dirty="0"/>
                        <a:t>x &lt; y</a:t>
                      </a:r>
                    </a:p>
                  </a:txBody>
                  <a:tcPr>
                    <a:lnT w="12700" cap="flat" cmpd="sng" algn="ctr">
                      <a:solidFill>
                        <a:schemeClr val="tx1"/>
                      </a:solidFill>
                      <a:prstDash val="solid"/>
                      <a:round/>
                      <a:headEnd type="none" w="med" len="med"/>
                      <a:tailEnd type="none" w="med" len="med"/>
                    </a:lnT>
                  </a:tcPr>
                </a:tc>
                <a:tc>
                  <a:txBody>
                    <a:bodyPr/>
                    <a:lstStyle/>
                    <a:p>
                      <a:r>
                        <a:rPr lang="en-AU" sz="2400" b="0"/>
                        <a:t>less than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389771"/>
                  </a:ext>
                </a:extLst>
              </a:tr>
              <a:tr h="432000">
                <a:tc>
                  <a:txBody>
                    <a:bodyPr/>
                    <a:lstStyle/>
                    <a:p>
                      <a:pPr algn="ctr">
                        <a:lnSpc>
                          <a:spcPct val="100000"/>
                        </a:lnSpc>
                      </a:pPr>
                      <a:r>
                        <a:rPr lang="en-AU" sz="2400" b="0" dirty="0"/>
                        <a:t>&lt;=</a:t>
                      </a:r>
                    </a:p>
                  </a:txBody>
                  <a:tcPr marT="0" marB="0" anchor="ctr"/>
                </a:tc>
                <a:tc>
                  <a:txBody>
                    <a:bodyPr/>
                    <a:lstStyle/>
                    <a:p>
                      <a:pPr algn="l"/>
                      <a:r>
                        <a:rPr lang="en-AU" sz="2400" b="0" dirty="0"/>
                        <a:t>x &lt;= y</a:t>
                      </a:r>
                    </a:p>
                  </a:txBody>
                  <a:tcPr/>
                </a:tc>
                <a:tc>
                  <a:txBody>
                    <a:bodyPr/>
                    <a:lstStyle/>
                    <a:p>
                      <a:r>
                        <a:rPr lang="en-AU" sz="2400" b="0"/>
                        <a:t>less than or equal to </a:t>
                      </a:r>
                    </a:p>
                  </a:txBody>
                  <a:tcPr/>
                </a:tc>
                <a:extLst>
                  <a:ext uri="{0D108BD9-81ED-4DB2-BD59-A6C34878D82A}">
                    <a16:rowId xmlns:a16="http://schemas.microsoft.com/office/drawing/2014/main" val="1957632089"/>
                  </a:ext>
                </a:extLst>
              </a:tr>
              <a:tr h="432000">
                <a:tc>
                  <a:txBody>
                    <a:bodyPr/>
                    <a:lstStyle/>
                    <a:p>
                      <a:pPr algn="ctr">
                        <a:lnSpc>
                          <a:spcPct val="100000"/>
                        </a:lnSpc>
                      </a:pPr>
                      <a:r>
                        <a:rPr lang="en-AU" sz="2400" b="0" dirty="0"/>
                        <a:t>&gt;</a:t>
                      </a:r>
                    </a:p>
                  </a:txBody>
                  <a:tcPr marT="0" marB="0" anchor="ctr"/>
                </a:tc>
                <a:tc>
                  <a:txBody>
                    <a:bodyPr/>
                    <a:lstStyle/>
                    <a:p>
                      <a:pPr algn="l"/>
                      <a:r>
                        <a:rPr lang="en-AU" sz="2400" b="0" dirty="0"/>
                        <a:t> x &gt; y</a:t>
                      </a:r>
                    </a:p>
                  </a:txBody>
                  <a:tcPr/>
                </a:tc>
                <a:tc>
                  <a:txBody>
                    <a:bodyPr/>
                    <a:lstStyle/>
                    <a:p>
                      <a:r>
                        <a:rPr lang="en-AU" sz="2400" b="0"/>
                        <a:t>greater than </a:t>
                      </a:r>
                    </a:p>
                  </a:txBody>
                  <a:tcPr/>
                </a:tc>
                <a:extLst>
                  <a:ext uri="{0D108BD9-81ED-4DB2-BD59-A6C34878D82A}">
                    <a16:rowId xmlns:a16="http://schemas.microsoft.com/office/drawing/2014/main" val="1449731667"/>
                  </a:ext>
                </a:extLst>
              </a:tr>
              <a:tr h="360000">
                <a:tc>
                  <a:txBody>
                    <a:bodyPr/>
                    <a:lstStyle/>
                    <a:p>
                      <a:pPr algn="ctr">
                        <a:lnSpc>
                          <a:spcPct val="100000"/>
                        </a:lnSpc>
                      </a:pPr>
                      <a:r>
                        <a:rPr lang="en-AU" sz="2400" b="0" dirty="0"/>
                        <a:t>&gt;=</a:t>
                      </a:r>
                    </a:p>
                  </a:txBody>
                  <a:tcPr marT="0" marB="0" anchor="ctr"/>
                </a:tc>
                <a:tc>
                  <a:txBody>
                    <a:bodyPr/>
                    <a:lstStyle/>
                    <a:p>
                      <a:pPr algn="l"/>
                      <a:r>
                        <a:rPr lang="en-AU" sz="2400" b="0" dirty="0"/>
                        <a:t>x &gt;= y</a:t>
                      </a:r>
                    </a:p>
                  </a:txBody>
                  <a:tcPr/>
                </a:tc>
                <a:tc>
                  <a:txBody>
                    <a:bodyPr/>
                    <a:lstStyle/>
                    <a:p>
                      <a:r>
                        <a:rPr lang="en-AU" sz="2400" b="0" dirty="0"/>
                        <a:t>greater than or equal to </a:t>
                      </a:r>
                    </a:p>
                  </a:txBody>
                  <a:tcPr/>
                </a:tc>
                <a:extLst>
                  <a:ext uri="{0D108BD9-81ED-4DB2-BD59-A6C34878D82A}">
                    <a16:rowId xmlns:a16="http://schemas.microsoft.com/office/drawing/2014/main" val="1399370882"/>
                  </a:ext>
                </a:extLst>
              </a:tr>
              <a:tr h="432000">
                <a:tc>
                  <a:txBody>
                    <a:bodyPr/>
                    <a:lstStyle/>
                    <a:p>
                      <a:pPr algn="ctr">
                        <a:lnSpc>
                          <a:spcPct val="100000"/>
                        </a:lnSpc>
                      </a:pPr>
                      <a:r>
                        <a:rPr lang="en-AU" sz="2400" b="0" dirty="0"/>
                        <a:t>==</a:t>
                      </a:r>
                    </a:p>
                  </a:txBody>
                  <a:tcPr marT="0" marB="0" anchor="ctr"/>
                </a:tc>
                <a:tc>
                  <a:txBody>
                    <a:bodyPr/>
                    <a:lstStyle/>
                    <a:p>
                      <a:pPr algn="l"/>
                      <a:r>
                        <a:rPr lang="en-AU" sz="2400" b="0" dirty="0"/>
                        <a:t>x == y</a:t>
                      </a:r>
                    </a:p>
                  </a:txBody>
                  <a:tcPr/>
                </a:tc>
                <a:tc>
                  <a:txBody>
                    <a:bodyPr/>
                    <a:lstStyle/>
                    <a:p>
                      <a:r>
                        <a:rPr lang="en-AU" sz="2400" b="0"/>
                        <a:t>exactly equal to </a:t>
                      </a:r>
                    </a:p>
                  </a:txBody>
                  <a:tcPr/>
                </a:tc>
                <a:extLst>
                  <a:ext uri="{0D108BD9-81ED-4DB2-BD59-A6C34878D82A}">
                    <a16:rowId xmlns:a16="http://schemas.microsoft.com/office/drawing/2014/main" val="1998049481"/>
                  </a:ext>
                </a:extLst>
              </a:tr>
              <a:tr h="432000">
                <a:tc>
                  <a:txBody>
                    <a:bodyPr/>
                    <a:lstStyle/>
                    <a:p>
                      <a:pPr algn="ctr">
                        <a:lnSpc>
                          <a:spcPct val="100000"/>
                        </a:lnSpc>
                      </a:pPr>
                      <a:r>
                        <a:rPr lang="en-AU" sz="2400" b="0" dirty="0"/>
                        <a:t>!=</a:t>
                      </a:r>
                    </a:p>
                  </a:txBody>
                  <a:tcPr marT="0" marB="0" anchor="ctr"/>
                </a:tc>
                <a:tc>
                  <a:txBody>
                    <a:bodyPr/>
                    <a:lstStyle/>
                    <a:p>
                      <a:pPr algn="l"/>
                      <a:r>
                        <a:rPr lang="en-AU" sz="2400" b="0" dirty="0"/>
                        <a:t>z != y</a:t>
                      </a:r>
                    </a:p>
                  </a:txBody>
                  <a:tcPr/>
                </a:tc>
                <a:tc>
                  <a:txBody>
                    <a:bodyPr/>
                    <a:lstStyle/>
                    <a:p>
                      <a:r>
                        <a:rPr lang="en-AU" sz="2400" b="0" dirty="0"/>
                        <a:t>not equal to </a:t>
                      </a:r>
                    </a:p>
                  </a:txBody>
                  <a:tcPr/>
                </a:tc>
                <a:extLst>
                  <a:ext uri="{0D108BD9-81ED-4DB2-BD59-A6C34878D82A}">
                    <a16:rowId xmlns:a16="http://schemas.microsoft.com/office/drawing/2014/main" val="2627988598"/>
                  </a:ext>
                </a:extLst>
              </a:tr>
              <a:tr h="432000">
                <a:tc>
                  <a:txBody>
                    <a:bodyPr/>
                    <a:lstStyle/>
                    <a:p>
                      <a:pPr algn="ctr">
                        <a:lnSpc>
                          <a:spcPct val="100000"/>
                        </a:lnSpc>
                      </a:pPr>
                      <a:r>
                        <a:rPr lang="en-AU" sz="2400" b="0" dirty="0"/>
                        <a:t>!</a:t>
                      </a:r>
                    </a:p>
                  </a:txBody>
                  <a:tcPr marT="0" marB="0" anchor="ctr"/>
                </a:tc>
                <a:tc>
                  <a:txBody>
                    <a:bodyPr/>
                    <a:lstStyle/>
                    <a:p>
                      <a:pPr algn="l"/>
                      <a:r>
                        <a:rPr lang="en-AU" sz="2400" b="0" dirty="0"/>
                        <a:t>!x</a:t>
                      </a:r>
                    </a:p>
                  </a:txBody>
                  <a:tcPr/>
                </a:tc>
                <a:tc>
                  <a:txBody>
                    <a:bodyPr/>
                    <a:lstStyle/>
                    <a:p>
                      <a:r>
                        <a:rPr lang="en-AU" sz="2400" b="0" dirty="0"/>
                        <a:t>negation of x; not x </a:t>
                      </a:r>
                    </a:p>
                  </a:txBody>
                  <a:tcPr/>
                </a:tc>
                <a:extLst>
                  <a:ext uri="{0D108BD9-81ED-4DB2-BD59-A6C34878D82A}">
                    <a16:rowId xmlns:a16="http://schemas.microsoft.com/office/drawing/2014/main" val="2027755319"/>
                  </a:ext>
                </a:extLst>
              </a:tr>
              <a:tr h="432000">
                <a:tc>
                  <a:txBody>
                    <a:bodyPr/>
                    <a:lstStyle/>
                    <a:p>
                      <a:pPr algn="ctr">
                        <a:lnSpc>
                          <a:spcPct val="100000"/>
                        </a:lnSpc>
                      </a:pPr>
                      <a:r>
                        <a:rPr lang="en-AU" sz="2400" b="0" dirty="0"/>
                        <a:t>|</a:t>
                      </a:r>
                    </a:p>
                  </a:txBody>
                  <a:tcPr marT="0" marB="0" anchor="ctr"/>
                </a:tc>
                <a:tc>
                  <a:txBody>
                    <a:bodyPr/>
                    <a:lstStyle/>
                    <a:p>
                      <a:pPr algn="l"/>
                      <a:r>
                        <a:rPr lang="en-AU" sz="2400" b="0" dirty="0"/>
                        <a:t>x | y </a:t>
                      </a:r>
                    </a:p>
                  </a:txBody>
                  <a:tcPr/>
                </a:tc>
                <a:tc>
                  <a:txBody>
                    <a:bodyPr/>
                    <a:lstStyle/>
                    <a:p>
                      <a:r>
                        <a:rPr lang="en-AU" sz="2400" b="0"/>
                        <a:t>x OR y </a:t>
                      </a:r>
                    </a:p>
                  </a:txBody>
                  <a:tcPr/>
                </a:tc>
                <a:extLst>
                  <a:ext uri="{0D108BD9-81ED-4DB2-BD59-A6C34878D82A}">
                    <a16:rowId xmlns:a16="http://schemas.microsoft.com/office/drawing/2014/main" val="3775026176"/>
                  </a:ext>
                </a:extLst>
              </a:tr>
              <a:tr h="432000">
                <a:tc>
                  <a:txBody>
                    <a:bodyPr/>
                    <a:lstStyle/>
                    <a:p>
                      <a:pPr algn="ctr">
                        <a:lnSpc>
                          <a:spcPct val="100000"/>
                        </a:lnSpc>
                      </a:pPr>
                      <a:r>
                        <a:rPr lang="en-AU" sz="2400" b="0" dirty="0"/>
                        <a:t>&amp;</a:t>
                      </a:r>
                    </a:p>
                  </a:txBody>
                  <a:tcPr marT="0" marB="0" anchor="ctr"/>
                </a:tc>
                <a:tc>
                  <a:txBody>
                    <a:bodyPr/>
                    <a:lstStyle/>
                    <a:p>
                      <a:pPr algn="l"/>
                      <a:r>
                        <a:rPr lang="en-AU" sz="2400" b="0" dirty="0"/>
                        <a:t>x &amp; y </a:t>
                      </a:r>
                    </a:p>
                  </a:txBody>
                  <a:tcPr/>
                </a:tc>
                <a:tc>
                  <a:txBody>
                    <a:bodyPr/>
                    <a:lstStyle/>
                    <a:p>
                      <a:r>
                        <a:rPr lang="en-AU" sz="2400" b="0" dirty="0"/>
                        <a:t>x AND y </a:t>
                      </a:r>
                    </a:p>
                  </a:txBody>
                  <a:tcPr/>
                </a:tc>
                <a:extLst>
                  <a:ext uri="{0D108BD9-81ED-4DB2-BD59-A6C34878D82A}">
                    <a16:rowId xmlns:a16="http://schemas.microsoft.com/office/drawing/2014/main" val="3934369969"/>
                  </a:ext>
                </a:extLst>
              </a:tr>
            </a:tbl>
          </a:graphicData>
        </a:graphic>
      </p:graphicFrame>
      <p:sp>
        <p:nvSpPr>
          <p:cNvPr id="5" name="TextBox 4"/>
          <p:cNvSpPr txBox="1"/>
          <p:nvPr/>
        </p:nvSpPr>
        <p:spPr>
          <a:xfrm>
            <a:off x="7862509" y="1513146"/>
            <a:ext cx="3911228" cy="4154984"/>
          </a:xfrm>
          <a:prstGeom prst="rect">
            <a:avLst/>
          </a:prstGeom>
          <a:solidFill>
            <a:schemeClr val="bg1">
              <a:lumMod val="95000"/>
            </a:schemeClr>
          </a:solidFill>
          <a:ln>
            <a:solidFill>
              <a:schemeClr val="accent1"/>
            </a:solidFill>
          </a:ln>
        </p:spPr>
        <p:txBody>
          <a:bodyPr wrap="square" rtlCol="0">
            <a:spAutoFit/>
          </a:bodyPr>
          <a:lstStyle/>
          <a:p>
            <a:r>
              <a:rPr lang="en-AU" sz="2400" dirty="0">
                <a:cs typeface="Courier New" panose="02070309020205020404" pitchFamily="49" charset="0"/>
              </a:rPr>
              <a:t>Example session in R</a:t>
            </a:r>
          </a:p>
          <a:p>
            <a:endParaRPr lang="en-AU" sz="2400" b="1" dirty="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&gt; 3 &lt; 4</a:t>
            </a:r>
          </a:p>
          <a:p>
            <a:r>
              <a:rPr lang="en-AU" sz="2400" b="1" dirty="0">
                <a:latin typeface="Courier New" panose="02070309020205020404" pitchFamily="49" charset="0"/>
                <a:cs typeface="Courier New" panose="02070309020205020404" pitchFamily="49" charset="0"/>
              </a:rPr>
              <a:t>[1] TRUE</a:t>
            </a:r>
          </a:p>
          <a:p>
            <a:r>
              <a:rPr lang="en-AU" sz="2400" b="1" dirty="0">
                <a:solidFill>
                  <a:srgbClr val="0000FF"/>
                </a:solidFill>
                <a:latin typeface="Courier New" panose="02070309020205020404" pitchFamily="49" charset="0"/>
                <a:cs typeface="Courier New" panose="02070309020205020404" pitchFamily="49" charset="0"/>
              </a:rPr>
              <a:t>&gt; 3 == 4</a:t>
            </a:r>
          </a:p>
          <a:p>
            <a:r>
              <a:rPr lang="en-AU" sz="2400" b="1" dirty="0">
                <a:latin typeface="Courier New" panose="02070309020205020404" pitchFamily="49" charset="0"/>
                <a:cs typeface="Courier New" panose="02070309020205020404" pitchFamily="49" charset="0"/>
              </a:rPr>
              <a:t>[1] FALSE</a:t>
            </a:r>
          </a:p>
          <a:p>
            <a:r>
              <a:rPr lang="en-AU" sz="2400" b="1" dirty="0">
                <a:solidFill>
                  <a:srgbClr val="0000FF"/>
                </a:solidFill>
                <a:latin typeface="Courier New" panose="02070309020205020404" pitchFamily="49" charset="0"/>
                <a:cs typeface="Courier New" panose="02070309020205020404" pitchFamily="49" charset="0"/>
              </a:rPr>
              <a:t>&gt; !TRUE</a:t>
            </a:r>
          </a:p>
          <a:p>
            <a:r>
              <a:rPr lang="en-AU" sz="2400" b="1" dirty="0">
                <a:latin typeface="Courier New" panose="02070309020205020404" pitchFamily="49" charset="0"/>
                <a:cs typeface="Courier New" panose="02070309020205020404" pitchFamily="49" charset="0"/>
              </a:rPr>
              <a:t>[1] FALSE</a:t>
            </a:r>
          </a:p>
          <a:p>
            <a:r>
              <a:rPr lang="en-AU" sz="2400" b="1" dirty="0">
                <a:solidFill>
                  <a:srgbClr val="0000FF"/>
                </a:solidFill>
                <a:latin typeface="Courier New" panose="02070309020205020404" pitchFamily="49" charset="0"/>
                <a:cs typeface="Courier New" panose="02070309020205020404" pitchFamily="49" charset="0"/>
              </a:rPr>
              <a:t>&gt; (3 &lt; 4) &amp; (!FALSE)</a:t>
            </a:r>
          </a:p>
          <a:p>
            <a:r>
              <a:rPr lang="en-AU" sz="2400" b="1" dirty="0">
                <a:latin typeface="Courier New" panose="02070309020205020404" pitchFamily="49" charset="0"/>
                <a:cs typeface="Courier New" panose="02070309020205020404" pitchFamily="49" charset="0"/>
              </a:rPr>
              <a:t>[1] TRUE</a:t>
            </a:r>
          </a:p>
          <a:p>
            <a:r>
              <a:rPr lang="en-AU" sz="2400" b="1" dirty="0">
                <a:solidFill>
                  <a:srgbClr val="0000FF"/>
                </a:solidFill>
                <a:latin typeface="Courier New" panose="02070309020205020404" pitchFamily="49" charset="0"/>
                <a:cs typeface="Courier New" panose="02070309020205020404" pitchFamily="49" charset="0"/>
              </a:rPr>
              <a:t>&gt;</a:t>
            </a:r>
            <a:endParaRPr lang="en-AU" sz="2400" b="1" dirty="0">
              <a:latin typeface="Courier New" panose="02070309020205020404" pitchFamily="49" charset="0"/>
              <a:cs typeface="Courier New" panose="02070309020205020404" pitchFamily="49" charset="0"/>
            </a:endParaRPr>
          </a:p>
        </p:txBody>
      </p:sp>
      <p:sp>
        <p:nvSpPr>
          <p:cNvPr id="7" name="Slide Number Placeholder 6">
            <a:extLst>
              <a:ext uri="{FF2B5EF4-FFF2-40B4-BE49-F238E27FC236}">
                <a16:creationId xmlns:a16="http://schemas.microsoft.com/office/drawing/2014/main" id="{03E0FB79-6C12-4F2B-96D5-F1D552960B62}"/>
              </a:ext>
            </a:extLst>
          </p:cNvPr>
          <p:cNvSpPr>
            <a:spLocks noGrp="1"/>
          </p:cNvSpPr>
          <p:nvPr>
            <p:ph type="sldNum" sz="quarter" idx="12"/>
          </p:nvPr>
        </p:nvSpPr>
        <p:spPr/>
        <p:txBody>
          <a:bodyPr/>
          <a:lstStyle/>
          <a:p>
            <a:fld id="{240D8B34-1B6C-4469-8FEE-10486467FC00}" type="slidenum">
              <a:rPr lang="en-AU" smtClean="0"/>
              <a:t>22</a:t>
            </a:fld>
            <a:endParaRPr lang="en-AU"/>
          </a:p>
        </p:txBody>
      </p:sp>
    </p:spTree>
    <p:extLst>
      <p:ext uri="{BB962C8B-B14F-4D97-AF65-F5344CB8AC3E}">
        <p14:creationId xmlns:p14="http://schemas.microsoft.com/office/powerpoint/2010/main" val="507896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There are a few special values that are used in R</a:t>
            </a:r>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Special Values</a:t>
            </a:r>
          </a:p>
        </p:txBody>
      </p:sp>
      <p:graphicFrame>
        <p:nvGraphicFramePr>
          <p:cNvPr id="6" name="Table 5"/>
          <p:cNvGraphicFramePr>
            <a:graphicFrameLocks noGrp="1"/>
          </p:cNvGraphicFramePr>
          <p:nvPr>
            <p:extLst>
              <p:ext uri="{D42A27DB-BD31-4B8C-83A1-F6EECF244321}">
                <p14:modId xmlns:p14="http://schemas.microsoft.com/office/powerpoint/2010/main" val="817219118"/>
              </p:ext>
            </p:extLst>
          </p:nvPr>
        </p:nvGraphicFramePr>
        <p:xfrm>
          <a:off x="307258" y="1827644"/>
          <a:ext cx="11577483" cy="2286000"/>
        </p:xfrm>
        <a:graphic>
          <a:graphicData uri="http://schemas.openxmlformats.org/drawingml/2006/table">
            <a:tbl>
              <a:tblPr firstRow="1" bandRow="1">
                <a:tableStyleId>{2D5ABB26-0587-4C30-8999-92F81FD0307C}</a:tableStyleId>
              </a:tblPr>
              <a:tblGrid>
                <a:gridCol w="1614948">
                  <a:extLst>
                    <a:ext uri="{9D8B030D-6E8A-4147-A177-3AD203B41FA5}">
                      <a16:colId xmlns:a16="http://schemas.microsoft.com/office/drawing/2014/main" val="2516825864"/>
                    </a:ext>
                  </a:extLst>
                </a:gridCol>
                <a:gridCol w="6710517">
                  <a:extLst>
                    <a:ext uri="{9D8B030D-6E8A-4147-A177-3AD203B41FA5}">
                      <a16:colId xmlns:a16="http://schemas.microsoft.com/office/drawing/2014/main" val="2525677421"/>
                    </a:ext>
                  </a:extLst>
                </a:gridCol>
                <a:gridCol w="3252018">
                  <a:extLst>
                    <a:ext uri="{9D8B030D-6E8A-4147-A177-3AD203B41FA5}">
                      <a16:colId xmlns:a16="http://schemas.microsoft.com/office/drawing/2014/main" val="113089224"/>
                    </a:ext>
                  </a:extLst>
                </a:gridCol>
              </a:tblGrid>
              <a:tr h="370840">
                <a:tc>
                  <a:txBody>
                    <a:bodyPr/>
                    <a:lstStyle/>
                    <a:p>
                      <a:pPr algn="ctr"/>
                      <a:r>
                        <a:rPr lang="en-AU" sz="2400" dirty="0"/>
                        <a:t>variable</a:t>
                      </a:r>
                    </a:p>
                  </a:txBody>
                  <a:tcPr>
                    <a:lnB w="12700" cap="flat" cmpd="sng" algn="ctr">
                      <a:solidFill>
                        <a:schemeClr val="tx1"/>
                      </a:solidFill>
                      <a:prstDash val="solid"/>
                      <a:round/>
                      <a:headEnd type="none" w="med" len="med"/>
                      <a:tailEnd type="none" w="med" len="med"/>
                    </a:lnB>
                  </a:tcPr>
                </a:tc>
                <a:tc>
                  <a:txBody>
                    <a:bodyPr/>
                    <a:lstStyle/>
                    <a:p>
                      <a:pPr algn="ctr"/>
                      <a:r>
                        <a:rPr lang="en-AU" sz="2400" dirty="0"/>
                        <a:t>description</a:t>
                      </a:r>
                    </a:p>
                  </a:txBody>
                  <a:tcPr>
                    <a:lnB w="12700" cap="flat" cmpd="sng" algn="ctr">
                      <a:solidFill>
                        <a:schemeClr val="tx1"/>
                      </a:solidFill>
                      <a:prstDash val="solid"/>
                      <a:round/>
                      <a:headEnd type="none" w="med" len="med"/>
                      <a:tailEnd type="none" w="med" len="med"/>
                    </a:lnB>
                  </a:tcPr>
                </a:tc>
                <a:tc>
                  <a:txBody>
                    <a:bodyPr/>
                    <a:lstStyle/>
                    <a:p>
                      <a:pPr algn="ctr"/>
                      <a:r>
                        <a:rPr lang="en-AU" sz="24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627041"/>
                  </a:ext>
                </a:extLst>
              </a:tr>
              <a:tr h="370840">
                <a:tc>
                  <a:txBody>
                    <a:bodyPr/>
                    <a:lstStyle/>
                    <a:p>
                      <a:r>
                        <a:rPr lang="en-AU" sz="2400" dirty="0"/>
                        <a:t>NA</a:t>
                      </a:r>
                    </a:p>
                  </a:txBody>
                  <a:tcPr>
                    <a:lnT w="12700" cap="flat" cmpd="sng" algn="ctr">
                      <a:solidFill>
                        <a:schemeClr val="tx1"/>
                      </a:solidFill>
                      <a:prstDash val="solid"/>
                      <a:round/>
                      <a:headEnd type="none" w="med" len="med"/>
                      <a:tailEnd type="none" w="med" len="med"/>
                    </a:lnT>
                  </a:tcPr>
                </a:tc>
                <a:tc>
                  <a:txBody>
                    <a:bodyPr/>
                    <a:lstStyle/>
                    <a:p>
                      <a:r>
                        <a:rPr lang="en-AU" sz="2400" u="sng" dirty="0"/>
                        <a:t>N</a:t>
                      </a:r>
                      <a:r>
                        <a:rPr lang="en-AU" sz="2400" dirty="0"/>
                        <a:t>ot </a:t>
                      </a:r>
                      <a:r>
                        <a:rPr lang="en-AU" sz="2400" u="sng" dirty="0"/>
                        <a:t>A</a:t>
                      </a:r>
                      <a:r>
                        <a:rPr lang="en-AU" sz="2400" dirty="0"/>
                        <a:t>vailable – represent missing values</a:t>
                      </a:r>
                    </a:p>
                  </a:txBody>
                  <a:tcPr>
                    <a:lnT w="12700" cap="flat" cmpd="sng" algn="ctr">
                      <a:solidFill>
                        <a:schemeClr val="tx1"/>
                      </a:solidFill>
                      <a:prstDash val="solid"/>
                      <a:round/>
                      <a:headEnd type="none" w="med" len="med"/>
                      <a:tailEnd type="none" w="med" len="med"/>
                    </a:lnT>
                  </a:tcPr>
                </a:tc>
                <a:tc>
                  <a:txBody>
                    <a:bodyPr/>
                    <a:lstStyle/>
                    <a:p>
                      <a:r>
                        <a:rPr lang="en-AU" sz="2400" dirty="0"/>
                        <a:t>v &lt;- NA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140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err="1"/>
                        <a:t>Inf</a:t>
                      </a:r>
                      <a:r>
                        <a:rPr lang="en-AU" sz="2400" dirty="0"/>
                        <a:t>, -</a:t>
                      </a:r>
                      <a:r>
                        <a:rPr lang="en-AU" sz="2400" dirty="0" err="1"/>
                        <a:t>Inf</a:t>
                      </a:r>
                      <a:endParaRPr lang="en-AU" sz="2400" dirty="0"/>
                    </a:p>
                  </a:txBody>
                  <a:tcPr/>
                </a:tc>
                <a:tc>
                  <a:txBody>
                    <a:bodyPr/>
                    <a:lstStyle/>
                    <a:p>
                      <a:r>
                        <a:rPr lang="en-AU" sz="2400" u="sng" dirty="0"/>
                        <a:t>Inf</a:t>
                      </a:r>
                      <a:r>
                        <a:rPr lang="en-AU" sz="2400" dirty="0"/>
                        <a:t>inity, </a:t>
                      </a:r>
                      <a:r>
                        <a:rPr lang="en-AU" sz="2400" u="sng" dirty="0"/>
                        <a:t>-Inf</a:t>
                      </a:r>
                      <a:r>
                        <a:rPr lang="en-AU" sz="2400" dirty="0"/>
                        <a:t>inity – Number too big (plus or minus)</a:t>
                      </a:r>
                    </a:p>
                  </a:txBody>
                  <a:tcPr/>
                </a:tc>
                <a:tc>
                  <a:txBody>
                    <a:bodyPr/>
                    <a:lstStyle/>
                    <a:p>
                      <a:r>
                        <a:rPr lang="en-AU" sz="2400" kern="1200" dirty="0">
                          <a:solidFill>
                            <a:schemeClr val="tx1"/>
                          </a:solidFill>
                          <a:effectLst/>
                          <a:latin typeface="+mn-lt"/>
                          <a:ea typeface="+mn-ea"/>
                          <a:cs typeface="+mn-cs"/>
                        </a:rPr>
                        <a:t>2 ^ 2000, -2 ^ 2000</a:t>
                      </a:r>
                      <a:endParaRPr lang="en-AU" sz="2400" dirty="0"/>
                    </a:p>
                  </a:txBody>
                  <a:tcPr/>
                </a:tc>
                <a:extLst>
                  <a:ext uri="{0D108BD9-81ED-4DB2-BD59-A6C34878D82A}">
                    <a16:rowId xmlns:a16="http://schemas.microsoft.com/office/drawing/2014/main" val="2613958994"/>
                  </a:ext>
                </a:extLst>
              </a:tr>
              <a:tr h="370840">
                <a:tc>
                  <a:txBody>
                    <a:bodyPr/>
                    <a:lstStyle/>
                    <a:p>
                      <a:r>
                        <a:rPr lang="en-AU" sz="2400" dirty="0" err="1"/>
                        <a:t>NaN</a:t>
                      </a:r>
                      <a:endParaRPr lang="en-AU" sz="2400" dirty="0"/>
                    </a:p>
                  </a:txBody>
                  <a:tcPr/>
                </a:tc>
                <a:tc>
                  <a:txBody>
                    <a:bodyPr/>
                    <a:lstStyle/>
                    <a:p>
                      <a:r>
                        <a:rPr lang="en-AU" sz="2400" u="sng" dirty="0"/>
                        <a:t>N</a:t>
                      </a:r>
                      <a:r>
                        <a:rPr lang="en-AU" sz="2400" dirty="0"/>
                        <a:t>ot </a:t>
                      </a:r>
                      <a:r>
                        <a:rPr lang="en-AU" sz="2400" u="sng" dirty="0"/>
                        <a:t>a</a:t>
                      </a:r>
                      <a:r>
                        <a:rPr lang="en-AU" sz="2400" dirty="0"/>
                        <a:t> </a:t>
                      </a:r>
                      <a:r>
                        <a:rPr lang="en-AU" sz="2400" u="sng" dirty="0"/>
                        <a:t>N</a:t>
                      </a:r>
                      <a:r>
                        <a:rPr lang="en-AU" sz="2400" dirty="0"/>
                        <a:t>umber – result of evaluation has no sense</a:t>
                      </a:r>
                    </a:p>
                  </a:txBody>
                  <a:tcPr/>
                </a:tc>
                <a:tc>
                  <a:txBody>
                    <a:bodyPr/>
                    <a:lstStyle/>
                    <a:p>
                      <a:r>
                        <a:rPr lang="en-AU" sz="2400" dirty="0"/>
                        <a:t>0 / 0</a:t>
                      </a:r>
                    </a:p>
                  </a:txBody>
                  <a:tcPr/>
                </a:tc>
                <a:extLst>
                  <a:ext uri="{0D108BD9-81ED-4DB2-BD59-A6C34878D82A}">
                    <a16:rowId xmlns:a16="http://schemas.microsoft.com/office/drawing/2014/main" val="2694627602"/>
                  </a:ext>
                </a:extLst>
              </a:tr>
              <a:tr h="370840">
                <a:tc>
                  <a:txBody>
                    <a:bodyPr/>
                    <a:lstStyle/>
                    <a:p>
                      <a:r>
                        <a:rPr lang="en-AU" sz="2400" dirty="0"/>
                        <a:t>NULL</a:t>
                      </a:r>
                    </a:p>
                  </a:txBody>
                  <a:tcPr/>
                </a:tc>
                <a:tc>
                  <a:txBody>
                    <a:bodyPr/>
                    <a:lstStyle/>
                    <a:p>
                      <a:r>
                        <a:rPr lang="en-AU" sz="2400" u="sng" dirty="0"/>
                        <a:t>NULL</a:t>
                      </a:r>
                      <a:r>
                        <a:rPr lang="en-AU" sz="2400" dirty="0"/>
                        <a:t> object – no value, undefined, empty</a:t>
                      </a:r>
                    </a:p>
                  </a:txBody>
                  <a:tcPr/>
                </a:tc>
                <a:tc>
                  <a:txBody>
                    <a:bodyPr/>
                    <a:lstStyle/>
                    <a:p>
                      <a:r>
                        <a:rPr lang="en-AU" sz="2400" dirty="0"/>
                        <a:t>v &lt;- NULL</a:t>
                      </a:r>
                    </a:p>
                  </a:txBody>
                  <a:tcPr/>
                </a:tc>
                <a:extLst>
                  <a:ext uri="{0D108BD9-81ED-4DB2-BD59-A6C34878D82A}">
                    <a16:rowId xmlns:a16="http://schemas.microsoft.com/office/drawing/2014/main" val="60877124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1691852"/>
              </p:ext>
            </p:extLst>
          </p:nvPr>
        </p:nvGraphicFramePr>
        <p:xfrm>
          <a:off x="307258" y="4331761"/>
          <a:ext cx="3910782" cy="2286000"/>
        </p:xfrm>
        <a:graphic>
          <a:graphicData uri="http://schemas.openxmlformats.org/drawingml/2006/table">
            <a:tbl>
              <a:tblPr firstRow="1" bandRow="1">
                <a:tableStyleId>{2D5ABB26-0587-4C30-8999-92F81FD0307C}</a:tableStyleId>
              </a:tblPr>
              <a:tblGrid>
                <a:gridCol w="1617407">
                  <a:extLst>
                    <a:ext uri="{9D8B030D-6E8A-4147-A177-3AD203B41FA5}">
                      <a16:colId xmlns:a16="http://schemas.microsoft.com/office/drawing/2014/main" val="1256045980"/>
                    </a:ext>
                  </a:extLst>
                </a:gridCol>
                <a:gridCol w="2293375">
                  <a:extLst>
                    <a:ext uri="{9D8B030D-6E8A-4147-A177-3AD203B41FA5}">
                      <a16:colId xmlns:a16="http://schemas.microsoft.com/office/drawing/2014/main" val="1093069552"/>
                    </a:ext>
                  </a:extLst>
                </a:gridCol>
              </a:tblGrid>
              <a:tr h="370840">
                <a:tc>
                  <a:txBody>
                    <a:bodyPr/>
                    <a:lstStyle/>
                    <a:p>
                      <a:pPr algn="ctr"/>
                      <a:r>
                        <a:rPr lang="en-AU" sz="2400" dirty="0"/>
                        <a:t>variable</a:t>
                      </a:r>
                    </a:p>
                  </a:txBody>
                  <a:tcPr>
                    <a:lnB w="12700" cap="flat" cmpd="sng" algn="ctr">
                      <a:solidFill>
                        <a:schemeClr val="tx1"/>
                      </a:solidFill>
                      <a:prstDash val="solid"/>
                      <a:round/>
                      <a:headEnd type="none" w="med" len="med"/>
                      <a:tailEnd type="none" w="med" len="med"/>
                    </a:lnB>
                  </a:tcPr>
                </a:tc>
                <a:tc>
                  <a:txBody>
                    <a:bodyPr/>
                    <a:lstStyle/>
                    <a:p>
                      <a:pPr algn="ctr"/>
                      <a:r>
                        <a:rPr lang="en-AU" sz="2400" dirty="0" err="1"/>
                        <a:t>typeof</a:t>
                      </a:r>
                      <a:r>
                        <a:rPr lang="en-AU" sz="24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02634"/>
                  </a:ext>
                </a:extLst>
              </a:tr>
              <a:tr h="370840">
                <a:tc>
                  <a:txBody>
                    <a:bodyPr/>
                    <a:lstStyle/>
                    <a:p>
                      <a:r>
                        <a:rPr lang="en-AU" sz="2400" dirty="0"/>
                        <a:t>NA</a:t>
                      </a:r>
                    </a:p>
                  </a:txBody>
                  <a:tcPr>
                    <a:lnT w="12700" cap="flat" cmpd="sng" algn="ctr">
                      <a:solidFill>
                        <a:schemeClr val="tx1"/>
                      </a:solidFill>
                      <a:prstDash val="solid"/>
                      <a:round/>
                      <a:headEnd type="none" w="med" len="med"/>
                      <a:tailEnd type="none" w="med" len="med"/>
                    </a:lnT>
                  </a:tcPr>
                </a:tc>
                <a:tc>
                  <a:txBody>
                    <a:bodyPr/>
                    <a:lstStyle/>
                    <a:p>
                      <a:r>
                        <a:rPr lang="en-AU" sz="2400" dirty="0"/>
                        <a:t>logical</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897838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err="1"/>
                        <a:t>Inf</a:t>
                      </a:r>
                      <a:r>
                        <a:rPr lang="en-AU" sz="2400" dirty="0"/>
                        <a:t>, -</a:t>
                      </a:r>
                      <a:r>
                        <a:rPr lang="en-AU" sz="2400" dirty="0" err="1"/>
                        <a:t>Inf</a:t>
                      </a:r>
                      <a:endParaRPr lang="en-AU" sz="2400" dirty="0"/>
                    </a:p>
                  </a:txBody>
                  <a:tcPr/>
                </a:tc>
                <a:tc>
                  <a:txBody>
                    <a:bodyPr/>
                    <a:lstStyle/>
                    <a:p>
                      <a:r>
                        <a:rPr lang="en-AU" sz="2400" u="none" dirty="0"/>
                        <a:t>double</a:t>
                      </a:r>
                    </a:p>
                  </a:txBody>
                  <a:tcPr/>
                </a:tc>
                <a:extLst>
                  <a:ext uri="{0D108BD9-81ED-4DB2-BD59-A6C34878D82A}">
                    <a16:rowId xmlns:a16="http://schemas.microsoft.com/office/drawing/2014/main" val="334779912"/>
                  </a:ext>
                </a:extLst>
              </a:tr>
              <a:tr h="370840">
                <a:tc>
                  <a:txBody>
                    <a:bodyPr/>
                    <a:lstStyle/>
                    <a:p>
                      <a:r>
                        <a:rPr lang="en-AU" sz="2400" dirty="0" err="1"/>
                        <a:t>NaN</a:t>
                      </a:r>
                      <a:endParaRPr lang="en-AU" sz="2400" dirty="0"/>
                    </a:p>
                  </a:txBody>
                  <a:tcPr/>
                </a:tc>
                <a:tc>
                  <a:txBody>
                    <a:bodyPr/>
                    <a:lstStyle/>
                    <a:p>
                      <a:r>
                        <a:rPr lang="en-AU" sz="2400" u="none" dirty="0"/>
                        <a:t>double</a:t>
                      </a:r>
                    </a:p>
                  </a:txBody>
                  <a:tcPr/>
                </a:tc>
                <a:extLst>
                  <a:ext uri="{0D108BD9-81ED-4DB2-BD59-A6C34878D82A}">
                    <a16:rowId xmlns:a16="http://schemas.microsoft.com/office/drawing/2014/main" val="653470776"/>
                  </a:ext>
                </a:extLst>
              </a:tr>
              <a:tr h="370840">
                <a:tc>
                  <a:txBody>
                    <a:bodyPr/>
                    <a:lstStyle/>
                    <a:p>
                      <a:r>
                        <a:rPr lang="en-AU" sz="2400" dirty="0"/>
                        <a:t>NULL</a:t>
                      </a:r>
                    </a:p>
                  </a:txBody>
                  <a:tcPr/>
                </a:tc>
                <a:tc>
                  <a:txBody>
                    <a:bodyPr/>
                    <a:lstStyle/>
                    <a:p>
                      <a:r>
                        <a:rPr lang="en-AU" sz="2400" u="none" dirty="0"/>
                        <a:t>NULL</a:t>
                      </a:r>
                    </a:p>
                  </a:txBody>
                  <a:tcPr/>
                </a:tc>
                <a:extLst>
                  <a:ext uri="{0D108BD9-81ED-4DB2-BD59-A6C34878D82A}">
                    <a16:rowId xmlns:a16="http://schemas.microsoft.com/office/drawing/2014/main" val="3986126246"/>
                  </a:ext>
                </a:extLst>
              </a:tr>
            </a:tbl>
          </a:graphicData>
        </a:graphic>
      </p:graphicFrame>
      <p:sp>
        <p:nvSpPr>
          <p:cNvPr id="5" name="Slide Number Placeholder 4">
            <a:extLst>
              <a:ext uri="{FF2B5EF4-FFF2-40B4-BE49-F238E27FC236}">
                <a16:creationId xmlns:a16="http://schemas.microsoft.com/office/drawing/2014/main" id="{152DEA8E-38B3-42D2-A5B6-6EE3160FC5D8}"/>
              </a:ext>
            </a:extLst>
          </p:cNvPr>
          <p:cNvSpPr>
            <a:spLocks noGrp="1"/>
          </p:cNvSpPr>
          <p:nvPr>
            <p:ph type="sldNum" sz="quarter" idx="12"/>
          </p:nvPr>
        </p:nvSpPr>
        <p:spPr/>
        <p:txBody>
          <a:bodyPr/>
          <a:lstStyle/>
          <a:p>
            <a:fld id="{240D8B34-1B6C-4469-8FEE-10486467FC00}" type="slidenum">
              <a:rPr lang="en-AU" smtClean="0"/>
              <a:t>23</a:t>
            </a:fld>
            <a:endParaRPr lang="en-AU"/>
          </a:p>
        </p:txBody>
      </p:sp>
    </p:spTree>
    <p:extLst>
      <p:ext uri="{BB962C8B-B14F-4D97-AF65-F5344CB8AC3E}">
        <p14:creationId xmlns:p14="http://schemas.microsoft.com/office/powerpoint/2010/main" val="84199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b="1" dirty="0"/>
              <a:t>Data structure</a:t>
            </a:r>
            <a:r>
              <a:rPr lang="en-AU" sz="2400" dirty="0"/>
              <a:t> is a way of organizing and storing data in a computer.</a:t>
            </a:r>
          </a:p>
          <a:p>
            <a:pPr>
              <a:lnSpc>
                <a:spcPct val="125000"/>
              </a:lnSpc>
            </a:pPr>
            <a:r>
              <a:rPr lang="en-AU" sz="2400" dirty="0"/>
              <a:t>Relation and difference between </a:t>
            </a:r>
            <a:r>
              <a:rPr lang="en-AU" sz="2400" b="1" dirty="0"/>
              <a:t>data structure</a:t>
            </a:r>
            <a:r>
              <a:rPr lang="en-AU" sz="2400" dirty="0"/>
              <a:t> and </a:t>
            </a:r>
            <a:r>
              <a:rPr lang="en-AU" sz="2400" b="1" dirty="0"/>
              <a:t>data type</a:t>
            </a:r>
          </a:p>
          <a:p>
            <a:pPr lvl="1">
              <a:lnSpc>
                <a:spcPct val="125000"/>
              </a:lnSpc>
            </a:pPr>
            <a:r>
              <a:rPr lang="en-AU" b="1" dirty="0"/>
              <a:t>Data structure</a:t>
            </a:r>
            <a:r>
              <a:rPr lang="en-AU" dirty="0"/>
              <a:t> is an abstract description of a way of organizing data.</a:t>
            </a:r>
          </a:p>
          <a:p>
            <a:pPr lvl="1">
              <a:lnSpc>
                <a:spcPct val="125000"/>
              </a:lnSpc>
            </a:pPr>
            <a:r>
              <a:rPr lang="en-AU" b="1" dirty="0"/>
              <a:t>Data type</a:t>
            </a:r>
            <a:r>
              <a:rPr lang="en-AU" dirty="0"/>
              <a:t> describes pieces of data that all share a common property.</a:t>
            </a:r>
          </a:p>
          <a:p>
            <a:pPr lvl="1">
              <a:lnSpc>
                <a:spcPct val="125000"/>
              </a:lnSpc>
            </a:pPr>
            <a:r>
              <a:rPr lang="en-AU" sz="2400" dirty="0"/>
              <a:t>It is easier to understand on example:</a:t>
            </a:r>
          </a:p>
          <a:p>
            <a:pPr marL="914400" lvl="2" indent="0">
              <a:lnSpc>
                <a:spcPct val="125000"/>
              </a:lnSpc>
              <a:buNone/>
            </a:pPr>
            <a:r>
              <a:rPr lang="en-AU" sz="2400" dirty="0"/>
              <a:t>Vector of integer numbers, e.g. [1, 2, 3, 4]: </a:t>
            </a:r>
          </a:p>
          <a:p>
            <a:pPr marL="914400" lvl="2" indent="0">
              <a:lnSpc>
                <a:spcPct val="125000"/>
              </a:lnSpc>
              <a:buNone/>
            </a:pPr>
            <a:r>
              <a:rPr lang="en-AU" sz="2400" dirty="0"/>
              <a:t>Vector is the data structure, integer is the data type. </a:t>
            </a:r>
            <a:br>
              <a:rPr lang="en-AU" sz="2400" dirty="0"/>
            </a:br>
            <a:r>
              <a:rPr lang="en-AU" sz="2400" dirty="0"/>
              <a:t>Vector is a way of organizing and storing data (1-dimensional, ordered list of elements); </a:t>
            </a:r>
            <a:br>
              <a:rPr lang="en-AU" sz="2400" dirty="0"/>
            </a:br>
            <a:r>
              <a:rPr lang="en-AU" sz="2400" dirty="0"/>
              <a:t>Integer is a property of the data being stored.</a:t>
            </a:r>
          </a:p>
          <a:p>
            <a:pPr>
              <a:lnSpc>
                <a:spcPct val="125000"/>
              </a:lnSpc>
            </a:pPr>
            <a:r>
              <a:rPr lang="en-AU" sz="2400" dirty="0"/>
              <a:t>Scalar – a single value of a specified data type, e.g. 0, 9, TRUE, “Home”. Scalar can be seen as a naïve data structure storing only a single element of given type.</a:t>
            </a:r>
          </a:p>
          <a:p>
            <a:pPr>
              <a:lnSpc>
                <a:spcPct val="125000"/>
              </a:lnSpc>
            </a:pPr>
            <a:endParaRPr lang="en-AU" sz="2400" dirty="0"/>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a:t>
            </a:r>
          </a:p>
        </p:txBody>
      </p:sp>
      <p:sp>
        <p:nvSpPr>
          <p:cNvPr id="5" name="Slide Number Placeholder 4">
            <a:extLst>
              <a:ext uri="{FF2B5EF4-FFF2-40B4-BE49-F238E27FC236}">
                <a16:creationId xmlns:a16="http://schemas.microsoft.com/office/drawing/2014/main" id="{EED84AB5-8FD2-402D-A849-B4DF852E3321}"/>
              </a:ext>
            </a:extLst>
          </p:cNvPr>
          <p:cNvSpPr>
            <a:spLocks noGrp="1"/>
          </p:cNvSpPr>
          <p:nvPr>
            <p:ph type="sldNum" sz="quarter" idx="12"/>
          </p:nvPr>
        </p:nvSpPr>
        <p:spPr/>
        <p:txBody>
          <a:bodyPr/>
          <a:lstStyle/>
          <a:p>
            <a:fld id="{240D8B34-1B6C-4469-8FEE-10486467FC00}" type="slidenum">
              <a:rPr lang="en-AU" smtClean="0"/>
              <a:t>24</a:t>
            </a:fld>
            <a:endParaRPr lang="en-AU"/>
          </a:p>
        </p:txBody>
      </p:sp>
    </p:spTree>
    <p:extLst>
      <p:ext uri="{BB962C8B-B14F-4D97-AF65-F5344CB8AC3E}">
        <p14:creationId xmlns:p14="http://schemas.microsoft.com/office/powerpoint/2010/main" val="7517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In most programming languages scalar is the basic way of storing data. That is how you store a result from e.g. summation of numbers, even the numbers themselves.</a:t>
            </a:r>
          </a:p>
          <a:p>
            <a:pPr>
              <a:lnSpc>
                <a:spcPct val="125000"/>
              </a:lnSpc>
            </a:pPr>
            <a:endParaRPr lang="en-AU" sz="1000" dirty="0"/>
          </a:p>
          <a:p>
            <a:pPr>
              <a:lnSpc>
                <a:spcPct val="125000"/>
              </a:lnSpc>
            </a:pPr>
            <a:r>
              <a:rPr lang="en-AU" sz="2400" b="1" dirty="0"/>
              <a:t>There are no scalars in R. </a:t>
            </a:r>
          </a:p>
          <a:p>
            <a:pPr>
              <a:lnSpc>
                <a:spcPct val="125000"/>
              </a:lnSpc>
            </a:pPr>
            <a:r>
              <a:rPr lang="en-AU" sz="2400" dirty="0"/>
              <a:t>The simplest data structure is </a:t>
            </a:r>
            <a:r>
              <a:rPr lang="en-AU" sz="2400" b="1" dirty="0"/>
              <a:t>vector</a:t>
            </a:r>
            <a:r>
              <a:rPr lang="en-AU" sz="2400" dirty="0"/>
              <a:t>. Scalar is represented by a vector with only one element. Precisely speaking it is </a:t>
            </a:r>
            <a:r>
              <a:rPr lang="en-AU" sz="2400" b="1" dirty="0"/>
              <a:t>atomic vector</a:t>
            </a:r>
            <a:r>
              <a:rPr lang="en-AU" sz="2400" dirty="0"/>
              <a:t>. The ‘atomic’ means that all elements of the vector are of the same type, e.g. integer, double, character or logical. In other words it means that the atomic vector is </a:t>
            </a:r>
            <a:r>
              <a:rPr lang="en-AU" sz="2400" b="1" dirty="0"/>
              <a:t>homogenous </a:t>
            </a:r>
            <a:r>
              <a:rPr lang="en-AU" sz="2400" dirty="0"/>
              <a:t>in opposite to </a:t>
            </a:r>
            <a:r>
              <a:rPr lang="en-AU" sz="2400" b="1" dirty="0"/>
              <a:t>heterogeneous</a:t>
            </a:r>
            <a:r>
              <a:rPr lang="en-AU" sz="2400" dirty="0"/>
              <a:t>. </a:t>
            </a:r>
            <a:r>
              <a:rPr lang="en-AU" sz="2400" b="1" dirty="0"/>
              <a:t>Heterogeneous</a:t>
            </a:r>
            <a:r>
              <a:rPr lang="en-AU" sz="2400" dirty="0"/>
              <a:t> data structure do not require all elements to be of the same data type.</a:t>
            </a: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a:t>
            </a:r>
          </a:p>
        </p:txBody>
      </p:sp>
      <p:pic>
        <p:nvPicPr>
          <p:cNvPr id="4" name="Picture 3"/>
          <p:cNvPicPr>
            <a:picLocks noChangeAspect="1"/>
          </p:cNvPicPr>
          <p:nvPr/>
        </p:nvPicPr>
        <p:blipFill>
          <a:blip r:embed="rId2"/>
          <a:stretch>
            <a:fillRect/>
          </a:stretch>
        </p:blipFill>
        <p:spPr>
          <a:xfrm>
            <a:off x="3717373" y="1934415"/>
            <a:ext cx="699769" cy="755228"/>
          </a:xfrm>
          <a:prstGeom prst="rect">
            <a:avLst/>
          </a:prstGeom>
          <a:solidFill>
            <a:schemeClr val="bg1"/>
          </a:solidFill>
        </p:spPr>
      </p:pic>
      <p:sp>
        <p:nvSpPr>
          <p:cNvPr id="6" name="Slide Number Placeholder 5">
            <a:extLst>
              <a:ext uri="{FF2B5EF4-FFF2-40B4-BE49-F238E27FC236}">
                <a16:creationId xmlns:a16="http://schemas.microsoft.com/office/drawing/2014/main" id="{28F80A4D-5382-4209-84B3-4B2BBDC1A13E}"/>
              </a:ext>
            </a:extLst>
          </p:cNvPr>
          <p:cNvSpPr>
            <a:spLocks noGrp="1"/>
          </p:cNvSpPr>
          <p:nvPr>
            <p:ph type="sldNum" sz="quarter" idx="12"/>
          </p:nvPr>
        </p:nvSpPr>
        <p:spPr/>
        <p:txBody>
          <a:bodyPr/>
          <a:lstStyle/>
          <a:p>
            <a:fld id="{240D8B34-1B6C-4469-8FEE-10486467FC00}" type="slidenum">
              <a:rPr lang="en-AU" smtClean="0"/>
              <a:t>25</a:t>
            </a:fld>
            <a:endParaRPr lang="en-AU"/>
          </a:p>
        </p:txBody>
      </p:sp>
    </p:spTree>
    <p:extLst>
      <p:ext uri="{BB962C8B-B14F-4D97-AF65-F5344CB8AC3E}">
        <p14:creationId xmlns:p14="http://schemas.microsoft.com/office/powerpoint/2010/main" val="2494329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Fundamental Data structures in R</a:t>
            </a:r>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00000"/>
              </a:lnSpc>
            </a:pPr>
            <a:r>
              <a:rPr lang="en-AU" sz="2400" b="1" dirty="0"/>
              <a:t>vector</a:t>
            </a:r>
            <a:r>
              <a:rPr lang="en-AU" sz="2400" dirty="0"/>
              <a:t> – as in algebra, 1-dimensional, ordered list of elements of the same type</a:t>
            </a:r>
          </a:p>
          <a:p>
            <a:pPr>
              <a:lnSpc>
                <a:spcPct val="100000"/>
              </a:lnSpc>
            </a:pPr>
            <a:r>
              <a:rPr lang="en-AU" sz="2400" b="1" dirty="0"/>
              <a:t>list</a:t>
            </a:r>
            <a:r>
              <a:rPr lang="en-AU" sz="2400" dirty="0"/>
              <a:t> – similar as vector only the elements may be of different data type or even data structure</a:t>
            </a:r>
          </a:p>
          <a:p>
            <a:pPr>
              <a:lnSpc>
                <a:spcPct val="100000"/>
              </a:lnSpc>
            </a:pPr>
            <a:r>
              <a:rPr lang="en-AU" sz="2400" b="1" dirty="0"/>
              <a:t>matrix</a:t>
            </a:r>
            <a:r>
              <a:rPr lang="en-AU" sz="2400" dirty="0"/>
              <a:t> – as in algebra, 2-dimensional extension to vector</a:t>
            </a:r>
          </a:p>
          <a:p>
            <a:pPr>
              <a:lnSpc>
                <a:spcPct val="100000"/>
              </a:lnSpc>
            </a:pPr>
            <a:r>
              <a:rPr lang="en-AU" sz="2400" b="1" dirty="0"/>
              <a:t>data frame</a:t>
            </a:r>
            <a:r>
              <a:rPr lang="en-AU" sz="2400" dirty="0"/>
              <a:t> – 2-dimensional data structure: a list of vectors. Can be seen as a matrix where each row in a column must be of the same type, but the type may differ between columns.</a:t>
            </a:r>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 in R</a:t>
            </a:r>
          </a:p>
        </p:txBody>
      </p:sp>
      <p:graphicFrame>
        <p:nvGraphicFramePr>
          <p:cNvPr id="5" name="Table 4"/>
          <p:cNvGraphicFramePr>
            <a:graphicFrameLocks noGrp="1"/>
          </p:cNvGraphicFramePr>
          <p:nvPr>
            <p:extLst>
              <p:ext uri="{D42A27DB-BD31-4B8C-83A1-F6EECF244321}">
                <p14:modId xmlns:p14="http://schemas.microsoft.com/office/powerpoint/2010/main" val="2962209693"/>
              </p:ext>
            </p:extLst>
          </p:nvPr>
        </p:nvGraphicFramePr>
        <p:xfrm>
          <a:off x="580676" y="1294578"/>
          <a:ext cx="10245286" cy="2651760"/>
        </p:xfrm>
        <a:graphic>
          <a:graphicData uri="http://schemas.openxmlformats.org/drawingml/2006/table">
            <a:tbl>
              <a:tblPr firstRow="1" bandRow="1">
                <a:tableStyleId>{2D5ABB26-0587-4C30-8999-92F81FD0307C}</a:tableStyleId>
              </a:tblPr>
              <a:tblGrid>
                <a:gridCol w="5122643">
                  <a:extLst>
                    <a:ext uri="{9D8B030D-6E8A-4147-A177-3AD203B41FA5}">
                      <a16:colId xmlns:a16="http://schemas.microsoft.com/office/drawing/2014/main" val="1701295832"/>
                    </a:ext>
                  </a:extLst>
                </a:gridCol>
                <a:gridCol w="5122643">
                  <a:extLst>
                    <a:ext uri="{9D8B030D-6E8A-4147-A177-3AD203B41FA5}">
                      <a16:colId xmlns:a16="http://schemas.microsoft.com/office/drawing/2014/main" val="3200231504"/>
                    </a:ext>
                  </a:extLst>
                </a:gridCol>
              </a:tblGrid>
              <a:tr h="344126">
                <a:tc>
                  <a:txBody>
                    <a:bodyPr/>
                    <a:lstStyle/>
                    <a:p>
                      <a:pPr algn="ctr"/>
                      <a:r>
                        <a:rPr lang="en-AU" sz="2400" dirty="0"/>
                        <a:t>homogenous</a:t>
                      </a:r>
                    </a:p>
                  </a:txBody>
                  <a:tcPr>
                    <a:lnB w="12700" cap="flat" cmpd="sng" algn="ctr">
                      <a:solidFill>
                        <a:schemeClr val="tx1"/>
                      </a:solidFill>
                      <a:prstDash val="solid"/>
                      <a:round/>
                      <a:headEnd type="none" w="med" len="med"/>
                      <a:tailEnd type="none" w="med" len="med"/>
                    </a:lnB>
                  </a:tcPr>
                </a:tc>
                <a:tc>
                  <a:txBody>
                    <a:bodyPr/>
                    <a:lstStyle/>
                    <a:p>
                      <a:pPr algn="ctr"/>
                      <a:r>
                        <a:rPr lang="en-AU" sz="2400" dirty="0"/>
                        <a:t>heterogeneous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93530"/>
                  </a:ext>
                </a:extLst>
              </a:tr>
              <a:tr h="344126">
                <a:tc>
                  <a:txBody>
                    <a:bodyPr/>
                    <a:lstStyle/>
                    <a:p>
                      <a:r>
                        <a:rPr lang="en-AU" sz="2400" b="1" dirty="0"/>
                        <a:t>vector</a:t>
                      </a:r>
                      <a:r>
                        <a:rPr lang="en-AU" sz="2400" dirty="0"/>
                        <a:t> (atomic)</a:t>
                      </a:r>
                    </a:p>
                  </a:txBody>
                  <a:tcPr>
                    <a:lnT w="12700" cap="flat" cmpd="sng" algn="ctr">
                      <a:solidFill>
                        <a:schemeClr val="tx1"/>
                      </a:solidFill>
                      <a:prstDash val="solid"/>
                      <a:round/>
                      <a:headEnd type="none" w="med" len="med"/>
                      <a:tailEnd type="none" w="med" len="med"/>
                    </a:lnT>
                  </a:tcPr>
                </a:tc>
                <a:tc>
                  <a:txBody>
                    <a:bodyPr/>
                    <a:lstStyle/>
                    <a:p>
                      <a:r>
                        <a:rPr lang="en-AU" sz="2400" b="1" dirty="0"/>
                        <a:t>list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7518778"/>
                  </a:ext>
                </a:extLst>
              </a:tr>
              <a:tr h="344126">
                <a:tc>
                  <a:txBody>
                    <a:bodyPr/>
                    <a:lstStyle/>
                    <a:p>
                      <a:r>
                        <a:rPr lang="en-AU" sz="2400" b="1" dirty="0"/>
                        <a:t>matrix</a:t>
                      </a:r>
                    </a:p>
                  </a:txBody>
                  <a:tcPr/>
                </a:tc>
                <a:tc>
                  <a:txBody>
                    <a:bodyPr/>
                    <a:lstStyle/>
                    <a:p>
                      <a:r>
                        <a:rPr lang="en-AU" sz="2400" b="1" dirty="0"/>
                        <a:t>data frame</a:t>
                      </a:r>
                    </a:p>
                  </a:txBody>
                  <a:tcPr/>
                </a:tc>
                <a:extLst>
                  <a:ext uri="{0D108BD9-81ED-4DB2-BD59-A6C34878D82A}">
                    <a16:rowId xmlns:a16="http://schemas.microsoft.com/office/drawing/2014/main" val="2761195065"/>
                  </a:ext>
                </a:extLst>
              </a:tr>
              <a:tr h="344126">
                <a:tc>
                  <a:txBody>
                    <a:bodyPr/>
                    <a:lstStyle/>
                    <a:p>
                      <a:r>
                        <a:rPr lang="en-AU" sz="2400" dirty="0"/>
                        <a:t>array (multidimensional matrix)</a:t>
                      </a:r>
                    </a:p>
                  </a:txBody>
                  <a:tcPr/>
                </a:tc>
                <a:tc>
                  <a:txBody>
                    <a:bodyPr/>
                    <a:lstStyle/>
                    <a:p>
                      <a:endParaRPr lang="en-AU" sz="2400"/>
                    </a:p>
                  </a:txBody>
                  <a:tcPr/>
                </a:tc>
                <a:extLst>
                  <a:ext uri="{0D108BD9-81ED-4DB2-BD59-A6C34878D82A}">
                    <a16:rowId xmlns:a16="http://schemas.microsoft.com/office/drawing/2014/main" val="130658832"/>
                  </a:ext>
                </a:extLst>
              </a:tr>
              <a:tr h="619426">
                <a:tc>
                  <a:txBody>
                    <a:bodyPr/>
                    <a:lstStyle/>
                    <a:p>
                      <a:r>
                        <a:rPr lang="en-AU" sz="2400" dirty="0"/>
                        <a:t>factor (vector able to store only elements of predefined values)</a:t>
                      </a:r>
                    </a:p>
                  </a:txBody>
                  <a:tcPr/>
                </a:tc>
                <a:tc>
                  <a:txBody>
                    <a:bodyPr/>
                    <a:lstStyle/>
                    <a:p>
                      <a:endParaRPr lang="en-AU" sz="2400" dirty="0"/>
                    </a:p>
                  </a:txBody>
                  <a:tcPr/>
                </a:tc>
                <a:extLst>
                  <a:ext uri="{0D108BD9-81ED-4DB2-BD59-A6C34878D82A}">
                    <a16:rowId xmlns:a16="http://schemas.microsoft.com/office/drawing/2014/main" val="3726346812"/>
                  </a:ext>
                </a:extLst>
              </a:tr>
            </a:tbl>
          </a:graphicData>
        </a:graphic>
      </p:graphicFrame>
      <p:sp>
        <p:nvSpPr>
          <p:cNvPr id="6" name="Slide Number Placeholder 5">
            <a:extLst>
              <a:ext uri="{FF2B5EF4-FFF2-40B4-BE49-F238E27FC236}">
                <a16:creationId xmlns:a16="http://schemas.microsoft.com/office/drawing/2014/main" id="{718D5A0F-0B42-49C9-B9EA-D927E5C66A9F}"/>
              </a:ext>
            </a:extLst>
          </p:cNvPr>
          <p:cNvSpPr>
            <a:spLocks noGrp="1"/>
          </p:cNvSpPr>
          <p:nvPr>
            <p:ph type="sldNum" sz="quarter" idx="12"/>
          </p:nvPr>
        </p:nvSpPr>
        <p:spPr/>
        <p:txBody>
          <a:bodyPr/>
          <a:lstStyle/>
          <a:p>
            <a:fld id="{240D8B34-1B6C-4469-8FEE-10486467FC00}" type="slidenum">
              <a:rPr lang="en-AU" smtClean="0"/>
              <a:t>26</a:t>
            </a:fld>
            <a:endParaRPr lang="en-AU"/>
          </a:p>
        </p:txBody>
      </p:sp>
    </p:spTree>
    <p:extLst>
      <p:ext uri="{BB962C8B-B14F-4D97-AF65-F5344CB8AC3E}">
        <p14:creationId xmlns:p14="http://schemas.microsoft.com/office/powerpoint/2010/main" val="270122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err="1">
                <a:solidFill>
                  <a:srgbClr val="C00000"/>
                </a:solidFill>
              </a:rPr>
              <a:t>Subsetting</a:t>
            </a:r>
            <a:endParaRPr lang="en-AU" b="1" dirty="0">
              <a:solidFill>
                <a:srgbClr val="C00000"/>
              </a:solidFill>
            </a:endParaRPr>
          </a:p>
        </p:txBody>
      </p:sp>
      <p:sp>
        <p:nvSpPr>
          <p:cNvPr id="3" name="Content Placeholder 2"/>
          <p:cNvSpPr>
            <a:spLocks noGrp="1"/>
          </p:cNvSpPr>
          <p:nvPr>
            <p:ph idx="1"/>
          </p:nvPr>
        </p:nvSpPr>
        <p:spPr>
          <a:xfrm>
            <a:off x="394570" y="870559"/>
            <a:ext cx="11642042" cy="5987441"/>
          </a:xfrm>
        </p:spPr>
        <p:txBody>
          <a:bodyPr>
            <a:noAutofit/>
          </a:bodyPr>
          <a:lstStyle/>
          <a:p>
            <a:pPr>
              <a:lnSpc>
                <a:spcPct val="125000"/>
              </a:lnSpc>
            </a:pPr>
            <a:r>
              <a:rPr lang="en-AU" dirty="0"/>
              <a:t>Indexing with positive numbers</a:t>
            </a:r>
          </a:p>
          <a:p>
            <a:pPr>
              <a:lnSpc>
                <a:spcPct val="125000"/>
              </a:lnSpc>
            </a:pPr>
            <a:r>
              <a:rPr lang="en-AU" dirty="0"/>
              <a:t>Indexing with vectors</a:t>
            </a:r>
          </a:p>
          <a:p>
            <a:pPr>
              <a:lnSpc>
                <a:spcPct val="125000"/>
              </a:lnSpc>
            </a:pPr>
            <a:r>
              <a:rPr lang="en-AU" dirty="0"/>
              <a:t>Empty indexes</a:t>
            </a:r>
          </a:p>
          <a:p>
            <a:pPr>
              <a:lnSpc>
                <a:spcPct val="125000"/>
              </a:lnSpc>
            </a:pPr>
            <a:r>
              <a:rPr lang="en-AU" dirty="0"/>
              <a:t>Negative indexes</a:t>
            </a:r>
          </a:p>
          <a:p>
            <a:pPr>
              <a:lnSpc>
                <a:spcPct val="125000"/>
              </a:lnSpc>
            </a:pPr>
            <a:r>
              <a:rPr lang="en-AU" dirty="0"/>
              <a:t>Indexing with logical values</a:t>
            </a:r>
          </a:p>
          <a:p>
            <a:pPr>
              <a:lnSpc>
                <a:spcPct val="125000"/>
              </a:lnSpc>
            </a:pPr>
            <a:r>
              <a:rPr lang="en-AU" dirty="0"/>
              <a:t>Dollar operator, </a:t>
            </a:r>
            <a:r>
              <a:rPr lang="en-AU" sz="3600" b="1" dirty="0">
                <a:latin typeface="Courier New" panose="02070309020205020404" pitchFamily="49" charset="0"/>
                <a:cs typeface="Courier New" panose="02070309020205020404" pitchFamily="49" charset="0"/>
              </a:rPr>
              <a:t>$</a:t>
            </a:r>
            <a:endParaRPr lang="en-AU" sz="3600" dirty="0"/>
          </a:p>
          <a:p>
            <a:pPr>
              <a:lnSpc>
                <a:spcPct val="100000"/>
              </a:lnSpc>
            </a:pPr>
            <a:endParaRPr lang="en-AU" sz="1000" dirty="0"/>
          </a:p>
          <a:p>
            <a:pPr marL="0" indent="0">
              <a:lnSpc>
                <a:spcPct val="100000"/>
              </a:lnSpc>
              <a:buNone/>
            </a:pPr>
            <a:r>
              <a:rPr lang="en-AU" sz="2400" dirty="0"/>
              <a:t>R’s </a:t>
            </a:r>
            <a:r>
              <a:rPr lang="en-AU" sz="2400" dirty="0" err="1"/>
              <a:t>subsetting</a:t>
            </a:r>
            <a:r>
              <a:rPr lang="en-AU" sz="2400" dirty="0"/>
              <a:t> operators are powerful and fast. Mastery of </a:t>
            </a:r>
            <a:r>
              <a:rPr lang="en-AU" sz="2400" dirty="0" err="1"/>
              <a:t>subsetting</a:t>
            </a:r>
            <a:r>
              <a:rPr lang="en-AU" sz="2400" dirty="0"/>
              <a:t> allows you to succinctly express complex operations in a way that few other languages can match. </a:t>
            </a:r>
            <a:r>
              <a:rPr lang="en-AU" sz="2400" dirty="0" err="1"/>
              <a:t>Subsetting</a:t>
            </a:r>
            <a:r>
              <a:rPr lang="en-AU" sz="2400" dirty="0"/>
              <a:t> is hard to learn because you need to master a number of interrelated concepts </a:t>
            </a:r>
            <a:r>
              <a:rPr lang="en-AU" sz="1800" dirty="0"/>
              <a:t>(Advanced R, </a:t>
            </a:r>
            <a:r>
              <a:rPr lang="en-AU" sz="1800" dirty="0">
                <a:hlinkClick r:id="rId2"/>
              </a:rPr>
              <a:t>http://adv-r.had.co.nz/Subsetting.html</a:t>
            </a:r>
            <a:r>
              <a:rPr lang="en-AU" sz="1800" dirty="0"/>
              <a:t>)</a:t>
            </a:r>
          </a:p>
        </p:txBody>
      </p:sp>
      <p:sp>
        <p:nvSpPr>
          <p:cNvPr id="4" name="TextBox 3">
            <a:extLst>
              <a:ext uri="{FF2B5EF4-FFF2-40B4-BE49-F238E27FC236}">
                <a16:creationId xmlns:a16="http://schemas.microsoft.com/office/drawing/2014/main" id="{9B98C520-6280-4E50-9EE3-2BB4A6444240}"/>
              </a:ext>
            </a:extLst>
          </p:cNvPr>
          <p:cNvSpPr txBox="1"/>
          <p:nvPr/>
        </p:nvSpPr>
        <p:spPr>
          <a:xfrm>
            <a:off x="7164889" y="1590805"/>
            <a:ext cx="2310248" cy="2215991"/>
          </a:xfrm>
          <a:prstGeom prst="rect">
            <a:avLst/>
          </a:prstGeom>
          <a:noFill/>
        </p:spPr>
        <p:txBody>
          <a:bodyPr wrap="none" rtlCol="0">
            <a:spAutoFit/>
          </a:bodyPr>
          <a:lstStyle/>
          <a:p>
            <a:r>
              <a:rPr lang="en-AU" sz="13800" b="1"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4BB62F3-FBFD-4D90-BBA3-FF50A737F490}"/>
              </a:ext>
            </a:extLst>
          </p:cNvPr>
          <p:cNvSpPr>
            <a:spLocks noGrp="1"/>
          </p:cNvSpPr>
          <p:nvPr>
            <p:ph type="sldNum" sz="quarter" idx="12"/>
          </p:nvPr>
        </p:nvSpPr>
        <p:spPr/>
        <p:txBody>
          <a:bodyPr/>
          <a:lstStyle/>
          <a:p>
            <a:fld id="{240D8B34-1B6C-4469-8FEE-10486467FC00}" type="slidenum">
              <a:rPr lang="en-AU" smtClean="0"/>
              <a:t>27</a:t>
            </a:fld>
            <a:endParaRPr lang="en-AU"/>
          </a:p>
        </p:txBody>
      </p:sp>
    </p:spTree>
    <p:extLst>
      <p:ext uri="{BB962C8B-B14F-4D97-AF65-F5344CB8AC3E}">
        <p14:creationId xmlns:p14="http://schemas.microsoft.com/office/powerpoint/2010/main" val="36430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Vectors with Positive Numbers</a:t>
            </a:r>
          </a:p>
        </p:txBody>
      </p:sp>
      <p:sp>
        <p:nvSpPr>
          <p:cNvPr id="5" name="TextBox 4"/>
          <p:cNvSpPr txBox="1"/>
          <p:nvPr/>
        </p:nvSpPr>
        <p:spPr>
          <a:xfrm>
            <a:off x="425890" y="960604"/>
            <a:ext cx="10740094" cy="5586145"/>
          </a:xfrm>
          <a:prstGeom prst="rect">
            <a:avLst/>
          </a:prstGeom>
          <a:noFill/>
        </p:spPr>
        <p:txBody>
          <a:bodyPr wrap="square" rtlCol="0">
            <a:spAutoFit/>
          </a:bodyPr>
          <a:lstStyle/>
          <a:p>
            <a:pPr>
              <a:lnSpc>
                <a:spcPct val="150000"/>
              </a:lnSpc>
            </a:pPr>
            <a:r>
              <a:rPr lang="en-AU" sz="2400" dirty="0">
                <a:cs typeface="Courier New" panose="02070309020205020404" pitchFamily="49" charset="0"/>
              </a:rPr>
              <a:t>Once, there was a good character vector:</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 and each of the vector’s elements could be called with their sequential number, the index:</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4</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6</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"Lea"  "Tia"  "Amy"  "Abi"  "Leo"  "Ian"</a:t>
            </a:r>
          </a:p>
        </p:txBody>
      </p:sp>
      <p:sp>
        <p:nvSpPr>
          <p:cNvPr id="3" name="Slide Number Placeholder 2">
            <a:extLst>
              <a:ext uri="{FF2B5EF4-FFF2-40B4-BE49-F238E27FC236}">
                <a16:creationId xmlns:a16="http://schemas.microsoft.com/office/drawing/2014/main" id="{68C208EB-C5C3-4012-9CBA-0665AEA2C4F3}"/>
              </a:ext>
            </a:extLst>
          </p:cNvPr>
          <p:cNvSpPr>
            <a:spLocks noGrp="1"/>
          </p:cNvSpPr>
          <p:nvPr>
            <p:ph type="sldNum" sz="quarter" idx="12"/>
          </p:nvPr>
        </p:nvSpPr>
        <p:spPr/>
        <p:txBody>
          <a:bodyPr/>
          <a:lstStyle/>
          <a:p>
            <a:fld id="{240D8B34-1B6C-4469-8FEE-10486467FC00}" type="slidenum">
              <a:rPr lang="en-AU" smtClean="0"/>
              <a:t>28</a:t>
            </a:fld>
            <a:endParaRPr lang="en-AU"/>
          </a:p>
        </p:txBody>
      </p:sp>
    </p:spTree>
    <p:extLst>
      <p:ext uri="{BB962C8B-B14F-4D97-AF65-F5344CB8AC3E}">
        <p14:creationId xmlns:p14="http://schemas.microsoft.com/office/powerpoint/2010/main" val="359693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58B348-6275-40FC-9868-5957DEED3FDC}"/>
              </a:ext>
            </a:extLst>
          </p:cNvPr>
          <p:cNvSpPr/>
          <p:nvPr/>
        </p:nvSpPr>
        <p:spPr>
          <a:xfrm>
            <a:off x="5260931" y="1810011"/>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Rounded Corners 31">
            <a:extLst>
              <a:ext uri="{FF2B5EF4-FFF2-40B4-BE49-F238E27FC236}">
                <a16:creationId xmlns:a16="http://schemas.microsoft.com/office/drawing/2014/main" id="{1753156C-FEE1-451D-ACB1-C5BECBD61196}"/>
              </a:ext>
            </a:extLst>
          </p:cNvPr>
          <p:cNvSpPr/>
          <p:nvPr/>
        </p:nvSpPr>
        <p:spPr>
          <a:xfrm>
            <a:off x="4365760" y="2156943"/>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Rounded Corners 33">
            <a:extLst>
              <a:ext uri="{FF2B5EF4-FFF2-40B4-BE49-F238E27FC236}">
                <a16:creationId xmlns:a16="http://schemas.microsoft.com/office/drawing/2014/main" id="{CC1DA68D-74CC-4147-9C50-0E9BE8F58E8B}"/>
              </a:ext>
            </a:extLst>
          </p:cNvPr>
          <p:cNvSpPr/>
          <p:nvPr/>
        </p:nvSpPr>
        <p:spPr>
          <a:xfrm>
            <a:off x="7021487" y="2543441"/>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07096" y="858543"/>
            <a:ext cx="11065355" cy="5770811"/>
          </a:xfrm>
          <a:prstGeom prst="rect">
            <a:avLst/>
          </a:prstGeom>
          <a:noFill/>
        </p:spPr>
        <p:txBody>
          <a:bodyPr wrap="square" rtlCol="0">
            <a:spAutoFit/>
          </a:bodyPr>
          <a:lstStyle/>
          <a:p>
            <a:pPr>
              <a:lnSpc>
                <a:spcPct val="150000"/>
              </a:lnSpc>
            </a:pPr>
            <a:r>
              <a:rPr lang="en-AU" sz="2400" dirty="0">
                <a:cs typeface="Courier New" panose="02070309020205020404" pitchFamily="49" charset="0"/>
              </a:rPr>
              <a:t>A matrix </a:t>
            </a:r>
            <a:r>
              <a:rPr lang="en-AU" sz="2400" i="1" dirty="0">
                <a:latin typeface="Cambria Math" panose="02040503050406030204" pitchFamily="18" charset="0"/>
                <a:ea typeface="Cambria Math" panose="02040503050406030204" pitchFamily="18" charset="0"/>
                <a:cs typeface="Times New Roman" panose="02020603050405020304" pitchFamily="18" charset="0"/>
              </a:rPr>
              <a:t>M</a:t>
            </a:r>
            <a:r>
              <a:rPr lang="en-AU" sz="2400" dirty="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buNone/>
            </a:pPr>
            <a:r>
              <a:rPr lang="it-IT" sz="2400" b="1" dirty="0">
                <a:latin typeface="Courier New" panose="02070309020205020404" pitchFamily="49" charset="0"/>
                <a:cs typeface="Courier New" panose="02070309020205020404" pitchFamily="49" charset="0"/>
              </a:rPr>
              <a:t>   [1,]    1    2    3    4</a:t>
            </a:r>
          </a:p>
          <a:p>
            <a:pPr marL="1971675" indent="0">
              <a:buNone/>
            </a:pPr>
            <a:r>
              <a:rPr lang="it-IT" sz="2400" b="1" dirty="0">
                <a:latin typeface="Courier New" panose="02070309020205020404" pitchFamily="49" charset="0"/>
                <a:cs typeface="Courier New" panose="02070309020205020404" pitchFamily="49" charset="0"/>
              </a:rPr>
              <a:t>   [2,]    5    6    7    8</a:t>
            </a:r>
          </a:p>
          <a:p>
            <a:pPr marL="1971675" indent="0">
              <a:buNone/>
            </a:pPr>
            <a:r>
              <a:rPr lang="it-IT" sz="2400" b="1" dirty="0">
                <a:latin typeface="Courier New" panose="02070309020205020404" pitchFamily="49" charset="0"/>
                <a:cs typeface="Courier New" panose="02070309020205020404" pitchFamily="49" charset="0"/>
              </a:rPr>
              <a:t>   [3,]    9   10   11   12</a:t>
            </a:r>
            <a:endParaRPr lang="en-AU" sz="2400" b="0" dirty="0">
              <a:cs typeface="Courier New" panose="02070309020205020404" pitchFamily="49" charset="0"/>
            </a:endParaRPr>
          </a:p>
          <a:p>
            <a:pPr>
              <a:lnSpc>
                <a:spcPct val="150000"/>
              </a:lnSpc>
            </a:pPr>
            <a:endParaRPr lang="en-US" altLang="en-US" sz="2400" dirty="0">
              <a:latin typeface="Arial Unicode MS"/>
            </a:endParaRPr>
          </a:p>
          <a:p>
            <a:pPr>
              <a:lnSpc>
                <a:spcPct val="150000"/>
              </a:lnSpc>
            </a:pPr>
            <a:r>
              <a:rPr lang="en-US" altLang="en-US" sz="2400" b="1" dirty="0">
                <a:latin typeface="Courier New" panose="02070309020205020404" pitchFamily="49" charset="0"/>
                <a:cs typeface="Courier New" panose="02070309020205020404" pitchFamily="49" charset="0"/>
              </a:rPr>
              <a:t>M &lt;- matrix(</a:t>
            </a:r>
            <a:r>
              <a:rPr lang="en-US" altLang="en-US" sz="2400" b="1" dirty="0">
                <a:solidFill>
                  <a:srgbClr val="0000FF"/>
                </a:solidFill>
                <a:latin typeface="Courier New" panose="02070309020205020404" pitchFamily="49" charset="0"/>
                <a:cs typeface="Courier New" panose="02070309020205020404" pitchFamily="49" charset="0"/>
              </a:rPr>
              <a:t>1:12</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nrow</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3</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ncol</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4</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byrow</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TRUE</a:t>
            </a:r>
            <a:r>
              <a:rPr lang="en-US" altLang="en-US" sz="2400" b="1" dirty="0">
                <a:latin typeface="Courier New" panose="02070309020205020404" pitchFamily="49" charset="0"/>
                <a:cs typeface="Courier New" panose="02070309020205020404" pitchFamily="49" charset="0"/>
              </a:rPr>
              <a:t>)</a:t>
            </a:r>
            <a:r>
              <a:rPr lang="en-US" altLang="en-US" sz="800" b="1" dirty="0">
                <a:latin typeface="Courier New" panose="02070309020205020404" pitchFamily="49" charset="0"/>
                <a:cs typeface="Courier New" panose="02070309020205020404" pitchFamily="49" charset="0"/>
              </a:rPr>
              <a:t> </a:t>
            </a:r>
            <a:endParaRPr lang="en-US" altLang="en-US" sz="4800" b="1" dirty="0">
              <a:latin typeface="Courier New" panose="02070309020205020404" pitchFamily="49" charset="0"/>
              <a:cs typeface="Courier New" panose="02070309020205020404" pitchFamily="49" charset="0"/>
            </a:endParaRPr>
          </a:p>
          <a:p>
            <a:pPr>
              <a:lnSpc>
                <a:spcPct val="150000"/>
              </a:lnSpc>
            </a:pPr>
            <a:r>
              <a:rPr lang="en-AU" sz="2400" dirty="0">
                <a:cs typeface="Courier New" panose="02070309020205020404" pitchFamily="49" charset="0"/>
              </a:rPr>
              <a:t>As matrix has 2 dimensions, we need two indexes: </a:t>
            </a:r>
          </a:p>
          <a:p>
            <a:r>
              <a:rPr lang="en-AU" sz="2400" dirty="0">
                <a:cs typeface="Courier New" panose="02070309020205020404" pitchFamily="49" charset="0"/>
              </a:rPr>
              <a:t>One for the </a:t>
            </a:r>
            <a:r>
              <a:rPr lang="en-AU" sz="2400" b="1" dirty="0">
                <a:solidFill>
                  <a:schemeClr val="accent4">
                    <a:lumMod val="75000"/>
                  </a:schemeClr>
                </a:solidFill>
                <a:cs typeface="Courier New" panose="02070309020205020404" pitchFamily="49" charset="0"/>
              </a:rPr>
              <a:t>row</a:t>
            </a:r>
            <a:r>
              <a:rPr lang="en-AU" sz="2400" dirty="0">
                <a:cs typeface="Courier New" panose="02070309020205020404" pitchFamily="49" charset="0"/>
              </a:rPr>
              <a:t>, and one for the </a:t>
            </a:r>
            <a:r>
              <a:rPr lang="en-AU" sz="2400" b="1" dirty="0">
                <a:solidFill>
                  <a:schemeClr val="accent5">
                    <a:lumMod val="75000"/>
                  </a:schemeClr>
                </a:solidFill>
                <a:cs typeface="Courier New" panose="02070309020205020404" pitchFamily="49" charset="0"/>
              </a:rPr>
              <a:t>column</a:t>
            </a:r>
            <a:r>
              <a:rPr lang="en-AU" sz="2400" dirty="0">
                <a:cs typeface="Courier New" panose="02070309020205020404" pitchFamily="49" charset="0"/>
              </a:rPr>
              <a:t>:</a:t>
            </a: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2</a:t>
            </a: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5</a:t>
            </a:r>
            <a:endParaRPr lang="en-AU" sz="2400" dirty="0">
              <a:solidFill>
                <a:srgbClr val="0000FF"/>
              </a:solidFill>
              <a:cs typeface="Courier New" panose="02070309020205020404" pitchFamily="49" charset="0"/>
            </a:endParaRP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4</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12</a:t>
            </a:r>
            <a:endParaRPr lang="en-AU" sz="2400" dirty="0">
              <a:cs typeface="Courier New" panose="02070309020205020404" pitchFamily="49" charset="0"/>
            </a:endParaRPr>
          </a:p>
        </p:txBody>
      </p:sp>
      <p:grpSp>
        <p:nvGrpSpPr>
          <p:cNvPr id="14" name="Group 13">
            <a:extLst>
              <a:ext uri="{FF2B5EF4-FFF2-40B4-BE49-F238E27FC236}">
                <a16:creationId xmlns:a16="http://schemas.microsoft.com/office/drawing/2014/main" id="{3531B57F-54D0-430B-A27F-9973EEC23C20}"/>
              </a:ext>
            </a:extLst>
          </p:cNvPr>
          <p:cNvGrpSpPr/>
          <p:nvPr/>
        </p:nvGrpSpPr>
        <p:grpSpPr>
          <a:xfrm>
            <a:off x="407096" y="858543"/>
            <a:ext cx="11065355" cy="2596801"/>
            <a:chOff x="407096" y="858543"/>
            <a:chExt cx="11065355" cy="2596801"/>
          </a:xfrm>
          <a:solidFill>
            <a:schemeClr val="bg1"/>
          </a:solidFill>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3C6A2E-C03E-430F-A3F5-EDC5167549D9}"/>
                    </a:ext>
                  </a:extLst>
                </p:cNvPr>
                <p:cNvSpPr txBox="1"/>
                <p:nvPr/>
              </p:nvSpPr>
              <p:spPr>
                <a:xfrm>
                  <a:off x="407096" y="858543"/>
                  <a:ext cx="11065355" cy="2596801"/>
                </a:xfrm>
                <a:prstGeom prst="rect">
                  <a:avLst/>
                </a:prstGeom>
                <a:grpFill/>
              </p:spPr>
              <p:txBody>
                <a:bodyPr wrap="square" rtlCol="0">
                  <a:spAutoFit/>
                </a:bodyPr>
                <a:lstStyle/>
                <a:p>
                  <a:pPr>
                    <a:lnSpc>
                      <a:spcPct val="150000"/>
                    </a:lnSpc>
                  </a:pPr>
                  <a:r>
                    <a:rPr lang="en-AU" sz="2400" dirty="0">
                      <a:cs typeface="Courier New" panose="02070309020205020404" pitchFamily="49" charset="0"/>
                    </a:rPr>
                    <a:t>A matrix </a:t>
                  </a:r>
                  <a:r>
                    <a:rPr lang="en-AU" sz="2400" i="1" dirty="0">
                      <a:latin typeface="Cambria Math" panose="02040503050406030204" pitchFamily="18" charset="0"/>
                      <a:ea typeface="Cambria Math" panose="02040503050406030204" pitchFamily="18" charset="0"/>
                      <a:cs typeface="Times New Roman" panose="02020603050405020304" pitchFamily="18" charset="0"/>
                    </a:rPr>
                    <a:t>M</a:t>
                  </a:r>
                  <a:r>
                    <a:rPr lang="en-AU" sz="2400" dirty="0">
                      <a:cs typeface="Courier New" panose="02070309020205020404" pitchFamily="49" charset="0"/>
                    </a:rPr>
                    <a:t>:</a:t>
                  </a:r>
                </a:p>
                <a:p>
                  <a:pPr>
                    <a:lnSpc>
                      <a:spcPct val="150000"/>
                    </a:lnSpc>
                  </a:pPr>
                  <a14:m>
                    <m:oMathPara xmlns:m="http://schemas.openxmlformats.org/officeDocument/2006/math">
                      <m:oMathParaPr>
                        <m:jc m:val="centerGroup"/>
                      </m:oMathParaPr>
                      <m:oMath xmlns:m="http://schemas.openxmlformats.org/officeDocument/2006/math">
                        <m:d>
                          <m:dPr>
                            <m:ctrlPr>
                              <a:rPr lang="en-AU" sz="2400" b="0" i="1" smtClean="0">
                                <a:latin typeface="Cambria Math" panose="02040503050406030204" pitchFamily="18" charset="0"/>
                                <a:cs typeface="Courier New" panose="02070309020205020404" pitchFamily="49" charset="0"/>
                              </a:rPr>
                            </m:ctrlPr>
                          </m:dPr>
                          <m:e>
                            <m:m>
                              <m:mPr>
                                <m:mcs>
                                  <m:mc>
                                    <m:mcPr>
                                      <m:count m:val="4"/>
                                      <m:mcJc m:val="center"/>
                                    </m:mcPr>
                                  </m:mc>
                                </m:mcs>
                                <m:ctrlPr>
                                  <a:rPr lang="en-AU" sz="2400" b="0" i="1" smtClean="0">
                                    <a:latin typeface="Cambria Math" panose="02040503050406030204" pitchFamily="18" charset="0"/>
                                    <a:cs typeface="Courier New" panose="02070309020205020404" pitchFamily="49" charset="0"/>
                                  </a:rPr>
                                </m:ctrlPr>
                              </m:mPr>
                              <m:mr>
                                <m:e>
                                  <m:r>
                                    <m:rPr>
                                      <m:brk m:alnAt="7"/>
                                    </m:rPr>
                                    <a:rPr lang="en-AU" sz="2400" b="0" i="1" smtClean="0">
                                      <a:latin typeface="Cambria Math" panose="02040503050406030204" pitchFamily="18" charset="0"/>
                                      <a:cs typeface="Courier New" panose="02070309020205020404" pitchFamily="49" charset="0"/>
                                    </a:rPr>
                                    <m:t>1</m:t>
                                  </m:r>
                                </m:e>
                                <m:e>
                                  <m:r>
                                    <a:rPr lang="en-AU" sz="2400" b="0" i="1" smtClean="0">
                                      <a:latin typeface="Cambria Math" panose="02040503050406030204" pitchFamily="18" charset="0"/>
                                      <a:cs typeface="Courier New" panose="02070309020205020404" pitchFamily="49" charset="0"/>
                                    </a:rPr>
                                    <m:t>2</m:t>
                                  </m:r>
                                </m:e>
                                <m:e>
                                  <m:r>
                                    <a:rPr lang="en-AU" sz="2400" b="0" i="1" smtClean="0">
                                      <a:latin typeface="Cambria Math" panose="02040503050406030204" pitchFamily="18" charset="0"/>
                                      <a:cs typeface="Courier New" panose="02070309020205020404" pitchFamily="49" charset="0"/>
                                    </a:rPr>
                                    <m:t>3</m:t>
                                  </m:r>
                                </m:e>
                                <m:e>
                                  <m:r>
                                    <a:rPr lang="en-AU" sz="2400" b="0" i="1" smtClean="0">
                                      <a:latin typeface="Cambria Math" panose="02040503050406030204" pitchFamily="18" charset="0"/>
                                      <a:cs typeface="Courier New" panose="02070309020205020404" pitchFamily="49" charset="0"/>
                                    </a:rPr>
                                    <m:t>4</m:t>
                                  </m:r>
                                </m:e>
                              </m:mr>
                              <m:mr>
                                <m:e>
                                  <m:r>
                                    <a:rPr lang="en-AU" sz="2400" b="0" i="1" smtClean="0">
                                      <a:latin typeface="Cambria Math" panose="02040503050406030204" pitchFamily="18" charset="0"/>
                                      <a:cs typeface="Courier New" panose="02070309020205020404" pitchFamily="49" charset="0"/>
                                    </a:rPr>
                                    <m:t>5</m:t>
                                  </m:r>
                                </m:e>
                                <m:e>
                                  <m:r>
                                    <a:rPr lang="en-AU" sz="2400" b="0" i="1" smtClean="0">
                                      <a:latin typeface="Cambria Math" panose="02040503050406030204" pitchFamily="18" charset="0"/>
                                      <a:cs typeface="Courier New" panose="02070309020205020404" pitchFamily="49" charset="0"/>
                                    </a:rPr>
                                    <m:t>6</m:t>
                                  </m:r>
                                </m:e>
                                <m:e>
                                  <m:r>
                                    <a:rPr lang="en-AU" sz="2400" b="0" i="1" smtClean="0">
                                      <a:latin typeface="Cambria Math" panose="02040503050406030204" pitchFamily="18" charset="0"/>
                                      <a:cs typeface="Courier New" panose="02070309020205020404" pitchFamily="49" charset="0"/>
                                    </a:rPr>
                                    <m:t>7</m:t>
                                  </m:r>
                                </m:e>
                                <m:e>
                                  <m:r>
                                    <a:rPr lang="en-AU" sz="2400" b="0" i="1" smtClean="0">
                                      <a:latin typeface="Cambria Math" panose="02040503050406030204" pitchFamily="18" charset="0"/>
                                      <a:cs typeface="Courier New" panose="02070309020205020404" pitchFamily="49" charset="0"/>
                                    </a:rPr>
                                    <m:t>8</m:t>
                                  </m:r>
                                </m:e>
                              </m:mr>
                              <m:mr>
                                <m:e>
                                  <m:r>
                                    <a:rPr lang="en-AU" sz="2400" b="0" i="1" smtClean="0">
                                      <a:latin typeface="Cambria Math" panose="02040503050406030204" pitchFamily="18" charset="0"/>
                                      <a:cs typeface="Courier New" panose="02070309020205020404" pitchFamily="49" charset="0"/>
                                    </a:rPr>
                                    <m:t>9</m:t>
                                  </m:r>
                                </m:e>
                                <m:e>
                                  <m:r>
                                    <a:rPr lang="en-AU" sz="2400" b="0" i="1" smtClean="0">
                                      <a:latin typeface="Cambria Math" panose="02040503050406030204" pitchFamily="18" charset="0"/>
                                      <a:cs typeface="Courier New" panose="02070309020205020404" pitchFamily="49" charset="0"/>
                                    </a:rPr>
                                    <m:t>10</m:t>
                                  </m:r>
                                </m:e>
                                <m:e>
                                  <m:r>
                                    <a:rPr lang="en-AU" sz="2400" b="0" i="1" smtClean="0">
                                      <a:latin typeface="Cambria Math" panose="02040503050406030204" pitchFamily="18" charset="0"/>
                                      <a:cs typeface="Courier New" panose="02070309020205020404" pitchFamily="49" charset="0"/>
                                    </a:rPr>
                                    <m:t>11</m:t>
                                  </m:r>
                                </m:e>
                                <m:e>
                                  <m:r>
                                    <a:rPr lang="en-AU" sz="2400" b="0" i="1" smtClean="0">
                                      <a:latin typeface="Cambria Math" panose="02040503050406030204" pitchFamily="18" charset="0"/>
                                      <a:cs typeface="Courier New" panose="02070309020205020404" pitchFamily="49" charset="0"/>
                                    </a:rPr>
                                    <m:t>12</m:t>
                                  </m:r>
                                </m:e>
                              </m:mr>
                            </m:m>
                          </m:e>
                        </m:d>
                      </m:oMath>
                    </m:oMathPara>
                  </a14:m>
                  <a:endParaRPr lang="en-AU" sz="2400" b="0" dirty="0">
                    <a:cs typeface="Courier New" panose="02070309020205020404" pitchFamily="49" charset="0"/>
                  </a:endParaRPr>
                </a:p>
                <a:p>
                  <a:pPr>
                    <a:lnSpc>
                      <a:spcPct val="150000"/>
                    </a:lnSpc>
                  </a:pPr>
                  <a:endParaRPr lang="en-US" altLang="en-US" sz="2400" dirty="0">
                    <a:latin typeface="Arial Unicode MS"/>
                  </a:endParaRPr>
                </a:p>
              </p:txBody>
            </p:sp>
          </mc:Choice>
          <mc:Fallback xmlns="">
            <p:sp>
              <p:nvSpPr>
                <p:cNvPr id="16" name="TextBox 15">
                  <a:extLst>
                    <a:ext uri="{FF2B5EF4-FFF2-40B4-BE49-F238E27FC236}">
                      <a16:creationId xmlns:a16="http://schemas.microsoft.com/office/drawing/2014/main" id="{0E3C6A2E-C03E-430F-A3F5-EDC5167549D9}"/>
                    </a:ext>
                  </a:extLst>
                </p:cNvPr>
                <p:cNvSpPr txBox="1">
                  <a:spLocks noRot="1" noChangeAspect="1" noMove="1" noResize="1" noEditPoints="1" noAdjustHandles="1" noChangeArrowheads="1" noChangeShapeType="1" noTextEdit="1"/>
                </p:cNvSpPr>
                <p:nvPr/>
              </p:nvSpPr>
              <p:spPr>
                <a:xfrm>
                  <a:off x="407096" y="858543"/>
                  <a:ext cx="11065355" cy="2596801"/>
                </a:xfrm>
                <a:prstGeom prst="rect">
                  <a:avLst/>
                </a:prstGeom>
                <a:blipFill>
                  <a:blip r:embed="rId2"/>
                  <a:stretch>
                    <a:fillRect l="-882"/>
                  </a:stretch>
                </a:blipFill>
              </p:spPr>
              <p:txBody>
                <a:bodyPr/>
                <a:lstStyle/>
                <a:p>
                  <a:r>
                    <a:rPr lang="en-AU">
                      <a:noFill/>
                    </a:rPr>
                    <a:t> </a:t>
                  </a:r>
                </a:p>
              </p:txBody>
            </p:sp>
          </mc:Fallback>
        </mc:AlternateContent>
        <p:sp>
          <p:nvSpPr>
            <p:cNvPr id="17" name="TextBox 16">
              <a:extLst>
                <a:ext uri="{FF2B5EF4-FFF2-40B4-BE49-F238E27FC236}">
                  <a16:creationId xmlns:a16="http://schemas.microsoft.com/office/drawing/2014/main" id="{DE9F79A4-E473-4B58-8E3C-9E46C7FE6BB7}"/>
                </a:ext>
              </a:extLst>
            </p:cNvPr>
            <p:cNvSpPr txBox="1"/>
            <p:nvPr/>
          </p:nvSpPr>
          <p:spPr>
            <a:xfrm>
              <a:off x="3451122" y="2158330"/>
              <a:ext cx="685444" cy="400110"/>
            </a:xfrm>
            <a:prstGeom prst="rect">
              <a:avLst/>
            </a:prstGeom>
            <a:grpFill/>
          </p:spPr>
          <p:txBody>
            <a:bodyPr wrap="none" rtlCol="0">
              <a:spAutoFit/>
            </a:bodyPr>
            <a:lstStyle/>
            <a:p>
              <a:r>
                <a:rPr lang="en-AU" sz="2000" dirty="0"/>
                <a:t>rows</a:t>
              </a:r>
            </a:p>
          </p:txBody>
        </p:sp>
        <p:sp>
          <p:nvSpPr>
            <p:cNvPr id="21" name="TextBox 20">
              <a:extLst>
                <a:ext uri="{FF2B5EF4-FFF2-40B4-BE49-F238E27FC236}">
                  <a16:creationId xmlns:a16="http://schemas.microsoft.com/office/drawing/2014/main" id="{ECAEC7BB-4569-4AF3-8193-3BC5EAAA0056}"/>
                </a:ext>
              </a:extLst>
            </p:cNvPr>
            <p:cNvSpPr txBox="1"/>
            <p:nvPr/>
          </p:nvSpPr>
          <p:spPr>
            <a:xfrm>
              <a:off x="5571906" y="986030"/>
              <a:ext cx="1060996" cy="400110"/>
            </a:xfrm>
            <a:prstGeom prst="rect">
              <a:avLst/>
            </a:prstGeom>
            <a:grpFill/>
          </p:spPr>
          <p:txBody>
            <a:bodyPr wrap="none" rtlCol="0">
              <a:spAutoFit/>
            </a:bodyPr>
            <a:lstStyle/>
            <a:p>
              <a:r>
                <a:rPr lang="en-AU" sz="2000" dirty="0"/>
                <a:t>columns</a:t>
              </a:r>
            </a:p>
          </p:txBody>
        </p:sp>
        <p:cxnSp>
          <p:nvCxnSpPr>
            <p:cNvPr id="23" name="Straight Arrow Connector 22">
              <a:extLst>
                <a:ext uri="{FF2B5EF4-FFF2-40B4-BE49-F238E27FC236}">
                  <a16:creationId xmlns:a16="http://schemas.microsoft.com/office/drawing/2014/main" id="{3D49FE94-8C2B-4F5F-A4A4-03A98983405B}"/>
                </a:ext>
              </a:extLst>
            </p:cNvPr>
            <p:cNvCxnSpPr>
              <a:cxnSpLocks/>
            </p:cNvCxnSpPr>
            <p:nvPr/>
          </p:nvCxnSpPr>
          <p:spPr>
            <a:xfrm flipH="1">
              <a:off x="5213555" y="1346736"/>
              <a:ext cx="699336" cy="54106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152B9-2112-4E14-812F-528AC3BFF082}"/>
                </a:ext>
              </a:extLst>
            </p:cNvPr>
            <p:cNvCxnSpPr>
              <a:cxnSpLocks/>
            </p:cNvCxnSpPr>
            <p:nvPr/>
          </p:nvCxnSpPr>
          <p:spPr>
            <a:xfrm>
              <a:off x="4136566" y="2358385"/>
              <a:ext cx="731648" cy="384819"/>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B918731-820D-47CA-8EE9-D399A224D367}"/>
                </a:ext>
              </a:extLst>
            </p:cNvPr>
            <p:cNvCxnSpPr>
              <a:cxnSpLocks/>
            </p:cNvCxnSpPr>
            <p:nvPr/>
          </p:nvCxnSpPr>
          <p:spPr>
            <a:xfrm>
              <a:off x="6102404" y="1345215"/>
              <a:ext cx="217280" cy="542582"/>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3F6A53-5B31-4DBB-94D0-95A30E573366}"/>
                </a:ext>
              </a:extLst>
            </p:cNvPr>
            <p:cNvCxnSpPr>
              <a:cxnSpLocks/>
            </p:cNvCxnSpPr>
            <p:nvPr/>
          </p:nvCxnSpPr>
          <p:spPr>
            <a:xfrm>
              <a:off x="6275779" y="1321953"/>
              <a:ext cx="626466" cy="565844"/>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5F5AE5-5A76-4941-AD99-0D2DD0E778D4}"/>
                </a:ext>
              </a:extLst>
            </p:cNvPr>
            <p:cNvCxnSpPr>
              <a:cxnSpLocks/>
              <a:stCxn id="17" idx="3"/>
            </p:cNvCxnSpPr>
            <p:nvPr/>
          </p:nvCxnSpPr>
          <p:spPr>
            <a:xfrm flipV="1">
              <a:off x="4136566" y="2101649"/>
              <a:ext cx="686572" cy="256736"/>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00A951-9024-4FA0-973F-7860057B7D95}"/>
                </a:ext>
              </a:extLst>
            </p:cNvPr>
            <p:cNvCxnSpPr>
              <a:cxnSpLocks/>
            </p:cNvCxnSpPr>
            <p:nvPr/>
          </p:nvCxnSpPr>
          <p:spPr>
            <a:xfrm>
              <a:off x="4136566" y="2358385"/>
              <a:ext cx="686572" cy="5668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B1033A-A3FE-423D-8DDB-62E0AD71D06E}"/>
                </a:ext>
              </a:extLst>
            </p:cNvPr>
            <p:cNvCxnSpPr>
              <a:cxnSpLocks/>
            </p:cNvCxnSpPr>
            <p:nvPr/>
          </p:nvCxnSpPr>
          <p:spPr>
            <a:xfrm flipH="1">
              <a:off x="5678129" y="1387846"/>
              <a:ext cx="318053" cy="49995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599F37C8-E2E7-440C-A5F3-518A27937AF0}"/>
              </a:ext>
            </a:extLst>
          </p:cNvPr>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Matrices with Positive Numbers</a:t>
            </a:r>
          </a:p>
        </p:txBody>
      </p:sp>
      <p:sp>
        <p:nvSpPr>
          <p:cNvPr id="4" name="Slide Number Placeholder 3">
            <a:extLst>
              <a:ext uri="{FF2B5EF4-FFF2-40B4-BE49-F238E27FC236}">
                <a16:creationId xmlns:a16="http://schemas.microsoft.com/office/drawing/2014/main" id="{63A1C713-9A24-4C6A-872C-D881C4EC634F}"/>
              </a:ext>
            </a:extLst>
          </p:cNvPr>
          <p:cNvSpPr>
            <a:spLocks noGrp="1"/>
          </p:cNvSpPr>
          <p:nvPr>
            <p:ph type="sldNum" sz="quarter" idx="12"/>
          </p:nvPr>
        </p:nvSpPr>
        <p:spPr/>
        <p:txBody>
          <a:bodyPr/>
          <a:lstStyle/>
          <a:p>
            <a:fld id="{240D8B34-1B6C-4469-8FEE-10486467FC00}" type="slidenum">
              <a:rPr lang="en-AU" smtClean="0"/>
              <a:t>29</a:t>
            </a:fld>
            <a:endParaRPr lang="en-AU"/>
          </a:p>
        </p:txBody>
      </p:sp>
    </p:spTree>
    <p:extLst>
      <p:ext uri="{BB962C8B-B14F-4D97-AF65-F5344CB8AC3E}">
        <p14:creationId xmlns:p14="http://schemas.microsoft.com/office/powerpoint/2010/main" val="27500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2" grpId="0" animBg="1"/>
      <p:bldP spid="32" grpId="1" animBg="1"/>
      <p:bldP spid="34" grpId="0" animBg="1"/>
      <p:bldP spid="3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descr=" 3"/>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a:t>
            </a:r>
            <a:r>
              <a:rPr lang="en-AU" sz="3100" dirty="0"/>
              <a:t> is an </a:t>
            </a:r>
            <a:r>
              <a:rPr lang="en-AU" sz="3100" b="1" dirty="0"/>
              <a:t>open source programming language </a:t>
            </a:r>
            <a:r>
              <a:rPr lang="en-AU" sz="3100" dirty="0"/>
              <a:t>and software environment for statistical computing and graphics that is supported by the </a:t>
            </a:r>
            <a:r>
              <a:rPr lang="en-AU" sz="3100" b="1" dirty="0"/>
              <a:t>R Foundation for Statistical Computing</a:t>
            </a:r>
            <a:r>
              <a:rPr lang="en-AU" sz="3100" dirty="0"/>
              <a:t>. The R language is widely used among statisticians and data miners for developing statistical software and data analysis.</a:t>
            </a:r>
          </a:p>
          <a:p>
            <a:pPr>
              <a:lnSpc>
                <a:spcPct val="170000"/>
              </a:lnSpc>
            </a:pPr>
            <a:endParaRPr lang="en-AU" sz="1400" dirty="0"/>
          </a:p>
          <a:p>
            <a:pPr>
              <a:lnSpc>
                <a:spcPct val="170000"/>
              </a:lnSpc>
            </a:pPr>
            <a:r>
              <a:rPr lang="en-AU" sz="3100" b="1" dirty="0"/>
              <a:t>R</a:t>
            </a:r>
            <a:r>
              <a:rPr lang="en-AU" sz="3100" dirty="0"/>
              <a:t> was created by Ross Ihaka and Robert Gentleman at the University of Auckland, New Zealand. R is an implementation of the S programming language. R is named partly after the first names of the first two R authors and partly as a play on the name of S. The project was conceived in 1992, with an initial version released in 1995. </a:t>
            </a:r>
          </a:p>
          <a:p>
            <a:pPr>
              <a:lnSpc>
                <a:spcPct val="170000"/>
              </a:lnSpc>
            </a:pPr>
            <a:endParaRPr lang="en-AU" sz="1400" dirty="0"/>
          </a:p>
          <a:p>
            <a:pPr marL="0" indent="0" algn="r">
              <a:lnSpc>
                <a:spcPct val="170000"/>
              </a:lnSpc>
              <a:buNone/>
            </a:pPr>
            <a:r>
              <a:rPr lang="en-AU" sz="1800" dirty="0">
                <a:hlinkClick r:id="rId2"/>
              </a:rPr>
              <a:t>https://en.wikipedia.org/wiki/R_(programming_language)</a:t>
            </a:r>
            <a:endParaRPr lang="en-AU" sz="1800" dirty="0"/>
          </a:p>
        </p:txBody>
      </p:sp>
      <p:sp>
        <p:nvSpPr>
          <p:cNvPr id="4" name="TextBox 3" descr=" 4"/>
          <p:cNvSpPr txBox="1"/>
          <p:nvPr/>
        </p:nvSpPr>
        <p:spPr>
          <a:xfrm>
            <a:off x="292682" y="1810996"/>
            <a:ext cx="11606636" cy="2056287"/>
          </a:xfrm>
          <a:prstGeom prst="rect">
            <a:avLst/>
          </a:prstGeom>
          <a:solidFill>
            <a:schemeClr val="bg1"/>
          </a:solidFill>
          <a:ln w="28575">
            <a:solidFill>
              <a:srgbClr val="0070C0"/>
            </a:solidFill>
          </a:ln>
        </p:spPr>
        <p:txBody>
          <a:bodyPr wrap="square" lIns="180000" tIns="180000" rIns="180000" bIns="180000" rtlCol="0">
            <a:spAutoFit/>
          </a:bodyPr>
          <a:lstStyle/>
          <a:p>
            <a:r>
              <a:rPr lang="en-AU" sz="2400" b="1" dirty="0">
                <a:solidFill>
                  <a:srgbClr val="C00000"/>
                </a:solidFill>
                <a:latin typeface="+mj-lt"/>
              </a:rPr>
              <a:t>What is S language?</a:t>
            </a:r>
          </a:p>
          <a:p>
            <a:r>
              <a:rPr lang="en-AU" sz="2400" b="1" dirty="0"/>
              <a:t>S</a:t>
            </a:r>
            <a:r>
              <a:rPr lang="en-AU" sz="2400" dirty="0"/>
              <a:t> is a statistical programming language developed primarily by John Chambers and Rick Becker and Allan Wilks of Bell Laboratories. The aim of the language, as expressed by John Chambers, is “</a:t>
            </a:r>
            <a:r>
              <a:rPr lang="en-AU" sz="2400" u="sng" dirty="0"/>
              <a:t>to turn ideas into software, quickly and faithfully</a:t>
            </a:r>
            <a:r>
              <a:rPr lang="en-AU" sz="2400" dirty="0"/>
              <a:t>”. </a:t>
            </a:r>
            <a:r>
              <a:rPr lang="en-AU" sz="1400" dirty="0">
                <a:hlinkClick r:id="rId2"/>
              </a:rPr>
              <a:t>https://en.wikipedia.org/wiki/R_(programming_language)</a:t>
            </a:r>
            <a:endParaRPr lang="en-AU" sz="1400" dirty="0"/>
          </a:p>
        </p:txBody>
      </p:sp>
      <p:sp>
        <p:nvSpPr>
          <p:cNvPr id="6" name="Slide Number Placeholder 5">
            <a:extLst>
              <a:ext uri="{FF2B5EF4-FFF2-40B4-BE49-F238E27FC236}">
                <a16:creationId xmlns:a16="http://schemas.microsoft.com/office/drawing/2014/main" id="{6435FCED-3B42-4741-9976-F60B41A8B7DA}"/>
              </a:ext>
            </a:extLst>
          </p:cNvPr>
          <p:cNvSpPr>
            <a:spLocks noGrp="1"/>
          </p:cNvSpPr>
          <p:nvPr>
            <p:ph type="sldNum" sz="quarter" idx="12"/>
          </p:nvPr>
        </p:nvSpPr>
        <p:spPr/>
        <p:txBody>
          <a:bodyPr/>
          <a:lstStyle/>
          <a:p>
            <a:fld id="{240D8B34-1B6C-4469-8FEE-10486467FC00}" type="slidenum">
              <a:rPr lang="en-AU" smtClean="0"/>
              <a:t>3</a:t>
            </a:fld>
            <a:endParaRPr lang="en-AU"/>
          </a:p>
        </p:txBody>
      </p:sp>
    </p:spTree>
    <p:extLst>
      <p:ext uri="{BB962C8B-B14F-4D97-AF65-F5344CB8AC3E}">
        <p14:creationId xmlns:p14="http://schemas.microsoft.com/office/powerpoint/2010/main" val="236590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Vectors with… Vectors</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cs typeface="Courier New" panose="02070309020205020404" pitchFamily="49" charset="0"/>
              </a:rPr>
              <a:t>Do you remember that there are no single values (scalars) in R, only vectors? Specifying index </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we are actually specifying </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so why not to use a longer vector, e.g.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a:t>
            </a:r>
          </a:p>
          <a:p>
            <a:pPr>
              <a:lnSpc>
                <a:spcPct val="150000"/>
              </a:lnSpc>
            </a:pPr>
            <a:r>
              <a:rPr lang="en-AU" sz="2400" b="1" dirty="0">
                <a:latin typeface="Courier New" panose="02070309020205020404" pitchFamily="49" charset="0"/>
                <a:cs typeface="Courier New" panose="02070309020205020404" pitchFamily="49" charset="0"/>
              </a:rPr>
              <a:t>       "Lea"         "Amy"         "Leo"</a:t>
            </a:r>
          </a:p>
        </p:txBody>
      </p:sp>
      <p:sp>
        <p:nvSpPr>
          <p:cNvPr id="3" name="Slide Number Placeholder 2">
            <a:extLst>
              <a:ext uri="{FF2B5EF4-FFF2-40B4-BE49-F238E27FC236}">
                <a16:creationId xmlns:a16="http://schemas.microsoft.com/office/drawing/2014/main" id="{00622C5B-C633-4F28-A27B-E84A75046BAE}"/>
              </a:ext>
            </a:extLst>
          </p:cNvPr>
          <p:cNvSpPr>
            <a:spLocks noGrp="1"/>
          </p:cNvSpPr>
          <p:nvPr>
            <p:ph type="sldNum" sz="quarter" idx="12"/>
          </p:nvPr>
        </p:nvSpPr>
        <p:spPr/>
        <p:txBody>
          <a:bodyPr/>
          <a:lstStyle/>
          <a:p>
            <a:fld id="{240D8B34-1B6C-4469-8FEE-10486467FC00}" type="slidenum">
              <a:rPr lang="en-AU" smtClean="0"/>
              <a:t>30</a:t>
            </a:fld>
            <a:endParaRPr lang="en-AU"/>
          </a:p>
        </p:txBody>
      </p:sp>
    </p:spTree>
    <p:extLst>
      <p:ext uri="{BB962C8B-B14F-4D97-AF65-F5344CB8AC3E}">
        <p14:creationId xmlns:p14="http://schemas.microsoft.com/office/powerpoint/2010/main" val="2756962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Empty Index</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cs typeface="Courier New" panose="02070309020205020404" pitchFamily="49" charset="0"/>
              </a:rPr>
              <a:t>Applied to vector empty index operator returns the whole vector:</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"Lea"  "Tia"  "Amy"  "Abi"  "Leo"  "Ian"</a:t>
            </a:r>
          </a:p>
        </p:txBody>
      </p:sp>
      <p:sp>
        <p:nvSpPr>
          <p:cNvPr id="3" name="Slide Number Placeholder 2">
            <a:extLst>
              <a:ext uri="{FF2B5EF4-FFF2-40B4-BE49-F238E27FC236}">
                <a16:creationId xmlns:a16="http://schemas.microsoft.com/office/drawing/2014/main" id="{466504FC-31E7-454F-A392-F66C4E0A3357}"/>
              </a:ext>
            </a:extLst>
          </p:cNvPr>
          <p:cNvSpPr>
            <a:spLocks noGrp="1"/>
          </p:cNvSpPr>
          <p:nvPr>
            <p:ph type="sldNum" sz="quarter" idx="12"/>
          </p:nvPr>
        </p:nvSpPr>
        <p:spPr/>
        <p:txBody>
          <a:bodyPr/>
          <a:lstStyle/>
          <a:p>
            <a:fld id="{240D8B34-1B6C-4469-8FEE-10486467FC00}" type="slidenum">
              <a:rPr lang="en-AU" smtClean="0"/>
              <a:t>31</a:t>
            </a:fld>
            <a:endParaRPr lang="en-AU"/>
          </a:p>
        </p:txBody>
      </p:sp>
    </p:spTree>
    <p:extLst>
      <p:ext uri="{BB962C8B-B14F-4D97-AF65-F5344CB8AC3E}">
        <p14:creationId xmlns:p14="http://schemas.microsoft.com/office/powerpoint/2010/main" val="1125028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6C6332B-CF0E-4E02-8A76-F49B99E3B103}"/>
              </a:ext>
            </a:extLst>
          </p:cNvPr>
          <p:cNvSpPr/>
          <p:nvPr/>
        </p:nvSpPr>
        <p:spPr>
          <a:xfrm>
            <a:off x="4290164" y="1572016"/>
            <a:ext cx="3832966" cy="4070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CC398420-8BDD-49CC-A642-F22A9CE34E0B}"/>
              </a:ext>
            </a:extLst>
          </p:cNvPr>
          <p:cNvSpPr/>
          <p:nvPr/>
        </p:nvSpPr>
        <p:spPr>
          <a:xfrm rot="5400000">
            <a:off x="5075896" y="1985375"/>
            <a:ext cx="1233814" cy="4070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Accessing a Row or a Column with Empty Index</a:t>
            </a:r>
          </a:p>
        </p:txBody>
      </p:sp>
      <p:sp>
        <p:nvSpPr>
          <p:cNvPr id="5" name="TextBox 4"/>
          <p:cNvSpPr txBox="1"/>
          <p:nvPr/>
        </p:nvSpPr>
        <p:spPr>
          <a:xfrm>
            <a:off x="725953" y="452962"/>
            <a:ext cx="10740094" cy="5078313"/>
          </a:xfrm>
          <a:prstGeom prst="rect">
            <a:avLst/>
          </a:prstGeom>
          <a:noFill/>
        </p:spPr>
        <p:txBody>
          <a:bodyPr wrap="square" rtlCol="0">
            <a:spAutoFit/>
          </a:bodyPr>
          <a:lstStyle/>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buNone/>
            </a:pPr>
            <a:r>
              <a:rPr lang="it-IT" sz="2400" b="1" dirty="0">
                <a:latin typeface="Courier New" panose="02070309020205020404" pitchFamily="49" charset="0"/>
                <a:cs typeface="Courier New" panose="02070309020205020404" pitchFamily="49" charset="0"/>
              </a:rPr>
              <a:t>   [1,]    1    2    3    4</a:t>
            </a:r>
          </a:p>
          <a:p>
            <a:pPr marL="1971675" indent="0">
              <a:buNone/>
            </a:pPr>
            <a:r>
              <a:rPr lang="it-IT" sz="2400" b="1" dirty="0">
                <a:latin typeface="Courier New" panose="02070309020205020404" pitchFamily="49" charset="0"/>
                <a:cs typeface="Courier New" panose="02070309020205020404" pitchFamily="49" charset="0"/>
              </a:rPr>
              <a:t>   [2,]    5    6    7    8</a:t>
            </a:r>
          </a:p>
          <a:p>
            <a:pPr marL="1971675" indent="0">
              <a:buNone/>
            </a:pPr>
            <a:r>
              <a:rPr lang="it-IT" sz="2400" b="1" dirty="0">
                <a:latin typeface="Courier New" panose="02070309020205020404" pitchFamily="49" charset="0"/>
                <a:cs typeface="Courier New" panose="02070309020205020404" pitchFamily="49" charset="0"/>
              </a:rPr>
              <a:t>   [3,]    9   10   11   12</a:t>
            </a:r>
            <a:endParaRPr lang="en-AU" sz="2400" dirty="0">
              <a:cs typeface="Courier New" panose="02070309020205020404" pitchFamily="49" charset="0"/>
            </a:endParaRP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Row is returned if no index specified for the column: </a:t>
            </a:r>
            <a:r>
              <a:rPr lang="en-AU" sz="2400" b="1" dirty="0">
                <a:latin typeface="Courier New" panose="02070309020205020404" pitchFamily="49" charset="0"/>
                <a:cs typeface="Courier New" panose="02070309020205020404" pitchFamily="49" charset="0"/>
              </a:rPr>
              <a:t>M[</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 </a:t>
            </a:r>
            <a:r>
              <a:rPr lang="en-AU" sz="2400" dirty="0">
                <a:cs typeface="Courier New" panose="02070309020205020404" pitchFamily="49" charset="0"/>
              </a:rPr>
              <a:t>will return: </a:t>
            </a:r>
            <a:r>
              <a:rPr lang="en-AU" sz="2400" b="1" dirty="0">
                <a:latin typeface="Courier New" panose="02070309020205020404" pitchFamily="49" charset="0"/>
                <a:cs typeface="Courier New" panose="02070309020205020404" pitchFamily="49" charset="0"/>
              </a:rPr>
              <a:t>1 2 3 4</a:t>
            </a:r>
          </a:p>
          <a:p>
            <a:pPr>
              <a:lnSpc>
                <a:spcPct val="150000"/>
              </a:lnSpc>
            </a:pPr>
            <a:r>
              <a:rPr lang="en-AU" sz="2400" dirty="0">
                <a:cs typeface="Courier New" panose="02070309020205020404" pitchFamily="49" charset="0"/>
              </a:rPr>
              <a:t>Column returned  if no index specified for the row:    </a:t>
            </a:r>
            <a:r>
              <a:rPr lang="en-AU" sz="2400" b="1" dirty="0">
                <a:latin typeface="Courier New" panose="02070309020205020404" pitchFamily="49" charset="0"/>
                <a:cs typeface="Courier New" panose="02070309020205020404" pitchFamily="49" charset="0"/>
              </a:rPr>
              <a:t>M[,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 </a:t>
            </a:r>
            <a:r>
              <a:rPr lang="en-AU" sz="2400" b="1" dirty="0">
                <a:latin typeface="Courier New" panose="02070309020205020404" pitchFamily="49" charset="0"/>
                <a:cs typeface="Courier New" panose="02070309020205020404" pitchFamily="49" charset="0"/>
              </a:rPr>
              <a:t>2 6 10</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dirty="0"/>
              <a:t>Consecutively</a:t>
            </a:r>
            <a:r>
              <a:rPr lang="en-AU" sz="2400" b="1" dirty="0">
                <a:latin typeface="Courier New" panose="02070309020205020404" pitchFamily="49" charset="0"/>
                <a:cs typeface="Courier New" panose="02070309020205020404" pitchFamily="49" charset="0"/>
              </a:rPr>
              <a:t> M[, ] or M[] </a:t>
            </a:r>
            <a:r>
              <a:rPr lang="en-AU" sz="2400" dirty="0">
                <a:cs typeface="Courier New" panose="02070309020205020404" pitchFamily="49" charset="0"/>
              </a:rPr>
              <a:t>will return entire matrix .</a:t>
            </a:r>
          </a:p>
        </p:txBody>
      </p:sp>
      <p:sp>
        <p:nvSpPr>
          <p:cNvPr id="7" name="Slide Number Placeholder 6">
            <a:extLst>
              <a:ext uri="{FF2B5EF4-FFF2-40B4-BE49-F238E27FC236}">
                <a16:creationId xmlns:a16="http://schemas.microsoft.com/office/drawing/2014/main" id="{2D3CA254-DDFA-45D6-9701-411B8F0C422C}"/>
              </a:ext>
            </a:extLst>
          </p:cNvPr>
          <p:cNvSpPr>
            <a:spLocks noGrp="1"/>
          </p:cNvSpPr>
          <p:nvPr>
            <p:ph type="sldNum" sz="quarter" idx="12"/>
          </p:nvPr>
        </p:nvSpPr>
        <p:spPr/>
        <p:txBody>
          <a:bodyPr/>
          <a:lstStyle/>
          <a:p>
            <a:fld id="{240D8B34-1B6C-4469-8FEE-10486467FC00}" type="slidenum">
              <a:rPr lang="en-AU" smtClean="0"/>
              <a:t>32</a:t>
            </a:fld>
            <a:endParaRPr lang="en-AU"/>
          </a:p>
        </p:txBody>
      </p:sp>
    </p:spTree>
    <p:extLst>
      <p:ext uri="{BB962C8B-B14F-4D97-AF65-F5344CB8AC3E}">
        <p14:creationId xmlns:p14="http://schemas.microsoft.com/office/powerpoint/2010/main" val="36281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Negative Indexes</a:t>
            </a:r>
          </a:p>
        </p:txBody>
      </p:sp>
      <p:sp>
        <p:nvSpPr>
          <p:cNvPr id="5" name="TextBox 4"/>
          <p:cNvSpPr txBox="1"/>
          <p:nvPr/>
        </p:nvSpPr>
        <p:spPr>
          <a:xfrm>
            <a:off x="425890" y="960604"/>
            <a:ext cx="10740094" cy="5670783"/>
          </a:xfrm>
          <a:prstGeom prst="rect">
            <a:avLst/>
          </a:prstGeom>
          <a:noFill/>
        </p:spPr>
        <p:txBody>
          <a:bodyPr wrap="square" rtlCol="0">
            <a:spAutoFit/>
          </a:bodyPr>
          <a:lstStyle/>
          <a:p>
            <a:pPr>
              <a:lnSpc>
                <a:spcPct val="150000"/>
              </a:lnSpc>
            </a:pPr>
            <a:r>
              <a:rPr lang="en-AU" sz="2400" dirty="0">
                <a:cs typeface="Courier New" panose="02070309020205020404" pitchFamily="49" charset="0"/>
              </a:rPr>
              <a:t>N</a:t>
            </a:r>
            <a:r>
              <a:rPr lang="en-AU" sz="2400" dirty="0"/>
              <a:t>egative index specifies dropping (rather than retaining) particular elements. When negative index is used all except the specified element(s) will be returned.</a:t>
            </a:r>
            <a:endParaRPr lang="en-AU" sz="2400" dirty="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"Tia"         "Abi"         "Ian“</a:t>
            </a:r>
          </a:p>
          <a:p>
            <a:pPr>
              <a:lnSpc>
                <a:spcPct val="150000"/>
              </a:lnSpc>
            </a:pPr>
            <a:endParaRPr lang="en-AU" sz="2400" dirty="0">
              <a:solidFill>
                <a:srgbClr val="C00000"/>
              </a:solidFill>
            </a:endParaRPr>
          </a:p>
          <a:p>
            <a:pPr algn="ctr">
              <a:lnSpc>
                <a:spcPct val="150000"/>
              </a:lnSpc>
            </a:pPr>
            <a:r>
              <a:rPr lang="en-AU" sz="2800" b="1" dirty="0">
                <a:solidFill>
                  <a:srgbClr val="C00000"/>
                </a:solidFill>
              </a:rPr>
              <a:t>It is NOT allowed to mix negative and positive indexes.</a:t>
            </a:r>
            <a:endParaRPr lang="en-AU" sz="2800" b="1"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5802154B-5939-430D-A10E-89E3DF0709BF}"/>
              </a:ext>
            </a:extLst>
          </p:cNvPr>
          <p:cNvSpPr txBox="1"/>
          <p:nvPr/>
        </p:nvSpPr>
        <p:spPr>
          <a:xfrm>
            <a:off x="3018408" y="3859972"/>
            <a:ext cx="4545366" cy="461665"/>
          </a:xfrm>
          <a:prstGeom prst="rect">
            <a:avLst/>
          </a:prstGeom>
          <a:solidFill>
            <a:schemeClr val="bg1"/>
          </a:solidFill>
        </p:spPr>
        <p:txBody>
          <a:bodyPr wrap="square" rtlCol="0">
            <a:spAutoFit/>
          </a:bodyPr>
          <a:lstStyle/>
          <a:p>
            <a:pPr algn="ctr"/>
            <a:r>
              <a:rPr lang="en-AU" sz="2400" b="1" dirty="0">
                <a:latin typeface="Courier New" panose="02070309020205020404" pitchFamily="49" charset="0"/>
                <a:cs typeface="Courier New" panose="02070309020205020404" pitchFamily="49" charset="0"/>
              </a:rPr>
              <a:t>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dirty="0"/>
          </a:p>
        </p:txBody>
      </p:sp>
      <p:sp>
        <p:nvSpPr>
          <p:cNvPr id="6" name="Slide Number Placeholder 5">
            <a:extLst>
              <a:ext uri="{FF2B5EF4-FFF2-40B4-BE49-F238E27FC236}">
                <a16:creationId xmlns:a16="http://schemas.microsoft.com/office/drawing/2014/main" id="{60A240CB-84E4-47AD-98B2-1B9CAC48BD8B}"/>
              </a:ext>
            </a:extLst>
          </p:cNvPr>
          <p:cNvSpPr>
            <a:spLocks noGrp="1"/>
          </p:cNvSpPr>
          <p:nvPr>
            <p:ph type="sldNum" sz="quarter" idx="12"/>
          </p:nvPr>
        </p:nvSpPr>
        <p:spPr/>
        <p:txBody>
          <a:bodyPr/>
          <a:lstStyle/>
          <a:p>
            <a:fld id="{240D8B34-1B6C-4469-8FEE-10486467FC00}" type="slidenum">
              <a:rPr lang="en-AU" smtClean="0"/>
              <a:t>33</a:t>
            </a:fld>
            <a:endParaRPr lang="en-AU"/>
          </a:p>
        </p:txBody>
      </p:sp>
    </p:spTree>
    <p:extLst>
      <p:ext uri="{BB962C8B-B14F-4D97-AF65-F5344CB8AC3E}">
        <p14:creationId xmlns:p14="http://schemas.microsoft.com/office/powerpoint/2010/main" val="35756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Effect transition="in" filter="fade">
                                      <p:cBhvr>
                                        <p:cTn id="11" dur="1000"/>
                                        <p:tgtEl>
                                          <p:spTgt spid="5">
                                            <p:txEl>
                                              <p:pRg st="8" end="8"/>
                                            </p:txEl>
                                          </p:spTgt>
                                        </p:tgtEl>
                                      </p:cBhvr>
                                    </p:animEffect>
                                    <p:anim calcmode="lin" valueType="num">
                                      <p:cBhvr>
                                        <p:cTn id="12" dur="1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13" dur="10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"Lea"  "Tia"                "Leo"</a:t>
            </a:r>
          </a:p>
        </p:txBody>
      </p:sp>
      <p:sp>
        <p:nvSpPr>
          <p:cNvPr id="3" name="Slide Number Placeholder 2">
            <a:extLst>
              <a:ext uri="{FF2B5EF4-FFF2-40B4-BE49-F238E27FC236}">
                <a16:creationId xmlns:a16="http://schemas.microsoft.com/office/drawing/2014/main" id="{47E142A7-0B9F-45FE-801E-DC989F690093}"/>
              </a:ext>
            </a:extLst>
          </p:cNvPr>
          <p:cNvSpPr>
            <a:spLocks noGrp="1"/>
          </p:cNvSpPr>
          <p:nvPr>
            <p:ph type="sldNum" sz="quarter" idx="12"/>
          </p:nvPr>
        </p:nvSpPr>
        <p:spPr/>
        <p:txBody>
          <a:bodyPr/>
          <a:lstStyle/>
          <a:p>
            <a:fld id="{240D8B34-1B6C-4469-8FEE-10486467FC00}" type="slidenum">
              <a:rPr lang="en-AU" smtClean="0"/>
              <a:t>34</a:t>
            </a:fld>
            <a:endParaRPr lang="en-AU"/>
          </a:p>
        </p:txBody>
      </p:sp>
    </p:spTree>
    <p:extLst>
      <p:ext uri="{BB962C8B-B14F-4D97-AF65-F5344CB8AC3E}">
        <p14:creationId xmlns:p14="http://schemas.microsoft.com/office/powerpoint/2010/main" val="38320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5" name="TextBox 4"/>
          <p:cNvSpPr txBox="1"/>
          <p:nvPr/>
        </p:nvSpPr>
        <p:spPr>
          <a:xfrm>
            <a:off x="476132" y="971624"/>
            <a:ext cx="10740094" cy="4478149"/>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3" name="Slide Number Placeholder 2">
            <a:extLst>
              <a:ext uri="{FF2B5EF4-FFF2-40B4-BE49-F238E27FC236}">
                <a16:creationId xmlns:a16="http://schemas.microsoft.com/office/drawing/2014/main" id="{FE0CF22F-85F4-4365-AA1D-53EE8D5F5E51}"/>
              </a:ext>
            </a:extLst>
          </p:cNvPr>
          <p:cNvSpPr>
            <a:spLocks noGrp="1"/>
          </p:cNvSpPr>
          <p:nvPr>
            <p:ph type="sldNum" sz="quarter" idx="12"/>
          </p:nvPr>
        </p:nvSpPr>
        <p:spPr/>
        <p:txBody>
          <a:bodyPr/>
          <a:lstStyle/>
          <a:p>
            <a:fld id="{240D8B34-1B6C-4469-8FEE-10486467FC00}" type="slidenum">
              <a:rPr lang="en-AU" smtClean="0"/>
              <a:t>35</a:t>
            </a:fld>
            <a:endParaRPr lang="en-AU"/>
          </a:p>
        </p:txBody>
      </p:sp>
    </p:spTree>
    <p:extLst>
      <p:ext uri="{BB962C8B-B14F-4D97-AF65-F5344CB8AC3E}">
        <p14:creationId xmlns:p14="http://schemas.microsoft.com/office/powerpoint/2010/main" val="195231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Logical Expressions Revisited</a:t>
            </a:r>
          </a:p>
        </p:txBody>
      </p:sp>
      <p:sp>
        <p:nvSpPr>
          <p:cNvPr id="5" name="TextBox 4"/>
          <p:cNvSpPr txBox="1"/>
          <p:nvPr/>
        </p:nvSpPr>
        <p:spPr>
          <a:xfrm>
            <a:off x="425890" y="960604"/>
            <a:ext cx="10740094" cy="589072"/>
          </a:xfrm>
          <a:prstGeom prst="rect">
            <a:avLst/>
          </a:prstGeom>
          <a:noFill/>
        </p:spPr>
        <p:txBody>
          <a:bodyPr wrap="square" rtlCol="0">
            <a:spAutoFit/>
          </a:bodyPr>
          <a:lstStyle/>
          <a:p>
            <a:pPr>
              <a:lnSpc>
                <a:spcPct val="150000"/>
              </a:lnSpc>
            </a:pPr>
            <a:r>
              <a:rPr lang="en-AU" sz="2400" dirty="0"/>
              <a:t>We have already seen logical comparisons. E.g.:</a:t>
            </a:r>
          </a:p>
        </p:txBody>
      </p:sp>
      <p:sp>
        <p:nvSpPr>
          <p:cNvPr id="6" name="TextBox 5">
            <a:extLst>
              <a:ext uri="{FF2B5EF4-FFF2-40B4-BE49-F238E27FC236}">
                <a16:creationId xmlns:a16="http://schemas.microsoft.com/office/drawing/2014/main" id="{14F8F1E1-AAA2-4C61-B5A9-3DF2B951979B}"/>
              </a:ext>
            </a:extLst>
          </p:cNvPr>
          <p:cNvSpPr txBox="1"/>
          <p:nvPr/>
        </p:nvSpPr>
        <p:spPr>
          <a:xfrm>
            <a:off x="425889" y="1549676"/>
            <a:ext cx="8486997"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a:t>
            </a:r>
            <a:r>
              <a:rPr lang="en-AU" sz="2400" b="1">
                <a:solidFill>
                  <a:srgbClr val="0000FF"/>
                </a:solidFill>
                <a:latin typeface="Courier New" panose="02070309020205020404" pitchFamily="49" charset="0"/>
                <a:cs typeface="Courier New" panose="02070309020205020404" pitchFamily="49" charset="0"/>
              </a:rPr>
              <a:t>x &gt;= 5</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latin typeface="Courier New" panose="02070309020205020404" pitchFamily="49" charset="0"/>
                <a:cs typeface="Courier New" panose="02070309020205020404" pitchFamily="49" charset="0"/>
              </a:rPr>
              <a:t>[1] TRUE</a:t>
            </a:r>
          </a:p>
        </p:txBody>
      </p:sp>
      <p:sp>
        <p:nvSpPr>
          <p:cNvPr id="7" name="TextBox 6">
            <a:extLst>
              <a:ext uri="{FF2B5EF4-FFF2-40B4-BE49-F238E27FC236}">
                <a16:creationId xmlns:a16="http://schemas.microsoft.com/office/drawing/2014/main" id="{419B0D9E-E092-4745-9E01-51CB5C08EE11}"/>
              </a:ext>
            </a:extLst>
          </p:cNvPr>
          <p:cNvSpPr txBox="1"/>
          <p:nvPr/>
        </p:nvSpPr>
        <p:spPr>
          <a:xfrm>
            <a:off x="425890" y="4048949"/>
            <a:ext cx="10740094" cy="589072"/>
          </a:xfrm>
          <a:prstGeom prst="rect">
            <a:avLst/>
          </a:prstGeom>
          <a:noFill/>
        </p:spPr>
        <p:txBody>
          <a:bodyPr wrap="square" rtlCol="0">
            <a:spAutoFit/>
          </a:bodyPr>
          <a:lstStyle/>
          <a:p>
            <a:pPr>
              <a:lnSpc>
                <a:spcPct val="150000"/>
              </a:lnSpc>
            </a:pPr>
            <a:r>
              <a:rPr lang="en-AU" sz="2400" dirty="0"/>
              <a:t>And we know that R is vectorized meaning we can do:</a:t>
            </a:r>
          </a:p>
        </p:txBody>
      </p:sp>
      <p:sp>
        <p:nvSpPr>
          <p:cNvPr id="8" name="TextBox 7">
            <a:extLst>
              <a:ext uri="{FF2B5EF4-FFF2-40B4-BE49-F238E27FC236}">
                <a16:creationId xmlns:a16="http://schemas.microsoft.com/office/drawing/2014/main" id="{E2D41D07-FD65-4A6E-8F87-D6676EFFE0C6}"/>
              </a:ext>
            </a:extLst>
          </p:cNvPr>
          <p:cNvSpPr txBox="1"/>
          <p:nvPr/>
        </p:nvSpPr>
        <p:spPr>
          <a:xfrm>
            <a:off x="425890" y="4649207"/>
            <a:ext cx="8486998"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c(10, 8, 0, 5, 7, -1)</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&gt; 5</a:t>
            </a:r>
          </a:p>
          <a:p>
            <a:pPr>
              <a:lnSpc>
                <a:spcPct val="125000"/>
              </a:lnSpc>
            </a:pPr>
            <a:r>
              <a:rPr lang="en-AU" sz="2400" b="1" dirty="0">
                <a:latin typeface="Courier New" panose="02070309020205020404" pitchFamily="49" charset="0"/>
                <a:cs typeface="Courier New" panose="02070309020205020404" pitchFamily="49" charset="0"/>
              </a:rPr>
              <a:t>[1] TRUE, TRUE, FALSE, FALSE, TRUE, FALSE</a:t>
            </a:r>
          </a:p>
        </p:txBody>
      </p:sp>
      <p:sp>
        <p:nvSpPr>
          <p:cNvPr id="3" name="Rectangle: Rounded Corners 2">
            <a:extLst>
              <a:ext uri="{FF2B5EF4-FFF2-40B4-BE49-F238E27FC236}">
                <a16:creationId xmlns:a16="http://schemas.microsoft.com/office/drawing/2014/main" id="{553C9C8A-2828-4464-8D4D-C795CE32C71F}"/>
              </a:ext>
            </a:extLst>
          </p:cNvPr>
          <p:cNvSpPr/>
          <p:nvPr/>
        </p:nvSpPr>
        <p:spPr>
          <a:xfrm>
            <a:off x="1788097" y="1040541"/>
            <a:ext cx="9626321" cy="3537020"/>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tx1"/>
                </a:solidFill>
              </a:rPr>
              <a:t>Vector recycling rule</a:t>
            </a:r>
          </a:p>
          <a:p>
            <a:endParaRPr lang="en-AU" sz="2400" dirty="0">
              <a:solidFill>
                <a:schemeClr val="tx1"/>
              </a:solidFill>
            </a:endParaRP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x &lt;-</a:t>
            </a:r>
            <a:r>
              <a:rPr lang="en-AU" sz="2400" b="1" dirty="0">
                <a:solidFill>
                  <a:srgbClr val="0000FF"/>
                </a:solidFill>
                <a:latin typeface="Courier New" panose="02070309020205020404" pitchFamily="49" charset="0"/>
                <a:cs typeface="Courier New" panose="02070309020205020404" pitchFamily="49" charset="0"/>
              </a:rPr>
              <a:t> c</a:t>
            </a:r>
            <a:r>
              <a:rPr lang="en-AU" sz="2400" b="1" dirty="0">
                <a:solidFill>
                  <a:prstClr val="black"/>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0</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7</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-1</a:t>
            </a:r>
            <a:r>
              <a:rPr lang="en-AU" sz="2400" b="1" dirty="0">
                <a:solidFill>
                  <a:prstClr val="black"/>
                </a:solidFill>
                <a:latin typeface="Courier New" panose="02070309020205020404" pitchFamily="49" charset="0"/>
                <a:cs typeface="Courier New" panose="02070309020205020404" pitchFamily="49" charset="0"/>
              </a:rPr>
              <a:t>)</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      |      |      |      |      |</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x &gt;</a:t>
            </a:r>
            <a:r>
              <a:rPr lang="en-AU" sz="2400" b="1" dirty="0">
                <a:solidFill>
                  <a:srgbClr val="0000FF"/>
                </a:solidFill>
                <a:latin typeface="Courier New" panose="02070309020205020404" pitchFamily="49" charset="0"/>
                <a:cs typeface="Courier New" panose="02070309020205020404" pitchFamily="49" charset="0"/>
              </a:rPr>
              <a:t>  c</a:t>
            </a:r>
            <a:r>
              <a:rPr lang="en-AU" sz="2400" b="1" dirty="0">
                <a:solidFill>
                  <a:prstClr val="black"/>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      |      |      |      |      |</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a:t>
            </a:r>
            <a:endParaRPr lang="en-AU" dirty="0">
              <a:solidFill>
                <a:schemeClr val="tx1"/>
              </a:solidFill>
            </a:endParaRPr>
          </a:p>
        </p:txBody>
      </p:sp>
      <p:sp>
        <p:nvSpPr>
          <p:cNvPr id="9" name="Slide Number Placeholder 8">
            <a:extLst>
              <a:ext uri="{FF2B5EF4-FFF2-40B4-BE49-F238E27FC236}">
                <a16:creationId xmlns:a16="http://schemas.microsoft.com/office/drawing/2014/main" id="{688BF1C6-9874-445F-B146-F3514D746A4D}"/>
              </a:ext>
            </a:extLst>
          </p:cNvPr>
          <p:cNvSpPr>
            <a:spLocks noGrp="1"/>
          </p:cNvSpPr>
          <p:nvPr>
            <p:ph type="sldNum" sz="quarter" idx="12"/>
          </p:nvPr>
        </p:nvSpPr>
        <p:spPr/>
        <p:txBody>
          <a:bodyPr/>
          <a:lstStyle/>
          <a:p>
            <a:fld id="{240D8B34-1B6C-4469-8FEE-10486467FC00}" type="slidenum">
              <a:rPr lang="en-AU" smtClean="0"/>
              <a:t>36</a:t>
            </a:fld>
            <a:endParaRPr lang="en-AU"/>
          </a:p>
        </p:txBody>
      </p:sp>
    </p:spTree>
    <p:extLst>
      <p:ext uri="{BB962C8B-B14F-4D97-AF65-F5344CB8AC3E}">
        <p14:creationId xmlns:p14="http://schemas.microsoft.com/office/powerpoint/2010/main" val="335444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a:t>
            </a:r>
            <a:r>
              <a:rPr lang="en-AU" sz="4400" b="1" u="sng" dirty="0">
                <a:solidFill>
                  <a:srgbClr val="C00000"/>
                </a:solidFill>
              </a:rPr>
              <a:t>Expressions</a:t>
            </a:r>
          </a:p>
        </p:txBody>
      </p:sp>
      <p:sp>
        <p:nvSpPr>
          <p:cNvPr id="5" name="TextBox 4"/>
          <p:cNvSpPr txBox="1"/>
          <p:nvPr/>
        </p:nvSpPr>
        <p:spPr>
          <a:xfrm>
            <a:off x="476132" y="1466924"/>
            <a:ext cx="10740094" cy="3924151"/>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2" name="Rectangle: Rounded Corners 1">
            <a:extLst>
              <a:ext uri="{FF2B5EF4-FFF2-40B4-BE49-F238E27FC236}">
                <a16:creationId xmlns:a16="http://schemas.microsoft.com/office/drawing/2014/main" id="{3992B23A-6000-4706-AD08-0D574825A7F6}"/>
              </a:ext>
            </a:extLst>
          </p:cNvPr>
          <p:cNvSpPr/>
          <p:nvPr/>
        </p:nvSpPr>
        <p:spPr>
          <a:xfrm>
            <a:off x="1828801" y="3888712"/>
            <a:ext cx="7285055" cy="3315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latin typeface="Courier New" panose="02070309020205020404" pitchFamily="49" charset="0"/>
                <a:cs typeface="Courier New" panose="02070309020205020404" pitchFamily="49" charset="0"/>
              </a:rPr>
              <a:t>v &gt; </a:t>
            </a:r>
            <a:r>
              <a:rPr lang="en-AU" sz="2400" b="1" dirty="0">
                <a:solidFill>
                  <a:srgbClr val="0000FF"/>
                </a:solidFill>
                <a:latin typeface="Courier New" panose="02070309020205020404" pitchFamily="49" charset="0"/>
                <a:cs typeface="Courier New" panose="02070309020205020404" pitchFamily="49" charset="0"/>
              </a:rPr>
              <a:t>5</a:t>
            </a:r>
          </a:p>
        </p:txBody>
      </p:sp>
      <p:sp>
        <p:nvSpPr>
          <p:cNvPr id="6" name="Rectangle: Rounded Corners 5">
            <a:extLst>
              <a:ext uri="{FF2B5EF4-FFF2-40B4-BE49-F238E27FC236}">
                <a16:creationId xmlns:a16="http://schemas.microsoft.com/office/drawing/2014/main" id="{8309FCB7-D586-4812-9D6C-03D92338B2D8}"/>
              </a:ext>
            </a:extLst>
          </p:cNvPr>
          <p:cNvSpPr/>
          <p:nvPr/>
        </p:nvSpPr>
        <p:spPr>
          <a:xfrm>
            <a:off x="1256044" y="3785101"/>
            <a:ext cx="8259745" cy="5397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lgn="ctr"/>
            <a:r>
              <a:rPr lang="en-AU" sz="2400" b="1" dirty="0">
                <a:solidFill>
                  <a:schemeClr val="tx1"/>
                </a:solidFill>
                <a:latin typeface="Courier New" panose="02070309020205020404" pitchFamily="49" charset="0"/>
                <a:cs typeface="Courier New" panose="02070309020205020404" pitchFamily="49" charset="0"/>
              </a:rPr>
              <a:t>v[v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solidFill>
                  <a:schemeClr val="tx1"/>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8" name="Slide Number Placeholder 7">
            <a:extLst>
              <a:ext uri="{FF2B5EF4-FFF2-40B4-BE49-F238E27FC236}">
                <a16:creationId xmlns:a16="http://schemas.microsoft.com/office/drawing/2014/main" id="{4E1631B3-EFBC-4090-A2BF-798EE03A96B4}"/>
              </a:ext>
            </a:extLst>
          </p:cNvPr>
          <p:cNvSpPr>
            <a:spLocks noGrp="1"/>
          </p:cNvSpPr>
          <p:nvPr>
            <p:ph type="sldNum" sz="quarter" idx="12"/>
          </p:nvPr>
        </p:nvSpPr>
        <p:spPr/>
        <p:txBody>
          <a:bodyPr/>
          <a:lstStyle/>
          <a:p>
            <a:fld id="{240D8B34-1B6C-4469-8FEE-10486467FC00}" type="slidenum">
              <a:rPr lang="en-AU" smtClean="0"/>
              <a:t>37</a:t>
            </a:fld>
            <a:endParaRPr lang="en-AU"/>
          </a:p>
        </p:txBody>
      </p:sp>
    </p:spTree>
    <p:extLst>
      <p:ext uri="{BB962C8B-B14F-4D97-AF65-F5344CB8AC3E}">
        <p14:creationId xmlns:p14="http://schemas.microsoft.com/office/powerpoint/2010/main" val="29186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a:t>
            </a:r>
            <a:r>
              <a:rPr lang="en-AU" sz="4400" b="1" u="sng" dirty="0">
                <a:solidFill>
                  <a:srgbClr val="C00000"/>
                </a:solidFill>
              </a:rPr>
              <a:t>Expressions</a:t>
            </a:r>
          </a:p>
        </p:txBody>
      </p:sp>
      <p:sp>
        <p:nvSpPr>
          <p:cNvPr id="5" name="TextBox 4"/>
          <p:cNvSpPr txBox="1"/>
          <p:nvPr/>
        </p:nvSpPr>
        <p:spPr>
          <a:xfrm>
            <a:off x="476132" y="1466924"/>
            <a:ext cx="10740094" cy="4478149"/>
          </a:xfrm>
          <a:prstGeom prst="rect">
            <a:avLst/>
          </a:prstGeom>
          <a:noFill/>
        </p:spPr>
        <p:txBody>
          <a:bodyPr wrap="square" rtlCol="0">
            <a:spAutoFit/>
          </a:bodyPr>
          <a:lstStyle/>
          <a:p>
            <a:pPr>
              <a:lnSpc>
                <a:spcPct val="150000"/>
              </a:lnSpc>
            </a:pPr>
            <a:r>
              <a:rPr lang="en-AU" sz="2400" b="1" dirty="0"/>
              <a:t>How to get the indexes</a:t>
            </a:r>
            <a:r>
              <a:rPr lang="en-AU" sz="2400" dirty="0"/>
              <a:t>, instead the value of elements for which the logical expression evaluates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a:t>
            </a:r>
          </a:p>
          <a:p>
            <a:pPr>
              <a:lnSpc>
                <a:spcPct val="150000"/>
              </a:lnSpc>
            </a:pPr>
            <a:r>
              <a:rPr lang="en-AU" sz="2400" dirty="0"/>
              <a:t>We already know how to get value of the elements (as discussed a few slides back):</a:t>
            </a: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3" name="Slide Number Placeholder 2">
            <a:extLst>
              <a:ext uri="{FF2B5EF4-FFF2-40B4-BE49-F238E27FC236}">
                <a16:creationId xmlns:a16="http://schemas.microsoft.com/office/drawing/2014/main" id="{99C1B674-A6D5-4A57-8C87-60527E3A8628}"/>
              </a:ext>
            </a:extLst>
          </p:cNvPr>
          <p:cNvSpPr>
            <a:spLocks noGrp="1"/>
          </p:cNvSpPr>
          <p:nvPr>
            <p:ph type="sldNum" sz="quarter" idx="12"/>
          </p:nvPr>
        </p:nvSpPr>
        <p:spPr/>
        <p:txBody>
          <a:bodyPr/>
          <a:lstStyle/>
          <a:p>
            <a:fld id="{240D8B34-1B6C-4469-8FEE-10486467FC00}" type="slidenum">
              <a:rPr lang="en-AU" smtClean="0"/>
              <a:t>38</a:t>
            </a:fld>
            <a:endParaRPr lang="en-AU"/>
          </a:p>
        </p:txBody>
      </p:sp>
    </p:spTree>
    <p:extLst>
      <p:ext uri="{BB962C8B-B14F-4D97-AF65-F5344CB8AC3E}">
        <p14:creationId xmlns:p14="http://schemas.microsoft.com/office/powerpoint/2010/main" val="310841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F8009F-DBFB-4132-88FC-4EF43B748DFA}"/>
              </a:ext>
            </a:extLst>
          </p:cNvPr>
          <p:cNvSpPr txBox="1"/>
          <p:nvPr/>
        </p:nvSpPr>
        <p:spPr>
          <a:xfrm>
            <a:off x="476132" y="1465280"/>
            <a:ext cx="10740094" cy="4478149"/>
          </a:xfrm>
          <a:prstGeom prst="rect">
            <a:avLst/>
          </a:prstGeom>
          <a:solidFill>
            <a:schemeClr val="bg1"/>
          </a:solidFill>
        </p:spPr>
        <p:txBody>
          <a:bodyPr wrap="square" rtlCol="0">
            <a:spAutoFit/>
          </a:bodyPr>
          <a:lstStyle/>
          <a:p>
            <a:pPr>
              <a:lnSpc>
                <a:spcPct val="150000"/>
              </a:lnSpc>
            </a:pPr>
            <a:r>
              <a:rPr lang="en-AU" sz="2400" b="1" dirty="0"/>
              <a:t>How to get the indexes</a:t>
            </a:r>
            <a:r>
              <a:rPr lang="en-AU" sz="2400" dirty="0"/>
              <a:t>, instead the value of elements for which the logical expression evaluates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a:t>
            </a:r>
          </a:p>
          <a:p>
            <a:pPr>
              <a:lnSpc>
                <a:spcPct val="150000"/>
              </a:lnSpc>
            </a:pPr>
            <a:r>
              <a:rPr lang="en-AU" sz="2400" dirty="0"/>
              <a:t>To get the indexes instead of the values we use function </a:t>
            </a:r>
            <a:r>
              <a:rPr lang="en-AU" sz="2400" b="1" dirty="0">
                <a:solidFill>
                  <a:srgbClr val="0000FF"/>
                </a:solidFill>
                <a:latin typeface="Courier New" panose="02070309020205020404" pitchFamily="49" charset="0"/>
                <a:cs typeface="Courier New" panose="02070309020205020404" pitchFamily="49" charset="0"/>
              </a:rPr>
              <a:t>which</a:t>
            </a:r>
            <a:r>
              <a:rPr lang="en-AU" sz="2400" b="1" dirty="0">
                <a:latin typeface="Courier New" panose="02070309020205020404" pitchFamily="49" charset="0"/>
                <a:cs typeface="Courier New" panose="02070309020205020404" pitchFamily="49" charset="0"/>
              </a:rPr>
              <a:t>(</a:t>
            </a:r>
            <a:r>
              <a:rPr lang="en-AU" sz="2400" i="1" dirty="0"/>
              <a:t>expression</a:t>
            </a:r>
            <a:r>
              <a:rPr lang="en-AU" sz="2400" b="1" dirty="0">
                <a:latin typeface="Courier New" panose="02070309020205020404" pitchFamily="49" charset="0"/>
                <a:cs typeface="Courier New" panose="02070309020205020404" pitchFamily="49" charset="0"/>
              </a:rPr>
              <a:t>)</a:t>
            </a:r>
            <a:r>
              <a:rPr lang="en-AU" sz="2400" dirty="0"/>
              <a:t>:</a:t>
            </a: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which(v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p>
        </p:txBody>
      </p:sp>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Get Indexes of Elements Evaluated </a:t>
            </a:r>
            <a:r>
              <a:rPr lang="en-AU" sz="4400" b="1" dirty="0">
                <a:solidFill>
                  <a:srgbClr val="0000FF"/>
                </a:solidFill>
                <a:latin typeface="Courier New" panose="02070309020205020404" pitchFamily="49" charset="0"/>
                <a:cs typeface="Courier New" panose="02070309020205020404" pitchFamily="49" charset="0"/>
              </a:rPr>
              <a:t>TRUE</a:t>
            </a:r>
            <a:endParaRPr lang="en-AU" sz="4400" b="1" u="sng" dirty="0">
              <a:solidFill>
                <a:srgbClr val="C00000"/>
              </a:solidFill>
            </a:endParaRPr>
          </a:p>
        </p:txBody>
      </p:sp>
      <p:sp>
        <p:nvSpPr>
          <p:cNvPr id="3" name="Slide Number Placeholder 2">
            <a:extLst>
              <a:ext uri="{FF2B5EF4-FFF2-40B4-BE49-F238E27FC236}">
                <a16:creationId xmlns:a16="http://schemas.microsoft.com/office/drawing/2014/main" id="{8ACB8755-1397-4A02-9497-945A4D26661B}"/>
              </a:ext>
            </a:extLst>
          </p:cNvPr>
          <p:cNvSpPr>
            <a:spLocks noGrp="1"/>
          </p:cNvSpPr>
          <p:nvPr>
            <p:ph type="sldNum" sz="quarter" idx="12"/>
          </p:nvPr>
        </p:nvSpPr>
        <p:spPr/>
        <p:txBody>
          <a:bodyPr/>
          <a:lstStyle/>
          <a:p>
            <a:fld id="{240D8B34-1B6C-4469-8FEE-10486467FC00}" type="slidenum">
              <a:rPr lang="en-AU" smtClean="0"/>
              <a:t>39</a:t>
            </a:fld>
            <a:endParaRPr lang="en-AU"/>
          </a:p>
        </p:txBody>
      </p:sp>
    </p:spTree>
    <p:extLst>
      <p:ext uri="{BB962C8B-B14F-4D97-AF65-F5344CB8AC3E}">
        <p14:creationId xmlns:p14="http://schemas.microsoft.com/office/powerpoint/2010/main" val="282979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 and its libraries </a:t>
            </a:r>
            <a:r>
              <a:rPr lang="en-AU" sz="3100" dirty="0"/>
              <a:t>implement a wide variety of statistical and graphical techniques, including linear and nonlinear </a:t>
            </a:r>
            <a:r>
              <a:rPr lang="en-AU" sz="3100" dirty="0" err="1"/>
              <a:t>modeling</a:t>
            </a:r>
            <a:r>
              <a:rPr lang="en-AU" sz="3100" dirty="0"/>
              <a:t>, classical statistical tests, time-series analysis, classification, clustering, and others. </a:t>
            </a:r>
          </a:p>
          <a:p>
            <a:pPr>
              <a:lnSpc>
                <a:spcPct val="170000"/>
              </a:lnSpc>
            </a:pPr>
            <a:endParaRPr lang="en-AU" sz="1400" dirty="0"/>
          </a:p>
          <a:p>
            <a:pPr>
              <a:lnSpc>
                <a:spcPct val="170000"/>
              </a:lnSpc>
            </a:pPr>
            <a:r>
              <a:rPr lang="en-AU" dirty="0"/>
              <a:t>R is easily extensible through functions and extensions, and the R community is noted for its active contributions in terms of packages. </a:t>
            </a:r>
          </a:p>
          <a:p>
            <a:pPr>
              <a:lnSpc>
                <a:spcPct val="170000"/>
              </a:lnSpc>
            </a:pPr>
            <a:endParaRPr lang="en-AU" sz="1400" dirty="0"/>
          </a:p>
          <a:p>
            <a:pPr>
              <a:lnSpc>
                <a:spcPct val="170000"/>
              </a:lnSpc>
            </a:pPr>
            <a:r>
              <a:rPr lang="en-AU" dirty="0"/>
              <a:t>Many of R's standard functions are written in R itself, which makes it easy for users to follow the algorithmic choices made. For computationally intensive tasks, C, C++, and Fortran code can be linked and called at run time.</a:t>
            </a:r>
          </a:p>
          <a:p>
            <a:pPr marL="0" indent="0" algn="r">
              <a:lnSpc>
                <a:spcPct val="170000"/>
              </a:lnSpc>
              <a:buNone/>
            </a:pPr>
            <a:r>
              <a:rPr lang="en-AU" sz="1800" dirty="0">
                <a:hlinkClick r:id="rId2"/>
              </a:rPr>
              <a:t>https://en.wikipedia.org/wiki/R_(programming_language)</a:t>
            </a:r>
            <a:endParaRPr lang="en-AU" sz="1800" dirty="0"/>
          </a:p>
        </p:txBody>
      </p:sp>
      <p:sp>
        <p:nvSpPr>
          <p:cNvPr id="5" name="Slide Number Placeholder 4">
            <a:extLst>
              <a:ext uri="{FF2B5EF4-FFF2-40B4-BE49-F238E27FC236}">
                <a16:creationId xmlns:a16="http://schemas.microsoft.com/office/drawing/2014/main" id="{7B1728F9-345C-4DF1-BAF8-35869CF3F56A}"/>
              </a:ext>
            </a:extLst>
          </p:cNvPr>
          <p:cNvSpPr>
            <a:spLocks noGrp="1"/>
          </p:cNvSpPr>
          <p:nvPr>
            <p:ph type="sldNum" sz="quarter" idx="12"/>
          </p:nvPr>
        </p:nvSpPr>
        <p:spPr/>
        <p:txBody>
          <a:bodyPr/>
          <a:lstStyle/>
          <a:p>
            <a:fld id="{240D8B34-1B6C-4469-8FEE-10486467FC00}" type="slidenum">
              <a:rPr lang="en-AU" smtClean="0"/>
              <a:t>4</a:t>
            </a:fld>
            <a:endParaRPr lang="en-AU"/>
          </a:p>
        </p:txBody>
      </p:sp>
    </p:spTree>
    <p:extLst>
      <p:ext uri="{BB962C8B-B14F-4D97-AF65-F5344CB8AC3E}">
        <p14:creationId xmlns:p14="http://schemas.microsoft.com/office/powerpoint/2010/main" val="2551533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Matrix – Indexing with Logical Values</a:t>
            </a:r>
          </a:p>
        </p:txBody>
      </p:sp>
      <p:sp>
        <p:nvSpPr>
          <p:cNvPr id="5" name="Rectangle: Rounded Corners 4">
            <a:extLst>
              <a:ext uri="{FF2B5EF4-FFF2-40B4-BE49-F238E27FC236}">
                <a16:creationId xmlns:a16="http://schemas.microsoft.com/office/drawing/2014/main" id="{8D938119-C1E8-421F-AF2D-3A3BC6CF588D}"/>
              </a:ext>
            </a:extLst>
          </p:cNvPr>
          <p:cNvSpPr/>
          <p:nvPr/>
        </p:nvSpPr>
        <p:spPr>
          <a:xfrm>
            <a:off x="3710316" y="2392470"/>
            <a:ext cx="3832966" cy="735105"/>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12E5DFD1-6CA0-4178-943D-C309E4D30460}"/>
              </a:ext>
            </a:extLst>
          </p:cNvPr>
          <p:cNvSpPr/>
          <p:nvPr/>
        </p:nvSpPr>
        <p:spPr>
          <a:xfrm rot="5400000">
            <a:off x="3755949" y="2701389"/>
            <a:ext cx="1233814" cy="407096"/>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3E08EA0B-BA50-4086-BA52-D8FA9598023E}"/>
              </a:ext>
            </a:extLst>
          </p:cNvPr>
          <p:cNvSpPr/>
          <p:nvPr/>
        </p:nvSpPr>
        <p:spPr>
          <a:xfrm rot="5400000">
            <a:off x="6463979" y="2701389"/>
            <a:ext cx="1233814" cy="407096"/>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251209" y="728621"/>
            <a:ext cx="11610591" cy="6122894"/>
          </a:xfrm>
        </p:spPr>
        <p:txBody>
          <a:bodyPr>
            <a:normAutofit/>
          </a:bodyPr>
          <a:lstStyle/>
          <a:p>
            <a:pPr marL="0" indent="0">
              <a:buNone/>
            </a:pPr>
            <a:r>
              <a:rPr lang="en-AU" sz="2400" dirty="0"/>
              <a:t>Only elements for which the two, row and column indexes are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marL="0" indent="0">
              <a:buNone/>
            </a:pPr>
            <a:endParaRPr lang="en-AU" sz="2400" dirty="0"/>
          </a:p>
          <a:p>
            <a:pPr marL="0" indent="0">
              <a:buNone/>
            </a:pPr>
            <a:r>
              <a:rPr lang="en-AU" sz="2400" dirty="0"/>
              <a:t>Matrix:</a:t>
            </a:r>
          </a:p>
          <a:p>
            <a:pPr marL="0" indent="0">
              <a:lnSpc>
                <a:spcPct val="100000"/>
              </a:lnSpc>
              <a:spcBef>
                <a:spcPts val="0"/>
              </a:spcBef>
              <a:buNone/>
            </a:pPr>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[1,]    1    2    3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[2,]    5    6    7    8</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[3,]    9   10   11   12</a:t>
            </a:r>
            <a:endParaRPr lang="en-AU" sz="2400" dirty="0"/>
          </a:p>
          <a:p>
            <a:pPr marL="0" indent="0">
              <a:buNone/>
            </a:pPr>
            <a:endParaRPr lang="en-AU" sz="1100" b="1" dirty="0">
              <a:latin typeface="Courier New" panose="02070309020205020404" pitchFamily="49" charset="0"/>
              <a:cs typeface="Courier New" panose="02070309020205020404" pitchFamily="49" charset="0"/>
            </a:endParaRPr>
          </a:p>
          <a:p>
            <a:pPr marL="0" indent="0">
              <a:spcBef>
                <a:spcPts val="0"/>
              </a:spcBef>
              <a:buNone/>
            </a:pPr>
            <a:endParaRPr lang="en-AU" sz="2400" b="1" dirty="0">
              <a:latin typeface="Courier New" panose="02070309020205020404" pitchFamily="49" charset="0"/>
              <a:cs typeface="Courier New" panose="02070309020205020404" pitchFamily="49" charset="0"/>
            </a:endParaRPr>
          </a:p>
          <a:p>
            <a:pPr marL="0" indent="0">
              <a:spcBef>
                <a:spcPts val="0"/>
              </a:spcBef>
              <a:buNone/>
            </a:pPr>
            <a:r>
              <a:rPr lang="en-AU" sz="2400" b="1" dirty="0">
                <a:latin typeface="Courier New" panose="02070309020205020404" pitchFamily="49" charset="0"/>
                <a:cs typeface="Courier New" panose="02070309020205020404" pitchFamily="49" charset="0"/>
              </a:rPr>
              <a:t>M[</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dirty="0"/>
              <a:t>will return:</a:t>
            </a:r>
          </a:p>
          <a:p>
            <a:pPr marL="0" indent="0">
              <a:spcBef>
                <a:spcPts val="0"/>
              </a:spcBef>
              <a:buNone/>
            </a:pPr>
            <a:endParaRPr lang="en-AU" sz="2400" dirty="0"/>
          </a:p>
          <a:p>
            <a:pPr marL="0" indent="0">
              <a:spcBef>
                <a:spcPts val="0"/>
              </a:spcBef>
              <a:buNone/>
            </a:pPr>
            <a:endParaRPr lang="en-AU" sz="2400" dirty="0"/>
          </a:p>
          <a:p>
            <a:pPr marL="0" indent="0">
              <a:spcBef>
                <a:spcPts val="0"/>
              </a:spcBef>
              <a:buNone/>
            </a:pPr>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[1,]    1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[2,]    5    8</a:t>
            </a:r>
            <a:endParaRPr lang="en-AU" sz="2400" dirty="0"/>
          </a:p>
          <a:p>
            <a:pPr marL="0" indent="0">
              <a:buNone/>
            </a:pPr>
            <a:endParaRPr lang="en-AU" sz="24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6CA1CD54-58D5-4A77-A6CE-E76C7DC46752}"/>
              </a:ext>
            </a:extLst>
          </p:cNvPr>
          <p:cNvSpPr>
            <a:spLocks noGrp="1"/>
          </p:cNvSpPr>
          <p:nvPr>
            <p:ph type="sldNum" sz="quarter" idx="12"/>
          </p:nvPr>
        </p:nvSpPr>
        <p:spPr/>
        <p:txBody>
          <a:bodyPr/>
          <a:lstStyle/>
          <a:p>
            <a:fld id="{240D8B34-1B6C-4469-8FEE-10486467FC00}" type="slidenum">
              <a:rPr lang="en-AU" smtClean="0"/>
              <a:t>40</a:t>
            </a:fld>
            <a:endParaRPr lang="en-AU"/>
          </a:p>
        </p:txBody>
      </p:sp>
    </p:spTree>
    <p:extLst>
      <p:ext uri="{BB962C8B-B14F-4D97-AF65-F5344CB8AC3E}">
        <p14:creationId xmlns:p14="http://schemas.microsoft.com/office/powerpoint/2010/main" val="32985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Lists</a:t>
            </a:r>
          </a:p>
        </p:txBody>
      </p:sp>
      <p:sp>
        <p:nvSpPr>
          <p:cNvPr id="5" name="TextBox 4"/>
          <p:cNvSpPr txBox="1"/>
          <p:nvPr/>
        </p:nvSpPr>
        <p:spPr>
          <a:xfrm>
            <a:off x="430984" y="674188"/>
            <a:ext cx="11380015"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Lists can be indexed like vectors with </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a:t>
            </a:r>
          </a:p>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one element </a:t>
            </a:r>
            <a:r>
              <a:rPr lang="en-AU" sz="2400" b="1" dirty="0">
                <a:latin typeface="Courier New" panose="02070309020205020404" pitchFamily="49" charset="0"/>
                <a:cs typeface="Courier New" panose="02070309020205020404" pitchFamily="49" charset="0"/>
              </a:rPr>
              <a:t>"Tia"</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pPr>
              <a:lnSpc>
                <a:spcPct val="150000"/>
              </a:lnSpc>
            </a:pPr>
            <a:r>
              <a:rPr lang="en-AU" sz="2400" dirty="0">
                <a:cs typeface="Courier New" panose="02070309020205020404" pitchFamily="49" charset="0"/>
              </a:rPr>
              <a:t>Elements of lists accessed with indices are </a:t>
            </a:r>
            <a:r>
              <a:rPr lang="en-AU" sz="2400" b="1" u="sng" dirty="0">
                <a:cs typeface="Courier New" panose="02070309020205020404" pitchFamily="49" charset="0"/>
              </a:rPr>
              <a:t>always lists</a:t>
            </a:r>
            <a:r>
              <a:rPr lang="en-AU" sz="2400" dirty="0">
                <a:cs typeface="Courier New" panose="02070309020205020404" pitchFamily="49" charset="0"/>
              </a:rPr>
              <a:t>. They are not simplified even if such simplification (e.g. into a vector) seems natural to us.</a:t>
            </a:r>
            <a:endParaRPr lang="en-AU" sz="2400" b="1" dirty="0">
              <a:latin typeface="Courier New" panose="02070309020205020404" pitchFamily="49" charset="0"/>
              <a:cs typeface="Courier New" panose="02070309020205020404" pitchFamily="49" charset="0"/>
            </a:endParaRPr>
          </a:p>
          <a:p>
            <a:pPr>
              <a:lnSpc>
                <a:spcPct val="150000"/>
              </a:lnSpc>
            </a:pPr>
            <a:endParaRPr lang="en-AU" sz="24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 .</a:t>
            </a:r>
          </a:p>
          <a:p>
            <a:pPr>
              <a:lnSpc>
                <a:spcPct val="150000"/>
              </a:lnSpc>
            </a:pPr>
            <a:r>
              <a:rPr lang="en-AU" sz="2400" dirty="0">
                <a:cs typeface="Courier New" panose="02070309020205020404" pitchFamily="49" charset="0"/>
              </a:rPr>
              <a:t>But, </a:t>
            </a: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"Tia"</a:t>
            </a:r>
            <a:r>
              <a:rPr lang="en-AU" sz="2400" dirty="0">
                <a:cs typeface="Courier New" panose="02070309020205020404" pitchFamily="49" charset="0"/>
              </a:rPr>
              <a:t>. The index, </a:t>
            </a:r>
            <a:r>
              <a:rPr lang="en-AU" sz="2400" i="1" dirty="0" err="1">
                <a:cs typeface="Courier New" panose="02070309020205020404" pitchFamily="49" charset="0"/>
              </a:rPr>
              <a:t>inx</a:t>
            </a:r>
            <a:r>
              <a:rPr lang="en-AU" sz="2400" dirty="0">
                <a:cs typeface="Courier New" panose="02070309020205020404" pitchFamily="49" charset="0"/>
              </a:rPr>
              <a:t> in [[</a:t>
            </a:r>
            <a:r>
              <a:rPr lang="en-AU" sz="2400" i="1" dirty="0" err="1">
                <a:cs typeface="Courier New" panose="02070309020205020404" pitchFamily="49" charset="0"/>
              </a:rPr>
              <a:t>inx</a:t>
            </a:r>
            <a:r>
              <a:rPr lang="en-AU" sz="2400" dirty="0">
                <a:cs typeface="Courier New" panose="02070309020205020404" pitchFamily="49" charset="0"/>
              </a:rPr>
              <a:t>]] operator has to be a single number – vector with only one element.</a:t>
            </a:r>
          </a:p>
        </p:txBody>
      </p:sp>
      <p:sp>
        <p:nvSpPr>
          <p:cNvPr id="3" name="Slide Number Placeholder 2">
            <a:extLst>
              <a:ext uri="{FF2B5EF4-FFF2-40B4-BE49-F238E27FC236}">
                <a16:creationId xmlns:a16="http://schemas.microsoft.com/office/drawing/2014/main" id="{FE6C0AB7-4E37-4190-8D1F-058520CD0930}"/>
              </a:ext>
            </a:extLst>
          </p:cNvPr>
          <p:cNvSpPr>
            <a:spLocks noGrp="1"/>
          </p:cNvSpPr>
          <p:nvPr>
            <p:ph type="sldNum" sz="quarter" idx="12"/>
          </p:nvPr>
        </p:nvSpPr>
        <p:spPr/>
        <p:txBody>
          <a:bodyPr/>
          <a:lstStyle/>
          <a:p>
            <a:fld id="{240D8B34-1B6C-4469-8FEE-10486467FC00}" type="slidenum">
              <a:rPr lang="en-AU" smtClean="0"/>
              <a:t>41</a:t>
            </a:fld>
            <a:endParaRPr lang="en-AU"/>
          </a:p>
        </p:txBody>
      </p:sp>
    </p:spTree>
    <p:extLst>
      <p:ext uri="{BB962C8B-B14F-4D97-AF65-F5344CB8AC3E}">
        <p14:creationId xmlns:p14="http://schemas.microsoft.com/office/powerpoint/2010/main" val="1118386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Named Lists</a:t>
            </a:r>
          </a:p>
        </p:txBody>
      </p:sp>
      <p:sp>
        <p:nvSpPr>
          <p:cNvPr id="5" name="TextBox 4"/>
          <p:cNvSpPr txBox="1"/>
          <p:nvPr/>
        </p:nvSpPr>
        <p:spPr>
          <a:xfrm>
            <a:off x="430984" y="674188"/>
            <a:ext cx="11380015" cy="61290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Named Lists can additionally be indexed like vectors with names of the elements.</a:t>
            </a:r>
          </a:p>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(leader = "Lea", secretary = "Tia", member1 = "Amy", member2 = "Abi", memeber3 = "Leo", treasurer = "Ian")</a:t>
            </a:r>
          </a:p>
          <a:p>
            <a:pPr>
              <a:lnSpc>
                <a:spcPct val="150000"/>
              </a:lnSpc>
            </a:pP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one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("leader", "treasurer")]</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two elements…:</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"Lea", "Ian"</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endParaRPr lang="en-AU" sz="24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a:t>
            </a:r>
            <a:r>
              <a:rPr lang="en-AU" sz="2400" i="1" dirty="0">
                <a:cs typeface="Courier New" panose="02070309020205020404" pitchFamily="49" charset="0"/>
              </a:rPr>
              <a:t>unlisted</a:t>
            </a:r>
            <a:r>
              <a:rPr lang="en-AU" sz="2400" dirty="0">
                <a:cs typeface="Courier New" panose="02070309020205020404" pitchFamily="49" charset="0"/>
              </a:rPr>
              <a:t>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 </a:t>
            </a:r>
          </a:p>
          <a:p>
            <a:pPr>
              <a:lnSpc>
                <a:spcPct val="150000"/>
              </a:lnSpc>
            </a:pPr>
            <a:r>
              <a:rPr lang="en-AU" sz="2400" b="1" strike="sngStrike" dirty="0">
                <a:latin typeface="Courier New" panose="02070309020205020404" pitchFamily="49" charset="0"/>
                <a:cs typeface="Courier New" panose="02070309020205020404" pitchFamily="49" charset="0"/>
              </a:rPr>
              <a:t>l[[</a:t>
            </a:r>
            <a:r>
              <a:rPr lang="en-AU" sz="2400" b="1" strike="sngStrike" dirty="0">
                <a:solidFill>
                  <a:srgbClr val="0000FF"/>
                </a:solidFill>
                <a:latin typeface="Courier New" panose="02070309020205020404" pitchFamily="49" charset="0"/>
                <a:cs typeface="Courier New" panose="02070309020205020404" pitchFamily="49" charset="0"/>
              </a:rPr>
              <a:t>c</a:t>
            </a:r>
            <a:r>
              <a:rPr lang="en-AU" sz="2400" b="1" strike="sngStrike" dirty="0">
                <a:latin typeface="Courier New" panose="02070309020205020404" pitchFamily="49" charset="0"/>
                <a:cs typeface="Courier New" panose="02070309020205020404" pitchFamily="49" charset="0"/>
              </a:rPr>
              <a:t>("leader", "treasurer")]]</a:t>
            </a:r>
            <a:r>
              <a:rPr lang="en-AU" sz="2400" dirty="0">
                <a:cs typeface="Courier New" panose="02070309020205020404" pitchFamily="49" charset="0"/>
              </a:rPr>
              <a:t> is </a:t>
            </a:r>
            <a:r>
              <a:rPr lang="en-AU" sz="2400" b="1" dirty="0">
                <a:solidFill>
                  <a:srgbClr val="C00000"/>
                </a:solidFill>
                <a:cs typeface="Courier New" panose="02070309020205020404" pitchFamily="49" charset="0"/>
              </a:rPr>
              <a:t>NOT correct</a:t>
            </a:r>
            <a:r>
              <a:rPr lang="en-AU" sz="2400" dirty="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takes only a single-element vector.</a:t>
            </a:r>
          </a:p>
        </p:txBody>
      </p:sp>
      <p:sp>
        <p:nvSpPr>
          <p:cNvPr id="3" name="Slide Number Placeholder 2">
            <a:extLst>
              <a:ext uri="{FF2B5EF4-FFF2-40B4-BE49-F238E27FC236}">
                <a16:creationId xmlns:a16="http://schemas.microsoft.com/office/drawing/2014/main" id="{34434FAF-E194-4D96-BE66-D019936AECB7}"/>
              </a:ext>
            </a:extLst>
          </p:cNvPr>
          <p:cNvSpPr>
            <a:spLocks noGrp="1"/>
          </p:cNvSpPr>
          <p:nvPr>
            <p:ph type="sldNum" sz="quarter" idx="12"/>
          </p:nvPr>
        </p:nvSpPr>
        <p:spPr/>
        <p:txBody>
          <a:bodyPr/>
          <a:lstStyle/>
          <a:p>
            <a:fld id="{240D8B34-1B6C-4469-8FEE-10486467FC00}" type="slidenum">
              <a:rPr lang="en-AU" smtClean="0"/>
              <a:t>42</a:t>
            </a:fld>
            <a:endParaRPr lang="en-AU"/>
          </a:p>
        </p:txBody>
      </p:sp>
    </p:spTree>
    <p:extLst>
      <p:ext uri="{BB962C8B-B14F-4D97-AF65-F5344CB8AC3E}">
        <p14:creationId xmlns:p14="http://schemas.microsoft.com/office/powerpoint/2010/main" val="72031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err="1">
                <a:solidFill>
                  <a:srgbClr val="C00000"/>
                </a:solidFill>
              </a:rPr>
              <a:t>Subsetting</a:t>
            </a:r>
            <a:r>
              <a:rPr lang="en-AU" sz="4400" b="1" dirty="0">
                <a:solidFill>
                  <a:srgbClr val="C00000"/>
                </a:solidFill>
              </a:rPr>
              <a:t> Named Lists with </a:t>
            </a:r>
            <a:r>
              <a:rPr lang="en-AU" sz="4400" b="1" dirty="0">
                <a:solidFill>
                  <a:srgbClr val="C00000"/>
                </a:solidFill>
                <a:latin typeface="Courier New" panose="02070309020205020404" pitchFamily="49" charset="0"/>
                <a:cs typeface="Courier New" panose="02070309020205020404" pitchFamily="49" charset="0"/>
              </a:rPr>
              <a:t>$</a:t>
            </a:r>
            <a:r>
              <a:rPr lang="en-AU" sz="4400" b="1" dirty="0">
                <a:solidFill>
                  <a:srgbClr val="C00000"/>
                </a:solidFill>
              </a:rPr>
              <a:t> operator</a:t>
            </a:r>
          </a:p>
        </p:txBody>
      </p:sp>
      <p:sp>
        <p:nvSpPr>
          <p:cNvPr id="5" name="TextBox 4"/>
          <p:cNvSpPr txBox="1"/>
          <p:nvPr/>
        </p:nvSpPr>
        <p:spPr>
          <a:xfrm>
            <a:off x="430984" y="674188"/>
            <a:ext cx="11380015" cy="5586145"/>
          </a:xfrm>
          <a:prstGeom prst="rect">
            <a:avLst/>
          </a:prstGeom>
          <a:noFill/>
        </p:spPr>
        <p:txBody>
          <a:bodyPr wrap="square" rtlCol="0">
            <a:spAutoFit/>
          </a:bodyPr>
          <a:lstStyle/>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(leader = "Lea", secretary = "Tia", member1 = "Amy", member2 = "Abi", memeber3 = "Leo", treasurer = "Ian")</a:t>
            </a:r>
          </a:p>
          <a:p>
            <a:pPr marL="342900" indent="-342900">
              <a:lnSpc>
                <a:spcPct val="150000"/>
              </a:lnSpc>
              <a:buFont typeface="Arial" panose="020B0604020202020204" pitchFamily="34" charset="0"/>
              <a:buChar char="•"/>
            </a:pPr>
            <a:endParaRPr lang="en-AU" sz="12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 </a:t>
            </a:r>
          </a:p>
          <a:p>
            <a:pPr>
              <a:lnSpc>
                <a:spcPct val="150000"/>
              </a:lnSpc>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takes only a single-element vector.</a:t>
            </a:r>
          </a:p>
          <a:p>
            <a:pPr marL="342900" indent="-342900">
              <a:lnSpc>
                <a:spcPct val="150000"/>
              </a:lnSpc>
              <a:buFont typeface="Arial" panose="020B0604020202020204" pitchFamily="34" charset="0"/>
              <a:buChar char="•"/>
            </a:pPr>
            <a:endParaRPr lang="en-AU" sz="1200" b="1" dirty="0">
              <a:latin typeface="Courier New" panose="02070309020205020404" pitchFamily="49" charset="0"/>
              <a:cs typeface="Courier New" panose="02070309020205020404" pitchFamily="49" charset="0"/>
            </a:endParaRPr>
          </a:p>
          <a:p>
            <a:pPr marL="342900" indent="-342900">
              <a:lnSpc>
                <a:spcPct val="150000"/>
              </a:lnSpc>
              <a:buFont typeface="Arial" panose="020B0604020202020204" pitchFamily="34" charset="0"/>
              <a:buChar char="•"/>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"Lea"</a:t>
            </a: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l$secretary</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"Tia"</a:t>
            </a: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l$member3</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"Leo"</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22243FF7-655B-4887-91F3-0AA622700404}"/>
              </a:ext>
            </a:extLst>
          </p:cNvPr>
          <p:cNvSpPr>
            <a:spLocks noGrp="1"/>
          </p:cNvSpPr>
          <p:nvPr>
            <p:ph type="sldNum" sz="quarter" idx="12"/>
          </p:nvPr>
        </p:nvSpPr>
        <p:spPr/>
        <p:txBody>
          <a:bodyPr/>
          <a:lstStyle/>
          <a:p>
            <a:fld id="{240D8B34-1B6C-4469-8FEE-10486467FC00}" type="slidenum">
              <a:rPr lang="en-AU" smtClean="0"/>
              <a:t>43</a:t>
            </a:fld>
            <a:endParaRPr lang="en-AU"/>
          </a:p>
        </p:txBody>
      </p:sp>
    </p:spTree>
    <p:extLst>
      <p:ext uri="{BB962C8B-B14F-4D97-AF65-F5344CB8AC3E}">
        <p14:creationId xmlns:p14="http://schemas.microsoft.com/office/powerpoint/2010/main" val="643741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632311"/>
          </a:xfrm>
          <a:prstGeom prst="rect">
            <a:avLst/>
          </a:prstGeom>
          <a:noFill/>
        </p:spPr>
        <p:txBody>
          <a:bodyPr wrap="square" rtlCol="0">
            <a:spAutoFit/>
          </a:bodyPr>
          <a:lstStyle/>
          <a:p>
            <a:r>
              <a:rPr lang="en-AU" sz="2400" dirty="0">
                <a:cs typeface="Courier New" panose="02070309020205020404" pitchFamily="49" charset="0"/>
              </a:rPr>
              <a:t>Reading data frame from a file: The </a:t>
            </a:r>
            <a:r>
              <a:rPr lang="en-AU" sz="2400" b="1" dirty="0" err="1">
                <a:latin typeface="Courier New" panose="02070309020205020404" pitchFamily="49" charset="0"/>
                <a:cs typeface="Courier New" panose="02070309020205020404" pitchFamily="49" charset="0"/>
              </a:rPr>
              <a:t>read.table</a:t>
            </a:r>
            <a:r>
              <a:rPr lang="en-AU" sz="2400" dirty="0">
                <a:cs typeface="Courier New" panose="02070309020205020404" pitchFamily="49" charset="0"/>
              </a:rPr>
              <a:t> function, e.g.:</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data &lt;- </a:t>
            </a:r>
            <a:r>
              <a:rPr lang="en-AU" sz="2400" b="1" dirty="0" err="1">
                <a:latin typeface="Courier New" panose="02070309020205020404" pitchFamily="49" charset="0"/>
                <a:cs typeface="Courier New" panose="02070309020205020404" pitchFamily="49" charset="0"/>
              </a:rPr>
              <a:t>read.table</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file = "</a:t>
            </a:r>
            <a:r>
              <a:rPr lang="en-AU" sz="2400" b="1" dirty="0" err="1">
                <a:latin typeface="Courier New" panose="02070309020205020404" pitchFamily="49" charset="0"/>
                <a:cs typeface="Courier New" panose="02070309020205020404" pitchFamily="49" charset="0"/>
              </a:rPr>
              <a:t>filename.tsv</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sep</a:t>
            </a:r>
            <a:r>
              <a:rPr lang="en-AU" sz="2400" b="1" dirty="0">
                <a:latin typeface="Courier New" panose="02070309020205020404" pitchFamily="49" charset="0"/>
                <a:cs typeface="Courier New" panose="02070309020205020404" pitchFamily="49" charset="0"/>
              </a:rPr>
              <a:t> = "\t", </a:t>
            </a:r>
          </a:p>
          <a:p>
            <a:r>
              <a:rPr lang="en-AU" sz="2400" b="1" dirty="0">
                <a:latin typeface="Courier New" panose="02070309020205020404" pitchFamily="49" charset="0"/>
                <a:cs typeface="Courier New" panose="02070309020205020404" pitchFamily="49" charset="0"/>
              </a:rPr>
              <a:t>	header = TRUE,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stringsAsFactors</a:t>
            </a:r>
            <a:r>
              <a:rPr lang="en-AU" sz="2400" b="1" dirty="0">
                <a:latin typeface="Courier New" panose="02070309020205020404" pitchFamily="49" charset="0"/>
                <a:cs typeface="Courier New" panose="02070309020205020404" pitchFamily="49" charset="0"/>
              </a:rPr>
              <a:t> = FALSE)</a:t>
            </a: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dirty="0">
                <a:cs typeface="Courier New" panose="02070309020205020404" pitchFamily="49" charset="0"/>
              </a:rPr>
              <a:t>will create a data frame variable </a:t>
            </a:r>
            <a:r>
              <a:rPr lang="en-AU" sz="2400" b="1" dirty="0">
                <a:latin typeface="Courier New" panose="02070309020205020404" pitchFamily="49" charset="0"/>
                <a:cs typeface="Courier New" panose="02070309020205020404" pitchFamily="49" charset="0"/>
              </a:rPr>
              <a:t>data</a:t>
            </a:r>
            <a:r>
              <a:rPr lang="en-AU" sz="2400" dirty="0">
                <a:cs typeface="Courier New" panose="02070309020205020404" pitchFamily="49" charset="0"/>
              </a:rPr>
              <a:t> from tab-delimited text file “</a:t>
            </a:r>
            <a:r>
              <a:rPr lang="en-AU" sz="2400" dirty="0" err="1">
                <a:cs typeface="Courier New" panose="02070309020205020404" pitchFamily="49" charset="0"/>
              </a:rPr>
              <a:t>filename.tsv</a:t>
            </a:r>
            <a:r>
              <a:rPr lang="en-AU" sz="2400" dirty="0">
                <a:cs typeface="Courier New" panose="02070309020205020404" pitchFamily="49" charset="0"/>
              </a:rPr>
              <a:t>”. First row in the file will be used to name the columns (and possibly rows) and character columns will not be converted into factors.</a:t>
            </a:r>
          </a:p>
          <a:p>
            <a:endParaRPr lang="en-AU" sz="2400" b="1" dirty="0">
              <a:latin typeface="Courier New" panose="02070309020205020404" pitchFamily="49" charset="0"/>
              <a:cs typeface="Courier New" panose="02070309020205020404" pitchFamily="49" charset="0"/>
            </a:endParaRPr>
          </a:p>
          <a:p>
            <a:r>
              <a:rPr lang="en-AU" sz="2400" b="1" dirty="0">
                <a:cs typeface="Courier New" panose="02070309020205020404" pitchFamily="49" charset="0"/>
              </a:rPr>
              <a:t>What are factors???</a:t>
            </a: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Reading and Writing</a:t>
            </a:r>
          </a:p>
        </p:txBody>
      </p:sp>
      <p:sp>
        <p:nvSpPr>
          <p:cNvPr id="3" name="Slide Number Placeholder 2">
            <a:extLst>
              <a:ext uri="{FF2B5EF4-FFF2-40B4-BE49-F238E27FC236}">
                <a16:creationId xmlns:a16="http://schemas.microsoft.com/office/drawing/2014/main" id="{F066CC03-0E38-424C-B064-A6EE21571B6D}"/>
              </a:ext>
            </a:extLst>
          </p:cNvPr>
          <p:cNvSpPr>
            <a:spLocks noGrp="1"/>
          </p:cNvSpPr>
          <p:nvPr>
            <p:ph type="sldNum" sz="quarter" idx="12"/>
          </p:nvPr>
        </p:nvSpPr>
        <p:spPr/>
        <p:txBody>
          <a:bodyPr/>
          <a:lstStyle/>
          <a:p>
            <a:fld id="{240D8B34-1B6C-4469-8FEE-10486467FC00}" type="slidenum">
              <a:rPr lang="en-AU" smtClean="0"/>
              <a:t>44</a:t>
            </a:fld>
            <a:endParaRPr lang="en-AU"/>
          </a:p>
        </p:txBody>
      </p:sp>
    </p:spTree>
    <p:extLst>
      <p:ext uri="{BB962C8B-B14F-4D97-AF65-F5344CB8AC3E}">
        <p14:creationId xmlns:p14="http://schemas.microsoft.com/office/powerpoint/2010/main" val="105738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6001643"/>
          </a:xfrm>
          <a:prstGeom prst="rect">
            <a:avLst/>
          </a:prstGeom>
          <a:noFill/>
        </p:spPr>
        <p:txBody>
          <a:bodyPr wrap="square" rtlCol="0">
            <a:spAutoFit/>
          </a:bodyPr>
          <a:lstStyle/>
          <a:p>
            <a:r>
              <a:rPr lang="en-AU" sz="2400" dirty="0">
                <a:cs typeface="Courier New" panose="02070309020205020404" pitchFamily="49" charset="0"/>
              </a:rPr>
              <a:t>Factors are categorical variables that are useful in statistical analyses (summary statistics, plots, regressions, etc.) to represent categorical data. They basically act like dummy variables that R codes for you. </a:t>
            </a:r>
            <a:r>
              <a:rPr lang="en-AU" sz="2400" dirty="0"/>
              <a:t>Factors are stored as integers, and have labels associated with these unique integers. While factors look (and often behave) like character vectors, they are actually integers under the hood, and you need to be careful when treating them like strings.</a:t>
            </a:r>
          </a:p>
          <a:p>
            <a:endParaRPr lang="en-AU" sz="2400" dirty="0">
              <a:cs typeface="Courier New" panose="02070309020205020404" pitchFamily="49" charset="0"/>
            </a:endParaRPr>
          </a:p>
          <a:p>
            <a:r>
              <a:rPr lang="en-AU" sz="2400" dirty="0">
                <a:cs typeface="Courier New" panose="02070309020205020404" pitchFamily="49" charset="0"/>
              </a:rPr>
              <a:t>Complicated? Let’s use an example: In our experiment we have two categories of subjects: females and males. Gender of the 4 subject was recorded in a vector:</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endParaRPr lang="en-AU" sz="2400" dirty="0">
              <a:cs typeface="Courier New" panose="02070309020205020404" pitchFamily="49" charset="0"/>
            </a:endParaRPr>
          </a:p>
          <a:p>
            <a:r>
              <a:rPr lang="en-AU" sz="2400" dirty="0">
                <a:cs typeface="Courier New" panose="02070309020205020404" pitchFamily="49" charset="0"/>
              </a:rPr>
              <a:t>to create factors we use function </a:t>
            </a:r>
            <a:r>
              <a:rPr lang="en-AU" sz="2400" b="1" dirty="0">
                <a:latin typeface="Courier New" panose="02070309020205020404" pitchFamily="49" charset="0"/>
                <a:cs typeface="Courier New" panose="02070309020205020404" pitchFamily="49" charset="0"/>
              </a:rPr>
              <a:t>factor</a:t>
            </a:r>
            <a:r>
              <a:rPr lang="en-AU" sz="2400" dirty="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factor</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endParaRPr lang="en-AU" sz="2400" dirty="0">
              <a:cs typeface="Courier New" panose="02070309020205020404" pitchFamily="49" charset="0"/>
            </a:endParaRPr>
          </a:p>
          <a:p>
            <a:r>
              <a:rPr lang="en-AU" sz="2400" dirty="0">
                <a:cs typeface="Courier New" panose="02070309020205020404" pitchFamily="49" charset="0"/>
              </a:rPr>
              <a:t>R will assign 1 to the </a:t>
            </a:r>
            <a:r>
              <a:rPr lang="en-AU" sz="2400" i="1" dirty="0">
                <a:cs typeface="Courier New" panose="02070309020205020404" pitchFamily="49" charset="0"/>
              </a:rPr>
              <a:t>level</a:t>
            </a:r>
            <a:r>
              <a:rPr lang="en-AU" sz="2400" dirty="0">
                <a:cs typeface="Courier New" panose="02070309020205020404" pitchFamily="49" charset="0"/>
              </a:rPr>
              <a:t> “female” and 2 to the level “male” (because f comes before m, even though the first element in this vector is "male").</a:t>
            </a:r>
            <a:endParaRPr lang="en-AU" sz="2400" b="1" dirty="0">
              <a:cs typeface="Courier New" panose="02070309020205020404" pitchFamily="49" charset="0"/>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Factors</a:t>
            </a:r>
          </a:p>
        </p:txBody>
      </p:sp>
      <p:sp>
        <p:nvSpPr>
          <p:cNvPr id="7" name="Rectangle: Rounded Corners 6">
            <a:extLst>
              <a:ext uri="{FF2B5EF4-FFF2-40B4-BE49-F238E27FC236}">
                <a16:creationId xmlns:a16="http://schemas.microsoft.com/office/drawing/2014/main" id="{23B98288-BCD5-4ED9-9D3B-5798C74F6A08}"/>
              </a:ext>
            </a:extLst>
          </p:cNvPr>
          <p:cNvSpPr/>
          <p:nvPr/>
        </p:nvSpPr>
        <p:spPr>
          <a:xfrm>
            <a:off x="1728316" y="1487156"/>
            <a:ext cx="9326759" cy="4691407"/>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2400" dirty="0">
              <a:solidFill>
                <a:schemeClr val="tx1"/>
              </a:solidFill>
            </a:endParaRPr>
          </a:p>
          <a:p>
            <a:r>
              <a:rPr lang="en-AU" sz="2400" b="1" dirty="0">
                <a:solidFill>
                  <a:schemeClr val="tx1"/>
                </a:solidFill>
              </a:rPr>
              <a:t>Example</a:t>
            </a:r>
            <a:r>
              <a:rPr lang="en-AU" sz="2400" dirty="0">
                <a:solidFill>
                  <a:schemeClr val="tx1"/>
                </a:solidFill>
              </a:rPr>
              <a:t> experiment: Weight gain during recovery of cancer patients after chemotherapy.</a:t>
            </a: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p:txBody>
      </p:sp>
      <p:graphicFrame>
        <p:nvGraphicFramePr>
          <p:cNvPr id="6" name="Table 5">
            <a:extLst>
              <a:ext uri="{FF2B5EF4-FFF2-40B4-BE49-F238E27FC236}">
                <a16:creationId xmlns:a16="http://schemas.microsoft.com/office/drawing/2014/main" id="{28781006-091C-4959-B6AE-3A2D23D899CA}"/>
              </a:ext>
            </a:extLst>
          </p:cNvPr>
          <p:cNvGraphicFramePr>
            <a:graphicFrameLocks noGrp="1"/>
          </p:cNvGraphicFramePr>
          <p:nvPr>
            <p:extLst/>
          </p:nvPr>
        </p:nvGraphicFramePr>
        <p:xfrm>
          <a:off x="3411082" y="3250417"/>
          <a:ext cx="5369835" cy="2743200"/>
        </p:xfrm>
        <a:graphic>
          <a:graphicData uri="http://schemas.openxmlformats.org/drawingml/2006/table">
            <a:tbl>
              <a:tblPr firstRow="1" bandRow="1">
                <a:tableStyleId>{2D5ABB26-0587-4C30-8999-92F81FD0307C}</a:tableStyleId>
              </a:tblPr>
              <a:tblGrid>
                <a:gridCol w="1789945">
                  <a:extLst>
                    <a:ext uri="{9D8B030D-6E8A-4147-A177-3AD203B41FA5}">
                      <a16:colId xmlns:a16="http://schemas.microsoft.com/office/drawing/2014/main" val="3398258314"/>
                    </a:ext>
                  </a:extLst>
                </a:gridCol>
                <a:gridCol w="1789945">
                  <a:extLst>
                    <a:ext uri="{9D8B030D-6E8A-4147-A177-3AD203B41FA5}">
                      <a16:colId xmlns:a16="http://schemas.microsoft.com/office/drawing/2014/main" val="1964028313"/>
                    </a:ext>
                  </a:extLst>
                </a:gridCol>
                <a:gridCol w="1789945">
                  <a:extLst>
                    <a:ext uri="{9D8B030D-6E8A-4147-A177-3AD203B41FA5}">
                      <a16:colId xmlns:a16="http://schemas.microsoft.com/office/drawing/2014/main" val="1503695265"/>
                    </a:ext>
                  </a:extLst>
                </a:gridCol>
              </a:tblGrid>
              <a:tr h="370840">
                <a:tc>
                  <a:txBody>
                    <a:bodyPr/>
                    <a:lstStyle/>
                    <a:p>
                      <a:pPr algn="ctr"/>
                      <a:r>
                        <a:rPr lang="en-AU" sz="2400" b="1" dirty="0"/>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err="1"/>
                        <a:t>weight_gain</a:t>
                      </a:r>
                      <a:endParaRPr lang="en-AU"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3749165"/>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9211554"/>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854211"/>
                  </a:ext>
                </a:extLst>
              </a:tr>
              <a:tr h="370840">
                <a:tc>
                  <a:txBody>
                    <a:bodyPr/>
                    <a:lstStyle/>
                    <a:p>
                      <a:r>
                        <a:rPr lang="en-AU" sz="2400" dirty="0"/>
                        <a:t>NSW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7237371"/>
                  </a:ext>
                </a:extLst>
              </a:tr>
              <a:tr h="370840">
                <a:tc>
                  <a:txBody>
                    <a:bodyPr/>
                    <a:lstStyle/>
                    <a:p>
                      <a:r>
                        <a:rPr lang="en-AU" sz="2400" dirty="0"/>
                        <a:t>NSW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6365487"/>
                  </a:ext>
                </a:extLst>
              </a:tr>
            </a:tbl>
          </a:graphicData>
        </a:graphic>
      </p:graphicFrame>
      <p:sp>
        <p:nvSpPr>
          <p:cNvPr id="8" name="Rectangle: Rounded Corners 7">
            <a:extLst>
              <a:ext uri="{FF2B5EF4-FFF2-40B4-BE49-F238E27FC236}">
                <a16:creationId xmlns:a16="http://schemas.microsoft.com/office/drawing/2014/main" id="{ED688BF8-CF6E-430D-B910-0A9602F2FE97}"/>
              </a:ext>
            </a:extLst>
          </p:cNvPr>
          <p:cNvSpPr/>
          <p:nvPr/>
        </p:nvSpPr>
        <p:spPr>
          <a:xfrm>
            <a:off x="7053385" y="2468989"/>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Factors in your experiment</a:t>
            </a:r>
          </a:p>
        </p:txBody>
      </p:sp>
      <p:cxnSp>
        <p:nvCxnSpPr>
          <p:cNvPr id="9" name="Connector: Curved 8">
            <a:extLst>
              <a:ext uri="{FF2B5EF4-FFF2-40B4-BE49-F238E27FC236}">
                <a16:creationId xmlns:a16="http://schemas.microsoft.com/office/drawing/2014/main" id="{E8A0BB90-8D5F-477A-A04F-4E2035F729DB}"/>
              </a:ext>
            </a:extLst>
          </p:cNvPr>
          <p:cNvCxnSpPr>
            <a:cxnSpLocks/>
            <a:stCxn id="8" idx="1"/>
          </p:cNvCxnSpPr>
          <p:nvPr/>
        </p:nvCxnSpPr>
        <p:spPr>
          <a:xfrm rot="10800000" flipV="1">
            <a:off x="5757985" y="2707115"/>
            <a:ext cx="1295400" cy="35835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F6C9A81F-305F-4ADF-BA66-04F612BABC48}"/>
              </a:ext>
            </a:extLst>
          </p:cNvPr>
          <p:cNvCxnSpPr>
            <a:cxnSpLocks/>
          </p:cNvCxnSpPr>
          <p:nvPr/>
        </p:nvCxnSpPr>
        <p:spPr>
          <a:xfrm rot="10800000" flipV="1">
            <a:off x="4297485" y="2705975"/>
            <a:ext cx="2755900" cy="34330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DE47EFF-A4FC-4C02-A33A-68AC9B4FB28D}"/>
              </a:ext>
            </a:extLst>
          </p:cNvPr>
          <p:cNvSpPr/>
          <p:nvPr/>
        </p:nvSpPr>
        <p:spPr>
          <a:xfrm>
            <a:off x="4297484" y="3723470"/>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1" name="Rectangle: Rounded Corners 10">
            <a:extLst>
              <a:ext uri="{FF2B5EF4-FFF2-40B4-BE49-F238E27FC236}">
                <a16:creationId xmlns:a16="http://schemas.microsoft.com/office/drawing/2014/main" id="{036682B9-89A8-4D65-B682-B9C27471A831}"/>
              </a:ext>
            </a:extLst>
          </p:cNvPr>
          <p:cNvSpPr/>
          <p:nvPr/>
        </p:nvSpPr>
        <p:spPr>
          <a:xfrm>
            <a:off x="4297483" y="4182004"/>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2" name="Rectangle: Rounded Corners 11">
            <a:extLst>
              <a:ext uri="{FF2B5EF4-FFF2-40B4-BE49-F238E27FC236}">
                <a16:creationId xmlns:a16="http://schemas.microsoft.com/office/drawing/2014/main" id="{F4D83E80-DBD3-4CF7-8B7B-F202BB10766F}"/>
              </a:ext>
            </a:extLst>
          </p:cNvPr>
          <p:cNvSpPr/>
          <p:nvPr/>
        </p:nvSpPr>
        <p:spPr>
          <a:xfrm>
            <a:off x="4287432" y="462927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3" name="Rectangle: Rounded Corners 12">
            <a:extLst>
              <a:ext uri="{FF2B5EF4-FFF2-40B4-BE49-F238E27FC236}">
                <a16:creationId xmlns:a16="http://schemas.microsoft.com/office/drawing/2014/main" id="{03AA2983-FF86-4FC0-8095-F54052214D9F}"/>
              </a:ext>
            </a:extLst>
          </p:cNvPr>
          <p:cNvSpPr/>
          <p:nvPr/>
        </p:nvSpPr>
        <p:spPr>
          <a:xfrm>
            <a:off x="4287432" y="509129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4" name="Rectangle: Rounded Corners 13">
            <a:extLst>
              <a:ext uri="{FF2B5EF4-FFF2-40B4-BE49-F238E27FC236}">
                <a16:creationId xmlns:a16="http://schemas.microsoft.com/office/drawing/2014/main" id="{B57DC6E7-7565-43B5-B82F-957E6CDC474D}"/>
              </a:ext>
            </a:extLst>
          </p:cNvPr>
          <p:cNvSpPr/>
          <p:nvPr/>
        </p:nvSpPr>
        <p:spPr>
          <a:xfrm>
            <a:off x="4285822" y="55533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5" name="Rectangle: Rounded Corners 14">
            <a:extLst>
              <a:ext uri="{FF2B5EF4-FFF2-40B4-BE49-F238E27FC236}">
                <a16:creationId xmlns:a16="http://schemas.microsoft.com/office/drawing/2014/main" id="{A87BB906-11FF-4438-817B-4E5BF6A32B4C}"/>
              </a:ext>
            </a:extLst>
          </p:cNvPr>
          <p:cNvSpPr/>
          <p:nvPr/>
        </p:nvSpPr>
        <p:spPr>
          <a:xfrm>
            <a:off x="6241914" y="3723470"/>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6" name="Rectangle: Rounded Corners 15">
            <a:extLst>
              <a:ext uri="{FF2B5EF4-FFF2-40B4-BE49-F238E27FC236}">
                <a16:creationId xmlns:a16="http://schemas.microsoft.com/office/drawing/2014/main" id="{D64C34CD-ADDF-48B3-B27D-476289788AF4}"/>
              </a:ext>
            </a:extLst>
          </p:cNvPr>
          <p:cNvSpPr/>
          <p:nvPr/>
        </p:nvSpPr>
        <p:spPr>
          <a:xfrm>
            <a:off x="6241915" y="4180329"/>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7" name="Rectangle: Rounded Corners 16">
            <a:extLst>
              <a:ext uri="{FF2B5EF4-FFF2-40B4-BE49-F238E27FC236}">
                <a16:creationId xmlns:a16="http://schemas.microsoft.com/office/drawing/2014/main" id="{D3A6816D-14D2-41AA-B4EF-064FE7BB0FB1}"/>
              </a:ext>
            </a:extLst>
          </p:cNvPr>
          <p:cNvSpPr/>
          <p:nvPr/>
        </p:nvSpPr>
        <p:spPr>
          <a:xfrm>
            <a:off x="6241915" y="46390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8" name="Rectangle: Rounded Corners 17">
            <a:extLst>
              <a:ext uri="{FF2B5EF4-FFF2-40B4-BE49-F238E27FC236}">
                <a16:creationId xmlns:a16="http://schemas.microsoft.com/office/drawing/2014/main" id="{C26050D4-7F79-41BF-82EE-21F4ADEEDC87}"/>
              </a:ext>
            </a:extLst>
          </p:cNvPr>
          <p:cNvSpPr/>
          <p:nvPr/>
        </p:nvSpPr>
        <p:spPr>
          <a:xfrm>
            <a:off x="6241913" y="5087481"/>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9" name="Rectangle: Rounded Corners 18">
            <a:extLst>
              <a:ext uri="{FF2B5EF4-FFF2-40B4-BE49-F238E27FC236}">
                <a16:creationId xmlns:a16="http://schemas.microsoft.com/office/drawing/2014/main" id="{50A9D22D-6AB9-4CDE-8276-99C11E10CAA9}"/>
              </a:ext>
            </a:extLst>
          </p:cNvPr>
          <p:cNvSpPr/>
          <p:nvPr/>
        </p:nvSpPr>
        <p:spPr>
          <a:xfrm>
            <a:off x="6241912" y="55533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20" name="Slide Number Placeholder 19">
            <a:extLst>
              <a:ext uri="{FF2B5EF4-FFF2-40B4-BE49-F238E27FC236}">
                <a16:creationId xmlns:a16="http://schemas.microsoft.com/office/drawing/2014/main" id="{4078F06F-C8EF-4B0E-AEFF-DDA2F3A5981A}"/>
              </a:ext>
            </a:extLst>
          </p:cNvPr>
          <p:cNvSpPr>
            <a:spLocks noGrp="1"/>
          </p:cNvSpPr>
          <p:nvPr>
            <p:ph type="sldNum" sz="quarter" idx="12"/>
          </p:nvPr>
        </p:nvSpPr>
        <p:spPr/>
        <p:txBody>
          <a:bodyPr/>
          <a:lstStyle/>
          <a:p>
            <a:fld id="{240D8B34-1B6C-4469-8FEE-10486467FC00}" type="slidenum">
              <a:rPr lang="en-AU" smtClean="0"/>
              <a:t>45</a:t>
            </a:fld>
            <a:endParaRPr lang="en-AU"/>
          </a:p>
        </p:txBody>
      </p:sp>
    </p:spTree>
    <p:extLst>
      <p:ext uri="{BB962C8B-B14F-4D97-AF65-F5344CB8AC3E}">
        <p14:creationId xmlns:p14="http://schemas.microsoft.com/office/powerpoint/2010/main" val="1561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6001643"/>
          </a:xfrm>
          <a:prstGeom prst="rect">
            <a:avLst/>
          </a:prstGeom>
          <a:noFill/>
        </p:spPr>
        <p:txBody>
          <a:bodyPr wrap="square" rtlCol="0">
            <a:spAutoFit/>
          </a:bodyPr>
          <a:lstStyle/>
          <a:p>
            <a:r>
              <a:rPr lang="en-AU" sz="2400" b="1" dirty="0">
                <a:latin typeface="Courier New" panose="02070309020205020404" pitchFamily="49" charset="0"/>
                <a:cs typeface="Courier New" panose="02070309020205020404" pitchFamily="49" charset="0"/>
              </a:rPr>
              <a:t>&gt; sex &lt;- </a:t>
            </a:r>
            <a:r>
              <a:rPr lang="en-AU" sz="2400" b="1" dirty="0">
                <a:solidFill>
                  <a:srgbClr val="0000FF"/>
                </a:solidFill>
                <a:latin typeface="Courier New" panose="02070309020205020404" pitchFamily="49" charset="0"/>
                <a:cs typeface="Courier New" panose="02070309020205020404" pitchFamily="49" charset="0"/>
              </a:rPr>
              <a:t>factor</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r>
              <a:rPr lang="en-AU" sz="2400" b="1" dirty="0">
                <a:latin typeface="Courier New" panose="02070309020205020404" pitchFamily="49" charset="0"/>
                <a:cs typeface="Courier New" panose="02070309020205020404" pitchFamily="49" charset="0"/>
              </a:rPr>
              <a:t>&gt; </a:t>
            </a:r>
            <a:r>
              <a:rPr lang="en-AU" sz="2400" b="1" dirty="0">
                <a:solidFill>
                  <a:srgbClr val="0000FF"/>
                </a:solidFill>
                <a:latin typeface="Courier New" panose="02070309020205020404" pitchFamily="49" charset="0"/>
                <a:cs typeface="Courier New" panose="02070309020205020404" pitchFamily="49" charset="0"/>
              </a:rPr>
              <a:t>print</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male female female male  </a:t>
            </a:r>
          </a:p>
          <a:p>
            <a:r>
              <a:rPr lang="en-AU" sz="2400" b="1" dirty="0">
                <a:latin typeface="Courier New" panose="02070309020205020404" pitchFamily="49" charset="0"/>
                <a:cs typeface="Courier New" panose="02070309020205020404" pitchFamily="49" charset="0"/>
              </a:rPr>
              <a:t>Levels: female male</a:t>
            </a:r>
          </a:p>
          <a:p>
            <a:r>
              <a:rPr lang="en-AU" sz="2400" b="1" dirty="0">
                <a:latin typeface="Courier New" panose="02070309020205020404" pitchFamily="49" charset="0"/>
                <a:cs typeface="Courier New" panose="02070309020205020404" pitchFamily="49" charset="0"/>
              </a:rPr>
              <a:t>&gt; </a:t>
            </a:r>
            <a:r>
              <a:rPr lang="en-AU" sz="2400" b="1" dirty="0">
                <a:solidFill>
                  <a:srgbClr val="0000FF"/>
                </a:solidFill>
                <a:latin typeface="Courier New" panose="02070309020205020404" pitchFamily="49" charset="0"/>
                <a:cs typeface="Courier New" panose="02070309020205020404" pitchFamily="49" charset="0"/>
              </a:rPr>
              <a:t>levels</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"female" "male"</a:t>
            </a:r>
          </a:p>
          <a:p>
            <a:r>
              <a:rPr lang="en-AU" sz="2400" b="1" dirty="0">
                <a:latin typeface="Courier New" panose="02070309020205020404" pitchFamily="49" charset="0"/>
                <a:cs typeface="Courier New" panose="02070309020205020404" pitchFamily="49" charset="0"/>
              </a:rPr>
              <a:t>&gt; </a:t>
            </a:r>
            <a:r>
              <a:rPr lang="en-AU" sz="2400" b="1" dirty="0" err="1">
                <a:solidFill>
                  <a:srgbClr val="0000FF"/>
                </a:solidFill>
                <a:latin typeface="Courier New" panose="02070309020205020404" pitchFamily="49" charset="0"/>
                <a:cs typeface="Courier New" panose="02070309020205020404" pitchFamily="49" charset="0"/>
              </a:rPr>
              <a:t>nlevels</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2</a:t>
            </a:r>
          </a:p>
          <a:p>
            <a:endParaRPr lang="en-AU" sz="2400" b="1" dirty="0">
              <a:latin typeface="Courier New" panose="02070309020205020404" pitchFamily="49" charset="0"/>
              <a:cs typeface="Courier New" panose="02070309020205020404" pitchFamily="49" charset="0"/>
            </a:endParaRPr>
          </a:p>
          <a:p>
            <a:r>
              <a:rPr lang="en-AU" sz="2400" dirty="0">
                <a:cs typeface="Courier New" panose="02070309020205020404" pitchFamily="49" charset="0"/>
              </a:rPr>
              <a:t>Factors are a very important part of R and are extensively used in statistical analyses and functions. Right now, we can think of them as ‘character vectors with extra features’ – unique values, the levels. (In next lecture we will see cases when this simplification is not correct.)</a:t>
            </a:r>
          </a:p>
          <a:p>
            <a:endParaRPr lang="en-AU" sz="2400" dirty="0">
              <a:cs typeface="Courier New" panose="02070309020205020404" pitchFamily="49" charset="0"/>
            </a:endParaRPr>
          </a:p>
          <a:p>
            <a:r>
              <a:rPr lang="en-AU" sz="2400" dirty="0">
                <a:cs typeface="Courier New" panose="02070309020205020404" pitchFamily="49" charset="0"/>
              </a:rPr>
              <a:t>When reading data from files R readily converts character variables (columns) into factors assuming we are preparing for a statistical analysis. To stop this we use the </a:t>
            </a:r>
            <a:r>
              <a:rPr lang="en-AU" sz="2400" b="1" dirty="0" err="1">
                <a:latin typeface="Courier New" panose="02070309020205020404" pitchFamily="49" charset="0"/>
                <a:cs typeface="Courier New" panose="02070309020205020404" pitchFamily="49" charset="0"/>
              </a:rPr>
              <a:t>stringsAsFactors</a:t>
            </a:r>
            <a:r>
              <a:rPr lang="en-AU" sz="2400" b="1" dirty="0">
                <a:latin typeface="Courier New" panose="02070309020205020404" pitchFamily="49" charset="0"/>
                <a:cs typeface="Courier New" panose="02070309020205020404" pitchFamily="49" charset="0"/>
              </a:rPr>
              <a:t> = FALSE </a:t>
            </a:r>
            <a:r>
              <a:rPr lang="en-AU" sz="2400" dirty="0">
                <a:cs typeface="Courier New" panose="02070309020205020404" pitchFamily="49" charset="0"/>
              </a:rPr>
              <a:t>argument.</a:t>
            </a: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Factors</a:t>
            </a:r>
          </a:p>
        </p:txBody>
      </p:sp>
      <p:sp>
        <p:nvSpPr>
          <p:cNvPr id="3" name="Slide Number Placeholder 2">
            <a:extLst>
              <a:ext uri="{FF2B5EF4-FFF2-40B4-BE49-F238E27FC236}">
                <a16:creationId xmlns:a16="http://schemas.microsoft.com/office/drawing/2014/main" id="{AEFF6155-123A-43F6-BC7C-D9DE56F8BFD2}"/>
              </a:ext>
            </a:extLst>
          </p:cNvPr>
          <p:cNvSpPr>
            <a:spLocks noGrp="1"/>
          </p:cNvSpPr>
          <p:nvPr>
            <p:ph type="sldNum" sz="quarter" idx="12"/>
          </p:nvPr>
        </p:nvSpPr>
        <p:spPr/>
        <p:txBody>
          <a:bodyPr/>
          <a:lstStyle/>
          <a:p>
            <a:fld id="{240D8B34-1B6C-4469-8FEE-10486467FC00}" type="slidenum">
              <a:rPr lang="en-AU" smtClean="0"/>
              <a:t>46</a:t>
            </a:fld>
            <a:endParaRPr lang="en-AU"/>
          </a:p>
        </p:txBody>
      </p:sp>
    </p:spTree>
    <p:extLst>
      <p:ext uri="{BB962C8B-B14F-4D97-AF65-F5344CB8AC3E}">
        <p14:creationId xmlns:p14="http://schemas.microsoft.com/office/powerpoint/2010/main" val="641081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262979"/>
          </a:xfrm>
          <a:prstGeom prst="rect">
            <a:avLst/>
          </a:prstGeom>
          <a:noFill/>
        </p:spPr>
        <p:txBody>
          <a:bodyPr wrap="square" rtlCol="0">
            <a:spAutoFit/>
          </a:bodyPr>
          <a:lstStyle/>
          <a:p>
            <a:r>
              <a:rPr lang="en-AU" sz="2400" dirty="0">
                <a:cs typeface="Courier New" panose="02070309020205020404" pitchFamily="49" charset="0"/>
              </a:rPr>
              <a:t>Writing data frame to a file: The </a:t>
            </a:r>
            <a:r>
              <a:rPr lang="en-AU" sz="2400" b="1" dirty="0" err="1">
                <a:latin typeface="Courier New" panose="02070309020205020404" pitchFamily="49" charset="0"/>
                <a:cs typeface="Courier New" panose="02070309020205020404" pitchFamily="49" charset="0"/>
              </a:rPr>
              <a:t>write.table</a:t>
            </a:r>
            <a:r>
              <a:rPr lang="en-AU" sz="2400" dirty="0">
                <a:cs typeface="Courier New" panose="02070309020205020404" pitchFamily="49" charset="0"/>
              </a:rPr>
              <a:t> function, e.g.:</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write.table</a:t>
            </a:r>
            <a:r>
              <a:rPr lang="en-AU" sz="2400" b="1" dirty="0">
                <a:latin typeface="Courier New" panose="02070309020205020404" pitchFamily="49" charset="0"/>
                <a:cs typeface="Courier New" panose="02070309020205020404" pitchFamily="49" charset="0"/>
              </a:rPr>
              <a:t>(data,</a:t>
            </a:r>
          </a:p>
          <a:p>
            <a:r>
              <a:rPr lang="en-AU" sz="2400" b="1" dirty="0">
                <a:latin typeface="Courier New" panose="02070309020205020404" pitchFamily="49" charset="0"/>
                <a:cs typeface="Courier New" panose="02070309020205020404" pitchFamily="49" charset="0"/>
              </a:rPr>
              <a:t>	file = "</a:t>
            </a:r>
            <a:r>
              <a:rPr lang="en-AU" sz="2400" b="1" dirty="0" err="1">
                <a:latin typeface="Courier New" panose="02070309020205020404" pitchFamily="49" charset="0"/>
                <a:cs typeface="Courier New" panose="02070309020205020404" pitchFamily="49" charset="0"/>
              </a:rPr>
              <a:t>filename.tsv</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sep</a:t>
            </a:r>
            <a:r>
              <a:rPr lang="en-AU" sz="2400" b="1" dirty="0">
                <a:latin typeface="Courier New" panose="02070309020205020404" pitchFamily="49" charset="0"/>
                <a:cs typeface="Courier New" panose="02070309020205020404" pitchFamily="49" charset="0"/>
              </a:rPr>
              <a:t> = "\t",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col.names</a:t>
            </a:r>
            <a:r>
              <a:rPr lang="en-AU" sz="2400" b="1" dirty="0">
                <a:latin typeface="Courier New" panose="02070309020205020404" pitchFamily="49" charset="0"/>
                <a:cs typeface="Courier New" panose="02070309020205020404" pitchFamily="49" charset="0"/>
              </a:rPr>
              <a:t> = TRUE,</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row.names</a:t>
            </a:r>
            <a:r>
              <a:rPr lang="en-AU" sz="2400" b="1" dirty="0">
                <a:latin typeface="Courier New" panose="02070309020205020404" pitchFamily="49" charset="0"/>
                <a:cs typeface="Courier New" panose="02070309020205020404" pitchFamily="49" charset="0"/>
              </a:rPr>
              <a:t> = FALSE,</a:t>
            </a:r>
          </a:p>
          <a:p>
            <a:r>
              <a:rPr lang="en-AU" sz="2400" b="1" dirty="0">
                <a:latin typeface="Courier New" panose="02070309020205020404" pitchFamily="49" charset="0"/>
                <a:cs typeface="Courier New" panose="02070309020205020404" pitchFamily="49" charset="0"/>
              </a:rPr>
              <a:t>	quote = FALSE)</a:t>
            </a: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dirty="0">
                <a:cs typeface="Courier New" panose="02070309020205020404" pitchFamily="49" charset="0"/>
              </a:rPr>
              <a:t>Will write data frame variable </a:t>
            </a:r>
            <a:r>
              <a:rPr lang="en-AU" sz="2400" b="1" dirty="0">
                <a:latin typeface="Courier New" panose="02070309020205020404" pitchFamily="49" charset="0"/>
                <a:cs typeface="Courier New" panose="02070309020205020404" pitchFamily="49" charset="0"/>
              </a:rPr>
              <a:t>data</a:t>
            </a:r>
            <a:r>
              <a:rPr lang="en-AU" sz="2400" dirty="0">
                <a:cs typeface="Courier New" panose="02070309020205020404" pitchFamily="49" charset="0"/>
              </a:rPr>
              <a:t> to a tab-delimited text file “</a:t>
            </a:r>
            <a:r>
              <a:rPr lang="en-AU" sz="2400" dirty="0" err="1">
                <a:cs typeface="Courier New" panose="02070309020205020404" pitchFamily="49" charset="0"/>
              </a:rPr>
              <a:t>filename.tsv</a:t>
            </a:r>
            <a:r>
              <a:rPr lang="en-AU" sz="2400" dirty="0">
                <a:cs typeface="Courier New" panose="02070309020205020404" pitchFamily="49" charset="0"/>
              </a:rPr>
              <a:t>”. First row of the file will contain names of the columns, names of the rows will not be used and character strings will not be quoted “”.</a:t>
            </a:r>
            <a:endParaRPr lang="en-AU" sz="2400" b="1" dirty="0">
              <a:latin typeface="Courier New" panose="02070309020205020404" pitchFamily="49" charset="0"/>
              <a:cs typeface="Courier New" panose="02070309020205020404" pitchFamily="49" charset="0"/>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Reading and Writing</a:t>
            </a:r>
          </a:p>
        </p:txBody>
      </p:sp>
      <p:sp>
        <p:nvSpPr>
          <p:cNvPr id="3" name="Slide Number Placeholder 2">
            <a:extLst>
              <a:ext uri="{FF2B5EF4-FFF2-40B4-BE49-F238E27FC236}">
                <a16:creationId xmlns:a16="http://schemas.microsoft.com/office/drawing/2014/main" id="{D88A0EBC-F3C9-4F63-8BB4-E186F7E7F65C}"/>
              </a:ext>
            </a:extLst>
          </p:cNvPr>
          <p:cNvSpPr>
            <a:spLocks noGrp="1"/>
          </p:cNvSpPr>
          <p:nvPr>
            <p:ph type="sldNum" sz="quarter" idx="12"/>
          </p:nvPr>
        </p:nvSpPr>
        <p:spPr/>
        <p:txBody>
          <a:bodyPr/>
          <a:lstStyle/>
          <a:p>
            <a:fld id="{240D8B34-1B6C-4469-8FEE-10486467FC00}" type="slidenum">
              <a:rPr lang="en-AU" smtClean="0"/>
              <a:t>47</a:t>
            </a:fld>
            <a:endParaRPr lang="en-AU"/>
          </a:p>
        </p:txBody>
      </p:sp>
    </p:spTree>
    <p:extLst>
      <p:ext uri="{BB962C8B-B14F-4D97-AF65-F5344CB8AC3E}">
        <p14:creationId xmlns:p14="http://schemas.microsoft.com/office/powerpoint/2010/main" val="3480376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7771" y="674188"/>
            <a:ext cx="11632930" cy="58400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Data frames are indexed as matrices</a:t>
            </a:r>
          </a:p>
          <a:p>
            <a:pPr>
              <a:lnSpc>
                <a:spcPct val="150000"/>
              </a:lnSpc>
            </a:pPr>
            <a:endParaRPr lang="en-AU" sz="2400" dirty="0">
              <a:cs typeface="Courier New" panose="02070309020205020404" pitchFamily="49" charset="0"/>
            </a:endParaRPr>
          </a:p>
          <a:p>
            <a:pPr>
              <a:lnSpc>
                <a:spcPct val="150000"/>
              </a:lnSpc>
            </a:pPr>
            <a:endParaRPr lang="en-AU" sz="1100" dirty="0">
              <a:cs typeface="Courier New" panose="02070309020205020404" pitchFamily="49" charset="0"/>
            </a:endParaRPr>
          </a:p>
          <a:p>
            <a:pPr marL="2063750">
              <a:lnSpc>
                <a:spcPct val="150000"/>
              </a:lnSpc>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r>
              <a:rPr lang="en-US" altLang="en-US" sz="2400" b="1" dirty="0">
                <a:solidFill>
                  <a:srgbClr val="000000"/>
                </a:solidFill>
                <a:latin typeface="Courier New" panose="02070309020205020404" pitchFamily="49" charset="0"/>
                <a:cs typeface="Courier New" panose="02070309020205020404" pitchFamily="49" charset="0"/>
              </a:rPr>
              <a:t> </a:t>
            </a:r>
          </a:p>
          <a:p>
            <a:pPr marL="361950"/>
            <a:r>
              <a:rPr lang="en-US" altLang="en-US" sz="2400" b="1" dirty="0" err="1">
                <a:solidFill>
                  <a:srgbClr val="000000"/>
                </a:solidFill>
                <a:latin typeface="Courier New" panose="02070309020205020404" pitchFamily="49" charset="0"/>
                <a:cs typeface="Courier New" panose="02070309020205020404" pitchFamily="49" charset="0"/>
              </a:rPr>
              <a:t>stringsAsFactors</a:t>
            </a:r>
            <a:r>
              <a:rPr lang="en-US" altLang="en-US" sz="2400" b="1" dirty="0">
                <a:solidFill>
                  <a:srgbClr val="000000"/>
                </a:solidFill>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a:t>
            </a:r>
          </a:p>
          <a:p>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will return 2009</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will return "Amy"</a:t>
            </a:r>
            <a:endParaRPr lang="en-AU" sz="2400" dirty="0">
              <a:cs typeface="Courier New" panose="02070309020205020404" pitchFamily="49" charset="0"/>
            </a:endParaRPr>
          </a:p>
        </p:txBody>
      </p:sp>
      <p:graphicFrame>
        <p:nvGraphicFramePr>
          <p:cNvPr id="2" name="Table 1"/>
          <p:cNvGraphicFramePr>
            <a:graphicFrameLocks noGrp="1"/>
          </p:cNvGraphicFramePr>
          <p:nvPr>
            <p:extLst/>
          </p:nvPr>
        </p:nvGraphicFramePr>
        <p:xfrm>
          <a:off x="4350774" y="135384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6" name="Slide Number Placeholder 5">
            <a:extLst>
              <a:ext uri="{FF2B5EF4-FFF2-40B4-BE49-F238E27FC236}">
                <a16:creationId xmlns:a16="http://schemas.microsoft.com/office/drawing/2014/main" id="{2E29CA24-83C3-4948-91DE-323D1DB5D886}"/>
              </a:ext>
            </a:extLst>
          </p:cNvPr>
          <p:cNvSpPr>
            <a:spLocks noGrp="1"/>
          </p:cNvSpPr>
          <p:nvPr>
            <p:ph type="sldNum" sz="quarter" idx="12"/>
          </p:nvPr>
        </p:nvSpPr>
        <p:spPr/>
        <p:txBody>
          <a:bodyPr/>
          <a:lstStyle/>
          <a:p>
            <a:fld id="{240D8B34-1B6C-4469-8FEE-10486467FC00}" type="slidenum">
              <a:rPr lang="en-AU" smtClean="0"/>
              <a:t>48</a:t>
            </a:fld>
            <a:endParaRPr lang="en-AU"/>
          </a:p>
        </p:txBody>
      </p:sp>
    </p:spTree>
    <p:extLst>
      <p:ext uri="{BB962C8B-B14F-4D97-AF65-F5344CB8AC3E}">
        <p14:creationId xmlns:p14="http://schemas.microsoft.com/office/powerpoint/2010/main" val="2388316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4528" y="801188"/>
            <a:ext cx="11562944" cy="5944384"/>
          </a:xfrm>
          <a:prstGeom prst="rect">
            <a:avLst/>
          </a:prstGeom>
          <a:noFill/>
        </p:spPr>
        <p:txBody>
          <a:bodyPr wrap="square" rtlCol="0">
            <a:spAutoFit/>
          </a:bodyPr>
          <a:lstStyle/>
          <a:p>
            <a:r>
              <a:rPr lang="en-AU" sz="2400" dirty="0">
                <a:cs typeface="Courier New" panose="02070309020205020404" pitchFamily="49" charset="0"/>
              </a:rPr>
              <a:t>Indexing of data frames </a:t>
            </a:r>
            <a:r>
              <a:rPr lang="en-AU" sz="2400" u="sng" dirty="0">
                <a:cs typeface="Courier New" panose="02070309020205020404" pitchFamily="49" charset="0"/>
              </a:rPr>
              <a:t>simplifies returned object</a:t>
            </a:r>
            <a:r>
              <a:rPr lang="en-AU" sz="2400" dirty="0">
                <a:cs typeface="Courier New" panose="02070309020205020404" pitchFamily="49" charset="0"/>
              </a:rPr>
              <a:t> to a vector if a </a:t>
            </a:r>
            <a:r>
              <a:rPr lang="en-AU" sz="2400" b="1" dirty="0">
                <a:solidFill>
                  <a:srgbClr val="C00000"/>
                </a:solidFill>
                <a:cs typeface="Courier New" panose="02070309020205020404" pitchFamily="49" charset="0"/>
              </a:rPr>
              <a:t>single column</a:t>
            </a:r>
            <a:r>
              <a:rPr lang="en-AU" sz="2400" dirty="0">
                <a:cs typeface="Courier New" panose="02070309020205020404" pitchFamily="49" charset="0"/>
              </a:rPr>
              <a:t> is indexed.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pPr marL="2063750">
              <a:lnSpc>
                <a:spcPct val="150000"/>
              </a:lnSpc>
              <a:tabLst>
                <a:tab pos="2063750" algn="l"/>
              </a:tabLst>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Positive numbers indexes:</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r>
              <a:rPr lang="en-AU" sz="2400" b="1" dirty="0">
                <a:latin typeface="Courier New" panose="02070309020205020404" pitchFamily="49" charset="0"/>
                <a:cs typeface="Courier New" panose="02070309020205020404" pitchFamily="49" charset="0"/>
              </a:rPr>
              <a:t> "Lea" "Tia"</a:t>
            </a:r>
            <a:r>
              <a:rPr lang="en-AU" sz="2400" dirty="0">
                <a:cs typeface="Courier New" panose="02070309020205020404" pitchFamily="49" charset="0"/>
              </a:rPr>
              <a:t>, a vector. But doesn’t simplify if indexing more than one </a:t>
            </a:r>
            <a:r>
              <a:rPr lang="en-AU" sz="2400" dirty="0" err="1">
                <a:cs typeface="Courier New" panose="02070309020205020404" pitchFamily="49" charset="0"/>
              </a:rPr>
              <a:t>colum</a:t>
            </a:r>
            <a:r>
              <a:rPr lang="en-AU" sz="2400" dirty="0">
                <a:cs typeface="Courier New" panose="02070309020205020404" pitchFamily="49" charset="0"/>
              </a:rPr>
              <a:t>:</a:t>
            </a:r>
          </a:p>
          <a:p>
            <a:pPr>
              <a:lnSpc>
                <a:spcPct val="150000"/>
              </a:lnSpc>
              <a:tabLst>
                <a:tab pos="985838" algn="l"/>
              </a:tabLst>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a data frame (with just only row). </a:t>
            </a:r>
          </a:p>
        </p:txBody>
      </p:sp>
      <p:graphicFrame>
        <p:nvGraphicFramePr>
          <p:cNvPr id="2" name="Table 1"/>
          <p:cNvGraphicFramePr>
            <a:graphicFrameLocks noGrp="1"/>
          </p:cNvGraphicFramePr>
          <p:nvPr>
            <p:extLst/>
          </p:nvPr>
        </p:nvGraphicFramePr>
        <p:xfrm>
          <a:off x="4350774" y="153799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p:cNvGraphicFramePr>
            <a:graphicFrameLocks noGrp="1"/>
          </p:cNvGraphicFramePr>
          <p:nvPr>
            <p:extLst/>
          </p:nvPr>
        </p:nvGraphicFramePr>
        <p:xfrm>
          <a:off x="4350774" y="5320004"/>
          <a:ext cx="3082414" cy="9144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1E75A32A-23F8-439C-AEB6-397F12E8B5DE}"/>
              </a:ext>
            </a:extLst>
          </p:cNvPr>
          <p:cNvSpPr>
            <a:spLocks noGrp="1"/>
          </p:cNvSpPr>
          <p:nvPr>
            <p:ph type="sldNum" sz="quarter" idx="12"/>
          </p:nvPr>
        </p:nvSpPr>
        <p:spPr/>
        <p:txBody>
          <a:bodyPr/>
          <a:lstStyle/>
          <a:p>
            <a:fld id="{240D8B34-1B6C-4469-8FEE-10486467FC00}" type="slidenum">
              <a:rPr lang="en-AU" smtClean="0"/>
              <a:t>49</a:t>
            </a:fld>
            <a:endParaRPr lang="en-AU"/>
          </a:p>
        </p:txBody>
      </p:sp>
    </p:spTree>
    <p:extLst>
      <p:ext uri="{BB962C8B-B14F-4D97-AF65-F5344CB8AC3E}">
        <p14:creationId xmlns:p14="http://schemas.microsoft.com/office/powerpoint/2010/main" val="167480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Programming languages</a:t>
            </a:r>
          </a:p>
        </p:txBody>
      </p:sp>
      <p:sp>
        <p:nvSpPr>
          <p:cNvPr id="3" name="Content Placeholder 2"/>
          <p:cNvSpPr>
            <a:spLocks noGrp="1"/>
          </p:cNvSpPr>
          <p:nvPr>
            <p:ph idx="1"/>
          </p:nvPr>
        </p:nvSpPr>
        <p:spPr>
          <a:xfrm>
            <a:off x="155388" y="843566"/>
            <a:ext cx="11881224" cy="6014434"/>
          </a:xfrm>
        </p:spPr>
        <p:txBody>
          <a:bodyPr>
            <a:normAutofit/>
          </a:bodyPr>
          <a:lstStyle/>
          <a:p>
            <a:pPr marL="0" indent="0">
              <a:buNone/>
            </a:pPr>
            <a:r>
              <a:rPr lang="en-AU" sz="2400" dirty="0"/>
              <a:t>R is not the only programming language.</a:t>
            </a:r>
          </a:p>
          <a:p>
            <a:pPr marL="0" indent="0">
              <a:buNone/>
            </a:pPr>
            <a:endParaRPr lang="en-AU" sz="1000" dirty="0"/>
          </a:p>
          <a:p>
            <a:pPr marL="0" indent="0">
              <a:buNone/>
            </a:pPr>
            <a:r>
              <a:rPr lang="en-AU" sz="2400" dirty="0"/>
              <a:t>There are other languages:</a:t>
            </a:r>
          </a:p>
          <a:p>
            <a:pPr lvl="1"/>
            <a:r>
              <a:rPr lang="en-AU" dirty="0"/>
              <a:t>General purpose: C++, Python, Java, </a:t>
            </a:r>
            <a:r>
              <a:rPr lang="en-AU" dirty="0">
                <a:solidFill>
                  <a:schemeClr val="bg1">
                    <a:lumMod val="65000"/>
                  </a:schemeClr>
                </a:solidFill>
              </a:rPr>
              <a:t>Fortran, Pascal, Ada, Basic, Cobol, …</a:t>
            </a:r>
          </a:p>
          <a:p>
            <a:pPr lvl="1"/>
            <a:r>
              <a:rPr lang="en-AU" dirty="0"/>
              <a:t>Web-programming: PHP, JavaScript.</a:t>
            </a:r>
          </a:p>
          <a:p>
            <a:pPr lvl="1"/>
            <a:r>
              <a:rPr lang="en-AU" dirty="0"/>
              <a:t>Relational databases: SQL.</a:t>
            </a:r>
            <a:endParaRPr lang="en-AU" dirty="0">
              <a:solidFill>
                <a:schemeClr val="bg1">
                  <a:lumMod val="65000"/>
                </a:schemeClr>
              </a:solidFill>
            </a:endParaRPr>
          </a:p>
          <a:p>
            <a:pPr lvl="1"/>
            <a:r>
              <a:rPr lang="en-AU" dirty="0"/>
              <a:t>Logic programming: </a:t>
            </a:r>
            <a:r>
              <a:rPr lang="en-AU" dirty="0" err="1"/>
              <a:t>Prolog</a:t>
            </a:r>
            <a:r>
              <a:rPr lang="en-AU" dirty="0"/>
              <a:t>.</a:t>
            </a:r>
          </a:p>
          <a:p>
            <a:pPr lvl="1"/>
            <a:r>
              <a:rPr lang="en-AU" dirty="0"/>
              <a:t>Machine languages, assemblers: Intel x86-64, Sun, ARM.</a:t>
            </a:r>
          </a:p>
          <a:p>
            <a:pPr lvl="1"/>
            <a:r>
              <a:rPr lang="en-AU" dirty="0"/>
              <a:t>Statistical: R, S, SAS.</a:t>
            </a:r>
          </a:p>
          <a:p>
            <a:pPr lvl="1"/>
            <a:r>
              <a:rPr lang="en-AU" dirty="0"/>
              <a:t>MATLAB – Matrix algebra, simulations,  engineering, …</a:t>
            </a:r>
          </a:p>
          <a:p>
            <a:pPr marL="0" indent="0">
              <a:buNone/>
            </a:pPr>
            <a:endParaRPr lang="en-AU" sz="1000" dirty="0"/>
          </a:p>
          <a:p>
            <a:pPr marL="0" indent="0">
              <a:lnSpc>
                <a:spcPct val="100000"/>
              </a:lnSpc>
              <a:buNone/>
            </a:pPr>
            <a:r>
              <a:rPr lang="en-AU" sz="2400" dirty="0"/>
              <a:t>Knowing more than one language can help us to find the right tool for the job and avoid the </a:t>
            </a:r>
            <a:r>
              <a:rPr lang="en-AU" sz="2400" i="1" dirty="0"/>
              <a:t>golden hammer pitfall </a:t>
            </a:r>
            <a:r>
              <a:rPr lang="en-AU" sz="2400" dirty="0"/>
              <a:t>(Law of The Instrument).</a:t>
            </a:r>
          </a:p>
          <a:p>
            <a:pPr marL="0" indent="0">
              <a:buNone/>
            </a:pPr>
            <a:r>
              <a:rPr lang="en-AU" sz="2400" dirty="0"/>
              <a:t>“It is tempting, if the only tool you have (know) is a hammer, to treat everything as if it was a nail”. </a:t>
            </a:r>
            <a:r>
              <a:rPr lang="en-AU" sz="1400" dirty="0">
                <a:hlinkClick r:id="rId2"/>
              </a:rPr>
              <a:t>https://en.wikipedia.org/wiki/Law_of_the_instrument</a:t>
            </a:r>
            <a:endParaRPr lang="en-AU" sz="1400" dirty="0"/>
          </a:p>
          <a:p>
            <a:pPr marL="0" indent="0">
              <a:buNone/>
            </a:pPr>
            <a:endParaRPr lang="en-AU" sz="2400" dirty="0"/>
          </a:p>
          <a:p>
            <a:pPr marL="0" indent="0">
              <a:buNone/>
            </a:pPr>
            <a:endParaRPr lang="en-AU" sz="2400" dirty="0"/>
          </a:p>
        </p:txBody>
      </p:sp>
      <p:sp>
        <p:nvSpPr>
          <p:cNvPr id="5" name="Slide Number Placeholder 4">
            <a:extLst>
              <a:ext uri="{FF2B5EF4-FFF2-40B4-BE49-F238E27FC236}">
                <a16:creationId xmlns:a16="http://schemas.microsoft.com/office/drawing/2014/main" id="{285A4DBD-BB20-4237-870A-FDA1529D6E2C}"/>
              </a:ext>
            </a:extLst>
          </p:cNvPr>
          <p:cNvSpPr>
            <a:spLocks noGrp="1"/>
          </p:cNvSpPr>
          <p:nvPr>
            <p:ph type="sldNum" sz="quarter" idx="12"/>
          </p:nvPr>
        </p:nvSpPr>
        <p:spPr/>
        <p:txBody>
          <a:bodyPr/>
          <a:lstStyle/>
          <a:p>
            <a:fld id="{240D8B34-1B6C-4469-8FEE-10486467FC00}" type="slidenum">
              <a:rPr lang="en-AU" smtClean="0"/>
              <a:t>5</a:t>
            </a:fld>
            <a:endParaRPr lang="en-AU"/>
          </a:p>
        </p:txBody>
      </p:sp>
    </p:spTree>
    <p:extLst>
      <p:ext uri="{BB962C8B-B14F-4D97-AF65-F5344CB8AC3E}">
        <p14:creationId xmlns:p14="http://schemas.microsoft.com/office/powerpoint/2010/main" val="3116682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4528" y="801188"/>
            <a:ext cx="11562944" cy="5759718"/>
          </a:xfrm>
          <a:prstGeom prst="rect">
            <a:avLst/>
          </a:prstGeom>
          <a:noFill/>
        </p:spPr>
        <p:txBody>
          <a:bodyPr wrap="square" rtlCol="0">
            <a:spAutoFit/>
          </a:bodyPr>
          <a:lstStyle/>
          <a:p>
            <a:r>
              <a:rPr lang="en-AU" sz="2400" dirty="0">
                <a:cs typeface="Courier New" panose="02070309020205020404" pitchFamily="49" charset="0"/>
              </a:rPr>
              <a:t>Indexing of data frames simplifies returned object to a vector if a </a:t>
            </a:r>
            <a:r>
              <a:rPr lang="en-AU" sz="2400" b="1" dirty="0">
                <a:solidFill>
                  <a:srgbClr val="C00000"/>
                </a:solidFill>
                <a:cs typeface="Courier New" panose="02070309020205020404" pitchFamily="49" charset="0"/>
              </a:rPr>
              <a:t>single column</a:t>
            </a:r>
            <a:r>
              <a:rPr lang="en-AU" sz="2400" dirty="0">
                <a:cs typeface="Courier New" panose="02070309020205020404" pitchFamily="49" charset="0"/>
              </a:rPr>
              <a:t> is indexed.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pPr marL="2063750">
              <a:lnSpc>
                <a:spcPct val="150000"/>
              </a:lnSpc>
              <a:tabLst>
                <a:tab pos="2063750" algn="l"/>
              </a:tabLst>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Negative numbers indexes:</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r>
              <a:rPr lang="en-AU" sz="2400" b="1" dirty="0">
                <a:latin typeface="Courier New" panose="02070309020205020404" pitchFamily="49" charset="0"/>
                <a:cs typeface="Courier New" panose="02070309020205020404" pitchFamily="49" charset="0"/>
              </a:rPr>
              <a:t> "Amy"</a:t>
            </a:r>
            <a:r>
              <a:rPr lang="en-AU" sz="2400" dirty="0">
                <a:cs typeface="Courier New" panose="02070309020205020404" pitchFamily="49" charset="0"/>
              </a:rPr>
              <a:t>, a vector.</a:t>
            </a:r>
          </a:p>
          <a:p>
            <a:pPr>
              <a:lnSpc>
                <a:spcPct val="150000"/>
              </a:lnSpc>
              <a:tabLst>
                <a:tab pos="985838" algn="l"/>
              </a:tabLst>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p>
          <a:p>
            <a:endParaRPr lang="en-AU" sz="2400" dirty="0">
              <a:cs typeface="Courier New" panose="02070309020205020404" pitchFamily="49" charset="0"/>
            </a:endParaRPr>
          </a:p>
          <a:p>
            <a:pPr marL="2058988">
              <a:lnSpc>
                <a:spcPct val="150000"/>
              </a:lnSpc>
              <a:tabLst>
                <a:tab pos="2058988" algn="l"/>
              </a:tabLst>
            </a:pPr>
            <a:r>
              <a:rPr lang="en-AU" sz="2400" dirty="0">
                <a:cs typeface="Courier New" panose="02070309020205020404" pitchFamily="49" charset="0"/>
              </a:rPr>
              <a:t>data frame:</a:t>
            </a:r>
          </a:p>
          <a:p>
            <a:pPr marL="2058988">
              <a:lnSpc>
                <a:spcPct val="150000"/>
              </a:lnSpc>
              <a:tabLst>
                <a:tab pos="2058988" algn="l"/>
              </a:tabLst>
            </a:pPr>
            <a:endParaRPr lang="en-AU" sz="2400" dirty="0">
              <a:cs typeface="Courier New" panose="02070309020205020404" pitchFamily="49" charset="0"/>
            </a:endParaRPr>
          </a:p>
        </p:txBody>
      </p:sp>
      <p:graphicFrame>
        <p:nvGraphicFramePr>
          <p:cNvPr id="2" name="Table 1"/>
          <p:cNvGraphicFramePr>
            <a:graphicFrameLocks noGrp="1"/>
          </p:cNvGraphicFramePr>
          <p:nvPr>
            <p:extLst/>
          </p:nvPr>
        </p:nvGraphicFramePr>
        <p:xfrm>
          <a:off x="4350774" y="153799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p:cNvGraphicFramePr>
            <a:graphicFrameLocks noGrp="1"/>
          </p:cNvGraphicFramePr>
          <p:nvPr>
            <p:extLst/>
          </p:nvPr>
        </p:nvGraphicFramePr>
        <p:xfrm>
          <a:off x="4350774" y="4888603"/>
          <a:ext cx="3082414" cy="13716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486601"/>
                  </a:ext>
                </a:extLst>
              </a:tr>
            </a:tbl>
          </a:graphicData>
        </a:graphic>
      </p:graphicFrame>
      <p:sp>
        <p:nvSpPr>
          <p:cNvPr id="7" name="Slide Number Placeholder 6">
            <a:extLst>
              <a:ext uri="{FF2B5EF4-FFF2-40B4-BE49-F238E27FC236}">
                <a16:creationId xmlns:a16="http://schemas.microsoft.com/office/drawing/2014/main" id="{83F2E7A5-00A3-4C15-8DFA-E69AFE2FD472}"/>
              </a:ext>
            </a:extLst>
          </p:cNvPr>
          <p:cNvSpPr>
            <a:spLocks noGrp="1"/>
          </p:cNvSpPr>
          <p:nvPr>
            <p:ph type="sldNum" sz="quarter" idx="12"/>
          </p:nvPr>
        </p:nvSpPr>
        <p:spPr/>
        <p:txBody>
          <a:bodyPr/>
          <a:lstStyle/>
          <a:p>
            <a:fld id="{240D8B34-1B6C-4469-8FEE-10486467FC00}" type="slidenum">
              <a:rPr lang="en-AU" smtClean="0"/>
              <a:t>50</a:t>
            </a:fld>
            <a:endParaRPr lang="en-AU"/>
          </a:p>
        </p:txBody>
      </p:sp>
    </p:spTree>
    <p:extLst>
      <p:ext uri="{BB962C8B-B14F-4D97-AF65-F5344CB8AC3E}">
        <p14:creationId xmlns:p14="http://schemas.microsoft.com/office/powerpoint/2010/main" val="181166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The </a:t>
            </a:r>
            <a:r>
              <a:rPr lang="en-AU" sz="4400" b="1" dirty="0">
                <a:solidFill>
                  <a:srgbClr val="C00000"/>
                </a:solidFill>
                <a:latin typeface="Courier New" panose="02070309020205020404" pitchFamily="49" charset="0"/>
                <a:cs typeface="Courier New" panose="02070309020205020404" pitchFamily="49" charset="0"/>
              </a:rPr>
              <a:t>$</a:t>
            </a:r>
            <a:r>
              <a:rPr lang="en-AU" sz="4400" b="1" dirty="0">
                <a:solidFill>
                  <a:srgbClr val="C00000"/>
                </a:solidFill>
              </a:rPr>
              <a:t> operator</a:t>
            </a:r>
          </a:p>
        </p:txBody>
      </p:sp>
      <p:sp>
        <p:nvSpPr>
          <p:cNvPr id="5" name="TextBox 4"/>
          <p:cNvSpPr txBox="1"/>
          <p:nvPr/>
        </p:nvSpPr>
        <p:spPr>
          <a:xfrm>
            <a:off x="291830" y="674188"/>
            <a:ext cx="11512820" cy="4524315"/>
          </a:xfrm>
          <a:prstGeom prst="rect">
            <a:avLst/>
          </a:prstGeom>
          <a:noFill/>
        </p:spPr>
        <p:txBody>
          <a:bodyPr wrap="square" rtlCol="0">
            <a:spAutoFit/>
          </a:bodyPr>
          <a:lstStyle/>
          <a:p>
            <a:r>
              <a:rPr lang="en-AU" sz="2400" dirty="0">
                <a:cs typeface="Courier New" panose="02070309020205020404" pitchFamily="49" charset="0"/>
              </a:rPr>
              <a:t>The </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 allows to access columns in data frames by the name of the column.</a:t>
            </a:r>
          </a:p>
          <a:p>
            <a:pPr>
              <a:lnSpc>
                <a:spcPct val="150000"/>
              </a:lnSpc>
            </a:pPr>
            <a:endParaRPr lang="en-AU" sz="2400" dirty="0">
              <a:cs typeface="Courier New" panose="02070309020205020404" pitchFamily="49" charset="0"/>
            </a:endParaRPr>
          </a:p>
          <a:p>
            <a:pPr>
              <a:lnSpc>
                <a:spcPct val="150000"/>
              </a:lnSpc>
            </a:pPr>
            <a:endParaRPr lang="en-AU" sz="1400" dirty="0">
              <a:cs typeface="Courier New" panose="02070309020205020404" pitchFamily="49" charset="0"/>
            </a:endParaRPr>
          </a:p>
          <a:p>
            <a:pPr>
              <a:lnSpc>
                <a:spcPct val="150000"/>
              </a:lnSpc>
            </a:pPr>
            <a:endParaRPr lang="en-AU" dirty="0">
              <a:cs typeface="Courier New" panose="02070309020205020404" pitchFamily="49" charset="0"/>
            </a:endParaRPr>
          </a:p>
          <a:p>
            <a:pPr marL="2514600"/>
            <a:endParaRPr lang="en-AU" sz="24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d$name</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"Lea" "Tia" "Amy"</a:t>
            </a:r>
          </a:p>
          <a:p>
            <a:r>
              <a:rPr lang="en-AU" sz="2400" b="1" dirty="0" err="1">
                <a:latin typeface="Courier New" panose="02070309020205020404" pitchFamily="49" charset="0"/>
                <a:cs typeface="Courier New" panose="02070309020205020404" pitchFamily="49" charset="0"/>
              </a:rPr>
              <a:t>d$year</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2009 2012 2015</a:t>
            </a:r>
            <a:endParaRPr lang="en-AU" sz="2400" dirty="0">
              <a:cs typeface="Courier New" panose="02070309020205020404" pitchFamily="49" charset="0"/>
            </a:endParaRPr>
          </a:p>
        </p:txBody>
      </p:sp>
      <p:graphicFrame>
        <p:nvGraphicFramePr>
          <p:cNvPr id="2" name="Table 1"/>
          <p:cNvGraphicFramePr>
            <a:graphicFrameLocks noGrp="1"/>
          </p:cNvGraphicFramePr>
          <p:nvPr>
            <p:extLst/>
          </p:nvPr>
        </p:nvGraphicFramePr>
        <p:xfrm>
          <a:off x="4700708" y="189859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6" name="Rectangle: Rounded Corners 5">
            <a:extLst>
              <a:ext uri="{FF2B5EF4-FFF2-40B4-BE49-F238E27FC236}">
                <a16:creationId xmlns:a16="http://schemas.microsoft.com/office/drawing/2014/main" id="{708833FE-0168-4702-BE4B-E8FC65BE134E}"/>
              </a:ext>
            </a:extLst>
          </p:cNvPr>
          <p:cNvSpPr/>
          <p:nvPr/>
        </p:nvSpPr>
        <p:spPr>
          <a:xfrm>
            <a:off x="1688392" y="5437546"/>
            <a:ext cx="9107045" cy="1106389"/>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Columns in data frame can be seen as </a:t>
            </a:r>
            <a:r>
              <a:rPr lang="en-AU" sz="2400" i="1" dirty="0">
                <a:solidFill>
                  <a:prstClr val="black"/>
                </a:solidFill>
                <a:cs typeface="Courier New" panose="02070309020205020404" pitchFamily="49" charset="0"/>
              </a:rPr>
              <a:t>variables</a:t>
            </a:r>
            <a:r>
              <a:rPr lang="en-AU" sz="2400" dirty="0">
                <a:solidFill>
                  <a:prstClr val="black"/>
                </a:solidFill>
                <a:cs typeface="Courier New" panose="02070309020205020404" pitchFamily="49" charset="0"/>
              </a:rPr>
              <a:t> (vectors) in the context </a:t>
            </a:r>
          </a:p>
          <a:p>
            <a:r>
              <a:rPr lang="en-AU" sz="2400" dirty="0">
                <a:solidFill>
                  <a:prstClr val="black"/>
                </a:solidFill>
                <a:cs typeface="Courier New" panose="02070309020205020404" pitchFamily="49" charset="0"/>
              </a:rPr>
              <a:t>of the data frame.</a:t>
            </a:r>
            <a:endParaRPr lang="en-AU" dirty="0">
              <a:solidFill>
                <a:schemeClr val="tx1"/>
              </a:solidFill>
            </a:endParaRPr>
          </a:p>
        </p:txBody>
      </p:sp>
      <p:sp>
        <p:nvSpPr>
          <p:cNvPr id="7" name="Rectangle: Rounded Corners 6">
            <a:extLst>
              <a:ext uri="{FF2B5EF4-FFF2-40B4-BE49-F238E27FC236}">
                <a16:creationId xmlns:a16="http://schemas.microsoft.com/office/drawing/2014/main" id="{DAF9F18D-F5D9-40E6-B0C5-11872105BB52}"/>
              </a:ext>
            </a:extLst>
          </p:cNvPr>
          <p:cNvSpPr/>
          <p:nvPr/>
        </p:nvSpPr>
        <p:spPr>
          <a:xfrm>
            <a:off x="8178800" y="1234668"/>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prstClr val="black"/>
                </a:solidFill>
                <a:cs typeface="Courier New" panose="02070309020205020404" pitchFamily="49" charset="0"/>
              </a:rPr>
              <a:t>Columns == Variables</a:t>
            </a:r>
            <a:endParaRPr lang="en-AU" dirty="0">
              <a:solidFill>
                <a:schemeClr val="tx1"/>
              </a:solidFill>
            </a:endParaRPr>
          </a:p>
        </p:txBody>
      </p:sp>
      <p:cxnSp>
        <p:nvCxnSpPr>
          <p:cNvPr id="10" name="Connector: Curved 9">
            <a:extLst>
              <a:ext uri="{FF2B5EF4-FFF2-40B4-BE49-F238E27FC236}">
                <a16:creationId xmlns:a16="http://schemas.microsoft.com/office/drawing/2014/main" id="{3CAD5798-8AE6-45CF-B6A2-F6369BF864EA}"/>
              </a:ext>
            </a:extLst>
          </p:cNvPr>
          <p:cNvCxnSpPr>
            <a:cxnSpLocks/>
          </p:cNvCxnSpPr>
          <p:nvPr/>
        </p:nvCxnSpPr>
        <p:spPr>
          <a:xfrm rot="10800000" flipV="1">
            <a:off x="7783122" y="3057943"/>
            <a:ext cx="548078" cy="46136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8E7B4AEB-25B7-45AC-8D5D-5F244890BE0A}"/>
              </a:ext>
            </a:extLst>
          </p:cNvPr>
          <p:cNvCxnSpPr>
            <a:cxnSpLocks/>
            <a:stCxn id="7" idx="1"/>
          </p:cNvCxnSpPr>
          <p:nvPr/>
        </p:nvCxnSpPr>
        <p:spPr>
          <a:xfrm rot="10800000" flipV="1">
            <a:off x="6883400" y="1472794"/>
            <a:ext cx="1295400" cy="35835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7FCEA33-3643-40F7-BB13-6F2DC327873B}"/>
              </a:ext>
            </a:extLst>
          </p:cNvPr>
          <p:cNvCxnSpPr>
            <a:cxnSpLocks/>
          </p:cNvCxnSpPr>
          <p:nvPr/>
        </p:nvCxnSpPr>
        <p:spPr>
          <a:xfrm rot="10800000">
            <a:off x="7783122" y="2596575"/>
            <a:ext cx="543914" cy="461368"/>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73BF0D6-46CF-4E19-B9B4-E7466C97D2C4}"/>
              </a:ext>
            </a:extLst>
          </p:cNvPr>
          <p:cNvCxnSpPr>
            <a:cxnSpLocks/>
          </p:cNvCxnSpPr>
          <p:nvPr/>
        </p:nvCxnSpPr>
        <p:spPr>
          <a:xfrm rot="10800000" flipV="1">
            <a:off x="5422900" y="1471654"/>
            <a:ext cx="2755900" cy="34330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DFFD0EDB-C9F5-4341-8F03-B47E8174320C}"/>
              </a:ext>
            </a:extLst>
          </p:cNvPr>
          <p:cNvCxnSpPr>
            <a:cxnSpLocks/>
          </p:cNvCxnSpPr>
          <p:nvPr/>
        </p:nvCxnSpPr>
        <p:spPr>
          <a:xfrm rot="10800000">
            <a:off x="7788596" y="3050503"/>
            <a:ext cx="532473" cy="744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F6068F6-B875-4612-BA69-B695F6EDB245}"/>
              </a:ext>
            </a:extLst>
          </p:cNvPr>
          <p:cNvSpPr/>
          <p:nvPr/>
        </p:nvSpPr>
        <p:spPr>
          <a:xfrm>
            <a:off x="8178800" y="2819819"/>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prstClr val="black"/>
                </a:solidFill>
                <a:cs typeface="Courier New" panose="02070309020205020404" pitchFamily="49" charset="0"/>
              </a:rPr>
              <a:t>Rows == Observations</a:t>
            </a:r>
            <a:endParaRPr lang="en-AU" dirty="0">
              <a:solidFill>
                <a:schemeClr val="tx1"/>
              </a:solidFill>
            </a:endParaRPr>
          </a:p>
        </p:txBody>
      </p:sp>
      <p:sp>
        <p:nvSpPr>
          <p:cNvPr id="9" name="Slide Number Placeholder 8">
            <a:extLst>
              <a:ext uri="{FF2B5EF4-FFF2-40B4-BE49-F238E27FC236}">
                <a16:creationId xmlns:a16="http://schemas.microsoft.com/office/drawing/2014/main" id="{17D51C02-CA39-4E52-A4A6-935E10F7E271}"/>
              </a:ext>
            </a:extLst>
          </p:cNvPr>
          <p:cNvSpPr>
            <a:spLocks noGrp="1"/>
          </p:cNvSpPr>
          <p:nvPr>
            <p:ph type="sldNum" sz="quarter" idx="12"/>
          </p:nvPr>
        </p:nvSpPr>
        <p:spPr/>
        <p:txBody>
          <a:bodyPr/>
          <a:lstStyle/>
          <a:p>
            <a:fld id="{240D8B34-1B6C-4469-8FEE-10486467FC00}" type="slidenum">
              <a:rPr lang="en-AU" smtClean="0"/>
              <a:t>51</a:t>
            </a:fld>
            <a:endParaRPr lang="en-AU"/>
          </a:p>
        </p:txBody>
      </p:sp>
    </p:spTree>
    <p:extLst>
      <p:ext uri="{BB962C8B-B14F-4D97-AF65-F5344CB8AC3E}">
        <p14:creationId xmlns:p14="http://schemas.microsoft.com/office/powerpoint/2010/main" val="175605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a:t>
            </a:r>
            <a:r>
              <a:rPr lang="en-AU" sz="4400" b="1" dirty="0" err="1">
                <a:solidFill>
                  <a:srgbClr val="C00000"/>
                </a:solidFill>
              </a:rPr>
              <a:t>Subsetting</a:t>
            </a:r>
            <a:endParaRPr lang="en-AU" sz="4400" b="1" dirty="0">
              <a:solidFill>
                <a:srgbClr val="C00000"/>
              </a:solidFill>
            </a:endParaRPr>
          </a:p>
        </p:txBody>
      </p:sp>
      <p:sp>
        <p:nvSpPr>
          <p:cNvPr id="5" name="TextBox 4"/>
          <p:cNvSpPr txBox="1"/>
          <p:nvPr/>
        </p:nvSpPr>
        <p:spPr>
          <a:xfrm>
            <a:off x="291830" y="674188"/>
            <a:ext cx="11512820" cy="5678478"/>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d$name</a:t>
            </a:r>
            <a:r>
              <a:rPr lang="en-AU" sz="2400" dirty="0">
                <a:cs typeface="Courier New" panose="02070309020205020404" pitchFamily="49" charset="0"/>
              </a:rPr>
              <a:t> will return vector…:</a:t>
            </a:r>
          </a:p>
          <a:p>
            <a:r>
              <a:rPr lang="en-AU" sz="2400" b="1" dirty="0">
                <a:latin typeface="Courier New" panose="02070309020205020404" pitchFamily="49" charset="0"/>
                <a:cs typeface="Courier New" panose="02070309020205020404" pitchFamily="49" charset="0"/>
              </a:rPr>
              <a:t>"Lea" "Tia" "Amy"</a:t>
            </a:r>
          </a:p>
          <a:p>
            <a:endParaRPr lang="en-AU" sz="2800" b="1" dirty="0">
              <a:latin typeface="Courier New" panose="02070309020205020404" pitchFamily="49" charset="0"/>
              <a:cs typeface="Courier New" panose="02070309020205020404" pitchFamily="49" charset="0"/>
            </a:endParaRPr>
          </a:p>
          <a:p>
            <a:r>
              <a:rPr lang="en-AU" sz="2400" dirty="0">
                <a:cs typeface="Courier New" panose="02070309020205020404" pitchFamily="49" charset="0"/>
              </a:rPr>
              <a:t>logical expression </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a:t>
            </a:r>
            <a:r>
              <a:rPr lang="en-AU" sz="2400" dirty="0">
                <a:cs typeface="Courier New" panose="02070309020205020404" pitchFamily="49" charset="0"/>
              </a:rPr>
              <a:t> will return vector…: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TRUE FALSE FLASE</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a:t>
            </a:r>
            <a:r>
              <a:rPr lang="en-AU" sz="2400" dirty="0">
                <a:cs typeface="Courier New" panose="02070309020205020404" pitchFamily="49" charset="0"/>
              </a:rPr>
              <a:t> will return…:</a:t>
            </a:r>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dirty="0">
              <a:cs typeface="Courier New" panose="02070309020205020404" pitchFamily="49" charset="0"/>
            </a:endParaRPr>
          </a:p>
          <a:p>
            <a:pPr marL="2513013"/>
            <a:r>
              <a:rPr lang="en-AU" sz="2400" dirty="0">
                <a:cs typeface="Courier New" panose="02070309020205020404" pitchFamily="49" charset="0"/>
              </a:rPr>
              <a:t>data frame:</a:t>
            </a:r>
          </a:p>
        </p:txBody>
      </p:sp>
      <p:graphicFrame>
        <p:nvGraphicFramePr>
          <p:cNvPr id="2" name="Table 1"/>
          <p:cNvGraphicFramePr>
            <a:graphicFrameLocks noGrp="1"/>
          </p:cNvGraphicFramePr>
          <p:nvPr>
            <p:extLst/>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a:extLst>
              <a:ext uri="{FF2B5EF4-FFF2-40B4-BE49-F238E27FC236}">
                <a16:creationId xmlns:a16="http://schemas.microsoft.com/office/drawing/2014/main" id="{6B823B03-07A2-478E-9F2E-1A255636EC18}"/>
              </a:ext>
            </a:extLst>
          </p:cNvPr>
          <p:cNvGraphicFramePr>
            <a:graphicFrameLocks noGrp="1"/>
          </p:cNvGraphicFramePr>
          <p:nvPr>
            <p:extLst/>
          </p:nvPr>
        </p:nvGraphicFramePr>
        <p:xfrm>
          <a:off x="4738808" y="5438266"/>
          <a:ext cx="3082414" cy="9144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1D1BBE7B-2231-4737-B9D1-704EA87EA88B}"/>
              </a:ext>
            </a:extLst>
          </p:cNvPr>
          <p:cNvSpPr>
            <a:spLocks noGrp="1"/>
          </p:cNvSpPr>
          <p:nvPr>
            <p:ph type="sldNum" sz="quarter" idx="12"/>
          </p:nvPr>
        </p:nvSpPr>
        <p:spPr/>
        <p:txBody>
          <a:bodyPr/>
          <a:lstStyle/>
          <a:p>
            <a:fld id="{240D8B34-1B6C-4469-8FEE-10486467FC00}" type="slidenum">
              <a:rPr lang="en-AU" smtClean="0"/>
              <a:t>52</a:t>
            </a:fld>
            <a:endParaRPr lang="en-AU"/>
          </a:p>
        </p:txBody>
      </p:sp>
    </p:spTree>
    <p:extLst>
      <p:ext uri="{BB962C8B-B14F-4D97-AF65-F5344CB8AC3E}">
        <p14:creationId xmlns:p14="http://schemas.microsoft.com/office/powerpoint/2010/main" val="1498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395C383-044E-4008-9297-136E3580CFCC}"/>
              </a:ext>
            </a:extLst>
          </p:cNvPr>
          <p:cNvSpPr/>
          <p:nvPr/>
        </p:nvSpPr>
        <p:spPr>
          <a:xfrm>
            <a:off x="343746" y="5137445"/>
            <a:ext cx="3686716" cy="413427"/>
          </a:xfrm>
          <a:prstGeom prst="roundRect">
            <a:avLst>
              <a:gd name="adj" fmla="val 27895"/>
            </a:avLst>
          </a:prstGeom>
          <a:solidFill>
            <a:schemeClr val="accent2">
              <a:lumMod val="20000"/>
              <a:lumOff val="80000"/>
            </a:schemeClr>
          </a:solidFill>
          <a:ln w="28575">
            <a:solidFill>
              <a:schemeClr val="accent2">
                <a:lumMod val="7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a:t>
            </a:r>
            <a:r>
              <a:rPr lang="en-AU" sz="4400" b="1" dirty="0" err="1">
                <a:solidFill>
                  <a:srgbClr val="C00000"/>
                </a:solidFill>
              </a:rPr>
              <a:t>Subsetting</a:t>
            </a:r>
            <a:endParaRPr lang="en-AU" sz="4400" b="1" dirty="0">
              <a:solidFill>
                <a:srgbClr val="C00000"/>
              </a:solidFill>
            </a:endParaRPr>
          </a:p>
        </p:txBody>
      </p:sp>
      <p:sp>
        <p:nvSpPr>
          <p:cNvPr id="5" name="TextBox 4"/>
          <p:cNvSpPr txBox="1"/>
          <p:nvPr/>
        </p:nvSpPr>
        <p:spPr>
          <a:xfrm>
            <a:off x="291830" y="674188"/>
            <a:ext cx="11512820" cy="5309146"/>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vector…:</a:t>
            </a:r>
          </a:p>
          <a:p>
            <a:r>
              <a:rPr lang="en-AU" sz="2400" b="1" dirty="0">
                <a:latin typeface="Courier New" panose="02070309020205020404" pitchFamily="49" charset="0"/>
                <a:cs typeface="Courier New" panose="02070309020205020404" pitchFamily="49" charset="0"/>
              </a:rPr>
              <a:t>2009</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a:t>
            </a:r>
            <a:r>
              <a:rPr lang="en-AU" sz="2400" dirty="0">
                <a:cs typeface="Courier New" panose="02070309020205020404" pitchFamily="49" charset="0"/>
              </a:rPr>
              <a:t>will return vector…: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2009</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a:t>
            </a:r>
            <a:r>
              <a:rPr lang="en-AU" sz="2400" dirty="0">
                <a:cs typeface="Courier New" panose="02070309020205020404" pitchFamily="49" charset="0"/>
              </a:rPr>
              <a:t>will return vector…: </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2009</a:t>
            </a:r>
            <a:endParaRPr lang="en-AU" sz="2400" dirty="0">
              <a:cs typeface="Courier New" panose="02070309020205020404" pitchFamily="49" charset="0"/>
            </a:endParaRPr>
          </a:p>
        </p:txBody>
      </p:sp>
      <p:graphicFrame>
        <p:nvGraphicFramePr>
          <p:cNvPr id="2" name="Table 1"/>
          <p:cNvGraphicFramePr>
            <a:graphicFrameLocks noGrp="1"/>
          </p:cNvGraphicFramePr>
          <p:nvPr>
            <p:extLst/>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Rectangle: Rounded Corners 6">
            <a:extLst>
              <a:ext uri="{FF2B5EF4-FFF2-40B4-BE49-F238E27FC236}">
                <a16:creationId xmlns:a16="http://schemas.microsoft.com/office/drawing/2014/main" id="{8348E1D4-234E-4990-BB37-7F6ED9F96AD7}"/>
              </a:ext>
            </a:extLst>
          </p:cNvPr>
          <p:cNvSpPr/>
          <p:nvPr/>
        </p:nvSpPr>
        <p:spPr>
          <a:xfrm>
            <a:off x="2375600" y="3190874"/>
            <a:ext cx="972088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by positive number</a:t>
            </a:r>
            <a:endParaRPr lang="en-AU" dirty="0">
              <a:solidFill>
                <a:schemeClr val="tx1"/>
              </a:solidFill>
            </a:endParaRPr>
          </a:p>
        </p:txBody>
      </p:sp>
      <p:sp>
        <p:nvSpPr>
          <p:cNvPr id="8" name="Rectangle: Rounded Corners 7">
            <a:extLst>
              <a:ext uri="{FF2B5EF4-FFF2-40B4-BE49-F238E27FC236}">
                <a16:creationId xmlns:a16="http://schemas.microsoft.com/office/drawing/2014/main" id="{28C07D56-A75A-47B0-9ED5-F9FF4FDAC03E}"/>
              </a:ext>
            </a:extLst>
          </p:cNvPr>
          <p:cNvSpPr/>
          <p:nvPr/>
        </p:nvSpPr>
        <p:spPr>
          <a:xfrm>
            <a:off x="2375600" y="4388038"/>
            <a:ext cx="972088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by name</a:t>
            </a:r>
            <a:endParaRPr lang="en-AU" dirty="0">
              <a:solidFill>
                <a:schemeClr val="tx1"/>
              </a:solidFill>
            </a:endParaRPr>
          </a:p>
        </p:txBody>
      </p:sp>
      <p:sp>
        <p:nvSpPr>
          <p:cNvPr id="9" name="Rectangle: Rounded Corners 8">
            <a:extLst>
              <a:ext uri="{FF2B5EF4-FFF2-40B4-BE49-F238E27FC236}">
                <a16:creationId xmlns:a16="http://schemas.microsoft.com/office/drawing/2014/main" id="{1C5D7243-84F3-4568-B598-52B4A2FB332A}"/>
              </a:ext>
            </a:extLst>
          </p:cNvPr>
          <p:cNvSpPr/>
          <p:nvPr/>
        </p:nvSpPr>
        <p:spPr>
          <a:xfrm>
            <a:off x="2375600" y="5639652"/>
            <a:ext cx="9720880" cy="756328"/>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with empty index (all columns returned) followed by </a:t>
            </a:r>
            <a:r>
              <a:rPr lang="en-AU" sz="2400" dirty="0" err="1">
                <a:solidFill>
                  <a:prstClr val="black"/>
                </a:solidFill>
                <a:cs typeface="Courier New" panose="02070309020205020404" pitchFamily="49" charset="0"/>
              </a:rPr>
              <a:t>subsetting</a:t>
            </a:r>
            <a:r>
              <a:rPr lang="en-AU" sz="2400" dirty="0">
                <a:solidFill>
                  <a:prstClr val="black"/>
                </a:solidFill>
                <a:cs typeface="Courier New" panose="02070309020205020404" pitchFamily="49" charset="0"/>
              </a:rPr>
              <a:t> of the columns with </a:t>
            </a:r>
            <a:r>
              <a:rPr lang="en-AU" sz="2400" b="1" dirty="0">
                <a:solidFill>
                  <a:prstClr val="black"/>
                </a:solidFill>
                <a:latin typeface="Courier New" panose="02070309020205020404" pitchFamily="49" charset="0"/>
                <a:cs typeface="Courier New" panose="02070309020205020404" pitchFamily="49" charset="0"/>
              </a:rPr>
              <a:t>$</a:t>
            </a:r>
            <a:r>
              <a:rPr lang="en-AU" sz="2400" dirty="0">
                <a:solidFill>
                  <a:prstClr val="black"/>
                </a:solidFill>
                <a:cs typeface="Courier New" panose="02070309020205020404" pitchFamily="49" charset="0"/>
              </a:rPr>
              <a:t> operator</a:t>
            </a:r>
            <a:endParaRPr lang="en-AU" dirty="0">
              <a:solidFill>
                <a:schemeClr val="tx1"/>
              </a:solidFill>
            </a:endParaRPr>
          </a:p>
        </p:txBody>
      </p:sp>
      <p:sp>
        <p:nvSpPr>
          <p:cNvPr id="6" name="Slide Number Placeholder 5">
            <a:extLst>
              <a:ext uri="{FF2B5EF4-FFF2-40B4-BE49-F238E27FC236}">
                <a16:creationId xmlns:a16="http://schemas.microsoft.com/office/drawing/2014/main" id="{09526A35-473B-4361-8D81-D8EC98FD94A2}"/>
              </a:ext>
            </a:extLst>
          </p:cNvPr>
          <p:cNvSpPr>
            <a:spLocks noGrp="1"/>
          </p:cNvSpPr>
          <p:nvPr>
            <p:ph type="sldNum" sz="quarter" idx="12"/>
          </p:nvPr>
        </p:nvSpPr>
        <p:spPr/>
        <p:txBody>
          <a:bodyPr/>
          <a:lstStyle/>
          <a:p>
            <a:fld id="{240D8B34-1B6C-4469-8FEE-10486467FC00}" type="slidenum">
              <a:rPr lang="en-AU" smtClean="0"/>
              <a:t>53</a:t>
            </a:fld>
            <a:endParaRPr lang="en-AU"/>
          </a:p>
        </p:txBody>
      </p:sp>
    </p:spTree>
    <p:extLst>
      <p:ext uri="{BB962C8B-B14F-4D97-AF65-F5344CB8AC3E}">
        <p14:creationId xmlns:p14="http://schemas.microsoft.com/office/powerpoint/2010/main" val="40843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7D3D37-E389-478D-ADDA-4460FA0C0F09}"/>
              </a:ext>
            </a:extLst>
          </p:cNvPr>
          <p:cNvSpPr/>
          <p:nvPr/>
        </p:nvSpPr>
        <p:spPr>
          <a:xfrm>
            <a:off x="6280015" y="4233600"/>
            <a:ext cx="1541207" cy="446400"/>
          </a:xfrm>
          <a:prstGeom prst="roundRect">
            <a:avLst>
              <a:gd name="adj" fmla="val 376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Replacing Elements</a:t>
            </a:r>
          </a:p>
        </p:txBody>
      </p:sp>
      <p:sp>
        <p:nvSpPr>
          <p:cNvPr id="5" name="TextBox 4"/>
          <p:cNvSpPr txBox="1"/>
          <p:nvPr/>
        </p:nvSpPr>
        <p:spPr>
          <a:xfrm>
            <a:off x="291830" y="674188"/>
            <a:ext cx="11512820" cy="5124480"/>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&lt;- 2000</a:t>
            </a:r>
            <a:r>
              <a:rPr lang="en-AU" sz="2400" dirty="0">
                <a:cs typeface="Courier New" panose="02070309020205020404" pitchFamily="49" charset="0"/>
              </a:rPr>
              <a:t> will return data frame…:</a:t>
            </a:r>
            <a:endParaRPr lang="en-AU" sz="24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p:txBody>
      </p:sp>
      <p:graphicFrame>
        <p:nvGraphicFramePr>
          <p:cNvPr id="2" name="Table 1"/>
          <p:cNvGraphicFramePr>
            <a:graphicFrameLocks noGrp="1"/>
          </p:cNvGraphicFramePr>
          <p:nvPr>
            <p:extLst/>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10" name="Table 9">
            <a:extLst>
              <a:ext uri="{FF2B5EF4-FFF2-40B4-BE49-F238E27FC236}">
                <a16:creationId xmlns:a16="http://schemas.microsoft.com/office/drawing/2014/main" id="{D30462B4-C74B-415D-A47C-7BB1C1DFEBD3}"/>
              </a:ext>
            </a:extLst>
          </p:cNvPr>
          <p:cNvGraphicFramePr>
            <a:graphicFrameLocks noGrp="1"/>
          </p:cNvGraphicFramePr>
          <p:nvPr>
            <p:extLst/>
          </p:nvPr>
        </p:nvGraphicFramePr>
        <p:xfrm>
          <a:off x="4738808" y="3777825"/>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C05868F5-ADB5-46BD-AE96-44B26D86EC31}"/>
              </a:ext>
            </a:extLst>
          </p:cNvPr>
          <p:cNvSpPr>
            <a:spLocks noGrp="1"/>
          </p:cNvSpPr>
          <p:nvPr>
            <p:ph type="sldNum" sz="quarter" idx="12"/>
          </p:nvPr>
        </p:nvSpPr>
        <p:spPr/>
        <p:txBody>
          <a:bodyPr/>
          <a:lstStyle/>
          <a:p>
            <a:fld id="{240D8B34-1B6C-4469-8FEE-10486467FC00}" type="slidenum">
              <a:rPr lang="en-AU" smtClean="0"/>
              <a:t>54</a:t>
            </a:fld>
            <a:endParaRPr lang="en-AU"/>
          </a:p>
        </p:txBody>
      </p:sp>
    </p:spTree>
    <p:extLst>
      <p:ext uri="{BB962C8B-B14F-4D97-AF65-F5344CB8AC3E}">
        <p14:creationId xmlns:p14="http://schemas.microsoft.com/office/powerpoint/2010/main" val="26988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124480"/>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("Tia", "Lea"), "year"] &lt;- </a:t>
            </a:r>
            <a:r>
              <a:rPr lang="en-AU" sz="2400" b="1" dirty="0">
                <a:solidFill>
                  <a:srgbClr val="0000FF"/>
                </a:solidFill>
                <a:latin typeface="Courier New" panose="02070309020205020404" pitchFamily="49" charset="0"/>
                <a:cs typeface="Courier New" panose="02070309020205020404" pitchFamily="49" charset="0"/>
              </a:rPr>
              <a:t>2000</a:t>
            </a:r>
            <a:r>
              <a:rPr lang="en-AU" sz="2400" dirty="0">
                <a:cs typeface="Courier New" panose="02070309020205020404" pitchFamily="49" charset="0"/>
              </a:rPr>
              <a:t>  will return data frame…:</a:t>
            </a:r>
            <a:endParaRPr lang="en-AU" sz="24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p:txBody>
      </p:sp>
      <p:sp>
        <p:nvSpPr>
          <p:cNvPr id="3" name="Rectangle: Rounded Corners 2">
            <a:extLst>
              <a:ext uri="{FF2B5EF4-FFF2-40B4-BE49-F238E27FC236}">
                <a16:creationId xmlns:a16="http://schemas.microsoft.com/office/drawing/2014/main" id="{657D3D37-E389-478D-ADDA-4460FA0C0F09}"/>
              </a:ext>
            </a:extLst>
          </p:cNvPr>
          <p:cNvSpPr/>
          <p:nvPr/>
        </p:nvSpPr>
        <p:spPr>
          <a:xfrm>
            <a:off x="6280015" y="4233599"/>
            <a:ext cx="1541207" cy="900001"/>
          </a:xfrm>
          <a:prstGeom prst="roundRect">
            <a:avLst>
              <a:gd name="adj" fmla="val 17184"/>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Replacing Elements</a:t>
            </a:r>
          </a:p>
        </p:txBody>
      </p:sp>
      <p:graphicFrame>
        <p:nvGraphicFramePr>
          <p:cNvPr id="2" name="Table 1"/>
          <p:cNvGraphicFramePr>
            <a:graphicFrameLocks noGrp="1"/>
          </p:cNvGraphicFramePr>
          <p:nvPr>
            <p:extLst/>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Rectangle: Rounded Corners 6">
            <a:extLst>
              <a:ext uri="{FF2B5EF4-FFF2-40B4-BE49-F238E27FC236}">
                <a16:creationId xmlns:a16="http://schemas.microsoft.com/office/drawing/2014/main" id="{CBBA0D78-E2C4-49BB-8130-F542E61272E7}"/>
              </a:ext>
            </a:extLst>
          </p:cNvPr>
          <p:cNvSpPr/>
          <p:nvPr/>
        </p:nvSpPr>
        <p:spPr>
          <a:xfrm>
            <a:off x="211409" y="3701039"/>
            <a:ext cx="3870992" cy="271416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prstClr val="black"/>
                </a:solidFill>
                <a:latin typeface="Courier New" panose="02070309020205020404" pitchFamily="49" charset="0"/>
                <a:cs typeface="Courier New" panose="02070309020205020404" pitchFamily="49" charset="0"/>
              </a:rPr>
              <a:t>%in%</a:t>
            </a:r>
            <a:r>
              <a:rPr lang="en-AU" sz="2400" dirty="0">
                <a:solidFill>
                  <a:prstClr val="black"/>
                </a:solidFill>
                <a:cs typeface="Courier New" panose="02070309020205020404" pitchFamily="49" charset="0"/>
              </a:rPr>
              <a:t> operator</a:t>
            </a:r>
          </a:p>
          <a:p>
            <a:pPr algn="ctr"/>
            <a:endParaRPr lang="en-AU" sz="1000" dirty="0">
              <a:solidFill>
                <a:prstClr val="black"/>
              </a:solidFill>
              <a:cs typeface="Courier New" panose="02070309020205020404" pitchFamily="49" charset="0"/>
            </a:endParaRPr>
          </a:p>
          <a:p>
            <a:pPr algn="ctr"/>
            <a:r>
              <a:rPr lang="en-AU" sz="2400" dirty="0">
                <a:solidFill>
                  <a:prstClr val="black"/>
                </a:solidFill>
                <a:cs typeface="Courier New" panose="02070309020205020404" pitchFamily="49" charset="0"/>
              </a:rPr>
              <a:t>returns logical vector (</a:t>
            </a:r>
            <a:r>
              <a:rPr lang="en-AU" sz="2400" b="1" dirty="0">
                <a:solidFill>
                  <a:srgbClr val="0000FF"/>
                </a:solidFill>
                <a:latin typeface="Courier New" panose="02070309020205020404" pitchFamily="49" charset="0"/>
                <a:cs typeface="Courier New" panose="02070309020205020404" pitchFamily="49" charset="0"/>
              </a:rPr>
              <a:t>TRUE, FALSE</a:t>
            </a:r>
            <a:r>
              <a:rPr lang="en-AU" sz="2400" dirty="0">
                <a:solidFill>
                  <a:prstClr val="black"/>
                </a:solidFill>
                <a:cs typeface="Courier New" panose="02070309020205020404" pitchFamily="49" charset="0"/>
              </a:rPr>
              <a:t>)</a:t>
            </a:r>
            <a:r>
              <a:rPr lang="en-AU" sz="2400" dirty="0">
                <a:solidFill>
                  <a:srgbClr val="000000"/>
                </a:solidFill>
                <a:latin typeface="Arial" panose="020B0604020202020204" pitchFamily="34" charset="0"/>
              </a:rPr>
              <a:t> indicating if there is a match or not for its left operand in the right operand</a:t>
            </a:r>
            <a:endParaRPr lang="en-AU" sz="2400" dirty="0">
              <a:solidFill>
                <a:schemeClr val="tx1"/>
              </a:solidFill>
            </a:endParaRPr>
          </a:p>
        </p:txBody>
      </p:sp>
      <p:sp>
        <p:nvSpPr>
          <p:cNvPr id="15" name="Rectangle: Rounded Corners 14">
            <a:extLst>
              <a:ext uri="{FF2B5EF4-FFF2-40B4-BE49-F238E27FC236}">
                <a16:creationId xmlns:a16="http://schemas.microsoft.com/office/drawing/2014/main" id="{EEB15BA6-CEF5-4CF9-A9BC-60879D4EF96E}"/>
              </a:ext>
            </a:extLst>
          </p:cNvPr>
          <p:cNvSpPr/>
          <p:nvPr/>
        </p:nvSpPr>
        <p:spPr>
          <a:xfrm>
            <a:off x="4280631" y="3923188"/>
            <a:ext cx="6771391" cy="271416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err="1">
                <a:solidFill>
                  <a:prstClr val="black"/>
                </a:solidFill>
                <a:latin typeface="Courier New" panose="02070309020205020404" pitchFamily="49" charset="0"/>
                <a:cs typeface="Courier New" panose="02070309020205020404" pitchFamily="49" charset="0"/>
              </a:rPr>
              <a:t>d$name</a:t>
            </a:r>
            <a:r>
              <a:rPr lang="en-AU" sz="2400" b="1" dirty="0">
                <a:solidFill>
                  <a:prstClr val="black"/>
                </a:solidFill>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solidFill>
                  <a:prstClr val="black"/>
                </a:solidFill>
                <a:latin typeface="Courier New" panose="02070309020205020404" pitchFamily="49" charset="0"/>
                <a:cs typeface="Courier New" panose="02070309020205020404" pitchFamily="49" charset="0"/>
              </a:rPr>
              <a:t>("Lea", "Tia")</a:t>
            </a:r>
          </a:p>
          <a:p>
            <a:pPr algn="ctr"/>
            <a:endParaRPr lang="en-AU" sz="1000" dirty="0">
              <a:solidFill>
                <a:prstClr val="black"/>
              </a:solidFill>
              <a:cs typeface="Courier New" panose="02070309020205020404" pitchFamily="49" charset="0"/>
            </a:endParaRPr>
          </a:p>
          <a:p>
            <a:r>
              <a:rPr lang="en-AU" sz="2400" b="1" dirty="0" err="1">
                <a:solidFill>
                  <a:prstClr val="black"/>
                </a:solidFill>
                <a:latin typeface="Courier New" panose="02070309020205020404" pitchFamily="49" charset="0"/>
                <a:cs typeface="Courier New" panose="02070309020205020404" pitchFamily="49" charset="0"/>
              </a:rPr>
              <a:t>d$name</a:t>
            </a:r>
            <a:r>
              <a:rPr lang="en-AU" sz="2400" dirty="0">
                <a:solidFill>
                  <a:prstClr val="black"/>
                </a:solidFill>
                <a:cs typeface="Courier New" panose="02070309020205020404" pitchFamily="49" charset="0"/>
              </a:rPr>
              <a:t> is </a:t>
            </a:r>
            <a:r>
              <a:rPr lang="en-AU" sz="2400" b="1" dirty="0">
                <a:solidFill>
                  <a:prstClr val="black"/>
                </a:solidFill>
                <a:latin typeface="Courier New" panose="02070309020205020404" pitchFamily="49" charset="0"/>
                <a:cs typeface="Courier New" panose="02070309020205020404" pitchFamily="49" charset="0"/>
              </a:rPr>
              <a:t>("Lea", "Tia", "Amy")</a:t>
            </a:r>
          </a:p>
          <a:p>
            <a:r>
              <a:rPr lang="en-AU" sz="2400" b="1" dirty="0">
                <a:solidFill>
                  <a:prstClr val="black"/>
                </a:solidFill>
                <a:latin typeface="Courier New" panose="02070309020205020404" pitchFamily="49" charset="0"/>
                <a:cs typeface="Courier New" panose="02070309020205020404" pitchFamily="49" charset="0"/>
              </a:rPr>
              <a:t>           |      |      |         </a:t>
            </a:r>
          </a:p>
          <a:p>
            <a:r>
              <a:rPr lang="en-AU" sz="2400" b="1" dirty="0">
                <a:solidFill>
                  <a:prstClr val="black"/>
                </a:solidFill>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solidFill>
                  <a:prstClr val="black"/>
                </a:solidFill>
                <a:latin typeface="Courier New" panose="02070309020205020404" pitchFamily="49" charset="0"/>
                <a:cs typeface="Courier New" panose="02070309020205020404" pitchFamily="49" charset="0"/>
              </a:rPr>
              <a:t>("Tia", "Lea")</a:t>
            </a:r>
            <a:endParaRPr lang="en-AU" sz="2400" dirty="0">
              <a:solidFill>
                <a:prstClr val="black"/>
              </a:solidFill>
              <a:cs typeface="Courier New" panose="02070309020205020404" pitchFamily="49" charset="0"/>
            </a:endParaRPr>
          </a:p>
          <a:p>
            <a:r>
              <a:rPr lang="en-AU" sz="2400" b="1" dirty="0">
                <a:solidFill>
                  <a:prstClr val="black"/>
                </a:solidFill>
                <a:latin typeface="Courier New" panose="02070309020205020404" pitchFamily="49" charset="0"/>
                <a:cs typeface="Courier New" panose="02070309020205020404" pitchFamily="49" charset="0"/>
              </a:rPr>
              <a:t>           |      |      |         </a:t>
            </a:r>
            <a:endParaRPr lang="en-AU" sz="2400" b="1" dirty="0">
              <a:solidFill>
                <a:srgbClr val="0000FF"/>
              </a:solidFill>
              <a:latin typeface="Courier New" panose="02070309020205020404" pitchFamily="49" charset="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          TRUE  </a:t>
            </a:r>
            <a:r>
              <a:rPr lang="en-AU" sz="2400" b="1" dirty="0" err="1">
                <a:solidFill>
                  <a:srgbClr val="0000FF"/>
                </a:solidFill>
                <a:latin typeface="Courier New" panose="02070309020205020404" pitchFamily="49" charset="0"/>
                <a:cs typeface="Courier New" panose="02070309020205020404" pitchFamily="49" charset="0"/>
              </a:rPr>
              <a:t>TRUE</a:t>
            </a:r>
            <a:r>
              <a:rPr lang="en-AU" sz="2400" b="1" dirty="0">
                <a:solidFill>
                  <a:srgbClr val="0000FF"/>
                </a:solidFill>
                <a:latin typeface="Courier New" panose="02070309020205020404" pitchFamily="49" charset="0"/>
                <a:cs typeface="Courier New" panose="02070309020205020404" pitchFamily="49" charset="0"/>
              </a:rPr>
              <a:t>   FALSE</a:t>
            </a:r>
            <a:endParaRPr lang="en-AU" sz="2400" dirty="0">
              <a:solidFill>
                <a:schemeClr val="tx1"/>
              </a:solidFill>
            </a:endParaRPr>
          </a:p>
        </p:txBody>
      </p:sp>
      <p:graphicFrame>
        <p:nvGraphicFramePr>
          <p:cNvPr id="10" name="Table 9">
            <a:extLst>
              <a:ext uri="{FF2B5EF4-FFF2-40B4-BE49-F238E27FC236}">
                <a16:creationId xmlns:a16="http://schemas.microsoft.com/office/drawing/2014/main" id="{D30462B4-C74B-415D-A47C-7BB1C1DFEBD3}"/>
              </a:ext>
            </a:extLst>
          </p:cNvPr>
          <p:cNvGraphicFramePr>
            <a:graphicFrameLocks noGrp="1"/>
          </p:cNvGraphicFramePr>
          <p:nvPr>
            <p:extLst/>
          </p:nvPr>
        </p:nvGraphicFramePr>
        <p:xfrm>
          <a:off x="4738808" y="3769199"/>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8" name="Slide Number Placeholder 7">
            <a:extLst>
              <a:ext uri="{FF2B5EF4-FFF2-40B4-BE49-F238E27FC236}">
                <a16:creationId xmlns:a16="http://schemas.microsoft.com/office/drawing/2014/main" id="{EA453143-A362-46BD-A545-7FD64805ED00}"/>
              </a:ext>
            </a:extLst>
          </p:cNvPr>
          <p:cNvSpPr>
            <a:spLocks noGrp="1"/>
          </p:cNvSpPr>
          <p:nvPr>
            <p:ph type="sldNum" sz="quarter" idx="12"/>
          </p:nvPr>
        </p:nvSpPr>
        <p:spPr/>
        <p:txBody>
          <a:bodyPr/>
          <a:lstStyle/>
          <a:p>
            <a:fld id="{240D8B34-1B6C-4469-8FEE-10486467FC00}" type="slidenum">
              <a:rPr lang="en-AU" smtClean="0"/>
              <a:t>55</a:t>
            </a:fld>
            <a:endParaRPr lang="en-AU"/>
          </a:p>
        </p:txBody>
      </p:sp>
    </p:spTree>
    <p:extLst>
      <p:ext uri="{BB962C8B-B14F-4D97-AF65-F5344CB8AC3E}">
        <p14:creationId xmlns:p14="http://schemas.microsoft.com/office/powerpoint/2010/main" val="156815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5" grpId="0" animBg="1"/>
      <p:bldP spid="1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Functions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b="1" dirty="0"/>
              <a:t>Functions </a:t>
            </a:r>
            <a:r>
              <a:rPr lang="en-AU" sz="2400" dirty="0"/>
              <a:t>are </a:t>
            </a:r>
            <a:r>
              <a:rPr lang="en-AU" sz="2400" i="1" dirty="0"/>
              <a:t>self contained</a:t>
            </a:r>
            <a:r>
              <a:rPr lang="en-AU" sz="2400" dirty="0"/>
              <a:t> modules of code that accomplish a specific task. </a:t>
            </a:r>
            <a:r>
              <a:rPr lang="en-AU" sz="2400" b="1" dirty="0"/>
              <a:t>Functions</a:t>
            </a:r>
            <a:r>
              <a:rPr lang="en-AU" sz="2400" dirty="0"/>
              <a:t> usually “</a:t>
            </a:r>
            <a:r>
              <a:rPr lang="en-AU" sz="2400" i="1" dirty="0"/>
              <a:t>take in</a:t>
            </a:r>
            <a:r>
              <a:rPr lang="en-AU" sz="2400" dirty="0"/>
              <a:t>” data, process it, and </a:t>
            </a:r>
            <a:r>
              <a:rPr lang="en-AU" sz="2400" i="1" dirty="0"/>
              <a:t>return</a:t>
            </a:r>
            <a:r>
              <a:rPr lang="en-AU" sz="2400" dirty="0"/>
              <a:t> a result. Once a function is written, it can be used over and over again. </a:t>
            </a:r>
            <a:r>
              <a:rPr lang="en-AU" sz="2400" i="1" dirty="0"/>
              <a:t>Functions</a:t>
            </a:r>
            <a:r>
              <a:rPr lang="en-AU" sz="2400" dirty="0"/>
              <a:t> can be </a:t>
            </a:r>
            <a:r>
              <a:rPr lang="en-AU" sz="2400" i="1" dirty="0"/>
              <a:t>called</a:t>
            </a:r>
            <a:r>
              <a:rPr lang="en-AU" sz="2400" dirty="0"/>
              <a:t> from the inside of other functions (a function can also call itself in a recursive manner).</a:t>
            </a:r>
          </a:p>
          <a:p>
            <a:pPr marL="0" indent="0">
              <a:lnSpc>
                <a:spcPct val="125000"/>
              </a:lnSpc>
              <a:buNone/>
            </a:pPr>
            <a:endParaRPr lang="en-AU" sz="2400" dirty="0"/>
          </a:p>
          <a:p>
            <a:pPr marL="0" indent="0">
              <a:lnSpc>
                <a:spcPct val="125000"/>
              </a:lnSpc>
              <a:buNone/>
            </a:pPr>
            <a:r>
              <a:rPr lang="en-AU" sz="2400" i="1" dirty="0"/>
              <a:t>Functions</a:t>
            </a:r>
            <a:r>
              <a:rPr lang="en-AU" sz="2400" dirty="0"/>
              <a:t> </a:t>
            </a:r>
            <a:r>
              <a:rPr lang="en-AU" sz="2400" i="1" dirty="0"/>
              <a:t>encapsulate</a:t>
            </a:r>
            <a:r>
              <a:rPr lang="en-AU" sz="2400" dirty="0"/>
              <a:t> a task (they combine many instructions into a single line of code). Most programming languages provide many built in functions that would otherwise require many steps to accomplish. We already used some functions in R. For example, </a:t>
            </a:r>
            <a:r>
              <a:rPr lang="en-AU" sz="2400" b="1" dirty="0" err="1">
                <a:solidFill>
                  <a:srgbClr val="0000FF"/>
                </a:solidFill>
                <a:latin typeface="Courier New" panose="02070309020205020404" pitchFamily="49" charset="0"/>
                <a:cs typeface="Courier New" panose="02070309020205020404" pitchFamily="49" charset="0"/>
              </a:rPr>
              <a:t>typeof</a:t>
            </a:r>
            <a:r>
              <a:rPr lang="en-AU" sz="2400" b="1" dirty="0">
                <a:solidFill>
                  <a:srgbClr val="0000FF"/>
                </a:solidFill>
                <a:latin typeface="Courier New" panose="02070309020205020404" pitchFamily="49" charset="0"/>
                <a:cs typeface="Courier New" panose="02070309020205020404" pitchFamily="49" charset="0"/>
              </a:rPr>
              <a:t>()</a:t>
            </a:r>
            <a:r>
              <a:rPr lang="en-AU" sz="2400" dirty="0"/>
              <a:t>, </a:t>
            </a:r>
            <a:r>
              <a:rPr lang="en-AU" sz="2400" b="1" dirty="0">
                <a:solidFill>
                  <a:srgbClr val="0000FF"/>
                </a:solidFill>
                <a:latin typeface="Courier New" panose="02070309020205020404" pitchFamily="49" charset="0"/>
                <a:cs typeface="Courier New" panose="02070309020205020404" pitchFamily="49" charset="0"/>
              </a:rPr>
              <a:t>abs()</a:t>
            </a:r>
            <a:r>
              <a:rPr lang="en-AU" sz="2400" dirty="0"/>
              <a:t>, </a:t>
            </a:r>
            <a:r>
              <a:rPr lang="en-AU" sz="2400" b="1" dirty="0">
                <a:solidFill>
                  <a:srgbClr val="0000FF"/>
                </a:solidFill>
                <a:latin typeface="Courier New" panose="02070309020205020404" pitchFamily="49" charset="0"/>
                <a:cs typeface="Courier New" panose="02070309020205020404" pitchFamily="49" charset="0"/>
              </a:rPr>
              <a:t>sqrt()</a:t>
            </a:r>
            <a:r>
              <a:rPr lang="en-AU" sz="2400" dirty="0"/>
              <a:t>, etc. They all are functions already </a:t>
            </a:r>
            <a:r>
              <a:rPr lang="en-AU" sz="2400" i="1" dirty="0"/>
              <a:t>built-in</a:t>
            </a:r>
            <a:r>
              <a:rPr lang="en-AU" sz="2400" dirty="0"/>
              <a:t> into R and available for the programmer to use.</a:t>
            </a:r>
          </a:p>
        </p:txBody>
      </p:sp>
      <p:sp>
        <p:nvSpPr>
          <p:cNvPr id="4" name="Rectangle 3"/>
          <p:cNvSpPr/>
          <p:nvPr/>
        </p:nvSpPr>
        <p:spPr>
          <a:xfrm>
            <a:off x="6599559" y="6480853"/>
            <a:ext cx="5536709" cy="307777"/>
          </a:xfrm>
          <a:prstGeom prst="rect">
            <a:avLst/>
          </a:prstGeom>
        </p:spPr>
        <p:txBody>
          <a:bodyPr wrap="none">
            <a:spAutoFit/>
          </a:bodyPr>
          <a:lstStyle/>
          <a:p>
            <a:r>
              <a:rPr lang="en-AU" sz="1400" dirty="0"/>
              <a:t>inspired by </a:t>
            </a:r>
            <a:r>
              <a:rPr lang="en-AU" sz="1400" dirty="0">
                <a:hlinkClick r:id="rId2"/>
              </a:rPr>
              <a:t>http://www.cs.utah.edu/~germain/PPS/Topics/functions.html</a:t>
            </a:r>
            <a:endParaRPr lang="en-AU" sz="1400" dirty="0"/>
          </a:p>
        </p:txBody>
      </p:sp>
      <p:sp>
        <p:nvSpPr>
          <p:cNvPr id="6" name="Slide Number Placeholder 5">
            <a:extLst>
              <a:ext uri="{FF2B5EF4-FFF2-40B4-BE49-F238E27FC236}">
                <a16:creationId xmlns:a16="http://schemas.microsoft.com/office/drawing/2014/main" id="{FC18B02E-39EF-40BA-9E10-5281FCA360DB}"/>
              </a:ext>
            </a:extLst>
          </p:cNvPr>
          <p:cNvSpPr>
            <a:spLocks noGrp="1"/>
          </p:cNvSpPr>
          <p:nvPr>
            <p:ph type="sldNum" sz="quarter" idx="12"/>
          </p:nvPr>
        </p:nvSpPr>
        <p:spPr/>
        <p:txBody>
          <a:bodyPr/>
          <a:lstStyle/>
          <a:p>
            <a:fld id="{240D8B34-1B6C-4469-8FEE-10486467FC00}" type="slidenum">
              <a:rPr lang="en-AU" smtClean="0"/>
              <a:t>56</a:t>
            </a:fld>
            <a:endParaRPr lang="en-AU"/>
          </a:p>
        </p:txBody>
      </p:sp>
    </p:spTree>
    <p:extLst>
      <p:ext uri="{BB962C8B-B14F-4D97-AF65-F5344CB8AC3E}">
        <p14:creationId xmlns:p14="http://schemas.microsoft.com/office/powerpoint/2010/main" val="2125391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Functions – User Defined Functions in R</a:t>
            </a:r>
          </a:p>
        </p:txBody>
      </p:sp>
      <p:sp>
        <p:nvSpPr>
          <p:cNvPr id="7" name="Content Placeholder 2"/>
          <p:cNvSpPr>
            <a:spLocks noGrp="1"/>
          </p:cNvSpPr>
          <p:nvPr>
            <p:ph idx="1"/>
          </p:nvPr>
        </p:nvSpPr>
        <p:spPr>
          <a:xfrm>
            <a:off x="3673096" y="1658301"/>
            <a:ext cx="7455721" cy="3124944"/>
          </a:xfrm>
          <a:solidFill>
            <a:schemeClr val="bg1">
              <a:lumMod val="95000"/>
            </a:schemeClr>
          </a:solidFill>
          <a:ln w="28575">
            <a:solidFill>
              <a:schemeClr val="tx1"/>
            </a:solidFill>
          </a:ln>
        </p:spPr>
        <p:txBody>
          <a:bodyPr>
            <a:noAutofit/>
          </a:bodyPr>
          <a:lstStyle/>
          <a:p>
            <a:pPr marL="0" indent="0">
              <a:buNone/>
            </a:pPr>
            <a:r>
              <a:rPr lang="en-US" sz="2400" dirty="0">
                <a:cs typeface="Courier New" panose="02070309020205020404" pitchFamily="49" charset="0"/>
              </a:rPr>
              <a:t>name &lt;- </a:t>
            </a:r>
            <a:r>
              <a:rPr lang="en-US" sz="2400" b="1" dirty="0">
                <a:solidFill>
                  <a:srgbClr val="0000FF"/>
                </a:solidFill>
                <a:latin typeface="Courier New" panose="02070309020205020404" pitchFamily="49" charset="0"/>
                <a:cs typeface="Courier New" panose="02070309020205020404" pitchFamily="49" charset="0"/>
              </a:rPr>
              <a:t>function</a:t>
            </a:r>
            <a:r>
              <a:rPr lang="en-US" sz="2400" dirty="0">
                <a:cs typeface="Courier New" panose="02070309020205020404" pitchFamily="49" charset="0"/>
              </a:rPr>
              <a:t>(</a:t>
            </a:r>
            <a:r>
              <a:rPr lang="en-US" sz="2400" dirty="0" err="1">
                <a:cs typeface="Courier New" panose="02070309020205020404" pitchFamily="49" charset="0"/>
              </a:rPr>
              <a:t>argument_list</a:t>
            </a:r>
            <a:r>
              <a:rPr lang="en-US" sz="2400" dirty="0">
                <a:cs typeface="Courier New" panose="02070309020205020404" pitchFamily="49" charset="0"/>
              </a:rPr>
              <a:t>){</a:t>
            </a:r>
          </a:p>
          <a:p>
            <a:pPr marL="0" indent="0">
              <a:buNone/>
            </a:pPr>
            <a:r>
              <a:rPr lang="en-US" sz="2400" dirty="0">
                <a:cs typeface="Courier New" panose="02070309020205020404" pitchFamily="49" charset="0"/>
              </a:rPr>
              <a:t>    expression1</a:t>
            </a:r>
          </a:p>
          <a:p>
            <a:pPr marL="0" indent="0">
              <a:buNone/>
            </a:pPr>
            <a:r>
              <a:rPr lang="en-US" sz="2400" dirty="0">
                <a:cs typeface="Courier New" panose="02070309020205020404" pitchFamily="49" charset="0"/>
              </a:rPr>
              <a:t>    expression2</a:t>
            </a:r>
          </a:p>
          <a:p>
            <a:pPr marL="0" indent="0">
              <a:buNone/>
            </a:pPr>
            <a:r>
              <a:rPr lang="en-US" sz="2400" dirty="0">
                <a:cs typeface="Courier New" panose="02070309020205020404" pitchFamily="49" charset="0"/>
              </a:rPr>
              <a:t>    expression3</a:t>
            </a:r>
          </a:p>
          <a:p>
            <a:pPr marL="0" indent="0">
              <a:buNone/>
            </a:pPr>
            <a:r>
              <a:rPr lang="en-US" sz="2400" dirty="0">
                <a:cs typeface="Courier New" panose="02070309020205020404" pitchFamily="49" charset="0"/>
              </a:rPr>
              <a:t>          . . .</a:t>
            </a:r>
          </a:p>
          <a:p>
            <a:pPr marL="0" indent="0">
              <a:buNone/>
            </a:pPr>
            <a:r>
              <a:rPr lang="en-US" sz="2400" dirty="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return</a:t>
            </a:r>
            <a:r>
              <a:rPr lang="en-US" sz="2400" dirty="0">
                <a:cs typeface="Courier New" panose="02070309020205020404" pitchFamily="49" charset="0"/>
              </a:rPr>
              <a:t>(expression)</a:t>
            </a:r>
          </a:p>
          <a:p>
            <a:pPr marL="0" indent="0">
              <a:buNone/>
            </a:pPr>
            <a:r>
              <a:rPr lang="en-US" sz="2400" dirty="0">
                <a:cs typeface="Courier New" panose="02070309020205020404" pitchFamily="49" charset="0"/>
              </a:rPr>
              <a:t>}</a:t>
            </a:r>
          </a:p>
        </p:txBody>
      </p:sp>
      <p:sp>
        <p:nvSpPr>
          <p:cNvPr id="14" name="TextBox 13"/>
          <p:cNvSpPr txBox="1"/>
          <p:nvPr/>
        </p:nvSpPr>
        <p:spPr>
          <a:xfrm>
            <a:off x="293021" y="5381113"/>
            <a:ext cx="9737153" cy="830997"/>
          </a:xfrm>
          <a:prstGeom prst="rect">
            <a:avLst/>
          </a:prstGeom>
          <a:noFill/>
        </p:spPr>
        <p:txBody>
          <a:bodyPr wrap="none" rtlCol="0">
            <a:spAutoFit/>
          </a:bodyPr>
          <a:lstStyle/>
          <a:p>
            <a:pPr defTabSz="942975"/>
            <a:r>
              <a:rPr lang="en-US" sz="2400" i="1" dirty="0" err="1"/>
              <a:t>argument_list</a:t>
            </a:r>
            <a:r>
              <a:rPr lang="en-US" sz="2400" dirty="0"/>
              <a:t>	– empty or one or more names or ‘name = expression’ terms.</a:t>
            </a:r>
          </a:p>
          <a:p>
            <a:pPr defTabSz="942975"/>
            <a:r>
              <a:rPr lang="en-US" sz="2400" i="1" dirty="0"/>
              <a:t>expression</a:t>
            </a:r>
            <a:r>
              <a:rPr lang="en-US" sz="2400" dirty="0"/>
              <a:t> 	– an R expression.</a:t>
            </a:r>
            <a:endParaRPr lang="en-GB" sz="2400" dirty="0"/>
          </a:p>
        </p:txBody>
      </p:sp>
      <p:grpSp>
        <p:nvGrpSpPr>
          <p:cNvPr id="16" name="Group 15"/>
          <p:cNvGrpSpPr/>
          <p:nvPr/>
        </p:nvGrpSpPr>
        <p:grpSpPr>
          <a:xfrm>
            <a:off x="4212224" y="871308"/>
            <a:ext cx="6256854" cy="4373602"/>
            <a:chOff x="627797" y="813207"/>
            <a:chExt cx="5688049" cy="4373602"/>
          </a:xfrm>
        </p:grpSpPr>
        <p:sp>
          <p:nvSpPr>
            <p:cNvPr id="8" name="Right Brace 7"/>
            <p:cNvSpPr/>
            <p:nvPr/>
          </p:nvSpPr>
          <p:spPr>
            <a:xfrm>
              <a:off x="3206136" y="2172310"/>
              <a:ext cx="360040" cy="2057503"/>
            </a:xfrm>
            <a:prstGeom prst="rightBrace">
              <a:avLst>
                <a:gd name="adj1" fmla="val 47819"/>
                <a:gd name="adj2" fmla="val 50000"/>
              </a:avLst>
            </a:prstGeom>
            <a:ln>
              <a:solidFill>
                <a:srgbClr val="FF0000"/>
              </a:solidFill>
            </a:ln>
          </p:spPr>
          <p:style>
            <a:lnRef idx="1">
              <a:schemeClr val="dk1"/>
            </a:lnRef>
            <a:fillRef idx="0">
              <a:schemeClr val="dk1"/>
            </a:fillRef>
            <a:effectRef idx="0">
              <a:schemeClr val="dk1"/>
            </a:effectRef>
            <a:fontRef idx="minor">
              <a:schemeClr val="tx1"/>
            </a:fontRef>
          </p:style>
          <p:txBody>
            <a:bodyPr wrap="none" rtlCol="0" anchor="ctr" anchorCtr="0">
              <a:noAutofit/>
            </a:bodyPr>
            <a:lstStyle/>
            <a:p>
              <a:endParaRPr lang="en-US" sz="2400" dirty="0">
                <a:solidFill>
                  <a:srgbClr val="FF0000"/>
                </a:solidFill>
              </a:endParaRPr>
            </a:p>
            <a:p>
              <a:endParaRPr lang="en-US" sz="2400" dirty="0">
                <a:solidFill>
                  <a:srgbClr val="FF0000"/>
                </a:solidFill>
              </a:endParaRPr>
            </a:p>
            <a:p>
              <a:r>
                <a:rPr lang="en-US" sz="2400" dirty="0">
                  <a:solidFill>
                    <a:srgbClr val="FF0000"/>
                  </a:solidFill>
                </a:rPr>
                <a:t>       body of the function</a:t>
              </a:r>
            </a:p>
            <a:p>
              <a:r>
                <a:rPr lang="en-US" sz="2400" dirty="0"/>
                <a:t>       </a:t>
              </a:r>
              <a:r>
                <a:rPr lang="en-US" sz="2000" dirty="0"/>
                <a:t>an expression, often a</a:t>
              </a:r>
            </a:p>
            <a:p>
              <a:r>
                <a:rPr lang="en-US" sz="2400" dirty="0"/>
                <a:t>       </a:t>
              </a:r>
              <a:r>
                <a:rPr lang="en-US" sz="2000" dirty="0"/>
                <a:t>compound expression, {…}</a:t>
              </a:r>
            </a:p>
          </p:txBody>
        </p:sp>
        <p:sp>
          <p:nvSpPr>
            <p:cNvPr id="9" name="TextBox 8"/>
            <p:cNvSpPr txBox="1"/>
            <p:nvPr/>
          </p:nvSpPr>
          <p:spPr>
            <a:xfrm>
              <a:off x="3031264" y="4725144"/>
              <a:ext cx="3284582" cy="461665"/>
            </a:xfrm>
            <a:prstGeom prst="rect">
              <a:avLst/>
            </a:prstGeom>
            <a:noFill/>
          </p:spPr>
          <p:txBody>
            <a:bodyPr wrap="none" rtlCol="0">
              <a:spAutoFit/>
            </a:bodyPr>
            <a:lstStyle/>
            <a:p>
              <a:r>
                <a:rPr lang="en-US" sz="2400" dirty="0">
                  <a:solidFill>
                    <a:srgbClr val="FF0000"/>
                  </a:solidFill>
                </a:rPr>
                <a:t>value returned by function</a:t>
              </a:r>
              <a:endParaRPr lang="en-GB" sz="2400" dirty="0">
                <a:solidFill>
                  <a:srgbClr val="FF0000"/>
                </a:solidFill>
              </a:endParaRPr>
            </a:p>
          </p:txBody>
        </p:sp>
        <p:sp>
          <p:nvSpPr>
            <p:cNvPr id="10" name="Freeform 13"/>
            <p:cNvSpPr/>
            <p:nvPr/>
          </p:nvSpPr>
          <p:spPr>
            <a:xfrm>
              <a:off x="627797" y="1052737"/>
              <a:ext cx="2122227" cy="523580"/>
            </a:xfrm>
            <a:custGeom>
              <a:avLst/>
              <a:gdLst>
                <a:gd name="connsiteX0" fmla="*/ 0 w 2122227"/>
                <a:gd name="connsiteY0" fmla="*/ 431665 h 431665"/>
                <a:gd name="connsiteX1" fmla="*/ 580030 w 2122227"/>
                <a:gd name="connsiteY1" fmla="*/ 42704 h 431665"/>
                <a:gd name="connsiteX2" fmla="*/ 2122227 w 2122227"/>
                <a:gd name="connsiteY2" fmla="*/ 15409 h 431665"/>
              </a:gdLst>
              <a:ahLst/>
              <a:cxnLst>
                <a:cxn ang="0">
                  <a:pos x="connsiteX0" y="connsiteY0"/>
                </a:cxn>
                <a:cxn ang="0">
                  <a:pos x="connsiteX1" y="connsiteY1"/>
                </a:cxn>
                <a:cxn ang="0">
                  <a:pos x="connsiteX2" y="connsiteY2"/>
                </a:cxn>
              </a:cxnLst>
              <a:rect l="l" t="t" r="r" b="b"/>
              <a:pathLst>
                <a:path w="2122227" h="431665">
                  <a:moveTo>
                    <a:pt x="0" y="431665"/>
                  </a:moveTo>
                  <a:cubicBezTo>
                    <a:pt x="113163" y="271872"/>
                    <a:pt x="226326" y="112080"/>
                    <a:pt x="580030" y="42704"/>
                  </a:cubicBezTo>
                  <a:cubicBezTo>
                    <a:pt x="933735" y="-26672"/>
                    <a:pt x="1843585" y="7448"/>
                    <a:pt x="2122227" y="15409"/>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695160" y="813207"/>
              <a:ext cx="2820003" cy="461665"/>
            </a:xfrm>
            <a:prstGeom prst="rect">
              <a:avLst/>
            </a:prstGeom>
            <a:noFill/>
          </p:spPr>
          <p:txBody>
            <a:bodyPr wrap="none" rtlCol="0">
              <a:spAutoFit/>
            </a:bodyPr>
            <a:lstStyle/>
            <a:p>
              <a:r>
                <a:rPr lang="en-US" sz="2400" dirty="0">
                  <a:solidFill>
                    <a:srgbClr val="FF0000"/>
                  </a:solidFill>
                </a:rPr>
                <a:t>name of the function</a:t>
              </a:r>
              <a:endParaRPr lang="en-GB" sz="2400" dirty="0">
                <a:solidFill>
                  <a:srgbClr val="FF0000"/>
                </a:solidFill>
              </a:endParaRPr>
            </a:p>
          </p:txBody>
        </p:sp>
        <p:sp>
          <p:nvSpPr>
            <p:cNvPr id="12" name="Freeform 19"/>
            <p:cNvSpPr/>
            <p:nvPr/>
          </p:nvSpPr>
          <p:spPr>
            <a:xfrm>
              <a:off x="1883391" y="1412777"/>
              <a:ext cx="1269242" cy="183092"/>
            </a:xfrm>
            <a:custGeom>
              <a:avLst/>
              <a:gdLst>
                <a:gd name="connsiteX0" fmla="*/ 0 w 1269242"/>
                <a:gd name="connsiteY0" fmla="*/ 95535 h 95535"/>
                <a:gd name="connsiteX1" fmla="*/ 259308 w 1269242"/>
                <a:gd name="connsiteY1" fmla="*/ 13648 h 95535"/>
                <a:gd name="connsiteX2" fmla="*/ 1269242 w 1269242"/>
                <a:gd name="connsiteY2" fmla="*/ 0 h 95535"/>
              </a:gdLst>
              <a:ahLst/>
              <a:cxnLst>
                <a:cxn ang="0">
                  <a:pos x="connsiteX0" y="connsiteY0"/>
                </a:cxn>
                <a:cxn ang="0">
                  <a:pos x="connsiteX1" y="connsiteY1"/>
                </a:cxn>
                <a:cxn ang="0">
                  <a:pos x="connsiteX2" y="connsiteY2"/>
                </a:cxn>
              </a:cxnLst>
              <a:rect l="l" t="t" r="r" b="b"/>
              <a:pathLst>
                <a:path w="1269242" h="95535">
                  <a:moveTo>
                    <a:pt x="0" y="95535"/>
                  </a:moveTo>
                  <a:cubicBezTo>
                    <a:pt x="23884" y="62552"/>
                    <a:pt x="47768" y="29570"/>
                    <a:pt x="259308" y="13648"/>
                  </a:cubicBezTo>
                  <a:cubicBezTo>
                    <a:pt x="470848" y="-2274"/>
                    <a:pt x="1058839" y="3412"/>
                    <a:pt x="1269242" y="0"/>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130929" y="1182391"/>
              <a:ext cx="2794226" cy="461665"/>
            </a:xfrm>
            <a:prstGeom prst="rect">
              <a:avLst/>
            </a:prstGeom>
            <a:noFill/>
          </p:spPr>
          <p:txBody>
            <a:bodyPr wrap="none" rtlCol="0">
              <a:spAutoFit/>
            </a:bodyPr>
            <a:lstStyle/>
            <a:p>
              <a:r>
                <a:rPr lang="en-US" sz="2400" b="1" dirty="0">
                  <a:solidFill>
                    <a:srgbClr val="FF0000"/>
                  </a:solidFill>
                  <a:latin typeface="Courier New" panose="02070309020205020404" pitchFamily="49" charset="0"/>
                  <a:cs typeface="Courier New" panose="02070309020205020404" pitchFamily="49" charset="0"/>
                </a:rPr>
                <a:t>function</a:t>
              </a:r>
              <a:r>
                <a:rPr lang="en-US" sz="2400" dirty="0">
                  <a:solidFill>
                    <a:srgbClr val="FF0000"/>
                  </a:solidFill>
                </a:rPr>
                <a:t> keyword</a:t>
              </a:r>
              <a:endParaRPr lang="en-GB" sz="2400" dirty="0">
                <a:solidFill>
                  <a:srgbClr val="FF0000"/>
                </a:solidFill>
              </a:endParaRPr>
            </a:p>
          </p:txBody>
        </p:sp>
        <p:sp>
          <p:nvSpPr>
            <p:cNvPr id="15" name="Freeform 23"/>
            <p:cNvSpPr/>
            <p:nvPr/>
          </p:nvSpPr>
          <p:spPr>
            <a:xfrm>
              <a:off x="1886722" y="4293096"/>
              <a:ext cx="1144542" cy="633746"/>
            </a:xfrm>
            <a:custGeom>
              <a:avLst/>
              <a:gdLst>
                <a:gd name="connsiteX0" fmla="*/ 0 w 1351129"/>
                <a:gd name="connsiteY0" fmla="*/ 0 h 702860"/>
                <a:gd name="connsiteX1" fmla="*/ 457200 w 1351129"/>
                <a:gd name="connsiteY1" fmla="*/ 573206 h 702860"/>
                <a:gd name="connsiteX2" fmla="*/ 1351129 w 1351129"/>
                <a:gd name="connsiteY2" fmla="*/ 702860 h 702860"/>
              </a:gdLst>
              <a:ahLst/>
              <a:cxnLst>
                <a:cxn ang="0">
                  <a:pos x="connsiteX0" y="connsiteY0"/>
                </a:cxn>
                <a:cxn ang="0">
                  <a:pos x="connsiteX1" y="connsiteY1"/>
                </a:cxn>
                <a:cxn ang="0">
                  <a:pos x="connsiteX2" y="connsiteY2"/>
                </a:cxn>
              </a:cxnLst>
              <a:rect l="l" t="t" r="r" b="b"/>
              <a:pathLst>
                <a:path w="1351129" h="702860">
                  <a:moveTo>
                    <a:pt x="0" y="0"/>
                  </a:moveTo>
                  <a:cubicBezTo>
                    <a:pt x="116006" y="228031"/>
                    <a:pt x="232012" y="456063"/>
                    <a:pt x="457200" y="573206"/>
                  </a:cubicBezTo>
                  <a:cubicBezTo>
                    <a:pt x="682388" y="690349"/>
                    <a:pt x="1218063" y="647132"/>
                    <a:pt x="1351129" y="702860"/>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301765" y="1653970"/>
            <a:ext cx="2695931" cy="830997"/>
          </a:xfrm>
          <a:prstGeom prst="rect">
            <a:avLst/>
          </a:prstGeom>
          <a:noFill/>
        </p:spPr>
        <p:txBody>
          <a:bodyPr wrap="none" rtlCol="0">
            <a:spAutoFit/>
          </a:bodyPr>
          <a:lstStyle/>
          <a:p>
            <a:r>
              <a:rPr lang="en-AU" sz="2400" b="1" dirty="0"/>
              <a:t>Function definition:</a:t>
            </a:r>
          </a:p>
          <a:p>
            <a:endParaRPr lang="en-AU" sz="2400" dirty="0"/>
          </a:p>
        </p:txBody>
      </p:sp>
      <p:sp>
        <p:nvSpPr>
          <p:cNvPr id="4" name="Slide Number Placeholder 3">
            <a:extLst>
              <a:ext uri="{FF2B5EF4-FFF2-40B4-BE49-F238E27FC236}">
                <a16:creationId xmlns:a16="http://schemas.microsoft.com/office/drawing/2014/main" id="{CB21FE77-33BA-4DD2-B83F-8612CB86C87A}"/>
              </a:ext>
            </a:extLst>
          </p:cNvPr>
          <p:cNvSpPr>
            <a:spLocks noGrp="1"/>
          </p:cNvSpPr>
          <p:nvPr>
            <p:ph type="sldNum" sz="quarter" idx="12"/>
          </p:nvPr>
        </p:nvSpPr>
        <p:spPr/>
        <p:txBody>
          <a:bodyPr/>
          <a:lstStyle/>
          <a:p>
            <a:fld id="{240D8B34-1B6C-4469-8FEE-10486467FC00}" type="slidenum">
              <a:rPr lang="en-AU" smtClean="0"/>
              <a:t>57</a:t>
            </a:fld>
            <a:endParaRPr lang="en-AU"/>
          </a:p>
        </p:txBody>
      </p:sp>
    </p:spTree>
    <p:extLst>
      <p:ext uri="{BB962C8B-B14F-4D97-AF65-F5344CB8AC3E}">
        <p14:creationId xmlns:p14="http://schemas.microsoft.com/office/powerpoint/2010/main" val="1602427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Loops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A common computer task is to repeatedly carry out some computations. E.g.:</a:t>
            </a:r>
          </a:p>
          <a:p>
            <a:pPr marL="914400" lvl="1" indent="-457200">
              <a:lnSpc>
                <a:spcPct val="125000"/>
              </a:lnSpc>
              <a:buFont typeface="+mj-lt"/>
              <a:buAutoNum type="arabicPeriod"/>
            </a:pPr>
            <a:r>
              <a:rPr lang="en-AU" dirty="0"/>
              <a:t>Perform calculations </a:t>
            </a:r>
            <a:r>
              <a:rPr lang="en-AU" b="1" dirty="0"/>
              <a:t>for certain number of times</a:t>
            </a:r>
            <a:r>
              <a:rPr lang="en-AU" dirty="0"/>
              <a:t>, e.g. on all elements of a vector.</a:t>
            </a:r>
          </a:p>
          <a:p>
            <a:pPr marL="914400" lvl="1" indent="-457200">
              <a:lnSpc>
                <a:spcPct val="125000"/>
              </a:lnSpc>
              <a:buFont typeface="+mj-lt"/>
              <a:buAutoNum type="arabicPeriod"/>
            </a:pPr>
            <a:r>
              <a:rPr lang="en-AU" dirty="0"/>
              <a:t>Carry out calculations </a:t>
            </a:r>
            <a:r>
              <a:rPr lang="en-AU" b="1" dirty="0"/>
              <a:t>while certain condition is TRUE</a:t>
            </a:r>
            <a:r>
              <a:rPr lang="en-AU" dirty="0"/>
              <a:t>, e.g. perform numerical integration while the level of convergence is still not met.</a:t>
            </a:r>
          </a:p>
          <a:p>
            <a:pPr marL="0" indent="0">
              <a:lnSpc>
                <a:spcPct val="125000"/>
              </a:lnSpc>
              <a:buNone/>
            </a:pPr>
            <a:r>
              <a:rPr lang="en-AU" sz="2400" dirty="0"/>
              <a:t>Task (1) is accomplished with a </a:t>
            </a:r>
            <a:r>
              <a:rPr lang="en-AU" sz="2400" b="1" dirty="0">
                <a:solidFill>
                  <a:srgbClr val="0000FF"/>
                </a:solidFill>
                <a:latin typeface="Courier New" panose="02070309020205020404" pitchFamily="49" charset="0"/>
                <a:cs typeface="Courier New" panose="02070309020205020404" pitchFamily="49" charset="0"/>
              </a:rPr>
              <a:t>for</a:t>
            </a:r>
            <a:r>
              <a:rPr lang="en-AU" sz="2400" dirty="0"/>
              <a:t> loop in a the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for</a:t>
            </a:r>
            <a:r>
              <a:rPr lang="en-AU" sz="2400" b="1" dirty="0">
                <a:latin typeface="Courier New" panose="02070309020205020404" pitchFamily="49" charset="0"/>
                <a:cs typeface="Courier New" panose="02070309020205020404" pitchFamily="49" charset="0"/>
              </a:rPr>
              <a:t> </a:t>
            </a:r>
            <a:r>
              <a:rPr lang="en-AU" sz="2400" b="1" dirty="0"/>
              <a:t>(variable </a:t>
            </a:r>
            <a:r>
              <a:rPr lang="en-AU" sz="2400" b="1" dirty="0">
                <a:solidFill>
                  <a:srgbClr val="0000FF"/>
                </a:solidFill>
                <a:latin typeface="Courier New" panose="02070309020205020404" pitchFamily="49" charset="0"/>
                <a:cs typeface="Courier New" panose="02070309020205020404" pitchFamily="49" charset="0"/>
              </a:rPr>
              <a:t>in</a:t>
            </a:r>
            <a:r>
              <a:rPr lang="en-AU" sz="2400" b="1" dirty="0"/>
              <a:t> vector) expression</a:t>
            </a:r>
          </a:p>
          <a:p>
            <a:pPr marL="0" indent="0">
              <a:lnSpc>
                <a:spcPct val="125000"/>
              </a:lnSpc>
              <a:buNone/>
            </a:pPr>
            <a:r>
              <a:rPr lang="en-AU" sz="2400" dirty="0"/>
              <a:t>	The </a:t>
            </a:r>
            <a:r>
              <a:rPr lang="en-AU" sz="2400" b="1" dirty="0"/>
              <a:t>expression</a:t>
            </a:r>
            <a:r>
              <a:rPr lang="en-AU" sz="2400" dirty="0"/>
              <a:t> will be evaluated as many times as there are elements in the </a:t>
            </a:r>
            <a:r>
              <a:rPr lang="en-AU" sz="2400" b="1" dirty="0"/>
              <a:t>vector</a:t>
            </a:r>
            <a:r>
              <a:rPr lang="en-AU" sz="2400" dirty="0"/>
              <a:t>.</a:t>
            </a:r>
          </a:p>
          <a:p>
            <a:pPr marL="0" indent="0">
              <a:lnSpc>
                <a:spcPct val="125000"/>
              </a:lnSpc>
              <a:buNone/>
            </a:pPr>
            <a:endParaRPr lang="en-AU" sz="1000" dirty="0"/>
          </a:p>
          <a:p>
            <a:pPr marL="0" indent="0">
              <a:lnSpc>
                <a:spcPct val="125000"/>
              </a:lnSpc>
              <a:buNone/>
            </a:pPr>
            <a:r>
              <a:rPr lang="en-AU" sz="2400" dirty="0"/>
              <a:t>Task (2) is accomplished with a  </a:t>
            </a:r>
            <a:r>
              <a:rPr lang="en-AU" sz="2400" b="1" dirty="0">
                <a:solidFill>
                  <a:srgbClr val="0000FF"/>
                </a:solidFill>
                <a:latin typeface="Courier New" panose="02070309020205020404" pitchFamily="49" charset="0"/>
                <a:cs typeface="Courier New" panose="02070309020205020404" pitchFamily="49" charset="0"/>
              </a:rPr>
              <a:t>while</a:t>
            </a:r>
            <a:r>
              <a:rPr lang="en-AU" sz="2400" dirty="0"/>
              <a:t> loop in a the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while</a:t>
            </a:r>
            <a:r>
              <a:rPr lang="en-AU" sz="2400" b="1" dirty="0">
                <a:latin typeface="Courier New" panose="02070309020205020404" pitchFamily="49" charset="0"/>
                <a:cs typeface="Courier New" panose="02070309020205020404" pitchFamily="49" charset="0"/>
              </a:rPr>
              <a:t> </a:t>
            </a:r>
            <a:r>
              <a:rPr lang="en-AU" sz="2400" b="1" dirty="0"/>
              <a:t>(condition) expression</a:t>
            </a:r>
          </a:p>
          <a:p>
            <a:pPr marL="0" indent="0">
              <a:lnSpc>
                <a:spcPct val="125000"/>
              </a:lnSpc>
              <a:buNone/>
            </a:pPr>
            <a:r>
              <a:rPr lang="en-AU" sz="2400" dirty="0"/>
              <a:t>	The </a:t>
            </a:r>
            <a:r>
              <a:rPr lang="en-AU" sz="2400" b="1" dirty="0"/>
              <a:t>expression</a:t>
            </a:r>
            <a:r>
              <a:rPr lang="en-AU" sz="2400" dirty="0"/>
              <a:t> will be evaluated as long the condition is TRUE.</a:t>
            </a:r>
            <a:endParaRPr lang="en-AU" sz="2400" b="1" dirty="0"/>
          </a:p>
          <a:p>
            <a:pPr marL="0" indent="0">
              <a:lnSpc>
                <a:spcPct val="125000"/>
              </a:lnSpc>
              <a:buNone/>
            </a:pPr>
            <a:endParaRPr lang="en-AU" sz="2400" dirty="0"/>
          </a:p>
          <a:p>
            <a:pPr marL="0" indent="0">
              <a:lnSpc>
                <a:spcPct val="125000"/>
              </a:lnSpc>
              <a:buNone/>
            </a:pPr>
            <a:endParaRPr lang="en-AU" sz="2400" dirty="0"/>
          </a:p>
          <a:p>
            <a:pPr marL="0" indent="0">
              <a:lnSpc>
                <a:spcPct val="125000"/>
              </a:lnSpc>
              <a:buNone/>
            </a:pPr>
            <a:endParaRPr lang="en-AU" sz="2400" dirty="0"/>
          </a:p>
        </p:txBody>
      </p:sp>
      <p:sp>
        <p:nvSpPr>
          <p:cNvPr id="5" name="Slide Number Placeholder 4">
            <a:extLst>
              <a:ext uri="{FF2B5EF4-FFF2-40B4-BE49-F238E27FC236}">
                <a16:creationId xmlns:a16="http://schemas.microsoft.com/office/drawing/2014/main" id="{C2A40767-A6DA-48E0-9946-C3E55B1E25D6}"/>
              </a:ext>
            </a:extLst>
          </p:cNvPr>
          <p:cNvSpPr>
            <a:spLocks noGrp="1"/>
          </p:cNvSpPr>
          <p:nvPr>
            <p:ph type="sldNum" sz="quarter" idx="12"/>
          </p:nvPr>
        </p:nvSpPr>
        <p:spPr/>
        <p:txBody>
          <a:bodyPr/>
          <a:lstStyle/>
          <a:p>
            <a:fld id="{240D8B34-1B6C-4469-8FEE-10486467FC00}" type="slidenum">
              <a:rPr lang="en-AU" smtClean="0"/>
              <a:t>58</a:t>
            </a:fld>
            <a:endParaRPr lang="en-AU"/>
          </a:p>
        </p:txBody>
      </p:sp>
    </p:spTree>
    <p:extLst>
      <p:ext uri="{BB962C8B-B14F-4D97-AF65-F5344CB8AC3E}">
        <p14:creationId xmlns:p14="http://schemas.microsoft.com/office/powerpoint/2010/main" val="1418423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p:cNvSpPr/>
          <p:nvPr/>
        </p:nvSpPr>
        <p:spPr>
          <a:xfrm>
            <a:off x="915183" y="1298670"/>
            <a:ext cx="4886175" cy="4358640"/>
          </a:xfrm>
          <a:prstGeom prst="roundRect">
            <a:avLst/>
          </a:prstGeom>
          <a:solidFill>
            <a:schemeClr val="accent4">
              <a:lumMod val="20000"/>
              <a:lumOff val="80000"/>
              <a:alpha val="2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Arrow: Circular 117"/>
          <p:cNvSpPr/>
          <p:nvPr/>
        </p:nvSpPr>
        <p:spPr>
          <a:xfrm rot="18174016">
            <a:off x="1323395" y="1811099"/>
            <a:ext cx="3368480" cy="3368480"/>
          </a:xfrm>
          <a:prstGeom prst="circularArrow">
            <a:avLst>
              <a:gd name="adj1" fmla="val 12500"/>
              <a:gd name="adj2" fmla="val 1142319"/>
              <a:gd name="adj3" fmla="val 20457681"/>
              <a:gd name="adj4" fmla="val 2172121"/>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0" name="Freeform: Shape 49"/>
          <p:cNvSpPr/>
          <p:nvPr/>
        </p:nvSpPr>
        <p:spPr>
          <a:xfrm>
            <a:off x="1495493" y="1943463"/>
            <a:ext cx="3221553" cy="1245076"/>
          </a:xfrm>
          <a:custGeom>
            <a:avLst/>
            <a:gdLst>
              <a:gd name="connsiteX0" fmla="*/ 1610777 w 3221553"/>
              <a:gd name="connsiteY0" fmla="*/ 0 h 1245076"/>
              <a:gd name="connsiteX1" fmla="*/ 2035269 w 3221553"/>
              <a:gd name="connsiteY1" fmla="*/ 164059 h 1245076"/>
              <a:gd name="connsiteX2" fmla="*/ 2668946 w 3221553"/>
              <a:gd name="connsiteY2" fmla="*/ 164059 h 1245076"/>
              <a:gd name="connsiteX3" fmla="*/ 2668946 w 3221553"/>
              <a:gd name="connsiteY3" fmla="*/ 408965 h 1245076"/>
              <a:gd name="connsiteX4" fmla="*/ 3221553 w 3221553"/>
              <a:gd name="connsiteY4" fmla="*/ 622538 h 1245076"/>
              <a:gd name="connsiteX5" fmla="*/ 2668946 w 3221553"/>
              <a:gd name="connsiteY5" fmla="*/ 836111 h 1245076"/>
              <a:gd name="connsiteX6" fmla="*/ 2668946 w 3221553"/>
              <a:gd name="connsiteY6" fmla="*/ 1081730 h 1245076"/>
              <a:gd name="connsiteX7" fmla="*/ 2033424 w 3221553"/>
              <a:gd name="connsiteY7" fmla="*/ 1081730 h 1245076"/>
              <a:gd name="connsiteX8" fmla="*/ 1610777 w 3221553"/>
              <a:gd name="connsiteY8" fmla="*/ 1245076 h 1245076"/>
              <a:gd name="connsiteX9" fmla="*/ 1188130 w 3221553"/>
              <a:gd name="connsiteY9" fmla="*/ 1081730 h 1245076"/>
              <a:gd name="connsiteX10" fmla="*/ 535019 w 3221553"/>
              <a:gd name="connsiteY10" fmla="*/ 1081730 h 1245076"/>
              <a:gd name="connsiteX11" fmla="*/ 535019 w 3221553"/>
              <a:gd name="connsiteY11" fmla="*/ 829314 h 1245076"/>
              <a:gd name="connsiteX12" fmla="*/ 0 w 3221553"/>
              <a:gd name="connsiteY12" fmla="*/ 622538 h 1245076"/>
              <a:gd name="connsiteX13" fmla="*/ 535019 w 3221553"/>
              <a:gd name="connsiteY13" fmla="*/ 415762 h 1245076"/>
              <a:gd name="connsiteX14" fmla="*/ 535019 w 3221553"/>
              <a:gd name="connsiteY14" fmla="*/ 164059 h 1245076"/>
              <a:gd name="connsiteX15" fmla="*/ 1186285 w 3221553"/>
              <a:gd name="connsiteY15" fmla="*/ 164059 h 12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1553" h="1245076">
                <a:moveTo>
                  <a:pt x="1610777" y="0"/>
                </a:moveTo>
                <a:lnTo>
                  <a:pt x="2035269" y="164059"/>
                </a:lnTo>
                <a:lnTo>
                  <a:pt x="2668946" y="164059"/>
                </a:lnTo>
                <a:lnTo>
                  <a:pt x="2668946" y="408965"/>
                </a:lnTo>
                <a:lnTo>
                  <a:pt x="3221553" y="622538"/>
                </a:lnTo>
                <a:lnTo>
                  <a:pt x="2668946" y="836111"/>
                </a:lnTo>
                <a:lnTo>
                  <a:pt x="2668946" y="1081730"/>
                </a:lnTo>
                <a:lnTo>
                  <a:pt x="2033424" y="1081730"/>
                </a:lnTo>
                <a:lnTo>
                  <a:pt x="1610777" y="1245076"/>
                </a:lnTo>
                <a:lnTo>
                  <a:pt x="1188130" y="1081730"/>
                </a:lnTo>
                <a:lnTo>
                  <a:pt x="535019" y="1081730"/>
                </a:lnTo>
                <a:lnTo>
                  <a:pt x="535019" y="829314"/>
                </a:lnTo>
                <a:lnTo>
                  <a:pt x="0" y="622538"/>
                </a:lnTo>
                <a:lnTo>
                  <a:pt x="535019" y="415762"/>
                </a:lnTo>
                <a:lnTo>
                  <a:pt x="535019" y="164059"/>
                </a:lnTo>
                <a:lnTo>
                  <a:pt x="1186285" y="164059"/>
                </a:lnTo>
                <a:close/>
              </a:path>
            </a:pathLst>
          </a:cu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endParaRPr lang="en-AU" sz="2000" dirty="0">
              <a:solidFill>
                <a:schemeClr val="tx1"/>
              </a:solidFill>
            </a:endParaRPr>
          </a:p>
        </p:txBody>
      </p:sp>
      <p:sp>
        <p:nvSpPr>
          <p:cNvPr id="2" name="Flowchart: Process 1"/>
          <p:cNvSpPr/>
          <p:nvPr/>
        </p:nvSpPr>
        <p:spPr>
          <a:xfrm>
            <a:off x="2729440" y="2414120"/>
            <a:ext cx="1092435" cy="350874"/>
          </a:xfrm>
          <a:prstGeom prst="flowChart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AU" dirty="0">
                <a:solidFill>
                  <a:schemeClr val="tx1"/>
                </a:solidFill>
              </a:rPr>
              <a:t> 1  2  3  4  5</a:t>
            </a:r>
          </a:p>
        </p:txBody>
      </p:sp>
      <p:sp>
        <p:nvSpPr>
          <p:cNvPr id="4" name="Flowchart: Process 3"/>
          <p:cNvSpPr/>
          <p:nvPr/>
        </p:nvSpPr>
        <p:spPr>
          <a:xfrm>
            <a:off x="2039307" y="3881642"/>
            <a:ext cx="2133927" cy="917671"/>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in the loop</a:t>
            </a:r>
          </a:p>
          <a:p>
            <a:pPr algn="ctr"/>
            <a:r>
              <a:rPr lang="en-AU" sz="2000" i="1" dirty="0">
                <a:solidFill>
                  <a:schemeClr val="tx1"/>
                </a:solidFill>
              </a:rPr>
              <a:t>(body of the loop)</a:t>
            </a:r>
          </a:p>
        </p:txBody>
      </p:sp>
      <p:sp>
        <p:nvSpPr>
          <p:cNvPr id="12" name="Flowchart: Process 11"/>
          <p:cNvSpPr/>
          <p:nvPr/>
        </p:nvSpPr>
        <p:spPr>
          <a:xfrm>
            <a:off x="2113049" y="27910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before the loop</a:t>
            </a:r>
          </a:p>
        </p:txBody>
      </p:sp>
      <p:sp>
        <p:nvSpPr>
          <p:cNvPr id="36" name="TextBox 35"/>
          <p:cNvSpPr txBox="1"/>
          <p:nvPr/>
        </p:nvSpPr>
        <p:spPr>
          <a:xfrm>
            <a:off x="4728647" y="2266192"/>
            <a:ext cx="965842" cy="615553"/>
          </a:xfrm>
          <a:prstGeom prst="rect">
            <a:avLst/>
          </a:prstGeom>
          <a:noFill/>
        </p:spPr>
        <p:txBody>
          <a:bodyPr wrap="none" lIns="0" tIns="0" rIns="0" bIns="0" rtlCol="0" anchor="ctr" anchorCtr="0">
            <a:spAutoFit/>
          </a:bodyPr>
          <a:lstStyle/>
          <a:p>
            <a:pPr algn="ctr"/>
            <a:r>
              <a:rPr lang="en-AU" sz="2000" dirty="0"/>
              <a:t>No More</a:t>
            </a:r>
          </a:p>
          <a:p>
            <a:pPr algn="ctr"/>
            <a:r>
              <a:rPr lang="en-AU" sz="2000" dirty="0"/>
              <a:t>Elements</a:t>
            </a:r>
          </a:p>
        </p:txBody>
      </p:sp>
      <p:sp>
        <p:nvSpPr>
          <p:cNvPr id="62" name="Flowchart: Process 61"/>
          <p:cNvSpPr/>
          <p:nvPr/>
        </p:nvSpPr>
        <p:spPr>
          <a:xfrm>
            <a:off x="5148624" y="586586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after the loop</a:t>
            </a:r>
          </a:p>
        </p:txBody>
      </p:sp>
      <p:cxnSp>
        <p:nvCxnSpPr>
          <p:cNvPr id="94" name="Connector: Elbow 93"/>
          <p:cNvCxnSpPr>
            <a:cxnSpLocks/>
            <a:stCxn id="4" idx="2"/>
          </p:cNvCxnSpPr>
          <p:nvPr/>
        </p:nvCxnSpPr>
        <p:spPr>
          <a:xfrm rot="5400000" flipH="1">
            <a:off x="632362" y="2325405"/>
            <a:ext cx="3196661" cy="1751157"/>
          </a:xfrm>
          <a:prstGeom prst="bentConnector3">
            <a:avLst>
              <a:gd name="adj1" fmla="val -7151"/>
            </a:avLst>
          </a:prstGeom>
          <a:ln w="1905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a:off x="1355114" y="1602652"/>
            <a:ext cx="1751157" cy="0"/>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Arrow: Circular 118"/>
          <p:cNvSpPr/>
          <p:nvPr/>
        </p:nvSpPr>
        <p:spPr>
          <a:xfrm rot="286148">
            <a:off x="4523371" y="1834331"/>
            <a:ext cx="2591253" cy="2862373"/>
          </a:xfrm>
          <a:prstGeom prst="circularArrow">
            <a:avLst>
              <a:gd name="adj1" fmla="val 12500"/>
              <a:gd name="adj2" fmla="val 1142319"/>
              <a:gd name="adj3" fmla="val 20457681"/>
              <a:gd name="adj4" fmla="val 15867343"/>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TextBox 22"/>
          <p:cNvSpPr txBox="1"/>
          <p:nvPr/>
        </p:nvSpPr>
        <p:spPr>
          <a:xfrm>
            <a:off x="2776981" y="2715883"/>
            <a:ext cx="998671" cy="307777"/>
          </a:xfrm>
          <a:prstGeom prst="rect">
            <a:avLst/>
          </a:prstGeom>
          <a:noFill/>
        </p:spPr>
        <p:txBody>
          <a:bodyPr wrap="none" lIns="0" tIns="0" rIns="0" bIns="0" rtlCol="0" anchor="ctr" anchorCtr="0">
            <a:spAutoFit/>
          </a:bodyPr>
          <a:lstStyle/>
          <a:p>
            <a:r>
              <a:rPr lang="en-AU" sz="2000" dirty="0"/>
              <a:t>sequence</a:t>
            </a:r>
          </a:p>
        </p:txBody>
      </p:sp>
      <p:grpSp>
        <p:nvGrpSpPr>
          <p:cNvPr id="10" name="Group 9"/>
          <p:cNvGrpSpPr/>
          <p:nvPr/>
        </p:nvGrpSpPr>
        <p:grpSpPr>
          <a:xfrm>
            <a:off x="2344458" y="2414119"/>
            <a:ext cx="585771" cy="350875"/>
            <a:chOff x="4709535" y="786153"/>
            <a:chExt cx="585771" cy="350875"/>
          </a:xfrm>
        </p:grpSpPr>
        <p:sp>
          <p:nvSpPr>
            <p:cNvPr id="18" name="Flowchart: Process 17"/>
            <p:cNvSpPr/>
            <p:nvPr/>
          </p:nvSpPr>
          <p:spPr>
            <a:xfrm>
              <a:off x="5086366"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1</a:t>
              </a:r>
            </a:p>
          </p:txBody>
        </p:sp>
        <p:cxnSp>
          <p:nvCxnSpPr>
            <p:cNvPr id="5" name="Connector: Elbow 4"/>
            <p:cNvCxnSpPr>
              <a:cxnSpLocks/>
              <a:stCxn id="18" idx="0"/>
            </p:cNvCxnSpPr>
            <p:nvPr/>
          </p:nvCxnSpPr>
          <p:spPr>
            <a:xfrm rot="16200000" flipH="1" flipV="1">
              <a:off x="4876586" y="619102"/>
              <a:ext cx="147199" cy="481301"/>
            </a:xfrm>
            <a:prstGeom prst="bentConnector4">
              <a:avLst>
                <a:gd name="adj1" fmla="val -104738"/>
                <a:gd name="adj2" fmla="val 6085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344458" y="2414120"/>
            <a:ext cx="813625" cy="350874"/>
            <a:chOff x="4709535" y="786154"/>
            <a:chExt cx="813625" cy="350874"/>
          </a:xfrm>
        </p:grpSpPr>
        <p:sp>
          <p:nvSpPr>
            <p:cNvPr id="19" name="Flowchart: Process 18"/>
            <p:cNvSpPr/>
            <p:nvPr/>
          </p:nvSpPr>
          <p:spPr>
            <a:xfrm>
              <a:off x="5314220"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2</a:t>
              </a:r>
            </a:p>
          </p:txBody>
        </p:sp>
        <p:cxnSp>
          <p:nvCxnSpPr>
            <p:cNvPr id="30" name="Connector: Elbow 29"/>
            <p:cNvCxnSpPr>
              <a:cxnSpLocks/>
              <a:stCxn id="19" idx="0"/>
            </p:cNvCxnSpPr>
            <p:nvPr/>
          </p:nvCxnSpPr>
          <p:spPr>
            <a:xfrm rot="16200000" flipH="1" flipV="1">
              <a:off x="4990514" y="505175"/>
              <a:ext cx="147198" cy="709155"/>
            </a:xfrm>
            <a:prstGeom prst="bentConnector4">
              <a:avLst>
                <a:gd name="adj1" fmla="val -104738"/>
                <a:gd name="adj2" fmla="val 73859"/>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344458" y="2414120"/>
            <a:ext cx="1040906" cy="350874"/>
            <a:chOff x="4709535" y="786154"/>
            <a:chExt cx="1040906" cy="350874"/>
          </a:xfrm>
        </p:grpSpPr>
        <p:sp>
          <p:nvSpPr>
            <p:cNvPr id="20" name="Flowchart: Process 19"/>
            <p:cNvSpPr/>
            <p:nvPr/>
          </p:nvSpPr>
          <p:spPr>
            <a:xfrm>
              <a:off x="5541501"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3</a:t>
              </a:r>
            </a:p>
          </p:txBody>
        </p:sp>
        <p:cxnSp>
          <p:nvCxnSpPr>
            <p:cNvPr id="39" name="Connector: Elbow 38"/>
            <p:cNvCxnSpPr>
              <a:cxnSpLocks/>
              <a:stCxn id="20" idx="0"/>
            </p:cNvCxnSpPr>
            <p:nvPr/>
          </p:nvCxnSpPr>
          <p:spPr>
            <a:xfrm rot="16200000" flipH="1" flipV="1">
              <a:off x="5104154" y="391535"/>
              <a:ext cx="147198" cy="936436"/>
            </a:xfrm>
            <a:prstGeom prst="bentConnector4">
              <a:avLst>
                <a:gd name="adj1" fmla="val -104738"/>
                <a:gd name="adj2" fmla="val 8169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344458" y="2414120"/>
            <a:ext cx="1261856" cy="350874"/>
            <a:chOff x="4709535" y="786154"/>
            <a:chExt cx="1261856" cy="350874"/>
          </a:xfrm>
        </p:grpSpPr>
        <p:sp>
          <p:nvSpPr>
            <p:cNvPr id="21" name="Flowchart: Process 20"/>
            <p:cNvSpPr/>
            <p:nvPr/>
          </p:nvSpPr>
          <p:spPr>
            <a:xfrm>
              <a:off x="5762451"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4</a:t>
              </a:r>
            </a:p>
          </p:txBody>
        </p:sp>
        <p:cxnSp>
          <p:nvCxnSpPr>
            <p:cNvPr id="45" name="Connector: Elbow 44"/>
            <p:cNvCxnSpPr>
              <a:cxnSpLocks/>
              <a:stCxn id="21" idx="0"/>
            </p:cNvCxnSpPr>
            <p:nvPr/>
          </p:nvCxnSpPr>
          <p:spPr>
            <a:xfrm rot="16200000" flipH="1" flipV="1">
              <a:off x="5212029" y="283660"/>
              <a:ext cx="152398" cy="1157386"/>
            </a:xfrm>
            <a:prstGeom prst="bentConnector4">
              <a:avLst>
                <a:gd name="adj1" fmla="val -102149"/>
                <a:gd name="adj2" fmla="val 84564"/>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344459" y="2414120"/>
            <a:ext cx="1483392" cy="350874"/>
            <a:chOff x="4709536" y="786154"/>
            <a:chExt cx="1483392" cy="350874"/>
          </a:xfrm>
        </p:grpSpPr>
        <p:sp>
          <p:nvSpPr>
            <p:cNvPr id="22" name="Flowchart: Process 21"/>
            <p:cNvSpPr/>
            <p:nvPr/>
          </p:nvSpPr>
          <p:spPr>
            <a:xfrm>
              <a:off x="5983988"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5</a:t>
              </a:r>
            </a:p>
          </p:txBody>
        </p:sp>
        <p:cxnSp>
          <p:nvCxnSpPr>
            <p:cNvPr id="52" name="Connector: Elbow 51"/>
            <p:cNvCxnSpPr>
              <a:cxnSpLocks/>
              <a:stCxn id="22" idx="0"/>
            </p:cNvCxnSpPr>
            <p:nvPr/>
          </p:nvCxnSpPr>
          <p:spPr>
            <a:xfrm rot="16200000" flipH="1" flipV="1">
              <a:off x="5325398" y="170292"/>
              <a:ext cx="147198" cy="1378922"/>
            </a:xfrm>
            <a:prstGeom prst="bentConnector4">
              <a:avLst>
                <a:gd name="adj1" fmla="val -101946"/>
                <a:gd name="adj2" fmla="val 87148"/>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cxnSpLocks/>
            <a:stCxn id="50" idx="8"/>
            <a:endCxn id="4" idx="0"/>
          </p:cNvCxnSpPr>
          <p:nvPr/>
        </p:nvCxnSpPr>
        <p:spPr>
          <a:xfrm>
            <a:off x="3106270" y="3188539"/>
            <a:ext cx="1" cy="693103"/>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a:stCxn id="12" idx="2"/>
            <a:endCxn id="50" idx="0"/>
          </p:cNvCxnSpPr>
          <p:nvPr/>
        </p:nvCxnSpPr>
        <p:spPr>
          <a:xfrm flipH="1">
            <a:off x="3106270" y="1061767"/>
            <a:ext cx="10348" cy="881696"/>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50" idx="4"/>
            <a:endCxn id="62" idx="0"/>
          </p:cNvCxnSpPr>
          <p:nvPr/>
        </p:nvCxnSpPr>
        <p:spPr>
          <a:xfrm>
            <a:off x="4717046" y="2566001"/>
            <a:ext cx="1435147" cy="3299862"/>
          </a:xfrm>
          <a:prstGeom prst="bentConnector2">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74420" y="2389972"/>
            <a:ext cx="324833" cy="307777"/>
          </a:xfrm>
          <a:prstGeom prst="rect">
            <a:avLst/>
          </a:prstGeom>
          <a:noFill/>
        </p:spPr>
        <p:txBody>
          <a:bodyPr wrap="none" lIns="0" tIns="0" rIns="0" bIns="0" rtlCol="0" anchor="ctr" anchorCtr="0">
            <a:spAutoFit/>
          </a:bodyPr>
          <a:lstStyle/>
          <a:p>
            <a:r>
              <a:rPr lang="en-AU" sz="2000" dirty="0" err="1"/>
              <a:t>var</a:t>
            </a:r>
            <a:endParaRPr lang="en-AU" sz="2000" dirty="0"/>
          </a:p>
        </p:txBody>
      </p:sp>
      <p:sp>
        <p:nvSpPr>
          <p:cNvPr id="55" name="TextBox 54"/>
          <p:cNvSpPr txBox="1"/>
          <p:nvPr/>
        </p:nvSpPr>
        <p:spPr>
          <a:xfrm>
            <a:off x="3235787" y="3180755"/>
            <a:ext cx="1322029" cy="492443"/>
          </a:xfrm>
          <a:prstGeom prst="rect">
            <a:avLst/>
          </a:prstGeom>
          <a:noFill/>
          <a:effectLst/>
        </p:spPr>
        <p:txBody>
          <a:bodyPr wrap="none" lIns="0" tIns="0" rIns="0" bIns="0" rtlCol="0" anchor="ctr" anchorCtr="0">
            <a:spAutoFit/>
          </a:bodyPr>
          <a:lstStyle/>
          <a:p>
            <a:pPr algn="ctr">
              <a:lnSpc>
                <a:spcPct val="80000"/>
              </a:lnSpc>
            </a:pPr>
            <a:r>
              <a:rPr lang="en-AU" sz="2000" dirty="0"/>
              <a:t>Next </a:t>
            </a:r>
            <a:r>
              <a:rPr lang="en-AU" dirty="0"/>
              <a:t>Element</a:t>
            </a:r>
            <a:endParaRPr lang="en-AU" sz="2000" dirty="0"/>
          </a:p>
          <a:p>
            <a:pPr algn="ctr">
              <a:lnSpc>
                <a:spcPct val="80000"/>
              </a:lnSpc>
            </a:pPr>
            <a:r>
              <a:rPr lang="en-AU" sz="2000" dirty="0"/>
              <a:t>Assigned</a:t>
            </a:r>
          </a:p>
        </p:txBody>
      </p:sp>
      <p:sp>
        <p:nvSpPr>
          <p:cNvPr id="56" name="TextBox 55"/>
          <p:cNvSpPr txBox="1"/>
          <p:nvPr/>
        </p:nvSpPr>
        <p:spPr>
          <a:xfrm>
            <a:off x="2398650" y="2389972"/>
            <a:ext cx="193964" cy="307777"/>
          </a:xfrm>
          <a:prstGeom prst="rect">
            <a:avLst/>
          </a:prstGeom>
          <a:noFill/>
        </p:spPr>
        <p:txBody>
          <a:bodyPr wrap="none" lIns="0" tIns="0" rIns="0" bIns="0" rtlCol="0" anchor="ctr" anchorCtr="0">
            <a:spAutoFit/>
          </a:bodyPr>
          <a:lstStyle/>
          <a:p>
            <a:r>
              <a:rPr lang="en-AU" sz="2000" dirty="0"/>
              <a:t>in</a:t>
            </a:r>
          </a:p>
        </p:txBody>
      </p:sp>
      <p:sp>
        <p:nvSpPr>
          <p:cNvPr id="57" name="TextBox 56"/>
          <p:cNvSpPr txBox="1"/>
          <p:nvPr/>
        </p:nvSpPr>
        <p:spPr>
          <a:xfrm>
            <a:off x="403363" y="5983625"/>
            <a:ext cx="4370364" cy="646331"/>
          </a:xfrm>
          <a:prstGeom prst="rect">
            <a:avLst/>
          </a:prstGeom>
          <a:noFill/>
        </p:spPr>
        <p:txBody>
          <a:bodyPr wrap="none" rtlCol="0">
            <a:spAutoFit/>
          </a:bodyPr>
          <a:lstStyle/>
          <a:p>
            <a:r>
              <a:rPr lang="en-AU" b="1" dirty="0" err="1"/>
              <a:t>var</a:t>
            </a:r>
            <a:r>
              <a:rPr lang="en-AU" dirty="0"/>
              <a:t> a variable</a:t>
            </a:r>
          </a:p>
          <a:p>
            <a:r>
              <a:rPr lang="en-AU" b="1" dirty="0"/>
              <a:t>sequence</a:t>
            </a:r>
            <a:r>
              <a:rPr lang="en-AU" dirty="0"/>
              <a:t> usually a vector or a list,  e.g.  </a:t>
            </a:r>
            <a:r>
              <a:rPr lang="en-AU" b="1" dirty="0">
                <a:latin typeface="Courier New" panose="02070309020205020404" pitchFamily="49" charset="0"/>
                <a:cs typeface="Courier New" panose="02070309020205020404" pitchFamily="49" charset="0"/>
              </a:rPr>
              <a:t>1:5</a:t>
            </a:r>
          </a:p>
        </p:txBody>
      </p:sp>
      <p:grpSp>
        <p:nvGrpSpPr>
          <p:cNvPr id="26" name="Group 25"/>
          <p:cNvGrpSpPr/>
          <p:nvPr/>
        </p:nvGrpSpPr>
        <p:grpSpPr>
          <a:xfrm>
            <a:off x="7778521" y="1836576"/>
            <a:ext cx="3917089" cy="3390498"/>
            <a:chOff x="7778522" y="1836576"/>
            <a:chExt cx="3655672" cy="3390498"/>
          </a:xfrm>
        </p:grpSpPr>
        <p:grpSp>
          <p:nvGrpSpPr>
            <p:cNvPr id="37" name="Group 36"/>
            <p:cNvGrpSpPr/>
            <p:nvPr/>
          </p:nvGrpSpPr>
          <p:grpSpPr>
            <a:xfrm>
              <a:off x="8741706" y="1836576"/>
              <a:ext cx="2692488" cy="3390498"/>
              <a:chOff x="7961644" y="776113"/>
              <a:chExt cx="2692488" cy="3390498"/>
            </a:xfrm>
          </p:grpSpPr>
          <p:sp>
            <p:nvSpPr>
              <p:cNvPr id="38" name="Flowchart: Process 37"/>
              <p:cNvSpPr/>
              <p:nvPr/>
            </p:nvSpPr>
            <p:spPr>
              <a:xfrm>
                <a:off x="7961648" y="776113"/>
                <a:ext cx="269248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41" name="Flowchart: Process 40"/>
              <p:cNvSpPr/>
              <p:nvPr/>
            </p:nvSpPr>
            <p:spPr>
              <a:xfrm>
                <a:off x="7961644" y="3383947"/>
                <a:ext cx="269248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40" name="Flowchart: Process 39"/>
              <p:cNvSpPr/>
              <p:nvPr/>
            </p:nvSpPr>
            <p:spPr>
              <a:xfrm>
                <a:off x="7961644" y="1558778"/>
                <a:ext cx="269248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for(</a:t>
                </a:r>
                <a:r>
                  <a:rPr lang="en-AU" sz="2000" dirty="0" err="1">
                    <a:solidFill>
                      <a:schemeClr val="tx1"/>
                    </a:solidFill>
                  </a:rPr>
                  <a:t>var</a:t>
                </a:r>
                <a:r>
                  <a:rPr lang="en-AU" sz="2000" dirty="0">
                    <a:solidFill>
                      <a:schemeClr val="tx1"/>
                    </a:solidFill>
                  </a:rPr>
                  <a:t> </a:t>
                </a:r>
                <a:r>
                  <a:rPr lang="en-AU" sz="2000" b="1" dirty="0">
                    <a:solidFill>
                      <a:schemeClr val="tx1"/>
                    </a:solidFill>
                    <a:latin typeface="Courier New" panose="02070309020205020404" pitchFamily="49" charset="0"/>
                    <a:cs typeface="Courier New" panose="02070309020205020404" pitchFamily="49" charset="0"/>
                  </a:rPr>
                  <a:t>in</a:t>
                </a:r>
                <a:r>
                  <a:rPr lang="en-AU" sz="2000" dirty="0">
                    <a:solidFill>
                      <a:schemeClr val="tx1"/>
                    </a:solidFill>
                  </a:rPr>
                  <a:t> sequence</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58" name="Arrow: Circular 57"/>
            <p:cNvSpPr/>
            <p:nvPr/>
          </p:nvSpPr>
          <p:spPr>
            <a:xfrm rot="16200000">
              <a:off x="7778522" y="2734491"/>
              <a:ext cx="1635244" cy="1635244"/>
            </a:xfrm>
            <a:prstGeom prst="circularArrow">
              <a:avLst/>
            </a:prstGeom>
            <a:solidFill>
              <a:schemeClr val="accent4">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2000" dirty="0">
                  <a:solidFill>
                    <a:schemeClr val="tx1"/>
                  </a:solidFill>
                </a:rPr>
                <a:t>Loop</a:t>
              </a:r>
            </a:p>
          </p:txBody>
        </p:sp>
      </p:grpSp>
      <p:sp>
        <p:nvSpPr>
          <p:cNvPr id="43" name="TextBox 42"/>
          <p:cNvSpPr txBox="1"/>
          <p:nvPr/>
        </p:nvSpPr>
        <p:spPr>
          <a:xfrm>
            <a:off x="401008" y="225163"/>
            <a:ext cx="1371529" cy="523220"/>
          </a:xfrm>
          <a:prstGeom prst="rect">
            <a:avLst/>
          </a:prstGeom>
          <a:noFill/>
        </p:spPr>
        <p:txBody>
          <a:bodyPr wrap="none" rtlCol="0">
            <a:spAutoFit/>
          </a:bodyPr>
          <a:lstStyle/>
          <a:p>
            <a:r>
              <a:rPr lang="en-AU" sz="2800" dirty="0"/>
              <a:t>diagram</a:t>
            </a:r>
          </a:p>
        </p:txBody>
      </p:sp>
      <p:sp>
        <p:nvSpPr>
          <p:cNvPr id="46" name="Title 1"/>
          <p:cNvSpPr txBox="1">
            <a:spLocks/>
          </p:cNvSpPr>
          <p:nvPr/>
        </p:nvSpPr>
        <p:spPr>
          <a:xfrm>
            <a:off x="4279906" y="0"/>
            <a:ext cx="537273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a:t>
            </a:r>
          </a:p>
        </p:txBody>
      </p:sp>
      <p:sp>
        <p:nvSpPr>
          <p:cNvPr id="48" name="TextBox 47"/>
          <p:cNvSpPr txBox="1"/>
          <p:nvPr/>
        </p:nvSpPr>
        <p:spPr>
          <a:xfrm>
            <a:off x="7914614" y="1298670"/>
            <a:ext cx="2143664" cy="523220"/>
          </a:xfrm>
          <a:prstGeom prst="rect">
            <a:avLst/>
          </a:prstGeom>
          <a:noFill/>
        </p:spPr>
        <p:txBody>
          <a:bodyPr wrap="none" rtlCol="0">
            <a:spAutoFit/>
          </a:bodyPr>
          <a:lstStyle/>
          <a:p>
            <a:r>
              <a:rPr lang="en-AU" sz="2800" dirty="0"/>
              <a:t>pseudocode*</a:t>
            </a:r>
            <a:endParaRPr lang="en-AU" sz="2800" baseline="30000" dirty="0"/>
          </a:p>
        </p:txBody>
      </p:sp>
      <p:sp>
        <p:nvSpPr>
          <p:cNvPr id="49" name="Rectangle 48">
            <a:extLst>
              <a:ext uri="{FF2B5EF4-FFF2-40B4-BE49-F238E27FC236}">
                <a16:creationId xmlns:a16="http://schemas.microsoft.com/office/drawing/2014/main" id="{21CF65A6-709F-4383-8C27-FF14B7900409}"/>
              </a:ext>
            </a:extLst>
          </p:cNvPr>
          <p:cNvSpPr/>
          <p:nvPr/>
        </p:nvSpPr>
        <p:spPr>
          <a:xfrm>
            <a:off x="7948046" y="6110444"/>
            <a:ext cx="4140489" cy="707886"/>
          </a:xfrm>
          <a:prstGeom prst="rect">
            <a:avLst/>
          </a:prstGeom>
        </p:spPr>
        <p:txBody>
          <a:bodyPr wrap="square">
            <a:spAutoFit/>
          </a:bodyPr>
          <a:lstStyle/>
          <a:p>
            <a:pPr marL="360363" indent="-360363">
              <a:tabLst>
                <a:tab pos="360363" algn="l"/>
              </a:tabLst>
            </a:pPr>
            <a:r>
              <a:rPr lang="en-AU" sz="2000" dirty="0"/>
              <a:t>*)	Notation resembling a simplified programming language.</a:t>
            </a:r>
          </a:p>
        </p:txBody>
      </p:sp>
      <p:sp>
        <p:nvSpPr>
          <p:cNvPr id="3" name="Slide Number Placeholder 2">
            <a:extLst>
              <a:ext uri="{FF2B5EF4-FFF2-40B4-BE49-F238E27FC236}">
                <a16:creationId xmlns:a16="http://schemas.microsoft.com/office/drawing/2014/main" id="{1217EC9F-2633-4D80-8C0F-38574BA136A1}"/>
              </a:ext>
            </a:extLst>
          </p:cNvPr>
          <p:cNvSpPr>
            <a:spLocks noGrp="1"/>
          </p:cNvSpPr>
          <p:nvPr>
            <p:ph type="sldNum" sz="quarter" idx="12"/>
          </p:nvPr>
        </p:nvSpPr>
        <p:spPr/>
        <p:txBody>
          <a:bodyPr/>
          <a:lstStyle/>
          <a:p>
            <a:fld id="{240D8B34-1B6C-4469-8FEE-10486467FC00}" type="slidenum">
              <a:rPr lang="en-AU" smtClean="0"/>
              <a:t>59</a:t>
            </a:fld>
            <a:endParaRPr lang="en-AU"/>
          </a:p>
        </p:txBody>
      </p:sp>
    </p:spTree>
    <p:extLst>
      <p:ext uri="{BB962C8B-B14F-4D97-AF65-F5344CB8AC3E}">
        <p14:creationId xmlns:p14="http://schemas.microsoft.com/office/powerpoint/2010/main" val="32821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6"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hidden"/>
                                      </p:to>
                                    </p:set>
                                  </p:childTnLst>
                                </p:cTn>
                              </p:par>
                              <p:par>
                                <p:cTn id="11" presetID="8" presetClass="emph" presetSubtype="0" fill="hold" grpId="0" nodeType="withEffect">
                                  <p:stCondLst>
                                    <p:cond delay="0"/>
                                  </p:stCondLst>
                                  <p:childTnLst>
                                    <p:animRot by="21600000">
                                      <p:cBhvr>
                                        <p:cTn id="12" dur="5000" fill="hold"/>
                                        <p:tgtEl>
                                          <p:spTgt spid="118"/>
                                        </p:tgtEl>
                                        <p:attrNameLst>
                                          <p:attrName>r</p:attrName>
                                        </p:attrNameLst>
                                      </p:cBhvr>
                                    </p:animRot>
                                  </p:childTnLst>
                                </p:cTn>
                              </p:par>
                              <p:par>
                                <p:cTn id="13" presetID="26" presetClass="emph" presetSubtype="0" fill="hold" grpId="0" nodeType="withEffect">
                                  <p:stCondLst>
                                    <p:cond delay="0"/>
                                  </p:stCondLst>
                                  <p:childTnLst>
                                    <p:animEffect transition="out" filter="fade">
                                      <p:cBhvr>
                                        <p:cTn id="14" dur="2000" tmFilter="0, 0; .2, .5; .8, .5; 1, 0"/>
                                        <p:tgtEl>
                                          <p:spTgt spid="55"/>
                                        </p:tgtEl>
                                      </p:cBhvr>
                                    </p:animEffect>
                                    <p:animScale>
                                      <p:cBhvr>
                                        <p:cTn id="15" dur="1000" autoRev="1" fill="hold"/>
                                        <p:tgtEl>
                                          <p:spTgt spid="55"/>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8" presetClass="emph" presetSubtype="0" fill="hold" grpId="1" nodeType="withEffect">
                                  <p:stCondLst>
                                    <p:cond delay="0"/>
                                  </p:stCondLst>
                                  <p:childTnLst>
                                    <p:animRot by="21600000">
                                      <p:cBhvr>
                                        <p:cTn id="23" dur="5000" fill="hold"/>
                                        <p:tgtEl>
                                          <p:spTgt spid="118"/>
                                        </p:tgtEl>
                                        <p:attrNameLst>
                                          <p:attrName>r</p:attrName>
                                        </p:attrNameLst>
                                      </p:cBhvr>
                                    </p:animRot>
                                  </p:childTnLst>
                                </p:cTn>
                              </p:par>
                              <p:par>
                                <p:cTn id="24" presetID="26" presetClass="emph" presetSubtype="0" fill="hold" grpId="1" nodeType="withEffect">
                                  <p:stCondLst>
                                    <p:cond delay="0"/>
                                  </p:stCondLst>
                                  <p:childTnLst>
                                    <p:animEffect transition="out" filter="fade">
                                      <p:cBhvr>
                                        <p:cTn id="25" dur="2000" tmFilter="0, 0; .2, .5; .8, .5; 1, 0"/>
                                        <p:tgtEl>
                                          <p:spTgt spid="55"/>
                                        </p:tgtEl>
                                      </p:cBhvr>
                                    </p:animEffect>
                                    <p:animScale>
                                      <p:cBhvr>
                                        <p:cTn id="26" dur="1000" autoRev="1" fill="hold"/>
                                        <p:tgtEl>
                                          <p:spTgt spid="55"/>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8" presetClass="emph" presetSubtype="0" fill="hold" grpId="2" nodeType="withEffect">
                                  <p:stCondLst>
                                    <p:cond delay="0"/>
                                  </p:stCondLst>
                                  <p:childTnLst>
                                    <p:animRot by="21600000">
                                      <p:cBhvr>
                                        <p:cTn id="34" dur="5000" fill="hold"/>
                                        <p:tgtEl>
                                          <p:spTgt spid="118"/>
                                        </p:tgtEl>
                                        <p:attrNameLst>
                                          <p:attrName>r</p:attrName>
                                        </p:attrNameLst>
                                      </p:cBhvr>
                                    </p:animRot>
                                  </p:childTnLst>
                                </p:cTn>
                              </p:par>
                              <p:par>
                                <p:cTn id="35" presetID="26" presetClass="emph" presetSubtype="0" fill="hold" grpId="2" nodeType="withEffect">
                                  <p:stCondLst>
                                    <p:cond delay="0"/>
                                  </p:stCondLst>
                                  <p:childTnLst>
                                    <p:animEffect transition="out" filter="fade">
                                      <p:cBhvr>
                                        <p:cTn id="36" dur="2000" tmFilter="0, 0; .2, .5; .8, .5; 1, 0"/>
                                        <p:tgtEl>
                                          <p:spTgt spid="55"/>
                                        </p:tgtEl>
                                      </p:cBhvr>
                                    </p:animEffect>
                                    <p:animScale>
                                      <p:cBhvr>
                                        <p:cTn id="37" dur="1000" autoRev="1" fill="hold"/>
                                        <p:tgtEl>
                                          <p:spTgt spid="55"/>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par>
                                <p:cTn id="44" presetID="8" presetClass="emph" presetSubtype="0" fill="hold" grpId="3" nodeType="withEffect">
                                  <p:stCondLst>
                                    <p:cond delay="0"/>
                                  </p:stCondLst>
                                  <p:childTnLst>
                                    <p:animRot by="21600000">
                                      <p:cBhvr>
                                        <p:cTn id="45" dur="5000" fill="hold"/>
                                        <p:tgtEl>
                                          <p:spTgt spid="118"/>
                                        </p:tgtEl>
                                        <p:attrNameLst>
                                          <p:attrName>r</p:attrName>
                                        </p:attrNameLst>
                                      </p:cBhvr>
                                    </p:animRot>
                                  </p:childTnLst>
                                </p:cTn>
                              </p:par>
                              <p:par>
                                <p:cTn id="46" presetID="26" presetClass="emph" presetSubtype="0" fill="hold" grpId="3" nodeType="withEffect">
                                  <p:stCondLst>
                                    <p:cond delay="0"/>
                                  </p:stCondLst>
                                  <p:childTnLst>
                                    <p:animEffect transition="out" filter="fade">
                                      <p:cBhvr>
                                        <p:cTn id="47" dur="2000" tmFilter="0, 0; .2, .5; .8, .5; 1, 0"/>
                                        <p:tgtEl>
                                          <p:spTgt spid="55"/>
                                        </p:tgtEl>
                                      </p:cBhvr>
                                    </p:animEffect>
                                    <p:animScale>
                                      <p:cBhvr>
                                        <p:cTn id="48" dur="1000" autoRev="1" fill="hold"/>
                                        <p:tgtEl>
                                          <p:spTgt spid="55"/>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8" presetClass="emph" presetSubtype="0" fill="hold" grpId="4" nodeType="withEffect">
                                  <p:stCondLst>
                                    <p:cond delay="0"/>
                                  </p:stCondLst>
                                  <p:childTnLst>
                                    <p:animRot by="21600000">
                                      <p:cBhvr>
                                        <p:cTn id="56" dur="5000" fill="hold"/>
                                        <p:tgtEl>
                                          <p:spTgt spid="118"/>
                                        </p:tgtEl>
                                        <p:attrNameLst>
                                          <p:attrName>r</p:attrName>
                                        </p:attrNameLst>
                                      </p:cBhvr>
                                    </p:animRot>
                                  </p:childTnLst>
                                </p:cTn>
                              </p:par>
                              <p:par>
                                <p:cTn id="57" presetID="26" presetClass="emph" presetSubtype="0" fill="hold" grpId="4" nodeType="withEffect">
                                  <p:stCondLst>
                                    <p:cond delay="0"/>
                                  </p:stCondLst>
                                  <p:childTnLst>
                                    <p:animEffect transition="out" filter="fade">
                                      <p:cBhvr>
                                        <p:cTn id="58" dur="2000" tmFilter="0, 0; .2, .5; .8, .5; 1, 0"/>
                                        <p:tgtEl>
                                          <p:spTgt spid="55"/>
                                        </p:tgtEl>
                                      </p:cBhvr>
                                    </p:animEffect>
                                    <p:animScale>
                                      <p:cBhvr>
                                        <p:cTn id="59" dur="1000" autoRev="1" fill="hold"/>
                                        <p:tgtEl>
                                          <p:spTgt spid="55"/>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9"/>
                                        </p:tgtEl>
                                        <p:attrNameLst>
                                          <p:attrName>style.visibility</p:attrName>
                                        </p:attrNameLst>
                                      </p:cBhvr>
                                      <p:to>
                                        <p:strVal val="visible"/>
                                      </p:to>
                                    </p:set>
                                  </p:childTnLst>
                                </p:cTn>
                              </p:par>
                              <p:par>
                                <p:cTn id="64" presetID="1" presetClass="exit" presetSubtype="0" fill="hold" grpId="5" nodeType="withEffect">
                                  <p:stCondLst>
                                    <p:cond delay="0"/>
                                  </p:stCondLst>
                                  <p:childTnLst>
                                    <p:set>
                                      <p:cBhvr>
                                        <p:cTn id="65" dur="1" fill="hold">
                                          <p:stCondLst>
                                            <p:cond delay="0"/>
                                          </p:stCondLst>
                                        </p:cTn>
                                        <p:tgtEl>
                                          <p:spTgt spid="118"/>
                                        </p:tgtEl>
                                        <p:attrNameLst>
                                          <p:attrName>style.visibility</p:attrName>
                                        </p:attrNameLst>
                                      </p:cBhvr>
                                      <p:to>
                                        <p:strVal val="hidden"/>
                                      </p:to>
                                    </p:set>
                                  </p:childTnLst>
                                </p:cTn>
                              </p:par>
                              <p:par>
                                <p:cTn id="66" presetID="26" presetClass="emph" presetSubtype="0" repeatCount="indefinite" fill="hold" grpId="0" nodeType="withEffect">
                                  <p:stCondLst>
                                    <p:cond delay="0"/>
                                  </p:stCondLst>
                                  <p:endCondLst>
                                    <p:cond evt="onNext" delay="0">
                                      <p:tgtEl>
                                        <p:sldTgt/>
                                      </p:tgtEl>
                                    </p:cond>
                                  </p:endCondLst>
                                  <p:childTnLst>
                                    <p:animEffect transition="out" filter="fade">
                                      <p:cBhvr>
                                        <p:cTn id="67" dur="1000" tmFilter="0, 0; .2, .5; .8, .5; 1, 0"/>
                                        <p:tgtEl>
                                          <p:spTgt spid="36"/>
                                        </p:tgtEl>
                                      </p:cBhvr>
                                    </p:animEffect>
                                    <p:animScale>
                                      <p:cBhvr>
                                        <p:cTn id="68" dur="50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118" grpId="3" animBg="1"/>
      <p:bldP spid="118" grpId="4" animBg="1"/>
      <p:bldP spid="118" grpId="5" animBg="1"/>
      <p:bldP spid="118" grpId="6" animBg="1"/>
      <p:bldP spid="36" grpId="0"/>
      <p:bldP spid="119" grpId="0" animBg="1"/>
      <p:bldP spid="55" grpId="0"/>
      <p:bldP spid="55" grpId="1"/>
      <p:bldP spid="55" grpId="2"/>
      <p:bldP spid="55" grpId="3"/>
      <p:bldP spid="55" grpId="4"/>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Why R?</a:t>
            </a:r>
          </a:p>
        </p:txBody>
      </p:sp>
      <p:sp>
        <p:nvSpPr>
          <p:cNvPr id="3" name="Content Placeholder 2"/>
          <p:cNvSpPr>
            <a:spLocks noGrp="1"/>
          </p:cNvSpPr>
          <p:nvPr>
            <p:ph idx="1"/>
          </p:nvPr>
        </p:nvSpPr>
        <p:spPr>
          <a:xfrm>
            <a:off x="155388" y="830686"/>
            <a:ext cx="11881224" cy="6027313"/>
          </a:xfrm>
        </p:spPr>
        <p:txBody>
          <a:bodyPr>
            <a:noAutofit/>
          </a:bodyPr>
          <a:lstStyle/>
          <a:p>
            <a:r>
              <a:rPr lang="en-AU" sz="2400" dirty="0"/>
              <a:t>R is the </a:t>
            </a:r>
            <a:r>
              <a:rPr lang="en-AU" sz="2400" b="1" dirty="0"/>
              <a:t>leading tool</a:t>
            </a:r>
            <a:r>
              <a:rPr lang="en-AU" sz="2400" dirty="0"/>
              <a:t> for statistics, data analysis, and machine learning.</a:t>
            </a:r>
          </a:p>
          <a:p>
            <a:endParaRPr lang="en-AU" sz="1000" dirty="0"/>
          </a:p>
          <a:p>
            <a:r>
              <a:rPr lang="en-AU" sz="2400" b="1" dirty="0"/>
              <a:t>Popularity in the field</a:t>
            </a:r>
            <a:r>
              <a:rPr lang="en-AU" sz="2400" dirty="0"/>
              <a:t>. It’s good to speak the language your colleagues speak.</a:t>
            </a:r>
          </a:p>
          <a:p>
            <a:endParaRPr lang="en-AU" sz="1000" b="1" dirty="0"/>
          </a:p>
          <a:p>
            <a:r>
              <a:rPr lang="en-AU" sz="2400" dirty="0"/>
              <a:t>R is a </a:t>
            </a:r>
            <a:r>
              <a:rPr lang="en-AU" sz="2400" b="1" dirty="0"/>
              <a:t>programming language</a:t>
            </a:r>
            <a:r>
              <a:rPr lang="en-AU" sz="2400" dirty="0"/>
              <a:t> not a software package, meaning:</a:t>
            </a:r>
          </a:p>
          <a:p>
            <a:pPr lvl="1"/>
            <a:r>
              <a:rPr lang="en-AU" dirty="0"/>
              <a:t>You are not limited to set of pre-defined operations (functions).</a:t>
            </a:r>
          </a:p>
          <a:p>
            <a:pPr lvl="1"/>
            <a:r>
              <a:rPr lang="en-AU" dirty="0"/>
              <a:t>You can use a wealth of functions already created by others.</a:t>
            </a:r>
          </a:p>
          <a:p>
            <a:pPr lvl="1"/>
            <a:r>
              <a:rPr lang="en-AU" dirty="0"/>
              <a:t>You can create your own functions, programs, and workflows.</a:t>
            </a:r>
          </a:p>
          <a:p>
            <a:endParaRPr lang="en-AU" sz="1000" dirty="0"/>
          </a:p>
          <a:p>
            <a:r>
              <a:rPr lang="en-AU" sz="2400" dirty="0"/>
              <a:t>R is </a:t>
            </a:r>
            <a:r>
              <a:rPr lang="en-AU" sz="2400" b="1" dirty="0"/>
              <a:t>interactively interpreted</a:t>
            </a:r>
            <a:r>
              <a:rPr lang="en-AU" sz="2400" dirty="0"/>
              <a:t>:</a:t>
            </a:r>
          </a:p>
          <a:p>
            <a:pPr lvl="1"/>
            <a:r>
              <a:rPr lang="en-AU" dirty="0"/>
              <a:t>You can open R session and work in it as you would work with a notebook.</a:t>
            </a:r>
          </a:p>
          <a:p>
            <a:pPr lvl="1"/>
            <a:r>
              <a:rPr lang="en-AU" dirty="0"/>
              <a:t>R will work with you in </a:t>
            </a:r>
            <a:r>
              <a:rPr lang="en-AU" u="sng" dirty="0"/>
              <a:t>R</a:t>
            </a:r>
            <a:r>
              <a:rPr lang="en-AU" dirty="0"/>
              <a:t>ead – </a:t>
            </a:r>
            <a:r>
              <a:rPr lang="en-AU" u="sng" dirty="0"/>
              <a:t>E</a:t>
            </a:r>
            <a:r>
              <a:rPr lang="en-AU" dirty="0"/>
              <a:t>valuate – </a:t>
            </a:r>
            <a:r>
              <a:rPr lang="en-AU" u="sng" dirty="0"/>
              <a:t>P</a:t>
            </a:r>
            <a:r>
              <a:rPr lang="en-AU" dirty="0"/>
              <a:t>rint </a:t>
            </a:r>
            <a:r>
              <a:rPr lang="en-AU" u="sng" dirty="0"/>
              <a:t>L</a:t>
            </a:r>
            <a:r>
              <a:rPr lang="en-AU" dirty="0"/>
              <a:t>oop (REPL) meaning that when you type a command and then presses the </a:t>
            </a:r>
            <a:r>
              <a:rPr lang="en-AU" i="1" dirty="0"/>
              <a:t>Enter</a:t>
            </a:r>
            <a:r>
              <a:rPr lang="en-AU" dirty="0"/>
              <a:t> key, R reads the command, evaluates it, immediately prints its output, and is ready to read your next command.</a:t>
            </a:r>
          </a:p>
          <a:p>
            <a:endParaRPr lang="en-AU" sz="1000" dirty="0"/>
          </a:p>
          <a:p>
            <a:r>
              <a:rPr lang="en-AU" sz="2400" dirty="0"/>
              <a:t>R is </a:t>
            </a:r>
            <a:r>
              <a:rPr lang="en-AU" sz="2400" b="1" dirty="0"/>
              <a:t>system-independent</a:t>
            </a:r>
            <a:r>
              <a:rPr lang="en-AU" sz="2400" dirty="0"/>
              <a:t>, meaning it is available for Windows, OS-X and Linux.</a:t>
            </a:r>
          </a:p>
          <a:p>
            <a:pPr lvl="1"/>
            <a:endParaRPr lang="en-AU" dirty="0"/>
          </a:p>
          <a:p>
            <a:endParaRPr lang="en-AU" sz="2400" dirty="0"/>
          </a:p>
        </p:txBody>
      </p:sp>
      <p:sp>
        <p:nvSpPr>
          <p:cNvPr id="5" name="Slide Number Placeholder 4">
            <a:extLst>
              <a:ext uri="{FF2B5EF4-FFF2-40B4-BE49-F238E27FC236}">
                <a16:creationId xmlns:a16="http://schemas.microsoft.com/office/drawing/2014/main" id="{5DFA065E-F7CB-4C37-B7E1-47B18D32CD83}"/>
              </a:ext>
            </a:extLst>
          </p:cNvPr>
          <p:cNvSpPr>
            <a:spLocks noGrp="1"/>
          </p:cNvSpPr>
          <p:nvPr>
            <p:ph type="sldNum" sz="quarter" idx="12"/>
          </p:nvPr>
        </p:nvSpPr>
        <p:spPr/>
        <p:txBody>
          <a:bodyPr/>
          <a:lstStyle/>
          <a:p>
            <a:fld id="{240D8B34-1B6C-4469-8FEE-10486467FC00}" type="slidenum">
              <a:rPr lang="en-AU" smtClean="0"/>
              <a:t>6</a:t>
            </a:fld>
            <a:endParaRPr lang="en-AU"/>
          </a:p>
        </p:txBody>
      </p:sp>
    </p:spTree>
    <p:extLst>
      <p:ext uri="{BB962C8B-B14F-4D97-AF65-F5344CB8AC3E}">
        <p14:creationId xmlns:p14="http://schemas.microsoft.com/office/powerpoint/2010/main" val="656963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52680" y="2431592"/>
            <a:ext cx="7463856" cy="549698"/>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("code before loop")</a:t>
            </a:r>
          </a:p>
        </p:txBody>
      </p:sp>
      <p:sp>
        <p:nvSpPr>
          <p:cNvPr id="7" name="Flowchart: Process 6"/>
          <p:cNvSpPr/>
          <p:nvPr/>
        </p:nvSpPr>
        <p:spPr>
          <a:xfrm>
            <a:off x="52680" y="2981291"/>
            <a:ext cx="7463856" cy="1329452"/>
          </a:xfrm>
          <a:prstGeom prst="flowChartProcess">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for</a:t>
            </a:r>
            <a:r>
              <a:rPr lang="en-AU" sz="2000" b="1" dirty="0">
                <a:solidFill>
                  <a:schemeClr val="tx1"/>
                </a:solidFill>
                <a:latin typeface="Courier New" panose="02070309020205020404" pitchFamily="49" charset="0"/>
                <a:cs typeface="Courier New" panose="02070309020205020404" pitchFamily="49" charset="0"/>
              </a:rPr>
              <a:t>(quarter </a:t>
            </a:r>
            <a:r>
              <a:rPr lang="en-AU" sz="2000" b="1" dirty="0">
                <a:solidFill>
                  <a:srgbClr val="0000FF"/>
                </a:solidFill>
                <a:latin typeface="Courier New" panose="02070309020205020404" pitchFamily="49" charset="0"/>
                <a:cs typeface="Courier New" panose="02070309020205020404" pitchFamily="49" charset="0"/>
              </a:rPr>
              <a:t>in</a:t>
            </a:r>
            <a:r>
              <a:rPr lang="en-AU" sz="2000" b="1" dirty="0">
                <a:solidFill>
                  <a:schemeClr val="tx1"/>
                </a:solidFill>
                <a:latin typeface="Courier New" panose="02070309020205020404" pitchFamily="49" charset="0"/>
                <a:cs typeface="Courier New" panose="02070309020205020404" pitchFamily="49" charset="0"/>
              </a:rPr>
              <a:t> </a:t>
            </a:r>
            <a:r>
              <a:rPr lang="en-AU" sz="2000" b="1" dirty="0">
                <a:solidFill>
                  <a:srgbClr val="0000FF"/>
                </a:solidFill>
                <a:latin typeface="Courier New" panose="02070309020205020404" pitchFamily="49" charset="0"/>
                <a:cs typeface="Courier New" panose="02070309020205020404" pitchFamily="49" charset="0"/>
              </a:rPr>
              <a:t>1:4</a:t>
            </a:r>
            <a:r>
              <a:rPr lang="en-AU" sz="2000" b="1" dirty="0">
                <a:solidFill>
                  <a:schemeClr val="tx1"/>
                </a:solidFill>
                <a:latin typeface="Courier New" panose="02070309020205020404" pitchFamily="49" charset="0"/>
                <a:cs typeface="Courier New" panose="02070309020205020404" pitchFamily="49" charset="0"/>
              </a:rPr>
              <a:t>){ </a:t>
            </a:r>
          </a:p>
          <a:p>
            <a:r>
              <a:rPr lang="en-AU" sz="2000" b="1" dirty="0">
                <a:solidFill>
                  <a:srgbClr val="0000FF"/>
                </a:solidFill>
                <a:latin typeface="Courier New" panose="02070309020205020404" pitchFamily="49" charset="0"/>
                <a:cs typeface="Courier New" panose="02070309020205020404" pitchFamily="49" charset="0"/>
              </a:rPr>
              <a:t>  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  in loop quarter is", quarter))</a:t>
            </a:r>
          </a:p>
          <a:p>
            <a:r>
              <a:rPr lang="en-AU" sz="2000" b="1" dirty="0">
                <a:solidFill>
                  <a:schemeClr val="tx1"/>
                </a:solidFill>
                <a:latin typeface="Courier New" panose="02070309020205020404" pitchFamily="49" charset="0"/>
                <a:cs typeface="Courier New" panose="02070309020205020404" pitchFamily="49" charset="0"/>
              </a:rPr>
              <a:t>  </a:t>
            </a:r>
            <a:r>
              <a:rPr lang="en-AU" sz="2000" b="1" dirty="0">
                <a:solidFill>
                  <a:schemeClr val="accent6">
                    <a:lumMod val="75000"/>
                  </a:schemeClr>
                </a:solidFill>
                <a:latin typeface="Courier New" panose="02070309020205020404" pitchFamily="49" charset="0"/>
                <a:cs typeface="Courier New" panose="02070309020205020404" pitchFamily="49" charset="0"/>
              </a:rPr>
              <a:t># you can add more lines of code here</a:t>
            </a:r>
          </a:p>
          <a:p>
            <a:r>
              <a:rPr lang="en-AU" sz="2000" b="1" dirty="0">
                <a:solidFill>
                  <a:schemeClr val="tx1"/>
                </a:solidFill>
                <a:latin typeface="Courier New" panose="02070309020205020404" pitchFamily="49" charset="0"/>
                <a:cs typeface="Courier New" panose="02070309020205020404" pitchFamily="49" charset="0"/>
              </a:rPr>
              <a:t>}</a:t>
            </a:r>
          </a:p>
        </p:txBody>
      </p:sp>
      <p:sp>
        <p:nvSpPr>
          <p:cNvPr id="8" name="Flowchart: Process 7"/>
          <p:cNvSpPr/>
          <p:nvPr/>
        </p:nvSpPr>
        <p:spPr>
          <a:xfrm>
            <a:off x="52680" y="4310743"/>
            <a:ext cx="7463856" cy="569851"/>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("code after loop")</a:t>
            </a:r>
            <a:endParaRPr lang="en-AU" sz="2000" b="1" i="1" dirty="0">
              <a:solidFill>
                <a:schemeClr val="tx1"/>
              </a:solidFill>
            </a:endParaRPr>
          </a:p>
        </p:txBody>
      </p:sp>
      <p:sp>
        <p:nvSpPr>
          <p:cNvPr id="18" name="Title 1"/>
          <p:cNvSpPr txBox="1">
            <a:spLocks/>
          </p:cNvSpPr>
          <p:nvPr/>
        </p:nvSpPr>
        <p:spPr>
          <a:xfrm>
            <a:off x="52680" y="0"/>
            <a:ext cx="382574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a:t>
            </a:r>
          </a:p>
        </p:txBody>
      </p:sp>
      <p:sp>
        <p:nvSpPr>
          <p:cNvPr id="10" name="TextBox 9"/>
          <p:cNvSpPr txBox="1"/>
          <p:nvPr/>
        </p:nvSpPr>
        <p:spPr>
          <a:xfrm>
            <a:off x="7818539" y="2431592"/>
            <a:ext cx="4209622" cy="2781170"/>
          </a:xfrm>
          <a:prstGeom prst="rect">
            <a:avLst/>
          </a:prstGeom>
          <a:solidFill>
            <a:schemeClr val="bg1">
              <a:lumMod val="95000"/>
            </a:schemeClr>
          </a:solidFill>
          <a:ln w="19050">
            <a:solidFill>
              <a:schemeClr val="bg1">
                <a:lumMod val="65000"/>
              </a:schemeClr>
            </a:solidFill>
          </a:ln>
        </p:spPr>
        <p:txBody>
          <a:bodyPr wrap="square" rtlCol="0">
            <a:noAutofit/>
          </a:bodyPr>
          <a:lstStyle/>
          <a:p>
            <a:r>
              <a:rPr lang="en-AU" sz="2000" b="1" dirty="0">
                <a:latin typeface="Courier New" panose="02070309020205020404" pitchFamily="49" charset="0"/>
                <a:cs typeface="Courier New" panose="02070309020205020404" pitchFamily="49" charset="0"/>
              </a:rPr>
              <a:t>code before loop</a:t>
            </a:r>
          </a:p>
          <a:p>
            <a:r>
              <a:rPr lang="en-AU" sz="2000" b="1" dirty="0">
                <a:latin typeface="Courier New" panose="02070309020205020404" pitchFamily="49" charset="0"/>
                <a:cs typeface="Courier New" panose="02070309020205020404" pitchFamily="49" charset="0"/>
              </a:rPr>
              <a:t>  in loop quarter is 1</a:t>
            </a:r>
          </a:p>
          <a:p>
            <a:r>
              <a:rPr lang="en-AU" sz="2000" b="1" dirty="0">
                <a:latin typeface="Courier New" panose="02070309020205020404" pitchFamily="49" charset="0"/>
                <a:cs typeface="Courier New" panose="02070309020205020404" pitchFamily="49" charset="0"/>
              </a:rPr>
              <a:t>  in loop quarter is 2</a:t>
            </a:r>
          </a:p>
          <a:p>
            <a:r>
              <a:rPr lang="en-AU" sz="2000" b="1" dirty="0">
                <a:latin typeface="Courier New" panose="02070309020205020404" pitchFamily="49" charset="0"/>
                <a:cs typeface="Courier New" panose="02070309020205020404" pitchFamily="49" charset="0"/>
              </a:rPr>
              <a:t>  in loop quarter is 3</a:t>
            </a:r>
          </a:p>
          <a:p>
            <a:r>
              <a:rPr lang="en-AU" sz="2000" b="1" dirty="0">
                <a:latin typeface="Courier New" panose="02070309020205020404" pitchFamily="49" charset="0"/>
                <a:cs typeface="Courier New" panose="02070309020205020404" pitchFamily="49" charset="0"/>
              </a:rPr>
              <a:t>  in loop quarter is 4</a:t>
            </a:r>
          </a:p>
          <a:p>
            <a:r>
              <a:rPr lang="en-AU" sz="2000" b="1" dirty="0">
                <a:latin typeface="Courier New" panose="02070309020205020404" pitchFamily="49" charset="0"/>
                <a:cs typeface="Courier New" panose="02070309020205020404" pitchFamily="49" charset="0"/>
              </a:rPr>
              <a:t>code after loop</a:t>
            </a:r>
            <a:endParaRPr lang="en-AU" sz="2000" dirty="0"/>
          </a:p>
        </p:txBody>
      </p:sp>
      <p:sp>
        <p:nvSpPr>
          <p:cNvPr id="12" name="TextBox 11"/>
          <p:cNvSpPr txBox="1"/>
          <p:nvPr/>
        </p:nvSpPr>
        <p:spPr>
          <a:xfrm>
            <a:off x="7818539" y="2073717"/>
            <a:ext cx="1693412" cy="400110"/>
          </a:xfrm>
          <a:prstGeom prst="rect">
            <a:avLst/>
          </a:prstGeom>
          <a:noFill/>
        </p:spPr>
        <p:txBody>
          <a:bodyPr wrap="none" lIns="0" rtlCol="0">
            <a:spAutoFit/>
          </a:bodyPr>
          <a:lstStyle/>
          <a:p>
            <a:r>
              <a:rPr lang="en-AU" sz="2000" dirty="0"/>
              <a:t>printed output:</a:t>
            </a:r>
            <a:endParaRPr lang="en-AU" sz="2000" baseline="30000" dirty="0"/>
          </a:p>
        </p:txBody>
      </p:sp>
      <p:sp>
        <p:nvSpPr>
          <p:cNvPr id="13" name="TextBox 12"/>
          <p:cNvSpPr txBox="1"/>
          <p:nvPr/>
        </p:nvSpPr>
        <p:spPr>
          <a:xfrm>
            <a:off x="52680" y="2073717"/>
            <a:ext cx="862865" cy="400110"/>
          </a:xfrm>
          <a:prstGeom prst="rect">
            <a:avLst/>
          </a:prstGeom>
          <a:noFill/>
        </p:spPr>
        <p:txBody>
          <a:bodyPr wrap="none" lIns="0" rtlCol="0">
            <a:spAutoFit/>
          </a:bodyPr>
          <a:lstStyle/>
          <a:p>
            <a:r>
              <a:rPr lang="en-AU" sz="2000" dirty="0"/>
              <a:t>R code:</a:t>
            </a:r>
            <a:endParaRPr lang="en-AU" sz="2000" baseline="30000" dirty="0"/>
          </a:p>
        </p:txBody>
      </p:sp>
      <p:sp>
        <p:nvSpPr>
          <p:cNvPr id="9" name="Content Placeholder 2">
            <a:extLst>
              <a:ext uri="{FF2B5EF4-FFF2-40B4-BE49-F238E27FC236}">
                <a16:creationId xmlns:a16="http://schemas.microsoft.com/office/drawing/2014/main" id="{8E2A1CB7-EC24-44A7-A0C9-8E4504C6F24C}"/>
              </a:ext>
            </a:extLst>
          </p:cNvPr>
          <p:cNvSpPr>
            <a:spLocks noGrp="1"/>
          </p:cNvSpPr>
          <p:nvPr>
            <p:ph idx="1"/>
          </p:nvPr>
        </p:nvSpPr>
        <p:spPr>
          <a:xfrm>
            <a:off x="155388" y="933718"/>
            <a:ext cx="11881224" cy="1163993"/>
          </a:xfrm>
        </p:spPr>
        <p:txBody>
          <a:bodyPr>
            <a:noAutofit/>
          </a:bodyPr>
          <a:lstStyle/>
          <a:p>
            <a:pPr marL="0" indent="0">
              <a:lnSpc>
                <a:spcPct val="100000"/>
              </a:lnSpc>
              <a:buNone/>
            </a:pPr>
            <a:r>
              <a:rPr lang="en-AU" sz="2400" dirty="0"/>
              <a:t>Example: </a:t>
            </a:r>
          </a:p>
          <a:p>
            <a:pPr marL="0" indent="0">
              <a:lnSpc>
                <a:spcPct val="100000"/>
              </a:lnSpc>
              <a:buNone/>
            </a:pPr>
            <a:r>
              <a:rPr lang="en-AU" sz="2400" dirty="0"/>
              <a:t>Perform some tasks for each of the four quarters of the year:</a:t>
            </a:r>
          </a:p>
        </p:txBody>
      </p:sp>
      <p:sp>
        <p:nvSpPr>
          <p:cNvPr id="3" name="Speech Bubble: Rectangle with Corners Rounded 2">
            <a:extLst>
              <a:ext uri="{FF2B5EF4-FFF2-40B4-BE49-F238E27FC236}">
                <a16:creationId xmlns:a16="http://schemas.microsoft.com/office/drawing/2014/main" id="{CAAC1F3D-576C-4064-B3D8-209E4C00E4AB}"/>
              </a:ext>
            </a:extLst>
          </p:cNvPr>
          <p:cNvSpPr/>
          <p:nvPr/>
        </p:nvSpPr>
        <p:spPr>
          <a:xfrm>
            <a:off x="2199089" y="2102116"/>
            <a:ext cx="1627464" cy="743422"/>
          </a:xfrm>
          <a:prstGeom prst="wedgeRoundRectCallout">
            <a:avLst>
              <a:gd name="adj1" fmla="val -22189"/>
              <a:gd name="adj2" fmla="val 8214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0000FF"/>
                </a:solidFill>
                <a:latin typeface="Courier New" panose="02070309020205020404" pitchFamily="49" charset="0"/>
                <a:cs typeface="Courier New" panose="02070309020205020404" pitchFamily="49" charset="0"/>
              </a:rPr>
              <a:t>1 2 3 4</a:t>
            </a:r>
          </a:p>
        </p:txBody>
      </p:sp>
      <p:sp>
        <p:nvSpPr>
          <p:cNvPr id="5" name="Slide Number Placeholder 4">
            <a:extLst>
              <a:ext uri="{FF2B5EF4-FFF2-40B4-BE49-F238E27FC236}">
                <a16:creationId xmlns:a16="http://schemas.microsoft.com/office/drawing/2014/main" id="{7CAC9FFD-8725-4C45-A23A-92ABE54EE4C6}"/>
              </a:ext>
            </a:extLst>
          </p:cNvPr>
          <p:cNvSpPr>
            <a:spLocks noGrp="1"/>
          </p:cNvSpPr>
          <p:nvPr>
            <p:ph type="sldNum" sz="quarter" idx="12"/>
          </p:nvPr>
        </p:nvSpPr>
        <p:spPr/>
        <p:txBody>
          <a:bodyPr/>
          <a:lstStyle/>
          <a:p>
            <a:fld id="{240D8B34-1B6C-4469-8FEE-10486467FC00}" type="slidenum">
              <a:rPr lang="en-AU" smtClean="0"/>
              <a:t>60</a:t>
            </a:fld>
            <a:endParaRPr lang="en-AU"/>
          </a:p>
        </p:txBody>
      </p:sp>
    </p:spTree>
    <p:extLst>
      <p:ext uri="{BB962C8B-B14F-4D97-AF65-F5344CB8AC3E}">
        <p14:creationId xmlns:p14="http://schemas.microsoft.com/office/powerpoint/2010/main" val="16781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p:cNvSpPr/>
          <p:nvPr/>
        </p:nvSpPr>
        <p:spPr>
          <a:xfrm>
            <a:off x="636668" y="1558777"/>
            <a:ext cx="4554168" cy="3946096"/>
          </a:xfrm>
          <a:prstGeom prst="roundRect">
            <a:avLst/>
          </a:prstGeom>
          <a:solidFill>
            <a:schemeClr val="accent4">
              <a:lumMod val="20000"/>
              <a:lumOff val="80000"/>
              <a:alpha val="2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Arrow: Circular 117"/>
          <p:cNvSpPr/>
          <p:nvPr/>
        </p:nvSpPr>
        <p:spPr>
          <a:xfrm>
            <a:off x="1631669" y="1948318"/>
            <a:ext cx="2986606" cy="2986606"/>
          </a:xfrm>
          <a:prstGeom prst="circularArrow">
            <a:avLst>
              <a:gd name="adj1" fmla="val 12500"/>
              <a:gd name="adj2" fmla="val 1142319"/>
              <a:gd name="adj3" fmla="val 20457681"/>
              <a:gd name="adj4" fmla="val 2172121"/>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 name="Flowchart: Process 3"/>
          <p:cNvSpPr/>
          <p:nvPr/>
        </p:nvSpPr>
        <p:spPr>
          <a:xfrm>
            <a:off x="2057630" y="4038347"/>
            <a:ext cx="2043667" cy="917671"/>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in the loop</a:t>
            </a:r>
          </a:p>
          <a:p>
            <a:pPr algn="ctr"/>
            <a:r>
              <a:rPr lang="en-AU" sz="2000" i="1" dirty="0">
                <a:solidFill>
                  <a:schemeClr val="tx1"/>
                </a:solidFill>
              </a:rPr>
              <a:t>(body of the loop)</a:t>
            </a:r>
          </a:p>
        </p:txBody>
      </p:sp>
      <p:sp>
        <p:nvSpPr>
          <p:cNvPr id="11" name="Flowchart: Decision 10"/>
          <p:cNvSpPr/>
          <p:nvPr/>
        </p:nvSpPr>
        <p:spPr>
          <a:xfrm>
            <a:off x="1754468" y="2417443"/>
            <a:ext cx="2649994" cy="1024178"/>
          </a:xfrm>
          <a:prstGeom prst="flowChartDecision">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condition?</a:t>
            </a:r>
          </a:p>
        </p:txBody>
      </p:sp>
      <p:sp>
        <p:nvSpPr>
          <p:cNvPr id="12" name="Flowchart: Process 11"/>
          <p:cNvSpPr/>
          <p:nvPr/>
        </p:nvSpPr>
        <p:spPr>
          <a:xfrm>
            <a:off x="2075894" y="45914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before the loop</a:t>
            </a:r>
          </a:p>
        </p:txBody>
      </p:sp>
      <p:cxnSp>
        <p:nvCxnSpPr>
          <p:cNvPr id="27" name="Connector: Elbow 26"/>
          <p:cNvCxnSpPr>
            <a:cxnSpLocks/>
            <a:stCxn id="11" idx="2"/>
            <a:endCxn id="4" idx="0"/>
          </p:cNvCxnSpPr>
          <p:nvPr/>
        </p:nvCxnSpPr>
        <p:spPr>
          <a:xfrm rot="5400000">
            <a:off x="2781102" y="3739984"/>
            <a:ext cx="596726" cy="1"/>
          </a:xfrm>
          <a:prstGeom prst="bentConnector3">
            <a:avLst>
              <a:gd name="adj1" fmla="val 50000"/>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59278" y="3417525"/>
            <a:ext cx="554639" cy="307777"/>
          </a:xfrm>
          <a:prstGeom prst="rect">
            <a:avLst/>
          </a:prstGeom>
          <a:noFill/>
        </p:spPr>
        <p:txBody>
          <a:bodyPr wrap="none" lIns="0" tIns="0" rIns="0" bIns="0" rtlCol="0" anchor="ctr" anchorCtr="0">
            <a:spAutoFit/>
          </a:bodyPr>
          <a:lstStyle/>
          <a:p>
            <a:r>
              <a:rPr lang="en-AU" sz="2000" dirty="0"/>
              <a:t>TRUE</a:t>
            </a:r>
          </a:p>
        </p:txBody>
      </p:sp>
      <p:sp>
        <p:nvSpPr>
          <p:cNvPr id="36" name="TextBox 35"/>
          <p:cNvSpPr txBox="1"/>
          <p:nvPr/>
        </p:nvSpPr>
        <p:spPr>
          <a:xfrm>
            <a:off x="4465002" y="2619217"/>
            <a:ext cx="604333" cy="307777"/>
          </a:xfrm>
          <a:prstGeom prst="rect">
            <a:avLst/>
          </a:prstGeom>
          <a:noFill/>
        </p:spPr>
        <p:txBody>
          <a:bodyPr wrap="none" lIns="0" tIns="0" rIns="0" bIns="0" rtlCol="0" anchor="ctr" anchorCtr="0">
            <a:spAutoFit/>
          </a:bodyPr>
          <a:lstStyle/>
          <a:p>
            <a:r>
              <a:rPr lang="en-AU" sz="2000" dirty="0"/>
              <a:t>FALSE</a:t>
            </a:r>
          </a:p>
        </p:txBody>
      </p:sp>
      <p:sp>
        <p:nvSpPr>
          <p:cNvPr id="62" name="Flowchart: Process 61"/>
          <p:cNvSpPr/>
          <p:nvPr/>
        </p:nvSpPr>
        <p:spPr>
          <a:xfrm>
            <a:off x="4642403" y="5838048"/>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after the loop</a:t>
            </a:r>
          </a:p>
        </p:txBody>
      </p:sp>
      <p:cxnSp>
        <p:nvCxnSpPr>
          <p:cNvPr id="83" name="Connector: Elbow 82"/>
          <p:cNvCxnSpPr>
            <a:cxnSpLocks/>
            <a:stCxn id="12" idx="2"/>
            <a:endCxn id="11" idx="0"/>
          </p:cNvCxnSpPr>
          <p:nvPr/>
        </p:nvCxnSpPr>
        <p:spPr>
          <a:xfrm rot="16200000" flipH="1">
            <a:off x="2491646" y="1829624"/>
            <a:ext cx="1175636" cy="2"/>
          </a:xfrm>
          <a:prstGeom prst="bentConnector3">
            <a:avLst>
              <a:gd name="adj1" fmla="val 50000"/>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Connector: Elbow 93"/>
          <p:cNvCxnSpPr>
            <a:cxnSpLocks/>
            <a:stCxn id="4" idx="2"/>
          </p:cNvCxnSpPr>
          <p:nvPr/>
        </p:nvCxnSpPr>
        <p:spPr>
          <a:xfrm rot="5400000" flipH="1">
            <a:off x="715913" y="2592467"/>
            <a:ext cx="2975942" cy="1751160"/>
          </a:xfrm>
          <a:prstGeom prst="bentConnector3">
            <a:avLst>
              <a:gd name="adj1" fmla="val -7682"/>
            </a:avLst>
          </a:prstGeom>
          <a:ln w="1905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a:off x="1328304" y="1980076"/>
            <a:ext cx="1751157" cy="0"/>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11" idx="3"/>
            <a:endCxn id="62" idx="0"/>
          </p:cNvCxnSpPr>
          <p:nvPr/>
        </p:nvCxnSpPr>
        <p:spPr>
          <a:xfrm>
            <a:off x="4404462" y="2929532"/>
            <a:ext cx="1241510" cy="2908516"/>
          </a:xfrm>
          <a:prstGeom prst="bentConnector2">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Arrow: Circular 118"/>
          <p:cNvSpPr/>
          <p:nvPr/>
        </p:nvSpPr>
        <p:spPr>
          <a:xfrm rot="286148">
            <a:off x="3713677" y="2038522"/>
            <a:ext cx="2986606" cy="2986606"/>
          </a:xfrm>
          <a:prstGeom prst="circularArrow">
            <a:avLst>
              <a:gd name="adj1" fmla="val 12500"/>
              <a:gd name="adj2" fmla="val 1142319"/>
              <a:gd name="adj3" fmla="val 20457681"/>
              <a:gd name="adj4" fmla="val 15867343"/>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 name="TextBox 2"/>
          <p:cNvSpPr txBox="1"/>
          <p:nvPr/>
        </p:nvSpPr>
        <p:spPr>
          <a:xfrm>
            <a:off x="403363" y="5983625"/>
            <a:ext cx="3308534" cy="646331"/>
          </a:xfrm>
          <a:prstGeom prst="rect">
            <a:avLst/>
          </a:prstGeom>
          <a:noFill/>
        </p:spPr>
        <p:txBody>
          <a:bodyPr wrap="none" rtlCol="0">
            <a:spAutoFit/>
          </a:bodyPr>
          <a:lstStyle/>
          <a:p>
            <a:r>
              <a:rPr lang="en-AU" b="1" dirty="0"/>
              <a:t>condition</a:t>
            </a:r>
            <a:r>
              <a:rPr lang="en-AU" dirty="0"/>
              <a:t> a Boolean expression</a:t>
            </a:r>
          </a:p>
          <a:p>
            <a:r>
              <a:rPr lang="en-AU" dirty="0"/>
              <a:t>e.g. variable &lt; value, e.g. </a:t>
            </a:r>
            <a:r>
              <a:rPr lang="en-AU" b="1" dirty="0">
                <a:latin typeface="Courier New" panose="02070309020205020404" pitchFamily="49" charset="0"/>
                <a:cs typeface="Courier New" panose="02070309020205020404" pitchFamily="49" charset="0"/>
              </a:rPr>
              <a:t>x &lt; 5</a:t>
            </a:r>
          </a:p>
        </p:txBody>
      </p:sp>
      <p:grpSp>
        <p:nvGrpSpPr>
          <p:cNvPr id="7" name="Group 6"/>
          <p:cNvGrpSpPr/>
          <p:nvPr/>
        </p:nvGrpSpPr>
        <p:grpSpPr>
          <a:xfrm>
            <a:off x="7778522" y="1836576"/>
            <a:ext cx="3464244" cy="3390498"/>
            <a:chOff x="7778522" y="1836576"/>
            <a:chExt cx="3213452" cy="3390498"/>
          </a:xfrm>
        </p:grpSpPr>
        <p:grpSp>
          <p:nvGrpSpPr>
            <p:cNvPr id="2" name="Group 1"/>
            <p:cNvGrpSpPr/>
            <p:nvPr/>
          </p:nvGrpSpPr>
          <p:grpSpPr>
            <a:xfrm>
              <a:off x="8741706" y="1836576"/>
              <a:ext cx="2250268" cy="3390498"/>
              <a:chOff x="7961644" y="776113"/>
              <a:chExt cx="2250268" cy="3390498"/>
            </a:xfrm>
          </p:grpSpPr>
          <p:sp>
            <p:nvSpPr>
              <p:cNvPr id="16" name="Flowchart: Process 15"/>
              <p:cNvSpPr/>
              <p:nvPr/>
            </p:nvSpPr>
            <p:spPr>
              <a:xfrm>
                <a:off x="7961648" y="776113"/>
                <a:ext cx="225026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18" name="Flowchart: Process 17"/>
              <p:cNvSpPr/>
              <p:nvPr/>
            </p:nvSpPr>
            <p:spPr>
              <a:xfrm>
                <a:off x="7961644" y="3383947"/>
                <a:ext cx="225026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17" name="Flowchart: Process 16"/>
              <p:cNvSpPr/>
              <p:nvPr/>
            </p:nvSpPr>
            <p:spPr>
              <a:xfrm>
                <a:off x="7961644" y="1558778"/>
                <a:ext cx="225026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while(</a:t>
                </a:r>
                <a:r>
                  <a:rPr lang="en-AU" sz="2000" dirty="0">
                    <a:solidFill>
                      <a:schemeClr val="tx1"/>
                    </a:solidFill>
                  </a:rPr>
                  <a:t>condition</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6" name="Arrow: Circular 5"/>
            <p:cNvSpPr/>
            <p:nvPr/>
          </p:nvSpPr>
          <p:spPr>
            <a:xfrm rot="16200000">
              <a:off x="7778522" y="2734491"/>
              <a:ext cx="1635244" cy="1635244"/>
            </a:xfrm>
            <a:prstGeom prst="circularArrow">
              <a:avLst/>
            </a:prstGeom>
            <a:solidFill>
              <a:schemeClr val="accent4">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2000" dirty="0">
                  <a:solidFill>
                    <a:schemeClr val="tx1"/>
                  </a:solidFill>
                </a:rPr>
                <a:t>Loop</a:t>
              </a:r>
            </a:p>
          </p:txBody>
        </p:sp>
      </p:grpSp>
      <p:sp>
        <p:nvSpPr>
          <p:cNvPr id="5" name="TextBox 4"/>
          <p:cNvSpPr txBox="1"/>
          <p:nvPr/>
        </p:nvSpPr>
        <p:spPr>
          <a:xfrm>
            <a:off x="401008" y="225163"/>
            <a:ext cx="1371529" cy="523220"/>
          </a:xfrm>
          <a:prstGeom prst="rect">
            <a:avLst/>
          </a:prstGeom>
          <a:noFill/>
        </p:spPr>
        <p:txBody>
          <a:bodyPr wrap="none" rtlCol="0">
            <a:spAutoFit/>
          </a:bodyPr>
          <a:lstStyle/>
          <a:p>
            <a:r>
              <a:rPr lang="en-AU" sz="2800" dirty="0"/>
              <a:t>diagram</a:t>
            </a:r>
          </a:p>
        </p:txBody>
      </p:sp>
      <p:sp>
        <p:nvSpPr>
          <p:cNvPr id="24" name="Title 1"/>
          <p:cNvSpPr txBox="1">
            <a:spLocks/>
          </p:cNvSpPr>
          <p:nvPr/>
        </p:nvSpPr>
        <p:spPr>
          <a:xfrm>
            <a:off x="4279906" y="0"/>
            <a:ext cx="537273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loop</a:t>
            </a:r>
          </a:p>
        </p:txBody>
      </p:sp>
      <p:sp>
        <p:nvSpPr>
          <p:cNvPr id="25" name="TextBox 24"/>
          <p:cNvSpPr txBox="1"/>
          <p:nvPr/>
        </p:nvSpPr>
        <p:spPr>
          <a:xfrm>
            <a:off x="7948046" y="1297167"/>
            <a:ext cx="2143664" cy="523220"/>
          </a:xfrm>
          <a:prstGeom prst="rect">
            <a:avLst/>
          </a:prstGeom>
          <a:noFill/>
        </p:spPr>
        <p:txBody>
          <a:bodyPr wrap="none" rtlCol="0">
            <a:spAutoFit/>
          </a:bodyPr>
          <a:lstStyle/>
          <a:p>
            <a:r>
              <a:rPr lang="en-AU" sz="2800" dirty="0"/>
              <a:t>pseudocode</a:t>
            </a:r>
            <a:r>
              <a:rPr lang="en-AU" sz="2800" baseline="30000" dirty="0"/>
              <a:t>*</a:t>
            </a:r>
          </a:p>
        </p:txBody>
      </p:sp>
      <p:sp>
        <p:nvSpPr>
          <p:cNvPr id="8" name="Rectangle 7"/>
          <p:cNvSpPr/>
          <p:nvPr/>
        </p:nvSpPr>
        <p:spPr>
          <a:xfrm>
            <a:off x="7948046" y="6110444"/>
            <a:ext cx="4140489" cy="707886"/>
          </a:xfrm>
          <a:prstGeom prst="rect">
            <a:avLst/>
          </a:prstGeom>
        </p:spPr>
        <p:txBody>
          <a:bodyPr wrap="square">
            <a:spAutoFit/>
          </a:bodyPr>
          <a:lstStyle/>
          <a:p>
            <a:pPr marL="360363" indent="-360363">
              <a:tabLst>
                <a:tab pos="360363" algn="l"/>
              </a:tabLst>
            </a:pPr>
            <a:r>
              <a:rPr lang="en-AU" sz="2000" dirty="0"/>
              <a:t>*)	Notation resembling a simplified programming language.</a:t>
            </a:r>
          </a:p>
        </p:txBody>
      </p:sp>
      <p:sp>
        <p:nvSpPr>
          <p:cNvPr id="9" name="Slide Number Placeholder 8">
            <a:extLst>
              <a:ext uri="{FF2B5EF4-FFF2-40B4-BE49-F238E27FC236}">
                <a16:creationId xmlns:a16="http://schemas.microsoft.com/office/drawing/2014/main" id="{F77C3102-C798-4D50-AF03-4DA765C933C5}"/>
              </a:ext>
            </a:extLst>
          </p:cNvPr>
          <p:cNvSpPr>
            <a:spLocks noGrp="1"/>
          </p:cNvSpPr>
          <p:nvPr>
            <p:ph type="sldNum" sz="quarter" idx="12"/>
          </p:nvPr>
        </p:nvSpPr>
        <p:spPr/>
        <p:txBody>
          <a:bodyPr/>
          <a:lstStyle/>
          <a:p>
            <a:fld id="{240D8B34-1B6C-4469-8FEE-10486467FC00}" type="slidenum">
              <a:rPr lang="en-AU" smtClean="0"/>
              <a:t>61</a:t>
            </a:fld>
            <a:endParaRPr lang="en-AU"/>
          </a:p>
        </p:txBody>
      </p:sp>
    </p:spTree>
    <p:extLst>
      <p:ext uri="{BB962C8B-B14F-4D97-AF65-F5344CB8AC3E}">
        <p14:creationId xmlns:p14="http://schemas.microsoft.com/office/powerpoint/2010/main" val="30258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par>
                          <p:cTn id="7" fill="hold">
                            <p:stCondLst>
                              <p:cond delay="0"/>
                            </p:stCondLst>
                            <p:childTnLst>
                              <p:par>
                                <p:cTn id="8" presetID="8" presetClass="emph" presetSubtype="0" repeatCount="indefinite" fill="hold" grpId="0" nodeType="afterEffect">
                                  <p:stCondLst>
                                    <p:cond delay="0"/>
                                  </p:stCondLst>
                                  <p:endCondLst>
                                    <p:cond evt="onNext" delay="0">
                                      <p:tgtEl>
                                        <p:sldTgt/>
                                      </p:tgtEl>
                                    </p:cond>
                                  </p:endCondLst>
                                  <p:childTnLst>
                                    <p:animRot by="21600000">
                                      <p:cBhvr>
                                        <p:cTn id="9" dur="5000" fill="hold"/>
                                        <p:tgtEl>
                                          <p:spTgt spid="118"/>
                                        </p:tgtEl>
                                        <p:attrNameLst>
                                          <p:attrName>r</p:attrName>
                                        </p:attrNameLst>
                                      </p:cBhvr>
                                    </p:animRot>
                                  </p:childTnLst>
                                </p:cTn>
                              </p:par>
                              <p:par>
                                <p:cTn id="10" presetID="26" presetClass="emph" presetSubtype="0" repeatCount="indefinite" fill="hold" grpId="0" nodeType="withEffect">
                                  <p:stCondLst>
                                    <p:cond delay="0"/>
                                  </p:stCondLst>
                                  <p:endCondLst>
                                    <p:cond evt="onNext" delay="0">
                                      <p:tgtEl>
                                        <p:sldTgt/>
                                      </p:tgtEl>
                                    </p:cond>
                                  </p:endCondLst>
                                  <p:childTnLst>
                                    <p:animEffect transition="out" filter="fade">
                                      <p:cBhvr>
                                        <p:cTn id="11" dur="500" tmFilter="0, 0; .2, .5; .8, .5; 1, 0"/>
                                        <p:tgtEl>
                                          <p:spTgt spid="35"/>
                                        </p:tgtEl>
                                      </p:cBhvr>
                                    </p:animEffect>
                                    <p:animScale>
                                      <p:cBhvr>
                                        <p:cTn id="12" dur="250" autoRev="1" fill="hold"/>
                                        <p:tgtEl>
                                          <p:spTgt spid="3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18"/>
                                        </p:tgtEl>
                                        <p:attrNameLst>
                                          <p:attrName>style.visibility</p:attrName>
                                        </p:attrNameLst>
                                      </p:cBhvr>
                                      <p:to>
                                        <p:strVal val="hidden"/>
                                      </p:to>
                                    </p:set>
                                  </p:childTnLst>
                                </p:cTn>
                              </p:par>
                              <p:par>
                                <p:cTn id="17" presetID="26" presetClass="emph" presetSubtype="0" repeatCount="indefinite" fill="hold" grpId="0" nodeType="withEffect">
                                  <p:stCondLst>
                                    <p:cond delay="0"/>
                                  </p:stCondLst>
                                  <p:endCondLst>
                                    <p:cond evt="onNext" delay="0">
                                      <p:tgtEl>
                                        <p:sldTgt/>
                                      </p:tgtEl>
                                    </p:cond>
                                  </p:end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cTn>
                              </p:par>
                              <p:par>
                                <p:cTn id="20" presetID="1" presetClass="entr" presetSubtype="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35" grpId="0"/>
      <p:bldP spid="36" grpId="0"/>
      <p:bldP spid="1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A6273D0-F5A8-4F15-8A2A-EBAF31543602}"/>
              </a:ext>
            </a:extLst>
          </p:cNvPr>
          <p:cNvSpPr>
            <a:spLocks noGrp="1"/>
          </p:cNvSpPr>
          <p:nvPr>
            <p:ph idx="1"/>
          </p:nvPr>
        </p:nvSpPr>
        <p:spPr>
          <a:xfrm>
            <a:off x="155388" y="933718"/>
            <a:ext cx="11881224" cy="1163993"/>
          </a:xfrm>
        </p:spPr>
        <p:txBody>
          <a:bodyPr>
            <a:noAutofit/>
          </a:bodyPr>
          <a:lstStyle/>
          <a:p>
            <a:pPr marL="0" indent="0">
              <a:lnSpc>
                <a:spcPct val="100000"/>
              </a:lnSpc>
              <a:buNone/>
            </a:pPr>
            <a:r>
              <a:rPr lang="en-AU" sz="2400" dirty="0"/>
              <a:t>Example: </a:t>
            </a:r>
          </a:p>
          <a:p>
            <a:pPr marL="0" indent="0">
              <a:lnSpc>
                <a:spcPct val="100000"/>
              </a:lnSpc>
              <a:buNone/>
            </a:pPr>
            <a:r>
              <a:rPr lang="en-AU" sz="2400" dirty="0"/>
              <a:t>Perform some tasks for each year up to (and including) 2017:</a:t>
            </a:r>
          </a:p>
        </p:txBody>
      </p:sp>
      <p:sp>
        <p:nvSpPr>
          <p:cNvPr id="2" name="Flowchart: Process 1"/>
          <p:cNvSpPr/>
          <p:nvPr/>
        </p:nvSpPr>
        <p:spPr>
          <a:xfrm>
            <a:off x="52680" y="2624156"/>
            <a:ext cx="6472286" cy="842572"/>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chemeClr val="tx1"/>
                </a:solidFill>
                <a:latin typeface="Courier New" panose="02070309020205020404" pitchFamily="49" charset="0"/>
                <a:cs typeface="Courier New" panose="02070309020205020404" pitchFamily="49" charset="0"/>
              </a:rPr>
              <a:t>year &lt;- </a:t>
            </a:r>
            <a:r>
              <a:rPr lang="en-AU" sz="2000" b="1" dirty="0">
                <a:solidFill>
                  <a:srgbClr val="0000FF"/>
                </a:solidFill>
                <a:latin typeface="Courier New" panose="02070309020205020404" pitchFamily="49" charset="0"/>
                <a:cs typeface="Courier New" panose="02070309020205020404" pitchFamily="49" charset="0"/>
              </a:rPr>
              <a:t>2013L</a:t>
            </a:r>
          </a:p>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("before loop year is", year))</a:t>
            </a:r>
            <a:endParaRPr lang="en-AU" sz="2000" b="1" i="1" dirty="0">
              <a:solidFill>
                <a:schemeClr val="tx1"/>
              </a:solidFill>
            </a:endParaRPr>
          </a:p>
          <a:p>
            <a:endParaRPr lang="en-AU" sz="2000" b="1" dirty="0">
              <a:solidFill>
                <a:schemeClr val="tx1"/>
              </a:solidFill>
              <a:latin typeface="Courier New" panose="02070309020205020404" pitchFamily="49" charset="0"/>
              <a:cs typeface="Courier New" panose="02070309020205020404" pitchFamily="49" charset="0"/>
            </a:endParaRPr>
          </a:p>
        </p:txBody>
      </p:sp>
      <p:sp>
        <p:nvSpPr>
          <p:cNvPr id="7" name="Flowchart: Process 6"/>
          <p:cNvSpPr/>
          <p:nvPr/>
        </p:nvSpPr>
        <p:spPr>
          <a:xfrm>
            <a:off x="52680" y="3476721"/>
            <a:ext cx="6472286" cy="1373962"/>
          </a:xfrm>
          <a:prstGeom prst="flowChartProcess">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while</a:t>
            </a:r>
            <a:r>
              <a:rPr lang="en-AU" sz="2000" b="1" dirty="0">
                <a:solidFill>
                  <a:schemeClr val="tx1"/>
                </a:solidFill>
                <a:latin typeface="Courier New" panose="02070309020205020404" pitchFamily="49" charset="0"/>
                <a:cs typeface="Courier New" panose="02070309020205020404" pitchFamily="49" charset="0"/>
              </a:rPr>
              <a:t>(year &lt;= </a:t>
            </a:r>
            <a:r>
              <a:rPr lang="en-AU" sz="2000" b="1" dirty="0">
                <a:solidFill>
                  <a:srgbClr val="0000FF"/>
                </a:solidFill>
                <a:latin typeface="Courier New" panose="02070309020205020404" pitchFamily="49" charset="0"/>
                <a:cs typeface="Courier New" panose="02070309020205020404" pitchFamily="49" charset="0"/>
              </a:rPr>
              <a:t>2017L</a:t>
            </a:r>
            <a:r>
              <a:rPr lang="en-AU" sz="2000" b="1" dirty="0">
                <a:solidFill>
                  <a:schemeClr val="tx1"/>
                </a:solidFill>
                <a:latin typeface="Courier New" panose="02070309020205020404" pitchFamily="49" charset="0"/>
                <a:cs typeface="Courier New" panose="02070309020205020404" pitchFamily="49" charset="0"/>
              </a:rPr>
              <a:t>){</a:t>
            </a:r>
          </a:p>
          <a:p>
            <a:r>
              <a:rPr lang="en-AU" sz="2000" b="1" dirty="0">
                <a:solidFill>
                  <a:srgbClr val="0000FF"/>
                </a:solidFill>
                <a:latin typeface="Courier New" panose="02070309020205020404" pitchFamily="49" charset="0"/>
                <a:cs typeface="Courier New" panose="02070309020205020404" pitchFamily="49" charset="0"/>
              </a:rPr>
              <a:t>  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  in loop year is", year))</a:t>
            </a:r>
          </a:p>
          <a:p>
            <a:r>
              <a:rPr lang="en-AU" sz="2000" b="1" dirty="0">
                <a:solidFill>
                  <a:schemeClr val="tx1"/>
                </a:solidFill>
                <a:latin typeface="Courier New" panose="02070309020205020404" pitchFamily="49" charset="0"/>
                <a:cs typeface="Courier New" panose="02070309020205020404" pitchFamily="49" charset="0"/>
              </a:rPr>
              <a:t>  year &lt;- year + 2L</a:t>
            </a:r>
          </a:p>
          <a:p>
            <a:r>
              <a:rPr lang="en-AU" sz="2000" b="1" dirty="0">
                <a:solidFill>
                  <a:schemeClr val="tx1"/>
                </a:solidFill>
                <a:latin typeface="Courier New" panose="02070309020205020404" pitchFamily="49" charset="0"/>
                <a:cs typeface="Courier New" panose="02070309020205020404" pitchFamily="49" charset="0"/>
              </a:rPr>
              <a:t>}</a:t>
            </a:r>
          </a:p>
        </p:txBody>
      </p:sp>
      <p:sp>
        <p:nvSpPr>
          <p:cNvPr id="8" name="Flowchart: Process 7"/>
          <p:cNvSpPr/>
          <p:nvPr/>
        </p:nvSpPr>
        <p:spPr>
          <a:xfrm>
            <a:off x="52680" y="4860676"/>
            <a:ext cx="6472286" cy="615862"/>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("after loop year is", year))</a:t>
            </a:r>
            <a:endParaRPr lang="en-AU" sz="2000" b="1" i="1" dirty="0">
              <a:solidFill>
                <a:schemeClr val="tx1"/>
              </a:solidFill>
            </a:endParaRPr>
          </a:p>
        </p:txBody>
      </p:sp>
      <p:sp>
        <p:nvSpPr>
          <p:cNvPr id="18" name="Title 1"/>
          <p:cNvSpPr txBox="1">
            <a:spLocks/>
          </p:cNvSpPr>
          <p:nvPr/>
        </p:nvSpPr>
        <p:spPr>
          <a:xfrm>
            <a:off x="52680" y="0"/>
            <a:ext cx="382574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loop</a:t>
            </a:r>
          </a:p>
        </p:txBody>
      </p:sp>
      <p:sp>
        <p:nvSpPr>
          <p:cNvPr id="10" name="TextBox 9"/>
          <p:cNvSpPr txBox="1"/>
          <p:nvPr/>
        </p:nvSpPr>
        <p:spPr>
          <a:xfrm>
            <a:off x="6996418" y="2614478"/>
            <a:ext cx="5031743" cy="3980196"/>
          </a:xfrm>
          <a:prstGeom prst="rect">
            <a:avLst/>
          </a:prstGeom>
          <a:solidFill>
            <a:schemeClr val="bg1">
              <a:lumMod val="95000"/>
            </a:schemeClr>
          </a:solidFill>
          <a:ln w="19050">
            <a:solidFill>
              <a:schemeClr val="bg1">
                <a:lumMod val="65000"/>
              </a:schemeClr>
            </a:solidFill>
          </a:ln>
        </p:spPr>
        <p:txBody>
          <a:bodyPr wrap="square" rtlCol="0">
            <a:noAutofit/>
          </a:bodyPr>
          <a:lstStyle/>
          <a:p>
            <a:r>
              <a:rPr lang="en-AU" sz="2000" b="1" dirty="0">
                <a:latin typeface="Courier New" panose="02070309020205020404" pitchFamily="49" charset="0"/>
                <a:cs typeface="Courier New" panose="02070309020205020404" pitchFamily="49" charset="0"/>
              </a:rPr>
              <a:t>before loop year is 2013</a:t>
            </a:r>
          </a:p>
          <a:p>
            <a:r>
              <a:rPr lang="en-AU" sz="2000" b="1" dirty="0">
                <a:latin typeface="Courier New" panose="02070309020205020404" pitchFamily="49" charset="0"/>
                <a:cs typeface="Courier New" panose="02070309020205020404" pitchFamily="49" charset="0"/>
              </a:rPr>
              <a:t>  in loop year is 2013</a:t>
            </a:r>
          </a:p>
          <a:p>
            <a:r>
              <a:rPr lang="en-AU" sz="2000" b="1" dirty="0">
                <a:latin typeface="Courier New" panose="02070309020205020404" pitchFamily="49" charset="0"/>
                <a:cs typeface="Courier New" panose="02070309020205020404" pitchFamily="49" charset="0"/>
              </a:rPr>
              <a:t>  in loop year is 2015</a:t>
            </a:r>
          </a:p>
          <a:p>
            <a:r>
              <a:rPr lang="en-AU" sz="2000" b="1" dirty="0">
                <a:latin typeface="Courier New" panose="02070309020205020404" pitchFamily="49" charset="0"/>
                <a:cs typeface="Courier New" panose="02070309020205020404" pitchFamily="49" charset="0"/>
              </a:rPr>
              <a:t>  in loop year is 2017</a:t>
            </a:r>
          </a:p>
          <a:p>
            <a:r>
              <a:rPr lang="en-AU" sz="2000" b="1" dirty="0">
                <a:latin typeface="Courier New" panose="02070309020205020404" pitchFamily="49" charset="0"/>
                <a:cs typeface="Courier New" panose="02070309020205020404" pitchFamily="49" charset="0"/>
              </a:rPr>
              <a:t>after loop year is 2019</a:t>
            </a:r>
            <a:endParaRPr lang="en-AU" sz="2000" dirty="0"/>
          </a:p>
        </p:txBody>
      </p:sp>
      <p:sp>
        <p:nvSpPr>
          <p:cNvPr id="12" name="TextBox 11"/>
          <p:cNvSpPr txBox="1"/>
          <p:nvPr/>
        </p:nvSpPr>
        <p:spPr>
          <a:xfrm>
            <a:off x="6996418" y="2224046"/>
            <a:ext cx="1693412" cy="400110"/>
          </a:xfrm>
          <a:prstGeom prst="rect">
            <a:avLst/>
          </a:prstGeom>
          <a:noFill/>
        </p:spPr>
        <p:txBody>
          <a:bodyPr wrap="none" lIns="0" rtlCol="0">
            <a:spAutoFit/>
          </a:bodyPr>
          <a:lstStyle/>
          <a:p>
            <a:r>
              <a:rPr lang="en-AU" sz="2000" dirty="0"/>
              <a:t>printed output:</a:t>
            </a:r>
            <a:endParaRPr lang="en-AU" sz="2000" baseline="30000" dirty="0"/>
          </a:p>
        </p:txBody>
      </p:sp>
      <p:sp>
        <p:nvSpPr>
          <p:cNvPr id="13" name="TextBox 12"/>
          <p:cNvSpPr txBox="1"/>
          <p:nvPr/>
        </p:nvSpPr>
        <p:spPr>
          <a:xfrm>
            <a:off x="52680" y="2256603"/>
            <a:ext cx="862865" cy="400110"/>
          </a:xfrm>
          <a:prstGeom prst="rect">
            <a:avLst/>
          </a:prstGeom>
          <a:noFill/>
        </p:spPr>
        <p:txBody>
          <a:bodyPr wrap="none" lIns="0" rtlCol="0">
            <a:spAutoFit/>
          </a:bodyPr>
          <a:lstStyle/>
          <a:p>
            <a:r>
              <a:rPr lang="en-AU" sz="2000" dirty="0"/>
              <a:t>R code:</a:t>
            </a:r>
            <a:endParaRPr lang="en-AU" sz="2000" baseline="30000" dirty="0"/>
          </a:p>
        </p:txBody>
      </p:sp>
      <p:sp>
        <p:nvSpPr>
          <p:cNvPr id="4" name="Slide Number Placeholder 3">
            <a:extLst>
              <a:ext uri="{FF2B5EF4-FFF2-40B4-BE49-F238E27FC236}">
                <a16:creationId xmlns:a16="http://schemas.microsoft.com/office/drawing/2014/main" id="{084E196D-8950-4109-A64D-B3596573817A}"/>
              </a:ext>
            </a:extLst>
          </p:cNvPr>
          <p:cNvSpPr>
            <a:spLocks noGrp="1"/>
          </p:cNvSpPr>
          <p:nvPr>
            <p:ph type="sldNum" sz="quarter" idx="12"/>
          </p:nvPr>
        </p:nvSpPr>
        <p:spPr/>
        <p:txBody>
          <a:bodyPr/>
          <a:lstStyle/>
          <a:p>
            <a:fld id="{240D8B34-1B6C-4469-8FEE-10486467FC00}" type="slidenum">
              <a:rPr lang="en-AU" smtClean="0"/>
              <a:t>62</a:t>
            </a:fld>
            <a:endParaRPr lang="en-AU"/>
          </a:p>
        </p:txBody>
      </p:sp>
    </p:spTree>
    <p:extLst>
      <p:ext uri="{BB962C8B-B14F-4D97-AF65-F5344CB8AC3E}">
        <p14:creationId xmlns:p14="http://schemas.microsoft.com/office/powerpoint/2010/main" val="216086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95450" y="1495620"/>
            <a:ext cx="2530317" cy="3390498"/>
            <a:chOff x="7961644" y="776113"/>
            <a:chExt cx="2250268" cy="3390498"/>
          </a:xfrm>
        </p:grpSpPr>
        <p:sp>
          <p:nvSpPr>
            <p:cNvPr id="3" name="Flowchart: Process 2"/>
            <p:cNvSpPr/>
            <p:nvPr/>
          </p:nvSpPr>
          <p:spPr>
            <a:xfrm>
              <a:off x="7961648" y="776113"/>
              <a:ext cx="225026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4" name="Flowchart: Process 3"/>
            <p:cNvSpPr/>
            <p:nvPr/>
          </p:nvSpPr>
          <p:spPr>
            <a:xfrm>
              <a:off x="7961644" y="3383947"/>
              <a:ext cx="225026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5" name="Flowchart: Process 4"/>
            <p:cNvSpPr/>
            <p:nvPr/>
          </p:nvSpPr>
          <p:spPr>
            <a:xfrm>
              <a:off x="7961644" y="1558778"/>
              <a:ext cx="225026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while(</a:t>
              </a:r>
              <a:r>
                <a:rPr lang="en-AU" sz="2000" dirty="0">
                  <a:solidFill>
                    <a:schemeClr val="tx1"/>
                  </a:solidFill>
                </a:rPr>
                <a:t>condition</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10" name="TextBox 9"/>
          <p:cNvSpPr txBox="1"/>
          <p:nvPr/>
        </p:nvSpPr>
        <p:spPr>
          <a:xfrm>
            <a:off x="1919092" y="972400"/>
            <a:ext cx="1989647" cy="523220"/>
          </a:xfrm>
          <a:prstGeom prst="rect">
            <a:avLst/>
          </a:prstGeom>
          <a:noFill/>
        </p:spPr>
        <p:txBody>
          <a:bodyPr wrap="none" rtlCol="0">
            <a:spAutoFit/>
          </a:bodyPr>
          <a:lstStyle/>
          <a:p>
            <a:r>
              <a:rPr lang="en-AU" sz="2800" b="1" dirty="0">
                <a:latin typeface="Courier New" panose="02070309020205020404" pitchFamily="49" charset="0"/>
                <a:cs typeface="Courier New" panose="02070309020205020404" pitchFamily="49" charset="0"/>
              </a:rPr>
              <a:t>while</a:t>
            </a:r>
            <a:r>
              <a:rPr lang="en-AU" sz="2800" dirty="0"/>
              <a:t> loop</a:t>
            </a:r>
            <a:endParaRPr lang="en-AU" sz="2800" baseline="30000" dirty="0"/>
          </a:p>
        </p:txBody>
      </p:sp>
      <p:sp>
        <p:nvSpPr>
          <p:cNvPr id="11" name="TextBox 10"/>
          <p:cNvSpPr txBox="1"/>
          <p:nvPr/>
        </p:nvSpPr>
        <p:spPr>
          <a:xfrm>
            <a:off x="6835754" y="972400"/>
            <a:ext cx="1560042" cy="523220"/>
          </a:xfrm>
          <a:prstGeom prst="rect">
            <a:avLst/>
          </a:prstGeom>
          <a:noFill/>
        </p:spPr>
        <p:txBody>
          <a:bodyPr wrap="none" rtlCol="0">
            <a:spAutoFit/>
          </a:bodyPr>
          <a:lstStyle/>
          <a:p>
            <a:r>
              <a:rPr lang="en-AU" sz="2800" b="1" dirty="0">
                <a:latin typeface="Courier New" panose="02070309020205020404" pitchFamily="49" charset="0"/>
                <a:cs typeface="Courier New" panose="02070309020205020404" pitchFamily="49" charset="0"/>
              </a:rPr>
              <a:t>for</a:t>
            </a:r>
            <a:r>
              <a:rPr lang="en-AU" sz="2800" dirty="0"/>
              <a:t> loop</a:t>
            </a:r>
            <a:endParaRPr lang="en-AU" sz="2800" baseline="30000" dirty="0"/>
          </a:p>
        </p:txBody>
      </p:sp>
      <p:sp>
        <p:nvSpPr>
          <p:cNvPr id="12" name="Title 1"/>
          <p:cNvSpPr txBox="1">
            <a:spLocks/>
          </p:cNvSpPr>
          <p:nvPr/>
        </p:nvSpPr>
        <p:spPr>
          <a:xfrm>
            <a:off x="0" y="0"/>
            <a:ext cx="12191999"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and </a:t>
            </a:r>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loops</a:t>
            </a:r>
          </a:p>
        </p:txBody>
      </p:sp>
      <p:grpSp>
        <p:nvGrpSpPr>
          <p:cNvPr id="14" name="Group 13"/>
          <p:cNvGrpSpPr/>
          <p:nvPr/>
        </p:nvGrpSpPr>
        <p:grpSpPr>
          <a:xfrm>
            <a:off x="6920814" y="1495620"/>
            <a:ext cx="2851836" cy="3390498"/>
            <a:chOff x="7961644" y="776113"/>
            <a:chExt cx="2692488" cy="3390498"/>
          </a:xfrm>
        </p:grpSpPr>
        <p:sp>
          <p:nvSpPr>
            <p:cNvPr id="16" name="Flowchart: Process 15"/>
            <p:cNvSpPr/>
            <p:nvPr/>
          </p:nvSpPr>
          <p:spPr>
            <a:xfrm>
              <a:off x="7961648" y="776113"/>
              <a:ext cx="269248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17" name="Flowchart: Process 16"/>
            <p:cNvSpPr/>
            <p:nvPr/>
          </p:nvSpPr>
          <p:spPr>
            <a:xfrm>
              <a:off x="7961644" y="3383947"/>
              <a:ext cx="269248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18" name="Flowchart: Process 17"/>
            <p:cNvSpPr/>
            <p:nvPr/>
          </p:nvSpPr>
          <p:spPr>
            <a:xfrm>
              <a:off x="7961644" y="1558778"/>
              <a:ext cx="269248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for(</a:t>
              </a:r>
              <a:r>
                <a:rPr lang="en-AU" sz="2000" dirty="0" err="1">
                  <a:solidFill>
                    <a:schemeClr val="tx1"/>
                  </a:solidFill>
                </a:rPr>
                <a:t>var</a:t>
              </a:r>
              <a:r>
                <a:rPr lang="en-AU" sz="2000" dirty="0">
                  <a:solidFill>
                    <a:schemeClr val="tx1"/>
                  </a:solidFill>
                </a:rPr>
                <a:t> </a:t>
              </a:r>
              <a:r>
                <a:rPr lang="en-AU" sz="2000" b="1" dirty="0">
                  <a:solidFill>
                    <a:schemeClr val="tx1"/>
                  </a:solidFill>
                  <a:latin typeface="Courier New" panose="02070309020205020404" pitchFamily="49" charset="0"/>
                  <a:cs typeface="Courier New" panose="02070309020205020404" pitchFamily="49" charset="0"/>
                </a:rPr>
                <a:t>in</a:t>
              </a:r>
              <a:r>
                <a:rPr lang="en-AU" sz="2000" dirty="0">
                  <a:solidFill>
                    <a:schemeClr val="tx1"/>
                  </a:solidFill>
                </a:rPr>
                <a:t> sequence</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13" name="TextBox 12"/>
          <p:cNvSpPr txBox="1"/>
          <p:nvPr/>
        </p:nvSpPr>
        <p:spPr>
          <a:xfrm>
            <a:off x="1810016" y="4974516"/>
            <a:ext cx="2783249" cy="830997"/>
          </a:xfrm>
          <a:prstGeom prst="rect">
            <a:avLst/>
          </a:prstGeom>
          <a:noFill/>
        </p:spPr>
        <p:txBody>
          <a:bodyPr wrap="square" rtlCol="0">
            <a:spAutoFit/>
          </a:bodyPr>
          <a:lstStyle/>
          <a:p>
            <a:r>
              <a:rPr lang="en-AU" sz="2400" dirty="0"/>
              <a:t>Iterates </a:t>
            </a:r>
            <a:r>
              <a:rPr lang="en-AU" sz="2400" b="1" dirty="0">
                <a:solidFill>
                  <a:srgbClr val="C00000"/>
                </a:solidFill>
                <a:latin typeface="Courier New" panose="02070309020205020404" pitchFamily="49" charset="0"/>
                <a:cs typeface="Courier New" panose="02070309020205020404" pitchFamily="49" charset="0"/>
              </a:rPr>
              <a:t>while</a:t>
            </a:r>
            <a:r>
              <a:rPr lang="en-AU" sz="2400" dirty="0"/>
              <a:t> the </a:t>
            </a:r>
          </a:p>
          <a:p>
            <a:r>
              <a:rPr lang="en-AU" sz="2400" dirty="0"/>
              <a:t>condition is </a:t>
            </a:r>
            <a:r>
              <a:rPr lang="en-AU" sz="2400" b="1" dirty="0">
                <a:latin typeface="Courier New" panose="02070309020205020404" pitchFamily="49" charset="0"/>
                <a:cs typeface="Courier New" panose="02070309020205020404" pitchFamily="49" charset="0"/>
              </a:rPr>
              <a:t>TRUE</a:t>
            </a:r>
            <a:r>
              <a:rPr lang="en-AU" sz="2400" dirty="0"/>
              <a:t>.</a:t>
            </a:r>
            <a:endParaRPr lang="en-AU" sz="2400" baseline="30000" dirty="0"/>
          </a:p>
        </p:txBody>
      </p:sp>
      <p:sp>
        <p:nvSpPr>
          <p:cNvPr id="15" name="TextBox 14"/>
          <p:cNvSpPr txBox="1"/>
          <p:nvPr/>
        </p:nvSpPr>
        <p:spPr>
          <a:xfrm>
            <a:off x="5401338" y="4974516"/>
            <a:ext cx="5752214" cy="1200329"/>
          </a:xfrm>
          <a:prstGeom prst="rect">
            <a:avLst/>
          </a:prstGeom>
          <a:noFill/>
        </p:spPr>
        <p:txBody>
          <a:bodyPr wrap="square" rtlCol="0">
            <a:spAutoFit/>
          </a:bodyPr>
          <a:lstStyle/>
          <a:p>
            <a:r>
              <a:rPr lang="en-AU" sz="2400" dirty="0"/>
              <a:t>Iterates </a:t>
            </a:r>
            <a:r>
              <a:rPr lang="en-AU" sz="2400" b="1" dirty="0">
                <a:solidFill>
                  <a:srgbClr val="C00000"/>
                </a:solidFill>
                <a:latin typeface="Courier New" panose="02070309020205020404" pitchFamily="49" charset="0"/>
                <a:cs typeface="Courier New" panose="02070309020205020404" pitchFamily="49" charset="0"/>
              </a:rPr>
              <a:t>for</a:t>
            </a:r>
            <a:r>
              <a:rPr lang="en-AU" sz="2400" dirty="0"/>
              <a:t> each element in the </a:t>
            </a:r>
            <a:r>
              <a:rPr lang="en-AU" sz="2400" i="1" dirty="0"/>
              <a:t>sequence</a:t>
            </a:r>
            <a:r>
              <a:rPr lang="en-AU" sz="2400" dirty="0"/>
              <a:t>. The elements from the </a:t>
            </a:r>
            <a:r>
              <a:rPr lang="en-AU" sz="2400" i="1" dirty="0"/>
              <a:t>sequence</a:t>
            </a:r>
            <a:r>
              <a:rPr lang="en-AU" sz="2400" dirty="0"/>
              <a:t> are assign-</a:t>
            </a:r>
            <a:r>
              <a:rPr lang="en-AU" sz="2400" dirty="0" err="1"/>
              <a:t>ed</a:t>
            </a:r>
            <a:r>
              <a:rPr lang="en-AU" sz="2400" dirty="0"/>
              <a:t> to variable </a:t>
            </a:r>
            <a:r>
              <a:rPr lang="en-AU" sz="2400" i="1" dirty="0" err="1"/>
              <a:t>var</a:t>
            </a:r>
            <a:r>
              <a:rPr lang="en-AU" sz="2400" dirty="0"/>
              <a:t> one-by-one.</a:t>
            </a:r>
            <a:endParaRPr lang="en-AU" sz="2400" baseline="30000" dirty="0"/>
          </a:p>
        </p:txBody>
      </p:sp>
      <p:sp>
        <p:nvSpPr>
          <p:cNvPr id="7" name="Slide Number Placeholder 6">
            <a:extLst>
              <a:ext uri="{FF2B5EF4-FFF2-40B4-BE49-F238E27FC236}">
                <a16:creationId xmlns:a16="http://schemas.microsoft.com/office/drawing/2014/main" id="{94129149-02C9-4A3F-94EF-FFEF0019228D}"/>
              </a:ext>
            </a:extLst>
          </p:cNvPr>
          <p:cNvSpPr>
            <a:spLocks noGrp="1"/>
          </p:cNvSpPr>
          <p:nvPr>
            <p:ph type="sldNum" sz="quarter" idx="12"/>
          </p:nvPr>
        </p:nvSpPr>
        <p:spPr/>
        <p:txBody>
          <a:bodyPr/>
          <a:lstStyle/>
          <a:p>
            <a:fld id="{240D8B34-1B6C-4469-8FEE-10486467FC00}" type="slidenum">
              <a:rPr lang="en-AU" smtClean="0"/>
              <a:t>63</a:t>
            </a:fld>
            <a:endParaRPr lang="en-AU"/>
          </a:p>
        </p:txBody>
      </p:sp>
    </p:spTree>
    <p:extLst>
      <p:ext uri="{BB962C8B-B14F-4D97-AF65-F5344CB8AC3E}">
        <p14:creationId xmlns:p14="http://schemas.microsoft.com/office/powerpoint/2010/main" val="1227864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8881172" y="1142375"/>
            <a:ext cx="2435078" cy="1588333"/>
            <a:chOff x="7157779" y="2030186"/>
            <a:chExt cx="2816256" cy="1836964"/>
          </a:xfrm>
        </p:grpSpPr>
        <p:sp>
          <p:nvSpPr>
            <p:cNvPr id="58" name="Freeform: Shape 57"/>
            <p:cNvSpPr/>
            <p:nvPr/>
          </p:nvSpPr>
          <p:spPr>
            <a:xfrm>
              <a:off x="7157779" y="2030186"/>
              <a:ext cx="2816256" cy="1836964"/>
            </a:xfrm>
            <a:custGeom>
              <a:avLst/>
              <a:gdLst>
                <a:gd name="connsiteX0" fmla="*/ 918482 w 2816256"/>
                <a:gd name="connsiteY0" fmla="*/ 0 h 1836964"/>
                <a:gd name="connsiteX1" fmla="*/ 1356285 w 2816256"/>
                <a:gd name="connsiteY1" fmla="*/ 110856 h 1836964"/>
                <a:gd name="connsiteX2" fmla="*/ 1408128 w 2816256"/>
                <a:gd name="connsiteY2" fmla="*/ 142351 h 1836964"/>
                <a:gd name="connsiteX3" fmla="*/ 1459971 w 2816256"/>
                <a:gd name="connsiteY3" fmla="*/ 110856 h 1836964"/>
                <a:gd name="connsiteX4" fmla="*/ 1897774 w 2816256"/>
                <a:gd name="connsiteY4" fmla="*/ 0 h 1836964"/>
                <a:gd name="connsiteX5" fmla="*/ 2816256 w 2816256"/>
                <a:gd name="connsiteY5" fmla="*/ 918482 h 1836964"/>
                <a:gd name="connsiteX6" fmla="*/ 1897774 w 2816256"/>
                <a:gd name="connsiteY6" fmla="*/ 1836964 h 1836964"/>
                <a:gd name="connsiteX7" fmla="*/ 1459971 w 2816256"/>
                <a:gd name="connsiteY7" fmla="*/ 1726108 h 1836964"/>
                <a:gd name="connsiteX8" fmla="*/ 1408128 w 2816256"/>
                <a:gd name="connsiteY8" fmla="*/ 1694613 h 1836964"/>
                <a:gd name="connsiteX9" fmla="*/ 1356285 w 2816256"/>
                <a:gd name="connsiteY9" fmla="*/ 1726108 h 1836964"/>
                <a:gd name="connsiteX10" fmla="*/ 918482 w 2816256"/>
                <a:gd name="connsiteY10" fmla="*/ 1836964 h 1836964"/>
                <a:gd name="connsiteX11" fmla="*/ 0 w 2816256"/>
                <a:gd name="connsiteY11" fmla="*/ 918482 h 1836964"/>
                <a:gd name="connsiteX12" fmla="*/ 918482 w 2816256"/>
                <a:gd name="connsiteY12"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6256" h="1836964">
                  <a:moveTo>
                    <a:pt x="918482" y="0"/>
                  </a:moveTo>
                  <a:cubicBezTo>
                    <a:pt x="1077002" y="0"/>
                    <a:pt x="1226143" y="40158"/>
                    <a:pt x="1356285" y="110856"/>
                  </a:cubicBezTo>
                  <a:lnTo>
                    <a:pt x="1408128" y="142351"/>
                  </a:lnTo>
                  <a:lnTo>
                    <a:pt x="1459971" y="110856"/>
                  </a:lnTo>
                  <a:cubicBezTo>
                    <a:pt x="1590114" y="40158"/>
                    <a:pt x="1739254" y="0"/>
                    <a:pt x="1897774" y="0"/>
                  </a:cubicBezTo>
                  <a:cubicBezTo>
                    <a:pt x="2405038" y="0"/>
                    <a:pt x="2816256" y="411218"/>
                    <a:pt x="2816256" y="918482"/>
                  </a:cubicBezTo>
                  <a:cubicBezTo>
                    <a:pt x="2816256" y="1425746"/>
                    <a:pt x="2405038" y="1836964"/>
                    <a:pt x="1897774" y="1836964"/>
                  </a:cubicBezTo>
                  <a:cubicBezTo>
                    <a:pt x="1739254" y="1836964"/>
                    <a:pt x="1590114" y="1796806"/>
                    <a:pt x="1459971" y="1726108"/>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7333126" y="2391495"/>
              <a:ext cx="196516" cy="427146"/>
            </a:xfrm>
            <a:prstGeom prst="rect">
              <a:avLst/>
            </a:prstGeom>
            <a:noFill/>
          </p:spPr>
          <p:txBody>
            <a:bodyPr wrap="none" lIns="0" tIns="0" rIns="0" bIns="0" rtlCol="0">
              <a:spAutoFit/>
            </a:bodyPr>
            <a:lstStyle/>
            <a:p>
              <a:r>
                <a:rPr lang="en-AU" sz="2400" b="1" dirty="0"/>
                <a:t>X</a:t>
              </a:r>
            </a:p>
          </p:txBody>
        </p:sp>
        <p:sp>
          <p:nvSpPr>
            <p:cNvPr id="26" name="TextBox 25"/>
            <p:cNvSpPr txBox="1"/>
            <p:nvPr/>
          </p:nvSpPr>
          <p:spPr>
            <a:xfrm>
              <a:off x="9656422" y="2391496"/>
              <a:ext cx="185393" cy="427146"/>
            </a:xfrm>
            <a:prstGeom prst="rect">
              <a:avLst/>
            </a:prstGeom>
            <a:noFill/>
          </p:spPr>
          <p:txBody>
            <a:bodyPr wrap="none" lIns="0" tIns="0" rIns="0" bIns="0" rtlCol="0">
              <a:spAutoFit/>
            </a:bodyPr>
            <a:lstStyle/>
            <a:p>
              <a:r>
                <a:rPr lang="en-AU" sz="2400" b="1" dirty="0"/>
                <a:t>Y</a:t>
              </a:r>
            </a:p>
          </p:txBody>
        </p:sp>
      </p:grpSp>
      <p:grpSp>
        <p:nvGrpSpPr>
          <p:cNvPr id="83" name="Group 82"/>
          <p:cNvGrpSpPr/>
          <p:nvPr/>
        </p:nvGrpSpPr>
        <p:grpSpPr>
          <a:xfrm>
            <a:off x="649244" y="1122148"/>
            <a:ext cx="2435078" cy="1588333"/>
            <a:chOff x="8404194" y="4950279"/>
            <a:chExt cx="2816256" cy="1836964"/>
          </a:xfrm>
        </p:grpSpPr>
        <p:sp>
          <p:nvSpPr>
            <p:cNvPr id="82" name="Freeform: Shape 81"/>
            <p:cNvSpPr/>
            <p:nvPr/>
          </p:nvSpPr>
          <p:spPr>
            <a:xfrm>
              <a:off x="9383486" y="5092630"/>
              <a:ext cx="857672" cy="1552262"/>
            </a:xfrm>
            <a:custGeom>
              <a:avLst/>
              <a:gdLst>
                <a:gd name="connsiteX0" fmla="*/ 428836 w 857672"/>
                <a:gd name="connsiteY0" fmla="*/ 0 h 1552262"/>
                <a:gd name="connsiteX1" fmla="*/ 452722 w 857672"/>
                <a:gd name="connsiteY1" fmla="*/ 14511 h 1552262"/>
                <a:gd name="connsiteX2" fmla="*/ 857672 w 857672"/>
                <a:gd name="connsiteY2" fmla="*/ 776131 h 1552262"/>
                <a:gd name="connsiteX3" fmla="*/ 452722 w 857672"/>
                <a:gd name="connsiteY3" fmla="*/ 1537751 h 1552262"/>
                <a:gd name="connsiteX4" fmla="*/ 428836 w 857672"/>
                <a:gd name="connsiteY4" fmla="*/ 1552262 h 1552262"/>
                <a:gd name="connsiteX5" fmla="*/ 404950 w 857672"/>
                <a:gd name="connsiteY5" fmla="*/ 1537751 h 1552262"/>
                <a:gd name="connsiteX6" fmla="*/ 0 w 857672"/>
                <a:gd name="connsiteY6" fmla="*/ 776131 h 1552262"/>
                <a:gd name="connsiteX7" fmla="*/ 404950 w 857672"/>
                <a:gd name="connsiteY7" fmla="*/ 14511 h 1552262"/>
                <a:gd name="connsiteX8" fmla="*/ 428836 w 857672"/>
                <a:gd name="connsiteY8" fmla="*/ 0 h 155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672" h="1552262">
                  <a:moveTo>
                    <a:pt x="428836" y="0"/>
                  </a:moveTo>
                  <a:lnTo>
                    <a:pt x="452722" y="14511"/>
                  </a:lnTo>
                  <a:cubicBezTo>
                    <a:pt x="697040" y="179569"/>
                    <a:pt x="857672" y="459091"/>
                    <a:pt x="857672" y="776131"/>
                  </a:cubicBezTo>
                  <a:cubicBezTo>
                    <a:pt x="857672" y="1093171"/>
                    <a:pt x="697040" y="1372693"/>
                    <a:pt x="452722" y="1537751"/>
                  </a:cubicBezTo>
                  <a:lnTo>
                    <a:pt x="428836" y="1552262"/>
                  </a:lnTo>
                  <a:lnTo>
                    <a:pt x="404950" y="1537751"/>
                  </a:lnTo>
                  <a:cubicBezTo>
                    <a:pt x="160632" y="1372693"/>
                    <a:pt x="0" y="1093171"/>
                    <a:pt x="0" y="776131"/>
                  </a:cubicBezTo>
                  <a:cubicBezTo>
                    <a:pt x="0" y="459091"/>
                    <a:pt x="160632" y="179569"/>
                    <a:pt x="404950" y="14511"/>
                  </a:cubicBezTo>
                  <a:lnTo>
                    <a:pt x="428836" y="0"/>
                  </a:ln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Shape 80"/>
            <p:cNvSpPr/>
            <p:nvPr/>
          </p:nvSpPr>
          <p:spPr>
            <a:xfrm>
              <a:off x="8404194" y="4950279"/>
              <a:ext cx="1408128" cy="1836964"/>
            </a:xfrm>
            <a:custGeom>
              <a:avLst/>
              <a:gdLst>
                <a:gd name="connsiteX0" fmla="*/ 918482 w 1408128"/>
                <a:gd name="connsiteY0" fmla="*/ 0 h 1836964"/>
                <a:gd name="connsiteX1" fmla="*/ 1356285 w 1408128"/>
                <a:gd name="connsiteY1" fmla="*/ 110856 h 1836964"/>
                <a:gd name="connsiteX2" fmla="*/ 1408128 w 1408128"/>
                <a:gd name="connsiteY2" fmla="*/ 142351 h 1836964"/>
                <a:gd name="connsiteX3" fmla="*/ 1384242 w 1408128"/>
                <a:gd name="connsiteY3" fmla="*/ 156862 h 1836964"/>
                <a:gd name="connsiteX4" fmla="*/ 979292 w 1408128"/>
                <a:gd name="connsiteY4" fmla="*/ 918482 h 1836964"/>
                <a:gd name="connsiteX5" fmla="*/ 1384242 w 1408128"/>
                <a:gd name="connsiteY5" fmla="*/ 1680102 h 1836964"/>
                <a:gd name="connsiteX6" fmla="*/ 1408128 w 1408128"/>
                <a:gd name="connsiteY6" fmla="*/ 1694613 h 1836964"/>
                <a:gd name="connsiteX7" fmla="*/ 1356285 w 1408128"/>
                <a:gd name="connsiteY7" fmla="*/ 1726108 h 1836964"/>
                <a:gd name="connsiteX8" fmla="*/ 918482 w 1408128"/>
                <a:gd name="connsiteY8" fmla="*/ 1836964 h 1836964"/>
                <a:gd name="connsiteX9" fmla="*/ 0 w 1408128"/>
                <a:gd name="connsiteY9" fmla="*/ 918482 h 1836964"/>
                <a:gd name="connsiteX10" fmla="*/ 918482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918482" y="0"/>
                  </a:moveTo>
                  <a:cubicBezTo>
                    <a:pt x="1077002" y="0"/>
                    <a:pt x="1226143" y="40158"/>
                    <a:pt x="1356285" y="110856"/>
                  </a:cubicBezTo>
                  <a:lnTo>
                    <a:pt x="1408128" y="142351"/>
                  </a:lnTo>
                  <a:lnTo>
                    <a:pt x="1384242" y="156862"/>
                  </a:lnTo>
                  <a:cubicBezTo>
                    <a:pt x="1139924" y="321920"/>
                    <a:pt x="979292" y="601442"/>
                    <a:pt x="979292" y="918482"/>
                  </a:cubicBezTo>
                  <a:cubicBezTo>
                    <a:pt x="979292" y="1235522"/>
                    <a:pt x="1139924" y="1515044"/>
                    <a:pt x="1384242" y="1680102"/>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0" name="Freeform: Shape 79"/>
            <p:cNvSpPr/>
            <p:nvPr/>
          </p:nvSpPr>
          <p:spPr>
            <a:xfrm>
              <a:off x="9812322" y="4950279"/>
              <a:ext cx="1408128" cy="1836964"/>
            </a:xfrm>
            <a:custGeom>
              <a:avLst/>
              <a:gdLst>
                <a:gd name="connsiteX0" fmla="*/ 489646 w 1408128"/>
                <a:gd name="connsiteY0" fmla="*/ 0 h 1836964"/>
                <a:gd name="connsiteX1" fmla="*/ 1408128 w 1408128"/>
                <a:gd name="connsiteY1" fmla="*/ 918482 h 1836964"/>
                <a:gd name="connsiteX2" fmla="*/ 489646 w 1408128"/>
                <a:gd name="connsiteY2" fmla="*/ 1836964 h 1836964"/>
                <a:gd name="connsiteX3" fmla="*/ 51843 w 1408128"/>
                <a:gd name="connsiteY3" fmla="*/ 1726108 h 1836964"/>
                <a:gd name="connsiteX4" fmla="*/ 0 w 1408128"/>
                <a:gd name="connsiteY4" fmla="*/ 1694613 h 1836964"/>
                <a:gd name="connsiteX5" fmla="*/ 23886 w 1408128"/>
                <a:gd name="connsiteY5" fmla="*/ 1680102 h 1836964"/>
                <a:gd name="connsiteX6" fmla="*/ 428836 w 1408128"/>
                <a:gd name="connsiteY6" fmla="*/ 918482 h 1836964"/>
                <a:gd name="connsiteX7" fmla="*/ 23886 w 1408128"/>
                <a:gd name="connsiteY7" fmla="*/ 156862 h 1836964"/>
                <a:gd name="connsiteX8" fmla="*/ 0 w 1408128"/>
                <a:gd name="connsiteY8" fmla="*/ 142351 h 1836964"/>
                <a:gd name="connsiteX9" fmla="*/ 51843 w 1408128"/>
                <a:gd name="connsiteY9" fmla="*/ 110856 h 1836964"/>
                <a:gd name="connsiteX10" fmla="*/ 489646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489646" y="0"/>
                  </a:moveTo>
                  <a:cubicBezTo>
                    <a:pt x="996910" y="0"/>
                    <a:pt x="1408128" y="411218"/>
                    <a:pt x="1408128" y="918482"/>
                  </a:cubicBezTo>
                  <a:cubicBezTo>
                    <a:pt x="1408128" y="1425746"/>
                    <a:pt x="996910" y="1836964"/>
                    <a:pt x="489646" y="1836964"/>
                  </a:cubicBezTo>
                  <a:cubicBezTo>
                    <a:pt x="331126" y="1836964"/>
                    <a:pt x="181985" y="1796806"/>
                    <a:pt x="51843" y="1726108"/>
                  </a:cubicBezTo>
                  <a:lnTo>
                    <a:pt x="0" y="1694613"/>
                  </a:lnTo>
                  <a:lnTo>
                    <a:pt x="23886" y="1680102"/>
                  </a:lnTo>
                  <a:cubicBezTo>
                    <a:pt x="268204" y="1515044"/>
                    <a:pt x="428836" y="1235522"/>
                    <a:pt x="428836" y="918482"/>
                  </a:cubicBezTo>
                  <a:cubicBezTo>
                    <a:pt x="428836" y="601442"/>
                    <a:pt x="268204" y="321920"/>
                    <a:pt x="23886" y="156862"/>
                  </a:cubicBezTo>
                  <a:lnTo>
                    <a:pt x="0" y="142351"/>
                  </a:lnTo>
                  <a:lnTo>
                    <a:pt x="51843" y="110856"/>
                  </a:lnTo>
                  <a:cubicBezTo>
                    <a:pt x="181985" y="40158"/>
                    <a:pt x="331126" y="0"/>
                    <a:pt x="489646"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6" name="TextBox 55"/>
            <p:cNvSpPr txBox="1"/>
            <p:nvPr/>
          </p:nvSpPr>
          <p:spPr>
            <a:xfrm>
              <a:off x="8579541" y="5311588"/>
              <a:ext cx="196516" cy="427146"/>
            </a:xfrm>
            <a:prstGeom prst="rect">
              <a:avLst/>
            </a:prstGeom>
            <a:noFill/>
          </p:spPr>
          <p:txBody>
            <a:bodyPr wrap="none" lIns="0" tIns="0" rIns="0" bIns="0" rtlCol="0">
              <a:spAutoFit/>
            </a:bodyPr>
            <a:lstStyle/>
            <a:p>
              <a:r>
                <a:rPr lang="en-AU" sz="2400" b="1" dirty="0"/>
                <a:t>X</a:t>
              </a:r>
            </a:p>
          </p:txBody>
        </p:sp>
        <p:sp>
          <p:nvSpPr>
            <p:cNvPr id="57" name="TextBox 56"/>
            <p:cNvSpPr txBox="1"/>
            <p:nvPr/>
          </p:nvSpPr>
          <p:spPr>
            <a:xfrm>
              <a:off x="10902837" y="5311589"/>
              <a:ext cx="185393" cy="427146"/>
            </a:xfrm>
            <a:prstGeom prst="rect">
              <a:avLst/>
            </a:prstGeom>
            <a:noFill/>
          </p:spPr>
          <p:txBody>
            <a:bodyPr wrap="none" lIns="0" tIns="0" rIns="0" bIns="0" rtlCol="0">
              <a:spAutoFit/>
            </a:bodyPr>
            <a:lstStyle/>
            <a:p>
              <a:r>
                <a:rPr lang="en-AU" sz="2400" b="1" dirty="0"/>
                <a:t>Y</a:t>
              </a:r>
            </a:p>
          </p:txBody>
        </p:sp>
      </p:grpSp>
      <p:grpSp>
        <p:nvGrpSpPr>
          <p:cNvPr id="70" name="Group 69"/>
          <p:cNvGrpSpPr/>
          <p:nvPr/>
        </p:nvGrpSpPr>
        <p:grpSpPr>
          <a:xfrm>
            <a:off x="3393679" y="1135418"/>
            <a:ext cx="2435078" cy="1588333"/>
            <a:chOff x="7157779" y="2497347"/>
            <a:chExt cx="2816256" cy="1836964"/>
          </a:xfrm>
        </p:grpSpPr>
        <p:sp>
          <p:nvSpPr>
            <p:cNvPr id="65" name="Oval 64"/>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TextBox 65"/>
            <p:cNvSpPr txBox="1"/>
            <p:nvPr/>
          </p:nvSpPr>
          <p:spPr>
            <a:xfrm>
              <a:off x="7333126" y="2858656"/>
              <a:ext cx="196516" cy="427146"/>
            </a:xfrm>
            <a:prstGeom prst="rect">
              <a:avLst/>
            </a:prstGeom>
            <a:noFill/>
          </p:spPr>
          <p:txBody>
            <a:bodyPr wrap="none" lIns="0" tIns="0" rIns="0" bIns="0" rtlCol="0">
              <a:spAutoFit/>
            </a:bodyPr>
            <a:lstStyle/>
            <a:p>
              <a:r>
                <a:rPr lang="en-AU" sz="2400" b="1" dirty="0"/>
                <a:t>X</a:t>
              </a:r>
            </a:p>
          </p:txBody>
        </p:sp>
        <p:sp>
          <p:nvSpPr>
            <p:cNvPr id="67" name="TextBox 66"/>
            <p:cNvSpPr txBox="1"/>
            <p:nvPr/>
          </p:nvSpPr>
          <p:spPr>
            <a:xfrm>
              <a:off x="9656422" y="2858657"/>
              <a:ext cx="185393" cy="427146"/>
            </a:xfrm>
            <a:prstGeom prst="rect">
              <a:avLst/>
            </a:prstGeom>
            <a:noFill/>
          </p:spPr>
          <p:txBody>
            <a:bodyPr wrap="none" lIns="0" tIns="0" rIns="0" bIns="0" rtlCol="0">
              <a:spAutoFit/>
            </a:bodyPr>
            <a:lstStyle/>
            <a:p>
              <a:r>
                <a:rPr lang="en-AU" sz="2400" b="1" dirty="0"/>
                <a:t>Y</a:t>
              </a:r>
            </a:p>
          </p:txBody>
        </p:sp>
      </p:grpSp>
      <p:grpSp>
        <p:nvGrpSpPr>
          <p:cNvPr id="75" name="Group 74"/>
          <p:cNvGrpSpPr/>
          <p:nvPr/>
        </p:nvGrpSpPr>
        <p:grpSpPr>
          <a:xfrm>
            <a:off x="6136737" y="1135418"/>
            <a:ext cx="2435078" cy="1588333"/>
            <a:chOff x="5496162" y="1578865"/>
            <a:chExt cx="2816256" cy="1836964"/>
          </a:xfrm>
        </p:grpSpPr>
        <p:sp>
          <p:nvSpPr>
            <p:cNvPr id="71" name="Oval 70"/>
            <p:cNvSpPr/>
            <p:nvPr/>
          </p:nvSpPr>
          <p:spPr>
            <a:xfrm>
              <a:off x="5496162" y="1578865"/>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6475454" y="1578865"/>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TextBox 72"/>
            <p:cNvSpPr txBox="1"/>
            <p:nvPr/>
          </p:nvSpPr>
          <p:spPr>
            <a:xfrm>
              <a:off x="5671509" y="1940174"/>
              <a:ext cx="196516" cy="427146"/>
            </a:xfrm>
            <a:prstGeom prst="rect">
              <a:avLst/>
            </a:prstGeom>
            <a:noFill/>
          </p:spPr>
          <p:txBody>
            <a:bodyPr wrap="none" lIns="0" tIns="0" rIns="0" bIns="0" rtlCol="0">
              <a:spAutoFit/>
            </a:bodyPr>
            <a:lstStyle/>
            <a:p>
              <a:r>
                <a:rPr lang="en-AU" sz="2400" b="1" dirty="0"/>
                <a:t>X</a:t>
              </a:r>
            </a:p>
          </p:txBody>
        </p:sp>
        <p:sp>
          <p:nvSpPr>
            <p:cNvPr id="74" name="TextBox 73"/>
            <p:cNvSpPr txBox="1"/>
            <p:nvPr/>
          </p:nvSpPr>
          <p:spPr>
            <a:xfrm>
              <a:off x="7994805" y="1940175"/>
              <a:ext cx="185393" cy="427146"/>
            </a:xfrm>
            <a:prstGeom prst="rect">
              <a:avLst/>
            </a:prstGeom>
            <a:noFill/>
          </p:spPr>
          <p:txBody>
            <a:bodyPr wrap="none" lIns="0" tIns="0" rIns="0" bIns="0" rtlCol="0">
              <a:spAutoFit/>
            </a:bodyPr>
            <a:lstStyle/>
            <a:p>
              <a:r>
                <a:rPr lang="en-AU" sz="2400" b="1" dirty="0"/>
                <a:t>Y</a:t>
              </a:r>
            </a:p>
          </p:txBody>
        </p:sp>
      </p:grpSp>
      <p:sp>
        <p:nvSpPr>
          <p:cNvPr id="89" name="TextBox 88"/>
          <p:cNvSpPr txBox="1"/>
          <p:nvPr/>
        </p:nvSpPr>
        <p:spPr>
          <a:xfrm>
            <a:off x="1175902" y="2730708"/>
            <a:ext cx="1377300" cy="461665"/>
          </a:xfrm>
          <a:prstGeom prst="rect">
            <a:avLst/>
          </a:prstGeom>
          <a:noFill/>
        </p:spPr>
        <p:txBody>
          <a:bodyPr wrap="none" rtlCol="0">
            <a:spAutoFit/>
          </a:bodyPr>
          <a:lstStyle/>
          <a:p>
            <a:r>
              <a:rPr lang="en-AU" sz="2400" dirty="0"/>
              <a:t>inner join</a:t>
            </a:r>
          </a:p>
        </p:txBody>
      </p:sp>
      <p:sp>
        <p:nvSpPr>
          <p:cNvPr id="90" name="TextBox 89"/>
          <p:cNvSpPr txBox="1"/>
          <p:nvPr/>
        </p:nvSpPr>
        <p:spPr>
          <a:xfrm>
            <a:off x="3706073" y="2730707"/>
            <a:ext cx="1893852" cy="461665"/>
          </a:xfrm>
          <a:prstGeom prst="rect">
            <a:avLst/>
          </a:prstGeom>
          <a:noFill/>
        </p:spPr>
        <p:txBody>
          <a:bodyPr wrap="none" rtlCol="0">
            <a:spAutoFit/>
          </a:bodyPr>
          <a:lstStyle/>
          <a:p>
            <a:r>
              <a:rPr lang="en-AU" sz="2400" dirty="0"/>
              <a:t>left outer join</a:t>
            </a:r>
          </a:p>
        </p:txBody>
      </p:sp>
      <p:sp>
        <p:nvSpPr>
          <p:cNvPr id="91" name="TextBox 90"/>
          <p:cNvSpPr txBox="1"/>
          <p:nvPr/>
        </p:nvSpPr>
        <p:spPr>
          <a:xfrm>
            <a:off x="6325580" y="2710481"/>
            <a:ext cx="2058769" cy="461665"/>
          </a:xfrm>
          <a:prstGeom prst="rect">
            <a:avLst/>
          </a:prstGeom>
          <a:noFill/>
        </p:spPr>
        <p:txBody>
          <a:bodyPr wrap="none" rtlCol="0">
            <a:spAutoFit/>
          </a:bodyPr>
          <a:lstStyle/>
          <a:p>
            <a:r>
              <a:rPr lang="en-AU" sz="2400" dirty="0"/>
              <a:t>right outer join</a:t>
            </a:r>
          </a:p>
        </p:txBody>
      </p:sp>
      <p:sp>
        <p:nvSpPr>
          <p:cNvPr id="92" name="TextBox 91"/>
          <p:cNvSpPr txBox="1"/>
          <p:nvPr/>
        </p:nvSpPr>
        <p:spPr>
          <a:xfrm>
            <a:off x="9162461" y="2747334"/>
            <a:ext cx="1872500" cy="461665"/>
          </a:xfrm>
          <a:prstGeom prst="rect">
            <a:avLst/>
          </a:prstGeom>
          <a:noFill/>
        </p:spPr>
        <p:txBody>
          <a:bodyPr wrap="none" rtlCol="0">
            <a:spAutoFit/>
          </a:bodyPr>
          <a:lstStyle/>
          <a:p>
            <a:r>
              <a:rPr lang="en-AU" sz="2400" dirty="0"/>
              <a:t>full outer join</a:t>
            </a:r>
          </a:p>
        </p:txBody>
      </p:sp>
      <p:graphicFrame>
        <p:nvGraphicFramePr>
          <p:cNvPr id="94" name="Table 93"/>
          <p:cNvGraphicFramePr>
            <a:graphicFrameLocks noGrp="1"/>
          </p:cNvGraphicFramePr>
          <p:nvPr>
            <p:extLst/>
          </p:nvPr>
        </p:nvGraphicFramePr>
        <p:xfrm>
          <a:off x="1965352" y="3466742"/>
          <a:ext cx="7999448" cy="3348175"/>
        </p:xfrm>
        <a:graphic>
          <a:graphicData uri="http://schemas.openxmlformats.org/drawingml/2006/table">
            <a:tbl>
              <a:tblPr>
                <a:tableStyleId>{793D81CF-94F2-401A-BA57-92F5A7B2D0C5}</a:tableStyleId>
              </a:tblPr>
              <a:tblGrid>
                <a:gridCol w="2512223">
                  <a:extLst>
                    <a:ext uri="{9D8B030D-6E8A-4147-A177-3AD203B41FA5}">
                      <a16:colId xmlns:a16="http://schemas.microsoft.com/office/drawing/2014/main" val="20000"/>
                    </a:ext>
                  </a:extLst>
                </a:gridCol>
                <a:gridCol w="5487225">
                  <a:extLst>
                    <a:ext uri="{9D8B030D-6E8A-4147-A177-3AD203B41FA5}">
                      <a16:colId xmlns:a16="http://schemas.microsoft.com/office/drawing/2014/main" val="20001"/>
                    </a:ext>
                  </a:extLst>
                </a:gridCol>
              </a:tblGrid>
              <a:tr h="383995">
                <a:tc>
                  <a:txBody>
                    <a:bodyPr/>
                    <a:lstStyle/>
                    <a:p>
                      <a:pPr algn="ctr" fontAlgn="b"/>
                      <a:r>
                        <a:rPr lang="en-GB" sz="2400" b="1" u="none" strike="noStrike" dirty="0">
                          <a:effectLst/>
                        </a:rPr>
                        <a:t>join type</a:t>
                      </a:r>
                      <a:endParaRPr lang="en-GB" sz="2400" b="1" i="0" u="none" strike="noStrike" dirty="0">
                        <a:solidFill>
                          <a:srgbClr val="000000"/>
                        </a:solidFill>
                        <a:effectLst/>
                        <a:latin typeface="Calibri"/>
                      </a:endParaRPr>
                    </a:p>
                  </a:txBody>
                  <a:tcPr marL="9525" marR="9525" marT="9525" marB="0" anchor="ctr"/>
                </a:tc>
                <a:tc>
                  <a:txBody>
                    <a:bodyPr/>
                    <a:lstStyle/>
                    <a:p>
                      <a:pPr algn="ctr" fontAlgn="b"/>
                      <a:r>
                        <a:rPr lang="en-US" sz="2400" b="1" u="none" strike="noStrike" dirty="0">
                          <a:effectLst/>
                        </a:rPr>
                        <a:t>description</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738302294"/>
                  </a:ext>
                </a:extLst>
              </a:tr>
              <a:tr h="383995">
                <a:tc>
                  <a:txBody>
                    <a:bodyPr/>
                    <a:lstStyle/>
                    <a:p>
                      <a:pPr marL="266700" indent="0" algn="l" fontAlgn="b"/>
                      <a:r>
                        <a:rPr lang="en-GB" sz="2400" u="none" strike="noStrike" dirty="0">
                          <a:effectLst/>
                        </a:rPr>
                        <a:t>inner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Keep only rows that match in both the data frames X and Y</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83995">
                <a:tc>
                  <a:txBody>
                    <a:bodyPr/>
                    <a:lstStyle/>
                    <a:p>
                      <a:pPr marL="266700" indent="0" algn="l" fontAlgn="b"/>
                      <a:r>
                        <a:rPr lang="en-GB" sz="2400" u="none" strike="noStrike" dirty="0">
                          <a:effectLst/>
                        </a:rPr>
                        <a:t>left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Include all the rows from data frame X and only those from Y that match.</a:t>
                      </a:r>
                      <a:endParaRPr lang="en-US"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383995">
                <a:tc>
                  <a:txBody>
                    <a:bodyPr/>
                    <a:lstStyle/>
                    <a:p>
                      <a:pPr marL="266700" indent="0" algn="l" fontAlgn="b"/>
                      <a:r>
                        <a:rPr lang="en-GB" sz="2400" u="none" strike="noStrike" dirty="0">
                          <a:effectLst/>
                        </a:rPr>
                        <a:t>right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Include all the rows from data </a:t>
                      </a:r>
                      <a:r>
                        <a:rPr lang="en-AU" sz="2400"/>
                        <a:t>frame Y </a:t>
                      </a:r>
                      <a:r>
                        <a:rPr lang="en-AU" sz="2400" dirty="0"/>
                        <a:t>and only those from Y that match.</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383995">
                <a:tc>
                  <a:txBody>
                    <a:bodyPr/>
                    <a:lstStyle/>
                    <a:p>
                      <a:pPr marL="266700" indent="0" algn="l" fontAlgn="b"/>
                      <a:r>
                        <a:rPr lang="en-GB" sz="2400" u="none" strike="noStrike" dirty="0">
                          <a:effectLst/>
                        </a:rPr>
                        <a:t>full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Keep all rows from both data frames X </a:t>
                      </a:r>
                    </a:p>
                    <a:p>
                      <a:pPr algn="l" fontAlgn="b"/>
                      <a:r>
                        <a:rPr lang="en-AU" sz="2400" dirty="0"/>
                        <a:t>and Y.</a:t>
                      </a:r>
                      <a:endParaRPr lang="en-US"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bl>
          </a:graphicData>
        </a:graphic>
      </p:graphicFrame>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3" name="Slide Number Placeholder 2">
            <a:extLst>
              <a:ext uri="{FF2B5EF4-FFF2-40B4-BE49-F238E27FC236}">
                <a16:creationId xmlns:a16="http://schemas.microsoft.com/office/drawing/2014/main" id="{CE62AC4C-BD8A-46D0-ACD1-F49DEE989EFC}"/>
              </a:ext>
            </a:extLst>
          </p:cNvPr>
          <p:cNvSpPr>
            <a:spLocks noGrp="1"/>
          </p:cNvSpPr>
          <p:nvPr>
            <p:ph type="sldNum" sz="quarter" idx="12"/>
          </p:nvPr>
        </p:nvSpPr>
        <p:spPr/>
        <p:txBody>
          <a:bodyPr/>
          <a:lstStyle/>
          <a:p>
            <a:fld id="{240D8B34-1B6C-4469-8FEE-10486467FC00}" type="slidenum">
              <a:rPr lang="en-AU" smtClean="0"/>
              <a:t>64</a:t>
            </a:fld>
            <a:endParaRPr lang="en-AU"/>
          </a:p>
        </p:txBody>
      </p:sp>
    </p:spTree>
    <p:extLst>
      <p:ext uri="{BB962C8B-B14F-4D97-AF65-F5344CB8AC3E}">
        <p14:creationId xmlns:p14="http://schemas.microsoft.com/office/powerpoint/2010/main" val="2434014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02249" y="1772783"/>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extLst/>
          </p:nvPr>
        </p:nvGraphicFramePr>
        <p:xfrm>
          <a:off x="2833722" y="1771954"/>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6" name="TextBox 5"/>
          <p:cNvSpPr txBox="1"/>
          <p:nvPr/>
        </p:nvSpPr>
        <p:spPr>
          <a:xfrm>
            <a:off x="702249" y="1464177"/>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2833722" y="1463348"/>
            <a:ext cx="125034" cy="307777"/>
          </a:xfrm>
          <a:prstGeom prst="rect">
            <a:avLst/>
          </a:prstGeom>
          <a:noFill/>
        </p:spPr>
        <p:txBody>
          <a:bodyPr wrap="none" lIns="0" tIns="0" rIns="0" bIns="0" rtlCol="0">
            <a:spAutoFit/>
          </a:bodyPr>
          <a:lstStyle/>
          <a:p>
            <a:r>
              <a:rPr lang="en-AU" sz="2000" dirty="0"/>
              <a:t>Y</a:t>
            </a:r>
          </a:p>
        </p:txBody>
      </p:sp>
      <p:cxnSp>
        <p:nvCxnSpPr>
          <p:cNvPr id="3" name="Straight Arrow Connector 2"/>
          <p:cNvCxnSpPr>
            <a:cxnSpLocks/>
          </p:cNvCxnSpPr>
          <p:nvPr/>
        </p:nvCxnSpPr>
        <p:spPr>
          <a:xfrm>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2401455" y="2535537"/>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1445048" y="4502271"/>
          <a:ext cx="2543751" cy="12192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bl>
          </a:graphicData>
        </a:graphic>
      </p:graphicFrame>
      <p:sp>
        <p:nvSpPr>
          <p:cNvPr id="22" name="TextBox 21"/>
          <p:cNvSpPr txBox="1"/>
          <p:nvPr/>
        </p:nvSpPr>
        <p:spPr>
          <a:xfrm>
            <a:off x="1445049" y="4193665"/>
            <a:ext cx="1367362" cy="307777"/>
          </a:xfrm>
          <a:prstGeom prst="rect">
            <a:avLst/>
          </a:prstGeom>
          <a:noFill/>
        </p:spPr>
        <p:txBody>
          <a:bodyPr wrap="none" lIns="0" tIns="0" rIns="0" bIns="0" rtlCol="0">
            <a:spAutoFit/>
          </a:bodyPr>
          <a:lstStyle/>
          <a:p>
            <a:r>
              <a:rPr lang="en-AU" sz="2000" dirty="0"/>
              <a:t>X inner join Y</a:t>
            </a:r>
          </a:p>
        </p:txBody>
      </p:sp>
      <p:graphicFrame>
        <p:nvGraphicFramePr>
          <p:cNvPr id="23" name="Table 22"/>
          <p:cNvGraphicFramePr>
            <a:graphicFrameLocks noGrp="1"/>
          </p:cNvGraphicFramePr>
          <p:nvPr>
            <p:extLst/>
          </p:nvPr>
        </p:nvGraphicFramePr>
        <p:xfrm>
          <a:off x="7248249" y="1772029"/>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24" name="Table 23"/>
          <p:cNvGraphicFramePr>
            <a:graphicFrameLocks noGrp="1"/>
          </p:cNvGraphicFramePr>
          <p:nvPr>
            <p:extLst/>
          </p:nvPr>
        </p:nvGraphicFramePr>
        <p:xfrm>
          <a:off x="9379722" y="1771200"/>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25" name="TextBox 24"/>
          <p:cNvSpPr txBox="1"/>
          <p:nvPr/>
        </p:nvSpPr>
        <p:spPr>
          <a:xfrm>
            <a:off x="7248249" y="1463423"/>
            <a:ext cx="133050" cy="307777"/>
          </a:xfrm>
          <a:prstGeom prst="rect">
            <a:avLst/>
          </a:prstGeom>
          <a:noFill/>
        </p:spPr>
        <p:txBody>
          <a:bodyPr wrap="none" lIns="0" tIns="0" rIns="0" bIns="0" rtlCol="0">
            <a:spAutoFit/>
          </a:bodyPr>
          <a:lstStyle/>
          <a:p>
            <a:r>
              <a:rPr lang="en-AU" sz="2000" dirty="0"/>
              <a:t>X</a:t>
            </a:r>
          </a:p>
        </p:txBody>
      </p:sp>
      <p:sp>
        <p:nvSpPr>
          <p:cNvPr id="26" name="TextBox 25"/>
          <p:cNvSpPr txBox="1"/>
          <p:nvPr/>
        </p:nvSpPr>
        <p:spPr>
          <a:xfrm>
            <a:off x="9379722" y="1462594"/>
            <a:ext cx="125034" cy="307777"/>
          </a:xfrm>
          <a:prstGeom prst="rect">
            <a:avLst/>
          </a:prstGeom>
          <a:noFill/>
        </p:spPr>
        <p:txBody>
          <a:bodyPr wrap="none" lIns="0" tIns="0" rIns="0" bIns="0" rtlCol="0">
            <a:spAutoFit/>
          </a:bodyPr>
          <a:lstStyle/>
          <a:p>
            <a:r>
              <a:rPr lang="en-AU" sz="2000" dirty="0"/>
              <a:t>Y</a:t>
            </a:r>
          </a:p>
        </p:txBody>
      </p:sp>
      <p:cxnSp>
        <p:nvCxnSpPr>
          <p:cNvPr id="27" name="Straight Arrow Connector 26"/>
          <p:cNvCxnSpPr>
            <a:cxnSpLocks/>
          </p:cNvCxnSpPr>
          <p:nvPr/>
        </p:nvCxnSpPr>
        <p:spPr>
          <a:xfrm>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8947455" y="2534783"/>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nvPr>
        </p:nvGraphicFramePr>
        <p:xfrm>
          <a:off x="7991048" y="4501517"/>
          <a:ext cx="2543751" cy="21336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36036"/>
                  </a:ext>
                </a:extLst>
              </a:tr>
              <a:tr h="207662">
                <a:tc>
                  <a:txBody>
                    <a:bodyPr/>
                    <a:lstStyle/>
                    <a:p>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208571"/>
                  </a:ext>
                </a:extLst>
              </a:tr>
              <a:tr h="20766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1721274"/>
                  </a:ext>
                </a:extLst>
              </a:tr>
            </a:tbl>
          </a:graphicData>
        </a:graphic>
      </p:graphicFrame>
      <p:sp>
        <p:nvSpPr>
          <p:cNvPr id="31" name="TextBox 30"/>
          <p:cNvSpPr txBox="1"/>
          <p:nvPr/>
        </p:nvSpPr>
        <p:spPr>
          <a:xfrm>
            <a:off x="7991049" y="4192911"/>
            <a:ext cx="1781385" cy="307777"/>
          </a:xfrm>
          <a:prstGeom prst="rect">
            <a:avLst/>
          </a:prstGeom>
          <a:noFill/>
        </p:spPr>
        <p:txBody>
          <a:bodyPr wrap="none" lIns="0" tIns="0" rIns="0" bIns="0" rtlCol="0">
            <a:spAutoFit/>
          </a:bodyPr>
          <a:lstStyle/>
          <a:p>
            <a:r>
              <a:rPr lang="en-AU" sz="2000" dirty="0"/>
              <a:t>X full outer join Y</a:t>
            </a:r>
          </a:p>
        </p:txBody>
      </p:sp>
      <p:sp>
        <p:nvSpPr>
          <p:cNvPr id="39" name="TextBox 38"/>
          <p:cNvSpPr txBox="1"/>
          <p:nvPr/>
        </p:nvSpPr>
        <p:spPr>
          <a:xfrm>
            <a:off x="702249" y="876184"/>
            <a:ext cx="153888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inner join</a:t>
            </a:r>
          </a:p>
        </p:txBody>
      </p:sp>
      <p:sp>
        <p:nvSpPr>
          <p:cNvPr id="40" name="TextBox 39"/>
          <p:cNvSpPr txBox="1"/>
          <p:nvPr/>
        </p:nvSpPr>
        <p:spPr>
          <a:xfrm>
            <a:off x="7248249" y="876184"/>
            <a:ext cx="203408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full outer join</a:t>
            </a:r>
          </a:p>
        </p:txBody>
      </p:sp>
      <p:sp>
        <p:nvSpPr>
          <p:cNvPr id="41"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grpSp>
        <p:nvGrpSpPr>
          <p:cNvPr id="48" name="Group 47"/>
          <p:cNvGrpSpPr/>
          <p:nvPr/>
        </p:nvGrpSpPr>
        <p:grpSpPr>
          <a:xfrm>
            <a:off x="2341818" y="708280"/>
            <a:ext cx="1108842" cy="723266"/>
            <a:chOff x="8404194" y="4950279"/>
            <a:chExt cx="2816256" cy="1836964"/>
          </a:xfrm>
        </p:grpSpPr>
        <p:sp>
          <p:nvSpPr>
            <p:cNvPr id="49" name="Freeform: Shape 48"/>
            <p:cNvSpPr/>
            <p:nvPr/>
          </p:nvSpPr>
          <p:spPr>
            <a:xfrm>
              <a:off x="9383486" y="5092630"/>
              <a:ext cx="857672" cy="1552262"/>
            </a:xfrm>
            <a:custGeom>
              <a:avLst/>
              <a:gdLst>
                <a:gd name="connsiteX0" fmla="*/ 428836 w 857672"/>
                <a:gd name="connsiteY0" fmla="*/ 0 h 1552262"/>
                <a:gd name="connsiteX1" fmla="*/ 452722 w 857672"/>
                <a:gd name="connsiteY1" fmla="*/ 14511 h 1552262"/>
                <a:gd name="connsiteX2" fmla="*/ 857672 w 857672"/>
                <a:gd name="connsiteY2" fmla="*/ 776131 h 1552262"/>
                <a:gd name="connsiteX3" fmla="*/ 452722 w 857672"/>
                <a:gd name="connsiteY3" fmla="*/ 1537751 h 1552262"/>
                <a:gd name="connsiteX4" fmla="*/ 428836 w 857672"/>
                <a:gd name="connsiteY4" fmla="*/ 1552262 h 1552262"/>
                <a:gd name="connsiteX5" fmla="*/ 404950 w 857672"/>
                <a:gd name="connsiteY5" fmla="*/ 1537751 h 1552262"/>
                <a:gd name="connsiteX6" fmla="*/ 0 w 857672"/>
                <a:gd name="connsiteY6" fmla="*/ 776131 h 1552262"/>
                <a:gd name="connsiteX7" fmla="*/ 404950 w 857672"/>
                <a:gd name="connsiteY7" fmla="*/ 14511 h 1552262"/>
                <a:gd name="connsiteX8" fmla="*/ 428836 w 857672"/>
                <a:gd name="connsiteY8" fmla="*/ 0 h 155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672" h="1552262">
                  <a:moveTo>
                    <a:pt x="428836" y="0"/>
                  </a:moveTo>
                  <a:lnTo>
                    <a:pt x="452722" y="14511"/>
                  </a:lnTo>
                  <a:cubicBezTo>
                    <a:pt x="697040" y="179569"/>
                    <a:pt x="857672" y="459091"/>
                    <a:pt x="857672" y="776131"/>
                  </a:cubicBezTo>
                  <a:cubicBezTo>
                    <a:pt x="857672" y="1093171"/>
                    <a:pt x="697040" y="1372693"/>
                    <a:pt x="452722" y="1537751"/>
                  </a:cubicBezTo>
                  <a:lnTo>
                    <a:pt x="428836" y="1552262"/>
                  </a:lnTo>
                  <a:lnTo>
                    <a:pt x="404950" y="1537751"/>
                  </a:lnTo>
                  <a:cubicBezTo>
                    <a:pt x="160632" y="1372693"/>
                    <a:pt x="0" y="1093171"/>
                    <a:pt x="0" y="776131"/>
                  </a:cubicBezTo>
                  <a:cubicBezTo>
                    <a:pt x="0" y="459091"/>
                    <a:pt x="160632" y="179569"/>
                    <a:pt x="404950" y="14511"/>
                  </a:cubicBezTo>
                  <a:lnTo>
                    <a:pt x="428836" y="0"/>
                  </a:ln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Freeform: Shape 49"/>
            <p:cNvSpPr/>
            <p:nvPr/>
          </p:nvSpPr>
          <p:spPr>
            <a:xfrm>
              <a:off x="8404194" y="4950279"/>
              <a:ext cx="1408128" cy="1836964"/>
            </a:xfrm>
            <a:custGeom>
              <a:avLst/>
              <a:gdLst>
                <a:gd name="connsiteX0" fmla="*/ 918482 w 1408128"/>
                <a:gd name="connsiteY0" fmla="*/ 0 h 1836964"/>
                <a:gd name="connsiteX1" fmla="*/ 1356285 w 1408128"/>
                <a:gd name="connsiteY1" fmla="*/ 110856 h 1836964"/>
                <a:gd name="connsiteX2" fmla="*/ 1408128 w 1408128"/>
                <a:gd name="connsiteY2" fmla="*/ 142351 h 1836964"/>
                <a:gd name="connsiteX3" fmla="*/ 1384242 w 1408128"/>
                <a:gd name="connsiteY3" fmla="*/ 156862 h 1836964"/>
                <a:gd name="connsiteX4" fmla="*/ 979292 w 1408128"/>
                <a:gd name="connsiteY4" fmla="*/ 918482 h 1836964"/>
                <a:gd name="connsiteX5" fmla="*/ 1384242 w 1408128"/>
                <a:gd name="connsiteY5" fmla="*/ 1680102 h 1836964"/>
                <a:gd name="connsiteX6" fmla="*/ 1408128 w 1408128"/>
                <a:gd name="connsiteY6" fmla="*/ 1694613 h 1836964"/>
                <a:gd name="connsiteX7" fmla="*/ 1356285 w 1408128"/>
                <a:gd name="connsiteY7" fmla="*/ 1726108 h 1836964"/>
                <a:gd name="connsiteX8" fmla="*/ 918482 w 1408128"/>
                <a:gd name="connsiteY8" fmla="*/ 1836964 h 1836964"/>
                <a:gd name="connsiteX9" fmla="*/ 0 w 1408128"/>
                <a:gd name="connsiteY9" fmla="*/ 918482 h 1836964"/>
                <a:gd name="connsiteX10" fmla="*/ 918482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918482" y="0"/>
                  </a:moveTo>
                  <a:cubicBezTo>
                    <a:pt x="1077002" y="0"/>
                    <a:pt x="1226143" y="40158"/>
                    <a:pt x="1356285" y="110856"/>
                  </a:cubicBezTo>
                  <a:lnTo>
                    <a:pt x="1408128" y="142351"/>
                  </a:lnTo>
                  <a:lnTo>
                    <a:pt x="1384242" y="156862"/>
                  </a:lnTo>
                  <a:cubicBezTo>
                    <a:pt x="1139924" y="321920"/>
                    <a:pt x="979292" y="601442"/>
                    <a:pt x="979292" y="918482"/>
                  </a:cubicBezTo>
                  <a:cubicBezTo>
                    <a:pt x="979292" y="1235522"/>
                    <a:pt x="1139924" y="1515044"/>
                    <a:pt x="1384242" y="1680102"/>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Freeform: Shape 50"/>
            <p:cNvSpPr/>
            <p:nvPr/>
          </p:nvSpPr>
          <p:spPr>
            <a:xfrm>
              <a:off x="9812322" y="4950279"/>
              <a:ext cx="1408128" cy="1836964"/>
            </a:xfrm>
            <a:custGeom>
              <a:avLst/>
              <a:gdLst>
                <a:gd name="connsiteX0" fmla="*/ 489646 w 1408128"/>
                <a:gd name="connsiteY0" fmla="*/ 0 h 1836964"/>
                <a:gd name="connsiteX1" fmla="*/ 1408128 w 1408128"/>
                <a:gd name="connsiteY1" fmla="*/ 918482 h 1836964"/>
                <a:gd name="connsiteX2" fmla="*/ 489646 w 1408128"/>
                <a:gd name="connsiteY2" fmla="*/ 1836964 h 1836964"/>
                <a:gd name="connsiteX3" fmla="*/ 51843 w 1408128"/>
                <a:gd name="connsiteY3" fmla="*/ 1726108 h 1836964"/>
                <a:gd name="connsiteX4" fmla="*/ 0 w 1408128"/>
                <a:gd name="connsiteY4" fmla="*/ 1694613 h 1836964"/>
                <a:gd name="connsiteX5" fmla="*/ 23886 w 1408128"/>
                <a:gd name="connsiteY5" fmla="*/ 1680102 h 1836964"/>
                <a:gd name="connsiteX6" fmla="*/ 428836 w 1408128"/>
                <a:gd name="connsiteY6" fmla="*/ 918482 h 1836964"/>
                <a:gd name="connsiteX7" fmla="*/ 23886 w 1408128"/>
                <a:gd name="connsiteY7" fmla="*/ 156862 h 1836964"/>
                <a:gd name="connsiteX8" fmla="*/ 0 w 1408128"/>
                <a:gd name="connsiteY8" fmla="*/ 142351 h 1836964"/>
                <a:gd name="connsiteX9" fmla="*/ 51843 w 1408128"/>
                <a:gd name="connsiteY9" fmla="*/ 110856 h 1836964"/>
                <a:gd name="connsiteX10" fmla="*/ 489646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489646" y="0"/>
                  </a:moveTo>
                  <a:cubicBezTo>
                    <a:pt x="996910" y="0"/>
                    <a:pt x="1408128" y="411218"/>
                    <a:pt x="1408128" y="918482"/>
                  </a:cubicBezTo>
                  <a:cubicBezTo>
                    <a:pt x="1408128" y="1425746"/>
                    <a:pt x="996910" y="1836964"/>
                    <a:pt x="489646" y="1836964"/>
                  </a:cubicBezTo>
                  <a:cubicBezTo>
                    <a:pt x="331126" y="1836964"/>
                    <a:pt x="181985" y="1796806"/>
                    <a:pt x="51843" y="1726108"/>
                  </a:cubicBezTo>
                  <a:lnTo>
                    <a:pt x="0" y="1694613"/>
                  </a:lnTo>
                  <a:lnTo>
                    <a:pt x="23886" y="1680102"/>
                  </a:lnTo>
                  <a:cubicBezTo>
                    <a:pt x="268204" y="1515044"/>
                    <a:pt x="428836" y="1235522"/>
                    <a:pt x="428836" y="918482"/>
                  </a:cubicBezTo>
                  <a:cubicBezTo>
                    <a:pt x="428836" y="601442"/>
                    <a:pt x="268204" y="321920"/>
                    <a:pt x="23886" y="156862"/>
                  </a:cubicBezTo>
                  <a:lnTo>
                    <a:pt x="0" y="142351"/>
                  </a:lnTo>
                  <a:lnTo>
                    <a:pt x="51843" y="110856"/>
                  </a:lnTo>
                  <a:cubicBezTo>
                    <a:pt x="181985" y="40158"/>
                    <a:pt x="331126" y="0"/>
                    <a:pt x="489646"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3" name="TextBox 52"/>
            <p:cNvSpPr txBox="1"/>
            <p:nvPr/>
          </p:nvSpPr>
          <p:spPr>
            <a:xfrm>
              <a:off x="10902837" y="5311589"/>
              <a:ext cx="75" cy="427146"/>
            </a:xfrm>
            <a:prstGeom prst="rect">
              <a:avLst/>
            </a:prstGeom>
            <a:noFill/>
          </p:spPr>
          <p:txBody>
            <a:bodyPr wrap="none" lIns="0" tIns="0" rIns="0" bIns="0" rtlCol="0">
              <a:spAutoFit/>
            </a:bodyPr>
            <a:lstStyle/>
            <a:p>
              <a:endParaRPr lang="en-AU" sz="2400" b="1" dirty="0"/>
            </a:p>
          </p:txBody>
        </p:sp>
      </p:grpSp>
      <p:grpSp>
        <p:nvGrpSpPr>
          <p:cNvPr id="62" name="Group 61"/>
          <p:cNvGrpSpPr/>
          <p:nvPr/>
        </p:nvGrpSpPr>
        <p:grpSpPr>
          <a:xfrm flipV="1">
            <a:off x="9557513" y="691127"/>
            <a:ext cx="1161437" cy="757572"/>
            <a:chOff x="7157779" y="2030186"/>
            <a:chExt cx="2816256" cy="1836964"/>
          </a:xfrm>
        </p:grpSpPr>
        <p:sp>
          <p:nvSpPr>
            <p:cNvPr id="63" name="Freeform: Shape 62"/>
            <p:cNvSpPr/>
            <p:nvPr/>
          </p:nvSpPr>
          <p:spPr>
            <a:xfrm>
              <a:off x="7157779" y="2030186"/>
              <a:ext cx="2816256" cy="1836964"/>
            </a:xfrm>
            <a:custGeom>
              <a:avLst/>
              <a:gdLst>
                <a:gd name="connsiteX0" fmla="*/ 918482 w 2816256"/>
                <a:gd name="connsiteY0" fmla="*/ 0 h 1836964"/>
                <a:gd name="connsiteX1" fmla="*/ 1356285 w 2816256"/>
                <a:gd name="connsiteY1" fmla="*/ 110856 h 1836964"/>
                <a:gd name="connsiteX2" fmla="*/ 1408128 w 2816256"/>
                <a:gd name="connsiteY2" fmla="*/ 142351 h 1836964"/>
                <a:gd name="connsiteX3" fmla="*/ 1459971 w 2816256"/>
                <a:gd name="connsiteY3" fmla="*/ 110856 h 1836964"/>
                <a:gd name="connsiteX4" fmla="*/ 1897774 w 2816256"/>
                <a:gd name="connsiteY4" fmla="*/ 0 h 1836964"/>
                <a:gd name="connsiteX5" fmla="*/ 2816256 w 2816256"/>
                <a:gd name="connsiteY5" fmla="*/ 918482 h 1836964"/>
                <a:gd name="connsiteX6" fmla="*/ 1897774 w 2816256"/>
                <a:gd name="connsiteY6" fmla="*/ 1836964 h 1836964"/>
                <a:gd name="connsiteX7" fmla="*/ 1459971 w 2816256"/>
                <a:gd name="connsiteY7" fmla="*/ 1726108 h 1836964"/>
                <a:gd name="connsiteX8" fmla="*/ 1408128 w 2816256"/>
                <a:gd name="connsiteY8" fmla="*/ 1694613 h 1836964"/>
                <a:gd name="connsiteX9" fmla="*/ 1356285 w 2816256"/>
                <a:gd name="connsiteY9" fmla="*/ 1726108 h 1836964"/>
                <a:gd name="connsiteX10" fmla="*/ 918482 w 2816256"/>
                <a:gd name="connsiteY10" fmla="*/ 1836964 h 1836964"/>
                <a:gd name="connsiteX11" fmla="*/ 0 w 2816256"/>
                <a:gd name="connsiteY11" fmla="*/ 918482 h 1836964"/>
                <a:gd name="connsiteX12" fmla="*/ 918482 w 2816256"/>
                <a:gd name="connsiteY12"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6256" h="1836964">
                  <a:moveTo>
                    <a:pt x="918482" y="0"/>
                  </a:moveTo>
                  <a:cubicBezTo>
                    <a:pt x="1077002" y="0"/>
                    <a:pt x="1226143" y="40158"/>
                    <a:pt x="1356285" y="110856"/>
                  </a:cubicBezTo>
                  <a:lnTo>
                    <a:pt x="1408128" y="142351"/>
                  </a:lnTo>
                  <a:lnTo>
                    <a:pt x="1459971" y="110856"/>
                  </a:lnTo>
                  <a:cubicBezTo>
                    <a:pt x="1590114" y="40158"/>
                    <a:pt x="1739254" y="0"/>
                    <a:pt x="1897774" y="0"/>
                  </a:cubicBezTo>
                  <a:cubicBezTo>
                    <a:pt x="2405038" y="0"/>
                    <a:pt x="2816256" y="411218"/>
                    <a:pt x="2816256" y="918482"/>
                  </a:cubicBezTo>
                  <a:cubicBezTo>
                    <a:pt x="2816256" y="1425746"/>
                    <a:pt x="2405038" y="1836964"/>
                    <a:pt x="1897774" y="1836964"/>
                  </a:cubicBezTo>
                  <a:cubicBezTo>
                    <a:pt x="1739254" y="1836964"/>
                    <a:pt x="1590114" y="1796806"/>
                    <a:pt x="1459971" y="1726108"/>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7333126" y="2391495"/>
              <a:ext cx="75" cy="427146"/>
            </a:xfrm>
            <a:prstGeom prst="rect">
              <a:avLst/>
            </a:prstGeom>
            <a:noFill/>
          </p:spPr>
          <p:txBody>
            <a:bodyPr wrap="none" lIns="0" tIns="0" rIns="0" bIns="0" rtlCol="0">
              <a:spAutoFit/>
            </a:bodyPr>
            <a:lstStyle/>
            <a:p>
              <a:endParaRPr lang="en-AU" sz="2400" b="1" dirty="0"/>
            </a:p>
          </p:txBody>
        </p:sp>
        <p:sp>
          <p:nvSpPr>
            <p:cNvPr id="65" name="TextBox 64"/>
            <p:cNvSpPr txBox="1"/>
            <p:nvPr/>
          </p:nvSpPr>
          <p:spPr>
            <a:xfrm>
              <a:off x="9656422" y="2391496"/>
              <a:ext cx="75" cy="427146"/>
            </a:xfrm>
            <a:prstGeom prst="rect">
              <a:avLst/>
            </a:prstGeom>
            <a:noFill/>
          </p:spPr>
          <p:txBody>
            <a:bodyPr wrap="none" lIns="0" tIns="0" rIns="0" bIns="0" rtlCol="0">
              <a:spAutoFit/>
            </a:bodyPr>
            <a:lstStyle/>
            <a:p>
              <a:endParaRPr lang="en-AU" sz="2400" b="1" dirty="0"/>
            </a:p>
          </p:txBody>
        </p:sp>
      </p:grpSp>
      <p:sp>
        <p:nvSpPr>
          <p:cNvPr id="8" name="Slide Number Placeholder 7">
            <a:extLst>
              <a:ext uri="{FF2B5EF4-FFF2-40B4-BE49-F238E27FC236}">
                <a16:creationId xmlns:a16="http://schemas.microsoft.com/office/drawing/2014/main" id="{DC438696-65C2-4FFC-810E-6D3A4AA7849F}"/>
              </a:ext>
            </a:extLst>
          </p:cNvPr>
          <p:cNvSpPr>
            <a:spLocks noGrp="1"/>
          </p:cNvSpPr>
          <p:nvPr>
            <p:ph type="sldNum" sz="quarter" idx="12"/>
          </p:nvPr>
        </p:nvSpPr>
        <p:spPr/>
        <p:txBody>
          <a:bodyPr/>
          <a:lstStyle/>
          <a:p>
            <a:fld id="{240D8B34-1B6C-4469-8FEE-10486467FC00}" type="slidenum">
              <a:rPr lang="en-AU" smtClean="0"/>
              <a:t>65</a:t>
            </a:fld>
            <a:endParaRPr lang="en-AU"/>
          </a:p>
        </p:txBody>
      </p:sp>
    </p:spTree>
    <p:extLst>
      <p:ext uri="{BB962C8B-B14F-4D97-AF65-F5344CB8AC3E}">
        <p14:creationId xmlns:p14="http://schemas.microsoft.com/office/powerpoint/2010/main" val="2437517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02249" y="1772783"/>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extLst/>
          </p:nvPr>
        </p:nvGraphicFramePr>
        <p:xfrm>
          <a:off x="2833722" y="1771954"/>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6" name="TextBox 5"/>
          <p:cNvSpPr txBox="1"/>
          <p:nvPr/>
        </p:nvSpPr>
        <p:spPr>
          <a:xfrm>
            <a:off x="702249" y="1464177"/>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2833722" y="1463348"/>
            <a:ext cx="125034" cy="307777"/>
          </a:xfrm>
          <a:prstGeom prst="rect">
            <a:avLst/>
          </a:prstGeom>
          <a:noFill/>
        </p:spPr>
        <p:txBody>
          <a:bodyPr wrap="none" lIns="0" tIns="0" rIns="0" bIns="0" rtlCol="0">
            <a:spAutoFit/>
          </a:bodyPr>
          <a:lstStyle/>
          <a:p>
            <a:r>
              <a:rPr lang="en-AU" sz="2000" dirty="0"/>
              <a:t>Y</a:t>
            </a:r>
          </a:p>
        </p:txBody>
      </p:sp>
      <p:cxnSp>
        <p:nvCxnSpPr>
          <p:cNvPr id="3" name="Straight Arrow Connector 2"/>
          <p:cNvCxnSpPr>
            <a:cxnSpLocks/>
          </p:cNvCxnSpPr>
          <p:nvPr/>
        </p:nvCxnSpPr>
        <p:spPr>
          <a:xfrm>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2401455" y="2535537"/>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1445048" y="4502271"/>
          <a:ext cx="2543751" cy="15240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904193"/>
                  </a:ext>
                </a:extLst>
              </a:tr>
            </a:tbl>
          </a:graphicData>
        </a:graphic>
      </p:graphicFrame>
      <p:sp>
        <p:nvSpPr>
          <p:cNvPr id="22" name="TextBox 21"/>
          <p:cNvSpPr txBox="1"/>
          <p:nvPr/>
        </p:nvSpPr>
        <p:spPr>
          <a:xfrm>
            <a:off x="1445049" y="4193665"/>
            <a:ext cx="1799980" cy="307777"/>
          </a:xfrm>
          <a:prstGeom prst="rect">
            <a:avLst/>
          </a:prstGeom>
          <a:noFill/>
        </p:spPr>
        <p:txBody>
          <a:bodyPr wrap="none" lIns="0" tIns="0" rIns="0" bIns="0" rtlCol="0">
            <a:spAutoFit/>
          </a:bodyPr>
          <a:lstStyle/>
          <a:p>
            <a:r>
              <a:rPr lang="en-AU" sz="2000" dirty="0"/>
              <a:t>X left outer join Y</a:t>
            </a:r>
          </a:p>
        </p:txBody>
      </p:sp>
      <p:graphicFrame>
        <p:nvGraphicFramePr>
          <p:cNvPr id="23" name="Table 22"/>
          <p:cNvGraphicFramePr>
            <a:graphicFrameLocks noGrp="1"/>
          </p:cNvGraphicFramePr>
          <p:nvPr>
            <p:extLst/>
          </p:nvPr>
        </p:nvGraphicFramePr>
        <p:xfrm>
          <a:off x="7248249" y="1772029"/>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24" name="Table 23"/>
          <p:cNvGraphicFramePr>
            <a:graphicFrameLocks noGrp="1"/>
          </p:cNvGraphicFramePr>
          <p:nvPr>
            <p:extLst/>
          </p:nvPr>
        </p:nvGraphicFramePr>
        <p:xfrm>
          <a:off x="9379722" y="1771200"/>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25" name="TextBox 24"/>
          <p:cNvSpPr txBox="1"/>
          <p:nvPr/>
        </p:nvSpPr>
        <p:spPr>
          <a:xfrm>
            <a:off x="7248249" y="1463423"/>
            <a:ext cx="133050" cy="307777"/>
          </a:xfrm>
          <a:prstGeom prst="rect">
            <a:avLst/>
          </a:prstGeom>
          <a:noFill/>
        </p:spPr>
        <p:txBody>
          <a:bodyPr wrap="none" lIns="0" tIns="0" rIns="0" bIns="0" rtlCol="0">
            <a:spAutoFit/>
          </a:bodyPr>
          <a:lstStyle/>
          <a:p>
            <a:r>
              <a:rPr lang="en-AU" sz="2000" dirty="0"/>
              <a:t>X</a:t>
            </a:r>
          </a:p>
        </p:txBody>
      </p:sp>
      <p:sp>
        <p:nvSpPr>
          <p:cNvPr id="26" name="TextBox 25"/>
          <p:cNvSpPr txBox="1"/>
          <p:nvPr/>
        </p:nvSpPr>
        <p:spPr>
          <a:xfrm>
            <a:off x="9379722" y="1462594"/>
            <a:ext cx="125034" cy="307777"/>
          </a:xfrm>
          <a:prstGeom prst="rect">
            <a:avLst/>
          </a:prstGeom>
          <a:noFill/>
        </p:spPr>
        <p:txBody>
          <a:bodyPr wrap="none" lIns="0" tIns="0" rIns="0" bIns="0" rtlCol="0">
            <a:spAutoFit/>
          </a:bodyPr>
          <a:lstStyle/>
          <a:p>
            <a:r>
              <a:rPr lang="en-AU" sz="2000" dirty="0"/>
              <a:t>Y</a:t>
            </a:r>
          </a:p>
        </p:txBody>
      </p:sp>
      <p:cxnSp>
        <p:nvCxnSpPr>
          <p:cNvPr id="27" name="Straight Arrow Connector 26"/>
          <p:cNvCxnSpPr>
            <a:cxnSpLocks/>
          </p:cNvCxnSpPr>
          <p:nvPr/>
        </p:nvCxnSpPr>
        <p:spPr>
          <a:xfrm>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8947455" y="2534783"/>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nvPr>
        </p:nvGraphicFramePr>
        <p:xfrm>
          <a:off x="7991048" y="4501517"/>
          <a:ext cx="2543751" cy="18288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208571"/>
                  </a:ext>
                </a:extLst>
              </a:tr>
              <a:tr h="20766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1721274"/>
                  </a:ext>
                </a:extLst>
              </a:tr>
            </a:tbl>
          </a:graphicData>
        </a:graphic>
      </p:graphicFrame>
      <p:sp>
        <p:nvSpPr>
          <p:cNvPr id="31" name="TextBox 30"/>
          <p:cNvSpPr txBox="1"/>
          <p:nvPr/>
        </p:nvSpPr>
        <p:spPr>
          <a:xfrm>
            <a:off x="7991049" y="4192911"/>
            <a:ext cx="1937710" cy="307777"/>
          </a:xfrm>
          <a:prstGeom prst="rect">
            <a:avLst/>
          </a:prstGeom>
          <a:noFill/>
        </p:spPr>
        <p:txBody>
          <a:bodyPr wrap="none" lIns="0" tIns="0" rIns="0" bIns="0" rtlCol="0">
            <a:spAutoFit/>
          </a:bodyPr>
          <a:lstStyle/>
          <a:p>
            <a:r>
              <a:rPr lang="en-AU" sz="2000" dirty="0"/>
              <a:t>X right outer join Y</a:t>
            </a:r>
          </a:p>
        </p:txBody>
      </p:sp>
      <p:sp>
        <p:nvSpPr>
          <p:cNvPr id="39" name="TextBox 38"/>
          <p:cNvSpPr txBox="1"/>
          <p:nvPr/>
        </p:nvSpPr>
        <p:spPr>
          <a:xfrm>
            <a:off x="702249" y="876184"/>
            <a:ext cx="2055434"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left outer join</a:t>
            </a:r>
          </a:p>
        </p:txBody>
      </p:sp>
      <p:sp>
        <p:nvSpPr>
          <p:cNvPr id="40" name="TextBox 39"/>
          <p:cNvSpPr txBox="1"/>
          <p:nvPr/>
        </p:nvSpPr>
        <p:spPr>
          <a:xfrm>
            <a:off x="7248249" y="876184"/>
            <a:ext cx="2220351"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right outer join</a:t>
            </a:r>
          </a:p>
        </p:txBody>
      </p:sp>
      <p:sp>
        <p:nvSpPr>
          <p:cNvPr id="41"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grpSp>
        <p:nvGrpSpPr>
          <p:cNvPr id="8" name="Group 7"/>
          <p:cNvGrpSpPr/>
          <p:nvPr/>
        </p:nvGrpSpPr>
        <p:grpSpPr>
          <a:xfrm>
            <a:off x="4721226" y="2372783"/>
            <a:ext cx="338400" cy="1227217"/>
            <a:chOff x="4721226" y="2372783"/>
            <a:chExt cx="338400" cy="1227217"/>
          </a:xfrm>
          <a:solidFill>
            <a:schemeClr val="tx2">
              <a:lumMod val="40000"/>
              <a:lumOff val="60000"/>
            </a:schemeClr>
          </a:solidFill>
        </p:grpSpPr>
        <p:sp>
          <p:nvSpPr>
            <p:cNvPr id="2" name="Arrow: Left 1"/>
            <p:cNvSpPr/>
            <p:nvPr/>
          </p:nvSpPr>
          <p:spPr>
            <a:xfrm>
              <a:off x="4721226" y="2372783"/>
              <a:ext cx="338400" cy="291600"/>
            </a:xfrm>
            <a:prstGeom prst="leftArrow">
              <a:avLst/>
            </a:prstGeom>
            <a:solidFill>
              <a:schemeClr val="accent5">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sp>
          <p:nvSpPr>
            <p:cNvPr id="32" name="Arrow: Left 31"/>
            <p:cNvSpPr/>
            <p:nvPr/>
          </p:nvSpPr>
          <p:spPr>
            <a:xfrm>
              <a:off x="4721226" y="3308400"/>
              <a:ext cx="338400" cy="291600"/>
            </a:xfrm>
            <a:prstGeom prst="leftArrow">
              <a:avLst/>
            </a:prstGeom>
            <a:solidFill>
              <a:schemeClr val="accent5">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grpSp>
      <p:sp>
        <p:nvSpPr>
          <p:cNvPr id="33" name="Arrow: Left 32"/>
          <p:cNvSpPr/>
          <p:nvPr/>
        </p:nvSpPr>
        <p:spPr>
          <a:xfrm rot="10800000">
            <a:off x="6778137" y="3004429"/>
            <a:ext cx="338400" cy="291600"/>
          </a:xfrm>
          <a:prstGeom prst="lef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grpSp>
        <p:nvGrpSpPr>
          <p:cNvPr id="34" name="Group 33"/>
          <p:cNvGrpSpPr/>
          <p:nvPr/>
        </p:nvGrpSpPr>
        <p:grpSpPr>
          <a:xfrm flipV="1">
            <a:off x="3042152" y="682064"/>
            <a:ext cx="1161437" cy="757572"/>
            <a:chOff x="7157779" y="2497347"/>
            <a:chExt cx="2816256" cy="1836964"/>
          </a:xfrm>
        </p:grpSpPr>
        <p:sp>
          <p:nvSpPr>
            <p:cNvPr id="35" name="Oval 34"/>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7" name="Group 36"/>
          <p:cNvGrpSpPr/>
          <p:nvPr/>
        </p:nvGrpSpPr>
        <p:grpSpPr>
          <a:xfrm rot="10800000" flipV="1">
            <a:off x="9676899" y="680693"/>
            <a:ext cx="1161437" cy="757572"/>
            <a:chOff x="7157779" y="2497347"/>
            <a:chExt cx="2816256" cy="1836964"/>
          </a:xfrm>
        </p:grpSpPr>
        <p:sp>
          <p:nvSpPr>
            <p:cNvPr id="38" name="Oval 37"/>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Slide Number Placeholder 9">
            <a:extLst>
              <a:ext uri="{FF2B5EF4-FFF2-40B4-BE49-F238E27FC236}">
                <a16:creationId xmlns:a16="http://schemas.microsoft.com/office/drawing/2014/main" id="{3B63A329-D407-4EDE-BA98-6511F37D6263}"/>
              </a:ext>
            </a:extLst>
          </p:cNvPr>
          <p:cNvSpPr>
            <a:spLocks noGrp="1"/>
          </p:cNvSpPr>
          <p:nvPr>
            <p:ph type="sldNum" sz="quarter" idx="12"/>
          </p:nvPr>
        </p:nvSpPr>
        <p:spPr/>
        <p:txBody>
          <a:bodyPr/>
          <a:lstStyle/>
          <a:p>
            <a:fld id="{240D8B34-1B6C-4469-8FEE-10486467FC00}" type="slidenum">
              <a:rPr lang="en-AU" smtClean="0"/>
              <a:t>66</a:t>
            </a:fld>
            <a:endParaRPr lang="en-AU"/>
          </a:p>
        </p:txBody>
      </p:sp>
    </p:spTree>
    <p:extLst>
      <p:ext uri="{BB962C8B-B14F-4D97-AF65-F5344CB8AC3E}">
        <p14:creationId xmlns:p14="http://schemas.microsoft.com/office/powerpoint/2010/main" val="40524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28" name="TextBox 27"/>
          <p:cNvSpPr txBox="1"/>
          <p:nvPr/>
        </p:nvSpPr>
        <p:spPr>
          <a:xfrm>
            <a:off x="498000" y="735106"/>
            <a:ext cx="11066400" cy="5968301"/>
          </a:xfrm>
          <a:prstGeom prst="rect">
            <a:avLst/>
          </a:prstGeom>
          <a:noFill/>
        </p:spPr>
        <p:txBody>
          <a:bodyPr wrap="square" rtlCol="0">
            <a:spAutoFit/>
          </a:bodyPr>
          <a:lstStyle/>
          <a:p>
            <a:pPr>
              <a:lnSpc>
                <a:spcPct val="125000"/>
              </a:lnSpc>
              <a:spcBef>
                <a:spcPts val="1000"/>
              </a:spcBef>
            </a:pPr>
            <a:r>
              <a:rPr lang="en-AU" sz="2400" dirty="0">
                <a:cs typeface="Courier New" panose="02070309020205020404" pitchFamily="49" charset="0"/>
              </a:rPr>
              <a:t>Merging two data frames with function:</a:t>
            </a:r>
          </a:p>
          <a:p>
            <a:pPr>
              <a:lnSpc>
                <a:spcPct val="125000"/>
              </a:lnSpc>
              <a:spcBef>
                <a:spcPts val="1000"/>
              </a:spcBef>
            </a:pPr>
            <a:endParaRPr lang="en-AU" sz="2400" dirty="0">
              <a:cs typeface="Courier New" panose="02070309020205020404" pitchFamily="49" charset="0"/>
            </a:endParaRPr>
          </a:p>
          <a:p>
            <a:pPr marL="0" lvl="1" algn="ctr">
              <a:lnSpc>
                <a:spcPct val="125000"/>
              </a:lnSpc>
              <a:spcBef>
                <a:spcPts val="1000"/>
              </a:spcBef>
            </a:pPr>
            <a:r>
              <a:rPr lang="en-AU" sz="2400" b="1" dirty="0">
                <a:latin typeface="Courier New" panose="02070309020205020404" pitchFamily="49" charset="0"/>
                <a:cs typeface="Courier New" panose="02070309020205020404" pitchFamily="49" charset="0"/>
              </a:rPr>
              <a:t>Z &lt;- merge(X, Y, by, </a:t>
            </a:r>
            <a:r>
              <a:rPr lang="en-AU" sz="2400" b="1" dirty="0" err="1">
                <a:latin typeface="Courier New" panose="02070309020205020404" pitchFamily="49" charset="0"/>
                <a:cs typeface="Courier New" panose="02070309020205020404" pitchFamily="49" charset="0"/>
              </a:rPr>
              <a:t>all.x</a:t>
            </a: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all.y</a:t>
            </a:r>
            <a:r>
              <a:rPr lang="en-AU" sz="2400" b="1" dirty="0">
                <a:latin typeface="Courier New" panose="02070309020205020404" pitchFamily="49" charset="0"/>
                <a:cs typeface="Courier New" panose="02070309020205020404" pitchFamily="49" charset="0"/>
              </a:rPr>
              <a:t>)</a:t>
            </a:r>
          </a:p>
          <a:p>
            <a:pPr lvl="1">
              <a:lnSpc>
                <a:spcPct val="125000"/>
              </a:lnSpc>
              <a:spcBef>
                <a:spcPts val="1000"/>
              </a:spcBef>
              <a:tabLst>
                <a:tab pos="627063" algn="l"/>
              </a:tabLst>
            </a:pPr>
            <a:endParaRPr lang="en-AU" sz="2400" b="1" dirty="0">
              <a:latin typeface="Courier New" panose="02070309020205020404" pitchFamily="49" charset="0"/>
              <a:cs typeface="Courier New" panose="02070309020205020404" pitchFamily="49" charset="0"/>
            </a:endParaRP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Z</a:t>
            </a:r>
            <a:r>
              <a:rPr lang="en-AU" sz="2400" dirty="0">
                <a:cs typeface="Courier New" panose="02070309020205020404" pitchFamily="49" charset="0"/>
              </a:rPr>
              <a:t>	 – resulting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X</a:t>
            </a:r>
            <a:r>
              <a:rPr lang="en-AU" sz="2400" dirty="0">
                <a:cs typeface="Courier New" panose="02070309020205020404" pitchFamily="49" charset="0"/>
              </a:rPr>
              <a:t>	 – first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Y</a:t>
            </a:r>
            <a:r>
              <a:rPr lang="en-AU" sz="2400" dirty="0">
                <a:cs typeface="Courier New" panose="02070309020205020404" pitchFamily="49" charset="0"/>
              </a:rPr>
              <a:t>	 – second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by</a:t>
            </a:r>
            <a:r>
              <a:rPr lang="en-AU" sz="2400" dirty="0">
                <a:cs typeface="Courier New" panose="02070309020205020404" pitchFamily="49" charset="0"/>
              </a:rPr>
              <a:t>	 – columns to use for merging</a:t>
            </a:r>
          </a:p>
          <a:p>
            <a:pPr lvl="1">
              <a:spcBef>
                <a:spcPts val="1000"/>
              </a:spcBef>
              <a:tabLst>
                <a:tab pos="627063" algn="l"/>
                <a:tab pos="3048000" algn="l"/>
                <a:tab pos="4305300" algn="l"/>
              </a:tabLst>
            </a:pPr>
            <a:r>
              <a:rPr lang="en-AU" sz="2400" b="1" dirty="0" err="1">
                <a:latin typeface="Courier New" panose="02070309020205020404" pitchFamily="49" charset="0"/>
                <a:cs typeface="Courier New" panose="02070309020205020404" pitchFamily="49" charset="0"/>
              </a:rPr>
              <a:t>all.x</a:t>
            </a: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all.y</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 type of merge</a:t>
            </a:r>
            <a:endParaRPr lang="en-AU" sz="2400" b="1" dirty="0">
              <a:latin typeface="Courier New" panose="02070309020205020404" pitchFamily="49" charset="0"/>
              <a:cs typeface="Courier New" panose="02070309020205020404" pitchFamily="49" charset="0"/>
            </a:endParaRPr>
          </a:p>
          <a:p>
            <a:pPr lvl="1">
              <a:lnSpc>
                <a:spcPct val="125000"/>
              </a:lnSpc>
              <a:spcBef>
                <a:spcPts val="1000"/>
              </a:spcBef>
              <a:tabLst>
                <a:tab pos="627063" algn="l"/>
                <a:tab pos="2959100" algn="l"/>
              </a:tabLst>
            </a:pPr>
            <a:endParaRPr lang="en-AU" sz="2400" b="1" dirty="0">
              <a:latin typeface="Courier New" panose="02070309020205020404" pitchFamily="49" charset="0"/>
              <a:cs typeface="Courier New" panose="02070309020205020404" pitchFamily="49" charset="0"/>
            </a:endParaRPr>
          </a:p>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3" name="Slide Number Placeholder 2">
            <a:extLst>
              <a:ext uri="{FF2B5EF4-FFF2-40B4-BE49-F238E27FC236}">
                <a16:creationId xmlns:a16="http://schemas.microsoft.com/office/drawing/2014/main" id="{D0350251-DEA4-42D8-A0A0-A7E5AA12F55E}"/>
              </a:ext>
            </a:extLst>
          </p:cNvPr>
          <p:cNvSpPr>
            <a:spLocks noGrp="1"/>
          </p:cNvSpPr>
          <p:nvPr>
            <p:ph type="sldNum" sz="quarter" idx="12"/>
          </p:nvPr>
        </p:nvSpPr>
        <p:spPr/>
        <p:txBody>
          <a:bodyPr/>
          <a:lstStyle/>
          <a:p>
            <a:fld id="{240D8B34-1B6C-4469-8FEE-10486467FC00}" type="slidenum">
              <a:rPr lang="en-AU" smtClean="0"/>
              <a:t>67</a:t>
            </a:fld>
            <a:endParaRPr lang="en-AU"/>
          </a:p>
        </p:txBody>
      </p:sp>
    </p:spTree>
    <p:extLst>
      <p:ext uri="{BB962C8B-B14F-4D97-AF65-F5344CB8AC3E}">
        <p14:creationId xmlns:p14="http://schemas.microsoft.com/office/powerpoint/2010/main" val="1873468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517449" y="2149646"/>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07662">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07662">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r h="207662">
                <a:tc>
                  <a:txBody>
                    <a:bodyPr/>
                    <a:lstStyle/>
                    <a:p>
                      <a:r>
                        <a:rPr lang="en-AU" sz="2000" dirty="0"/>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extLst/>
          </p:nvPr>
        </p:nvGraphicFramePr>
        <p:xfrm>
          <a:off x="6326267" y="2149646"/>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67195"/>
                  </a:ext>
                </a:extLst>
              </a:tr>
              <a:tr h="256232">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483793"/>
                  </a:ext>
                </a:extLst>
              </a:tr>
              <a:tr h="256232">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7970516"/>
                  </a:ext>
                </a:extLst>
              </a:tr>
              <a:tr h="256232">
                <a:tc>
                  <a:txBody>
                    <a:bodyPr/>
                    <a:lstStyle/>
                    <a:p>
                      <a:r>
                        <a:rPr lang="en-AU" sz="2000" dirty="0"/>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70693"/>
                  </a:ext>
                </a:extLst>
              </a:tr>
            </a:tbl>
          </a:graphicData>
        </a:graphic>
      </p:graphicFrame>
      <p:sp>
        <p:nvSpPr>
          <p:cNvPr id="6" name="TextBox 5"/>
          <p:cNvSpPr txBox="1"/>
          <p:nvPr/>
        </p:nvSpPr>
        <p:spPr>
          <a:xfrm>
            <a:off x="3517449" y="1841040"/>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6326267" y="1841040"/>
            <a:ext cx="125034" cy="307777"/>
          </a:xfrm>
          <a:prstGeom prst="rect">
            <a:avLst/>
          </a:prstGeom>
          <a:noFill/>
        </p:spPr>
        <p:txBody>
          <a:bodyPr wrap="none" lIns="0" tIns="0" rIns="0" bIns="0" rtlCol="0">
            <a:spAutoFit/>
          </a:bodyPr>
          <a:lstStyle/>
          <a:p>
            <a:r>
              <a:rPr lang="en-AU" sz="2000" dirty="0"/>
              <a:t>Y</a:t>
            </a:r>
          </a:p>
        </p:txBody>
      </p:sp>
      <p:grpSp>
        <p:nvGrpSpPr>
          <p:cNvPr id="17" name="Group 16"/>
          <p:cNvGrpSpPr/>
          <p:nvPr/>
        </p:nvGrpSpPr>
        <p:grpSpPr>
          <a:xfrm>
            <a:off x="3412532" y="1378960"/>
            <a:ext cx="1183850" cy="615968"/>
            <a:chOff x="3369332" y="1069360"/>
            <a:chExt cx="1183850" cy="615968"/>
          </a:xfrm>
        </p:grpSpPr>
        <p:sp>
          <p:nvSpPr>
            <p:cNvPr id="13" name="Arrow: Up 12"/>
            <p:cNvSpPr/>
            <p:nvPr/>
          </p:nvSpPr>
          <p:spPr>
            <a:xfrm rot="10800000">
              <a:off x="3801600" y="1382928"/>
              <a:ext cx="309600" cy="30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3369332" y="1069360"/>
              <a:ext cx="1183850" cy="307777"/>
            </a:xfrm>
            <a:prstGeom prst="rect">
              <a:avLst/>
            </a:prstGeom>
            <a:noFill/>
          </p:spPr>
          <p:txBody>
            <a:bodyPr wrap="none" lIns="0" tIns="0" rIns="0" bIns="0" rtlCol="0">
              <a:spAutoFit/>
            </a:bodyPr>
            <a:lstStyle/>
            <a:p>
              <a:r>
                <a:rPr lang="en-AU" sz="2000" dirty="0"/>
                <a:t>key column</a:t>
              </a:r>
            </a:p>
          </p:txBody>
        </p:sp>
      </p:grpSp>
      <p:grpSp>
        <p:nvGrpSpPr>
          <p:cNvPr id="18" name="Group 17"/>
          <p:cNvGrpSpPr/>
          <p:nvPr/>
        </p:nvGrpSpPr>
        <p:grpSpPr>
          <a:xfrm>
            <a:off x="6222213" y="1378960"/>
            <a:ext cx="1183850" cy="615968"/>
            <a:chOff x="6179013" y="1069360"/>
            <a:chExt cx="1183850" cy="615968"/>
          </a:xfrm>
        </p:grpSpPr>
        <p:sp>
          <p:nvSpPr>
            <p:cNvPr id="14" name="Arrow: Up 13"/>
            <p:cNvSpPr/>
            <p:nvPr/>
          </p:nvSpPr>
          <p:spPr>
            <a:xfrm rot="10800000">
              <a:off x="6616138" y="1382928"/>
              <a:ext cx="309600" cy="30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6179013" y="1069360"/>
              <a:ext cx="1183850" cy="307777"/>
            </a:xfrm>
            <a:prstGeom prst="rect">
              <a:avLst/>
            </a:prstGeom>
            <a:noFill/>
          </p:spPr>
          <p:txBody>
            <a:bodyPr wrap="none" lIns="0" tIns="0" rIns="0" bIns="0" rtlCol="0">
              <a:spAutoFit/>
            </a:bodyPr>
            <a:lstStyle/>
            <a:p>
              <a:r>
                <a:rPr lang="en-AU" sz="2000" dirty="0"/>
                <a:t>key column</a:t>
              </a:r>
            </a:p>
          </p:txBody>
        </p:sp>
      </p:grpSp>
      <p:cxnSp>
        <p:nvCxnSpPr>
          <p:cNvPr id="3" name="Straight Arrow Connector 2"/>
          <p:cNvCxnSpPr/>
          <p:nvPr/>
        </p:nvCxnSpPr>
        <p:spPr>
          <a:xfrm>
            <a:off x="5216655" y="2620800"/>
            <a:ext cx="1109612"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16655" y="2912400"/>
            <a:ext cx="1109612"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5216655" y="2611726"/>
            <a:ext cx="1109612" cy="5922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2" name="Rectangle 1"/>
          <p:cNvSpPr/>
          <p:nvPr/>
        </p:nvSpPr>
        <p:spPr>
          <a:xfrm>
            <a:off x="2883827" y="4626436"/>
            <a:ext cx="5992346" cy="553998"/>
          </a:xfrm>
          <a:prstGeom prst="rect">
            <a:avLst/>
          </a:prstGeom>
        </p:spPr>
        <p:txBody>
          <a:bodyPr wrap="none">
            <a:spAutoFit/>
          </a:bodyPr>
          <a:lstStyle/>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9" name="Slide Number Placeholder 8">
            <a:extLst>
              <a:ext uri="{FF2B5EF4-FFF2-40B4-BE49-F238E27FC236}">
                <a16:creationId xmlns:a16="http://schemas.microsoft.com/office/drawing/2014/main" id="{5E429107-0A17-4DFA-A258-DED14FCF3012}"/>
              </a:ext>
            </a:extLst>
          </p:cNvPr>
          <p:cNvSpPr>
            <a:spLocks noGrp="1"/>
          </p:cNvSpPr>
          <p:nvPr>
            <p:ph type="sldNum" sz="quarter" idx="12"/>
          </p:nvPr>
        </p:nvSpPr>
        <p:spPr/>
        <p:txBody>
          <a:bodyPr/>
          <a:lstStyle/>
          <a:p>
            <a:fld id="{240D8B34-1B6C-4469-8FEE-10486467FC00}" type="slidenum">
              <a:rPr lang="en-AU" smtClean="0"/>
              <a:t>68</a:t>
            </a:fld>
            <a:endParaRPr lang="en-AU"/>
          </a:p>
        </p:txBody>
      </p:sp>
    </p:spTree>
    <p:extLst>
      <p:ext uri="{BB962C8B-B14F-4D97-AF65-F5344CB8AC3E}">
        <p14:creationId xmlns:p14="http://schemas.microsoft.com/office/powerpoint/2010/main" val="725907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Table 93"/>
          <p:cNvGraphicFramePr>
            <a:graphicFrameLocks noGrp="1"/>
          </p:cNvGraphicFramePr>
          <p:nvPr>
            <p:extLst/>
          </p:nvPr>
        </p:nvGraphicFramePr>
        <p:xfrm>
          <a:off x="3097200" y="1638034"/>
          <a:ext cx="5320800" cy="1919975"/>
        </p:xfrm>
        <a:graphic>
          <a:graphicData uri="http://schemas.openxmlformats.org/drawingml/2006/table">
            <a:tbl>
              <a:tblPr>
                <a:tableStyleId>{793D81CF-94F2-401A-BA57-92F5A7B2D0C5}</a:tableStyleId>
              </a:tblPr>
              <a:tblGrid>
                <a:gridCol w="1773600">
                  <a:extLst>
                    <a:ext uri="{9D8B030D-6E8A-4147-A177-3AD203B41FA5}">
                      <a16:colId xmlns:a16="http://schemas.microsoft.com/office/drawing/2014/main" val="20000"/>
                    </a:ext>
                  </a:extLst>
                </a:gridCol>
                <a:gridCol w="1773600">
                  <a:extLst>
                    <a:ext uri="{9D8B030D-6E8A-4147-A177-3AD203B41FA5}">
                      <a16:colId xmlns:a16="http://schemas.microsoft.com/office/drawing/2014/main" val="20001"/>
                    </a:ext>
                  </a:extLst>
                </a:gridCol>
                <a:gridCol w="1773600">
                  <a:extLst>
                    <a:ext uri="{9D8B030D-6E8A-4147-A177-3AD203B41FA5}">
                      <a16:colId xmlns:a16="http://schemas.microsoft.com/office/drawing/2014/main" val="1399396413"/>
                    </a:ext>
                  </a:extLst>
                </a:gridCol>
              </a:tblGrid>
              <a:tr h="383995">
                <a:tc>
                  <a:txBody>
                    <a:bodyPr/>
                    <a:lstStyle/>
                    <a:p>
                      <a:pPr algn="ctr" fontAlgn="b"/>
                      <a:r>
                        <a:rPr lang="en-GB" sz="2400" b="1" u="none" strike="noStrike" dirty="0">
                          <a:effectLst/>
                        </a:rPr>
                        <a:t>join type</a:t>
                      </a:r>
                      <a:endParaRPr lang="en-GB" sz="2400" b="1" i="0" u="none" strike="noStrike" dirty="0">
                        <a:solidFill>
                          <a:srgbClr val="000000"/>
                        </a:solidFill>
                        <a:effectLst/>
                        <a:latin typeface="Calibri"/>
                      </a:endParaRPr>
                    </a:p>
                  </a:txBody>
                  <a:tcPr marL="9525" marR="9525" marT="9525" marB="0" anchor="ctr"/>
                </a:tc>
                <a:tc>
                  <a:txBody>
                    <a:bodyPr/>
                    <a:lstStyle/>
                    <a:p>
                      <a:pPr algn="ctr" fontAlgn="b"/>
                      <a:r>
                        <a:rPr lang="en-US" sz="2400" b="1" u="none" strike="noStrike" dirty="0" err="1">
                          <a:effectLst/>
                        </a:rPr>
                        <a:t>all.x</a:t>
                      </a:r>
                      <a:endParaRPr lang="en-US" sz="2400" b="1" i="0" u="none" strike="noStrike" dirty="0">
                        <a:solidFill>
                          <a:srgbClr val="000000"/>
                        </a:solidFill>
                        <a:effectLst/>
                        <a:latin typeface="Calibri"/>
                      </a:endParaRPr>
                    </a:p>
                  </a:txBody>
                  <a:tcPr marL="9525" marR="9525" marT="9525" marB="0" anchor="ctr"/>
                </a:tc>
                <a:tc>
                  <a:txBody>
                    <a:bodyPr/>
                    <a:lstStyle/>
                    <a:p>
                      <a:pPr algn="ctr" fontAlgn="b"/>
                      <a:r>
                        <a:rPr lang="en-US" sz="2400" b="1" i="0" u="none" strike="noStrike" dirty="0" err="1">
                          <a:solidFill>
                            <a:srgbClr val="000000"/>
                          </a:solidFill>
                          <a:effectLst/>
                          <a:latin typeface="Calibri"/>
                        </a:rPr>
                        <a:t>all.y</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738302294"/>
                  </a:ext>
                </a:extLst>
              </a:tr>
              <a:tr h="383995">
                <a:tc>
                  <a:txBody>
                    <a:bodyPr/>
                    <a:lstStyle/>
                    <a:p>
                      <a:pPr marL="266700" indent="0" algn="l" fontAlgn="b"/>
                      <a:r>
                        <a:rPr lang="en-GB" sz="2400" u="none" strike="noStrike" dirty="0">
                          <a:effectLst/>
                        </a:rPr>
                        <a:t>inner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extLst>
                  <a:ext uri="{0D108BD9-81ED-4DB2-BD59-A6C34878D82A}">
                    <a16:rowId xmlns:a16="http://schemas.microsoft.com/office/drawing/2014/main" val="10001"/>
                  </a:ext>
                </a:extLst>
              </a:tr>
              <a:tr h="383995">
                <a:tc>
                  <a:txBody>
                    <a:bodyPr/>
                    <a:lstStyle/>
                    <a:p>
                      <a:pPr marL="266700" indent="0" algn="l" fontAlgn="b"/>
                      <a:r>
                        <a:rPr lang="en-GB" sz="2400" u="none" strike="noStrike" dirty="0">
                          <a:effectLst/>
                        </a:rPr>
                        <a:t>left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extLst>
                  <a:ext uri="{0D108BD9-81ED-4DB2-BD59-A6C34878D82A}">
                    <a16:rowId xmlns:a16="http://schemas.microsoft.com/office/drawing/2014/main" val="10002"/>
                  </a:ext>
                </a:extLst>
              </a:tr>
              <a:tr h="383995">
                <a:tc>
                  <a:txBody>
                    <a:bodyPr/>
                    <a:lstStyle/>
                    <a:p>
                      <a:pPr marL="266700" indent="0" algn="l" fontAlgn="b"/>
                      <a:r>
                        <a:rPr lang="en-GB" sz="2400" u="none" strike="noStrike" dirty="0">
                          <a:effectLst/>
                        </a:rPr>
                        <a:t>right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extLst>
                  <a:ext uri="{0D108BD9-81ED-4DB2-BD59-A6C34878D82A}">
                    <a16:rowId xmlns:a16="http://schemas.microsoft.com/office/drawing/2014/main" val="10003"/>
                  </a:ext>
                </a:extLst>
              </a:tr>
              <a:tr h="383995">
                <a:tc>
                  <a:txBody>
                    <a:bodyPr/>
                    <a:lstStyle/>
                    <a:p>
                      <a:pPr marL="266700" indent="0" algn="l" fontAlgn="b"/>
                      <a:r>
                        <a:rPr lang="en-GB" sz="2400" u="none" strike="noStrike" dirty="0">
                          <a:effectLst/>
                        </a:rPr>
                        <a:t>full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extLst>
                  <a:ext uri="{0D108BD9-81ED-4DB2-BD59-A6C34878D82A}">
                    <a16:rowId xmlns:a16="http://schemas.microsoft.com/office/drawing/2014/main" val="10004"/>
                  </a:ext>
                </a:extLst>
              </a:tr>
            </a:tbl>
          </a:graphicData>
        </a:graphic>
      </p:graphicFrame>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5" name="Rectangle 4"/>
          <p:cNvSpPr/>
          <p:nvPr/>
        </p:nvSpPr>
        <p:spPr>
          <a:xfrm>
            <a:off x="2667827" y="909571"/>
            <a:ext cx="5992346" cy="553998"/>
          </a:xfrm>
          <a:prstGeom prst="rect">
            <a:avLst/>
          </a:prstGeom>
        </p:spPr>
        <p:txBody>
          <a:bodyPr wrap="none">
            <a:spAutoFit/>
          </a:bodyPr>
          <a:lstStyle/>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6" name="Rectangle 5"/>
          <p:cNvSpPr/>
          <p:nvPr/>
        </p:nvSpPr>
        <p:spPr>
          <a:xfrm>
            <a:off x="0" y="4049274"/>
            <a:ext cx="12025954" cy="2246769"/>
          </a:xfrm>
          <a:prstGeom prst="rect">
            <a:avLst/>
          </a:prstGeom>
        </p:spPr>
        <p:txBody>
          <a:bodyPr wrap="square">
            <a:spAutoFit/>
          </a:bodyPr>
          <a:lstStyle/>
          <a:p>
            <a:pPr marL="0" lvl="1">
              <a:lnSpc>
                <a:spcPct val="125000"/>
              </a:lnSpc>
              <a:spcBef>
                <a:spcPts val="1000"/>
              </a:spcBef>
              <a:tabLst>
                <a:tab pos="1527175" algn="l"/>
                <a:tab pos="2959100" algn="l"/>
              </a:tabLst>
            </a:pPr>
            <a:r>
              <a:rPr lang="en-AU" sz="2300" dirty="0">
                <a:cs typeface="Courier New" panose="02070309020205020404" pitchFamily="49" charset="0"/>
              </a:rPr>
              <a:t>inner: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FALSE,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FALSE)</a:t>
            </a:r>
          </a:p>
          <a:p>
            <a:pPr marL="0" lvl="1">
              <a:lnSpc>
                <a:spcPct val="125000"/>
              </a:lnSpc>
              <a:spcBef>
                <a:spcPts val="1000"/>
              </a:spcBef>
              <a:tabLst>
                <a:tab pos="1527175" algn="l"/>
                <a:tab pos="2959100" algn="l"/>
              </a:tabLst>
            </a:pPr>
            <a:r>
              <a:rPr lang="en-AU" sz="2300" dirty="0">
                <a:cs typeface="Courier New" panose="02070309020205020404" pitchFamily="49" charset="0"/>
              </a:rPr>
              <a:t>left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TRUE,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FALSE)</a:t>
            </a:r>
          </a:p>
          <a:p>
            <a:pPr marL="0" lvl="1">
              <a:lnSpc>
                <a:spcPct val="125000"/>
              </a:lnSpc>
              <a:spcBef>
                <a:spcPts val="1000"/>
              </a:spcBef>
              <a:tabLst>
                <a:tab pos="1527175" algn="l"/>
                <a:tab pos="2959100" algn="l"/>
              </a:tabLst>
            </a:pPr>
            <a:r>
              <a:rPr lang="en-AU" sz="2300" dirty="0">
                <a:cs typeface="Courier New" panose="02070309020205020404" pitchFamily="49" charset="0"/>
              </a:rPr>
              <a:t>right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FALSE,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TRUE)</a:t>
            </a:r>
          </a:p>
          <a:p>
            <a:pPr marL="0" lvl="1">
              <a:lnSpc>
                <a:spcPct val="125000"/>
              </a:lnSpc>
              <a:spcBef>
                <a:spcPts val="1000"/>
              </a:spcBef>
              <a:tabLst>
                <a:tab pos="1527175" algn="l"/>
                <a:tab pos="2959100" algn="l"/>
              </a:tabLst>
            </a:pPr>
            <a:r>
              <a:rPr lang="en-AU" sz="2300" dirty="0">
                <a:cs typeface="Courier New" panose="02070309020205020404" pitchFamily="49" charset="0"/>
              </a:rPr>
              <a:t>full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TRUE,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TRUE)</a:t>
            </a:r>
          </a:p>
        </p:txBody>
      </p:sp>
      <p:sp>
        <p:nvSpPr>
          <p:cNvPr id="3" name="Slide Number Placeholder 2">
            <a:extLst>
              <a:ext uri="{FF2B5EF4-FFF2-40B4-BE49-F238E27FC236}">
                <a16:creationId xmlns:a16="http://schemas.microsoft.com/office/drawing/2014/main" id="{35C6989F-9A8B-455A-8DE2-0C01EA75B060}"/>
              </a:ext>
            </a:extLst>
          </p:cNvPr>
          <p:cNvSpPr>
            <a:spLocks noGrp="1"/>
          </p:cNvSpPr>
          <p:nvPr>
            <p:ph type="sldNum" sz="quarter" idx="12"/>
          </p:nvPr>
        </p:nvSpPr>
        <p:spPr/>
        <p:txBody>
          <a:bodyPr/>
          <a:lstStyle/>
          <a:p>
            <a:fld id="{240D8B34-1B6C-4469-8FEE-10486467FC00}" type="slidenum">
              <a:rPr lang="en-AU" smtClean="0"/>
              <a:t>69</a:t>
            </a:fld>
            <a:endParaRPr lang="en-AU"/>
          </a:p>
        </p:txBody>
      </p:sp>
    </p:spTree>
    <p:extLst>
      <p:ext uri="{BB962C8B-B14F-4D97-AF65-F5344CB8AC3E}">
        <p14:creationId xmlns:p14="http://schemas.microsoft.com/office/powerpoint/2010/main" val="55958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Why R?</a:t>
            </a:r>
          </a:p>
        </p:txBody>
      </p:sp>
      <p:sp>
        <p:nvSpPr>
          <p:cNvPr id="3" name="Content Placeholder 2"/>
          <p:cNvSpPr>
            <a:spLocks noGrp="1"/>
          </p:cNvSpPr>
          <p:nvPr>
            <p:ph idx="1"/>
          </p:nvPr>
        </p:nvSpPr>
        <p:spPr>
          <a:xfrm>
            <a:off x="155388" y="830686"/>
            <a:ext cx="11881224" cy="6027313"/>
          </a:xfrm>
        </p:spPr>
        <p:txBody>
          <a:bodyPr>
            <a:noAutofit/>
          </a:bodyPr>
          <a:lstStyle/>
          <a:p>
            <a:r>
              <a:rPr lang="en-AU" sz="2400" dirty="0"/>
              <a:t>Astounding selection of already written extensions (packages also known as libraries).</a:t>
            </a:r>
          </a:p>
          <a:p>
            <a:pPr marL="0" indent="0">
              <a:buNone/>
            </a:pPr>
            <a:r>
              <a:rPr lang="en-AU" sz="2400" dirty="0"/>
              <a:t>There usually is more than one package available for most problems and tasks you may encounter.</a:t>
            </a:r>
          </a:p>
          <a:p>
            <a:pPr lvl="1"/>
            <a:endParaRPr lang="en-AU" sz="2000" dirty="0"/>
          </a:p>
        </p:txBody>
      </p:sp>
      <p:sp>
        <p:nvSpPr>
          <p:cNvPr id="5" name="Rectangle 4"/>
          <p:cNvSpPr/>
          <p:nvPr/>
        </p:nvSpPr>
        <p:spPr>
          <a:xfrm>
            <a:off x="287656" y="6550223"/>
            <a:ext cx="5143500" cy="307777"/>
          </a:xfrm>
          <a:prstGeom prst="rect">
            <a:avLst/>
          </a:prstGeom>
          <a:solidFill>
            <a:schemeClr val="bg1"/>
          </a:solidFill>
        </p:spPr>
        <p:txBody>
          <a:bodyPr wrap="square">
            <a:spAutoFit/>
          </a:bodyPr>
          <a:lstStyle/>
          <a:p>
            <a:r>
              <a:rPr lang="en-AU" sz="1400" dirty="0">
                <a:hlinkClick r:id="rId2"/>
              </a:rPr>
              <a:t>http://blog.revolutionanalytics.com/2017/01/cran-10000.html</a:t>
            </a:r>
            <a:endParaRPr lang="en-AU" sz="1400" dirty="0"/>
          </a:p>
        </p:txBody>
      </p:sp>
      <p:sp>
        <p:nvSpPr>
          <p:cNvPr id="6" name="TextBox 5"/>
          <p:cNvSpPr txBox="1"/>
          <p:nvPr/>
        </p:nvSpPr>
        <p:spPr>
          <a:xfrm>
            <a:off x="6096000" y="2177179"/>
            <a:ext cx="6017777" cy="3416320"/>
          </a:xfrm>
          <a:prstGeom prst="rect">
            <a:avLst/>
          </a:prstGeom>
          <a:noFill/>
        </p:spPr>
        <p:txBody>
          <a:bodyPr wrap="square" rtlCol="0">
            <a:spAutoFit/>
          </a:bodyPr>
          <a:lstStyle/>
          <a:p>
            <a:r>
              <a:rPr lang="en-AU" sz="2400" b="1" dirty="0"/>
              <a:t>R primary package repositories</a:t>
            </a:r>
          </a:p>
          <a:p>
            <a:pPr marL="342900" indent="-342900">
              <a:buFont typeface="Arial" panose="020B0604020202020204" pitchFamily="34" charset="0"/>
              <a:buChar char="•"/>
            </a:pPr>
            <a:r>
              <a:rPr lang="en-AU" sz="2400" dirty="0"/>
              <a:t>CRAN – the primary one, data from which is plotted on left</a:t>
            </a:r>
          </a:p>
          <a:p>
            <a:pPr marL="342900" indent="-342900">
              <a:buFont typeface="Arial" panose="020B0604020202020204" pitchFamily="34" charset="0"/>
              <a:buChar char="•"/>
            </a:pPr>
            <a:r>
              <a:rPr lang="en-AU" sz="2400" dirty="0"/>
              <a:t>R-Forge – another core repository</a:t>
            </a:r>
          </a:p>
          <a:p>
            <a:pPr marL="342900" indent="-342900">
              <a:buFont typeface="Arial" panose="020B0604020202020204" pitchFamily="34" charset="0"/>
              <a:buChar char="•"/>
            </a:pPr>
            <a:r>
              <a:rPr lang="en-AU" sz="2400" dirty="0"/>
              <a:t>Bioconductor – for the analysis and comprehension of high-throughput genomic data.</a:t>
            </a:r>
          </a:p>
          <a:p>
            <a:pPr marL="342900" indent="-342900">
              <a:buFont typeface="Arial" panose="020B0604020202020204" pitchFamily="34" charset="0"/>
              <a:buChar char="•"/>
            </a:pPr>
            <a:r>
              <a:rPr lang="en-AU" sz="2400" dirty="0"/>
              <a:t>GitHub – growing quickly and gaining popularity</a:t>
            </a:r>
          </a:p>
        </p:txBody>
      </p:sp>
      <p:pic>
        <p:nvPicPr>
          <p:cNvPr id="8" name="Picture 7">
            <a:extLst>
              <a:ext uri="{FF2B5EF4-FFF2-40B4-BE49-F238E27FC236}">
                <a16:creationId xmlns:a16="http://schemas.microsoft.com/office/drawing/2014/main" id="{B55176C8-7508-4B10-8742-C8A19253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34843"/>
            <a:ext cx="6096000" cy="4602480"/>
          </a:xfrm>
          <a:prstGeom prst="rect">
            <a:avLst/>
          </a:prstGeom>
        </p:spPr>
      </p:pic>
      <p:sp>
        <p:nvSpPr>
          <p:cNvPr id="7" name="Slide Number Placeholder 6">
            <a:extLst>
              <a:ext uri="{FF2B5EF4-FFF2-40B4-BE49-F238E27FC236}">
                <a16:creationId xmlns:a16="http://schemas.microsoft.com/office/drawing/2014/main" id="{EF0F25D6-19A0-4665-9DA6-0EB7EFBA6671}"/>
              </a:ext>
            </a:extLst>
          </p:cNvPr>
          <p:cNvSpPr>
            <a:spLocks noGrp="1"/>
          </p:cNvSpPr>
          <p:nvPr>
            <p:ph type="sldNum" sz="quarter" idx="12"/>
          </p:nvPr>
        </p:nvSpPr>
        <p:spPr/>
        <p:txBody>
          <a:bodyPr/>
          <a:lstStyle/>
          <a:p>
            <a:fld id="{240D8B34-1B6C-4469-8FEE-10486467FC00}" type="slidenum">
              <a:rPr lang="en-AU" smtClean="0"/>
              <a:t>7</a:t>
            </a:fld>
            <a:endParaRPr lang="en-AU"/>
          </a:p>
        </p:txBody>
      </p:sp>
    </p:spTree>
    <p:extLst>
      <p:ext uri="{BB962C8B-B14F-4D97-AF65-F5344CB8AC3E}">
        <p14:creationId xmlns:p14="http://schemas.microsoft.com/office/powerpoint/2010/main" val="683304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R Graphics</a:t>
            </a:r>
          </a:p>
        </p:txBody>
      </p:sp>
      <p:sp>
        <p:nvSpPr>
          <p:cNvPr id="3" name="Content Placeholder 2"/>
          <p:cNvSpPr>
            <a:spLocks noGrp="1"/>
          </p:cNvSpPr>
          <p:nvPr>
            <p:ph idx="1"/>
          </p:nvPr>
        </p:nvSpPr>
        <p:spPr>
          <a:xfrm>
            <a:off x="155388" y="896112"/>
            <a:ext cx="11881224" cy="5763276"/>
          </a:xfrm>
        </p:spPr>
        <p:txBody>
          <a:bodyPr>
            <a:noAutofit/>
          </a:bodyPr>
          <a:lstStyle/>
          <a:p>
            <a:pPr marL="0" indent="0">
              <a:buNone/>
            </a:pPr>
            <a:r>
              <a:rPr lang="en-AU" sz="2400" dirty="0"/>
              <a:t>R has vary extensive graphics facilities. The quality of the graphs is often cited as a major reason for using it in preference to other statistical software systems.</a:t>
            </a:r>
          </a:p>
          <a:p>
            <a:pPr marL="0" indent="0">
              <a:buNone/>
            </a:pPr>
            <a:r>
              <a:rPr lang="en-AU" sz="2400" dirty="0"/>
              <a:t>Examples of R basic graphics functions are:</a:t>
            </a:r>
          </a:p>
          <a:p>
            <a:pPr lvl="1"/>
            <a:r>
              <a:rPr lang="en-AU" dirty="0"/>
              <a:t>Pie Charts</a:t>
            </a:r>
          </a:p>
          <a:p>
            <a:pPr lvl="1"/>
            <a:r>
              <a:rPr lang="en-AU" dirty="0"/>
              <a:t>Bar Charts </a:t>
            </a:r>
          </a:p>
          <a:p>
            <a:pPr lvl="1"/>
            <a:r>
              <a:rPr lang="en-AU" dirty="0"/>
              <a:t>Histograms</a:t>
            </a:r>
          </a:p>
          <a:p>
            <a:pPr lvl="1"/>
            <a:r>
              <a:rPr lang="en-AU" dirty="0"/>
              <a:t>Box Plots</a:t>
            </a:r>
          </a:p>
          <a:p>
            <a:pPr lvl="1"/>
            <a:r>
              <a:rPr lang="en-AU" dirty="0"/>
              <a:t>Scatter Plots</a:t>
            </a:r>
          </a:p>
          <a:p>
            <a:pPr lvl="1"/>
            <a:r>
              <a:rPr lang="en-AU" dirty="0"/>
              <a:t>Density Plots</a:t>
            </a:r>
          </a:p>
          <a:p>
            <a:pPr lvl="1"/>
            <a:r>
              <a:rPr lang="en-AU" dirty="0"/>
              <a:t>Time Series Plots</a:t>
            </a:r>
          </a:p>
          <a:p>
            <a:pPr lvl="1"/>
            <a:r>
              <a:rPr lang="en-AU" dirty="0"/>
              <a:t>Surface Plots</a:t>
            </a:r>
          </a:p>
          <a:p>
            <a:pPr marL="0" indent="0">
              <a:buNone/>
            </a:pPr>
            <a:r>
              <a:rPr lang="en-AU" sz="2400" dirty="0"/>
              <a:t>R graphic capabilities are extended by several graphic packages. Many of them were created to facilitate production of specific plots and graph. Others are more generic. Among those the two most popular ones are </a:t>
            </a:r>
            <a:r>
              <a:rPr lang="en-AU" sz="2400" b="1" i="1" dirty="0"/>
              <a:t>lattice</a:t>
            </a:r>
            <a:r>
              <a:rPr lang="en-AU" sz="2400" dirty="0"/>
              <a:t> and </a:t>
            </a:r>
            <a:r>
              <a:rPr lang="en-AU" sz="2400" b="1" i="1" dirty="0"/>
              <a:t>ggplot2</a:t>
            </a:r>
            <a:r>
              <a:rPr lang="en-AU" sz="2400" dirty="0"/>
              <a:t>. We will concentrate on ggplot2 utilizing the concept of </a:t>
            </a:r>
            <a:r>
              <a:rPr lang="en-AU" sz="2400" i="1" dirty="0"/>
              <a:t>Grammar of Graphics</a:t>
            </a:r>
            <a:r>
              <a:rPr lang="en-AU" sz="2400" dirty="0"/>
              <a:t>.</a:t>
            </a:r>
          </a:p>
        </p:txBody>
      </p:sp>
      <p:sp>
        <p:nvSpPr>
          <p:cNvPr id="5" name="Slide Number Placeholder 4">
            <a:extLst>
              <a:ext uri="{FF2B5EF4-FFF2-40B4-BE49-F238E27FC236}">
                <a16:creationId xmlns:a16="http://schemas.microsoft.com/office/drawing/2014/main" id="{BAFBFAF5-29A3-4C5F-97D8-CEBDBB4FF353}"/>
              </a:ext>
            </a:extLst>
          </p:cNvPr>
          <p:cNvSpPr>
            <a:spLocks noGrp="1"/>
          </p:cNvSpPr>
          <p:nvPr>
            <p:ph type="sldNum" sz="quarter" idx="12"/>
          </p:nvPr>
        </p:nvSpPr>
        <p:spPr/>
        <p:txBody>
          <a:bodyPr/>
          <a:lstStyle/>
          <a:p>
            <a:fld id="{240D8B34-1B6C-4469-8FEE-10486467FC00}" type="slidenum">
              <a:rPr lang="en-AU" smtClean="0"/>
              <a:t>70</a:t>
            </a:fld>
            <a:endParaRPr lang="en-AU"/>
          </a:p>
        </p:txBody>
      </p:sp>
    </p:spTree>
    <p:extLst>
      <p:ext uri="{BB962C8B-B14F-4D97-AF65-F5344CB8AC3E}">
        <p14:creationId xmlns:p14="http://schemas.microsoft.com/office/powerpoint/2010/main" val="2241505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Fundamentals</a:t>
            </a:r>
          </a:p>
        </p:txBody>
      </p:sp>
      <p:sp>
        <p:nvSpPr>
          <p:cNvPr id="3" name="Content Placeholder 2"/>
          <p:cNvSpPr>
            <a:spLocks noGrp="1"/>
          </p:cNvSpPr>
          <p:nvPr>
            <p:ph idx="1"/>
          </p:nvPr>
        </p:nvSpPr>
        <p:spPr>
          <a:xfrm>
            <a:off x="155388" y="896112"/>
            <a:ext cx="11881224" cy="5763276"/>
          </a:xfrm>
        </p:spPr>
        <p:txBody>
          <a:bodyPr>
            <a:noAutofit/>
          </a:bodyPr>
          <a:lstStyle/>
          <a:p>
            <a:r>
              <a:rPr lang="en-AU" sz="2400" dirty="0"/>
              <a:t>Uses an underlying </a:t>
            </a:r>
            <a:r>
              <a:rPr lang="en-AU" sz="2400" i="1" dirty="0"/>
              <a:t>grammar of graphics</a:t>
            </a:r>
            <a:r>
              <a:rPr lang="en-AU" sz="2400" dirty="0"/>
              <a:t> to build graphs component-by-component rather than providing pre-made graphs.</a:t>
            </a:r>
          </a:p>
          <a:p>
            <a:r>
              <a:rPr lang="en-AU" sz="2400" dirty="0"/>
              <a:t>Produces layered graphics.</a:t>
            </a:r>
          </a:p>
          <a:p>
            <a:r>
              <a:rPr lang="en-AU" sz="2400" dirty="0"/>
              <a:t>Graph specification at a high level of abstraction.</a:t>
            </a:r>
          </a:p>
          <a:p>
            <a:r>
              <a:rPr lang="en-AU" sz="2400" dirty="0"/>
              <a:t>Builds a graph from concepts rather than recall of commands and options.</a:t>
            </a:r>
          </a:p>
          <a:p>
            <a:r>
              <a:rPr lang="en-AU" sz="2400" dirty="0"/>
              <a:t>Is easy enough to use without any exposure to the underlying grammar.</a:t>
            </a:r>
          </a:p>
          <a:p>
            <a:endParaRPr lang="en-AU" sz="2400" dirty="0"/>
          </a:p>
          <a:p>
            <a:r>
              <a:rPr lang="en-AU" sz="2400" dirty="0"/>
              <a:t>“ggplot2” package must be first installed with command:</a:t>
            </a:r>
          </a:p>
          <a:p>
            <a:pPr marL="0" indent="0" algn="ctr">
              <a:buNone/>
            </a:pPr>
            <a:r>
              <a:rPr lang="en-AU" sz="2400" b="1" dirty="0" err="1">
                <a:latin typeface="Courier New" panose="02070309020205020404" pitchFamily="49" charset="0"/>
                <a:cs typeface="Courier New" panose="02070309020205020404" pitchFamily="49" charset="0"/>
              </a:rPr>
              <a:t>install.packages</a:t>
            </a:r>
            <a:r>
              <a:rPr lang="en-AU" sz="2400" b="1" dirty="0">
                <a:latin typeface="Courier New" panose="02070309020205020404" pitchFamily="49" charset="0"/>
                <a:cs typeface="Courier New" panose="02070309020205020404" pitchFamily="49" charset="0"/>
              </a:rPr>
              <a:t>("ggplot2")</a:t>
            </a:r>
          </a:p>
          <a:p>
            <a:pPr marL="449263" indent="0">
              <a:buNone/>
            </a:pPr>
            <a:r>
              <a:rPr lang="en-AU" sz="2400" dirty="0"/>
              <a:t>The installation needs to be done only once.</a:t>
            </a:r>
          </a:p>
          <a:p>
            <a:pPr marL="342900" indent="-342900"/>
            <a:r>
              <a:rPr lang="en-AU" sz="2400" dirty="0"/>
              <a:t>After installation the package must be ‘loaded’ before it can be used with command:</a:t>
            </a:r>
          </a:p>
          <a:p>
            <a:pPr marL="0" indent="0" algn="ctr">
              <a:buNone/>
            </a:pPr>
            <a:r>
              <a:rPr lang="en-AU" sz="2400" b="1" dirty="0">
                <a:latin typeface="Courier New" panose="02070309020205020404" pitchFamily="49" charset="0"/>
                <a:cs typeface="Courier New" panose="02070309020205020404" pitchFamily="49" charset="0"/>
              </a:rPr>
              <a:t>library(ggplot2)</a:t>
            </a:r>
          </a:p>
          <a:p>
            <a:endParaRPr lang="en-AU" sz="2400" dirty="0"/>
          </a:p>
          <a:p>
            <a:pPr marL="0" indent="0">
              <a:buNone/>
            </a:pPr>
            <a:endParaRPr lang="en-AU" sz="2400" dirty="0"/>
          </a:p>
        </p:txBody>
      </p:sp>
      <p:sp>
        <p:nvSpPr>
          <p:cNvPr id="5" name="Slide Number Placeholder 4">
            <a:extLst>
              <a:ext uri="{FF2B5EF4-FFF2-40B4-BE49-F238E27FC236}">
                <a16:creationId xmlns:a16="http://schemas.microsoft.com/office/drawing/2014/main" id="{D7D76D46-191B-4FF8-994A-E344E7487997}"/>
              </a:ext>
            </a:extLst>
          </p:cNvPr>
          <p:cNvSpPr>
            <a:spLocks noGrp="1"/>
          </p:cNvSpPr>
          <p:nvPr>
            <p:ph type="sldNum" sz="quarter" idx="12"/>
          </p:nvPr>
        </p:nvSpPr>
        <p:spPr/>
        <p:txBody>
          <a:bodyPr/>
          <a:lstStyle/>
          <a:p>
            <a:fld id="{240D8B34-1B6C-4469-8FEE-10486467FC00}" type="slidenum">
              <a:rPr lang="en-AU" smtClean="0"/>
              <a:t>71</a:t>
            </a:fld>
            <a:endParaRPr lang="en-AU"/>
          </a:p>
        </p:txBody>
      </p:sp>
    </p:spTree>
    <p:extLst>
      <p:ext uri="{BB962C8B-B14F-4D97-AF65-F5344CB8AC3E}">
        <p14:creationId xmlns:p14="http://schemas.microsoft.com/office/powerpoint/2010/main" val="1126383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Grammar of Graphics</a:t>
            </a:r>
          </a:p>
        </p:txBody>
      </p:sp>
      <p:sp>
        <p:nvSpPr>
          <p:cNvPr id="3" name="Content Placeholder 2"/>
          <p:cNvSpPr>
            <a:spLocks noGrp="1"/>
          </p:cNvSpPr>
          <p:nvPr>
            <p:ph idx="1"/>
          </p:nvPr>
        </p:nvSpPr>
        <p:spPr>
          <a:xfrm>
            <a:off x="155388" y="896112"/>
            <a:ext cx="11881224" cy="5723519"/>
          </a:xfrm>
        </p:spPr>
        <p:txBody>
          <a:bodyPr>
            <a:noAutofit/>
          </a:bodyPr>
          <a:lstStyle/>
          <a:p>
            <a:pPr marL="0" indent="0">
              <a:buNone/>
            </a:pPr>
            <a:r>
              <a:rPr lang="en-AU" sz="2400" dirty="0"/>
              <a:t>The basic idea: independently specify plot building blocks and combine them to create just about any kind of graphical display you want. Building blocks of a graph include:</a:t>
            </a:r>
          </a:p>
          <a:p>
            <a:pPr lvl="1"/>
            <a:r>
              <a:rPr lang="en-AU" dirty="0"/>
              <a:t>data (from </a:t>
            </a:r>
            <a:r>
              <a:rPr lang="en-AU" b="1" dirty="0" err="1">
                <a:latin typeface="Courier New" panose="02070309020205020404" pitchFamily="49" charset="0"/>
                <a:cs typeface="Courier New" panose="02070309020205020404" pitchFamily="49" charset="0"/>
              </a:rPr>
              <a:t>data.frame</a:t>
            </a:r>
            <a:r>
              <a:rPr lang="en-AU" dirty="0"/>
              <a:t> structure)</a:t>
            </a:r>
          </a:p>
          <a:p>
            <a:pPr lvl="1"/>
            <a:r>
              <a:rPr lang="en-AU" dirty="0"/>
              <a:t>aesthetic mapping</a:t>
            </a:r>
          </a:p>
          <a:p>
            <a:pPr lvl="1"/>
            <a:r>
              <a:rPr lang="en-AU" dirty="0"/>
              <a:t>geometric object</a:t>
            </a:r>
          </a:p>
          <a:p>
            <a:pPr lvl="1"/>
            <a:r>
              <a:rPr lang="en-AU" dirty="0"/>
              <a:t>statistical transformations</a:t>
            </a:r>
          </a:p>
          <a:p>
            <a:pPr lvl="1"/>
            <a:r>
              <a:rPr lang="en-AU" dirty="0"/>
              <a:t>scales</a:t>
            </a:r>
          </a:p>
          <a:p>
            <a:pPr lvl="1"/>
            <a:r>
              <a:rPr lang="en-AU" dirty="0"/>
              <a:t>coordinate system</a:t>
            </a:r>
          </a:p>
          <a:p>
            <a:pPr lvl="1"/>
            <a:r>
              <a:rPr lang="en-AU" dirty="0"/>
              <a:t>faceting</a:t>
            </a:r>
          </a:p>
          <a:p>
            <a:pPr marL="0" indent="0">
              <a:buNone/>
            </a:pPr>
            <a:r>
              <a:rPr lang="en-AU" sz="2400" dirty="0"/>
              <a:t>Grammar of graphics defines the rules of structuring mathematic and aesthetic elements into a meaningful graph.</a:t>
            </a:r>
          </a:p>
          <a:p>
            <a:pPr marL="0" indent="0">
              <a:buNone/>
            </a:pPr>
            <a:r>
              <a:rPr lang="en-AU" sz="2400" dirty="0"/>
              <a:t>A very good introduction to ggplot2 can be found at a UCLA web page:</a:t>
            </a:r>
          </a:p>
          <a:p>
            <a:pPr marL="0" indent="0">
              <a:buNone/>
            </a:pPr>
            <a:r>
              <a:rPr lang="en-AU" sz="2400" dirty="0">
                <a:hlinkClick r:id="rId2"/>
              </a:rPr>
              <a:t>http://stats.idre.ucla.edu/r/seminars/ggplot2_intro</a:t>
            </a:r>
            <a:endParaRPr lang="en-AU" sz="2400" dirty="0"/>
          </a:p>
        </p:txBody>
      </p:sp>
      <p:sp>
        <p:nvSpPr>
          <p:cNvPr id="5" name="Slide Number Placeholder 4">
            <a:extLst>
              <a:ext uri="{FF2B5EF4-FFF2-40B4-BE49-F238E27FC236}">
                <a16:creationId xmlns:a16="http://schemas.microsoft.com/office/drawing/2014/main" id="{A3D63E26-EEF6-4C85-AE42-F39B7BCF6163}"/>
              </a:ext>
            </a:extLst>
          </p:cNvPr>
          <p:cNvSpPr>
            <a:spLocks noGrp="1"/>
          </p:cNvSpPr>
          <p:nvPr>
            <p:ph type="sldNum" sz="quarter" idx="12"/>
          </p:nvPr>
        </p:nvSpPr>
        <p:spPr/>
        <p:txBody>
          <a:bodyPr/>
          <a:lstStyle/>
          <a:p>
            <a:fld id="{240D8B34-1B6C-4469-8FEE-10486467FC00}" type="slidenum">
              <a:rPr lang="en-AU" smtClean="0"/>
              <a:t>72</a:t>
            </a:fld>
            <a:endParaRPr lang="en-AU"/>
          </a:p>
        </p:txBody>
      </p:sp>
    </p:spTree>
    <p:extLst>
      <p:ext uri="{BB962C8B-B14F-4D97-AF65-F5344CB8AC3E}">
        <p14:creationId xmlns:p14="http://schemas.microsoft.com/office/powerpoint/2010/main" val="2713234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Components</a:t>
            </a:r>
          </a:p>
        </p:txBody>
      </p:sp>
      <p:sp>
        <p:nvSpPr>
          <p:cNvPr id="3" name="Content Placeholder 2"/>
          <p:cNvSpPr>
            <a:spLocks noGrp="1"/>
          </p:cNvSpPr>
          <p:nvPr>
            <p:ph idx="1"/>
          </p:nvPr>
        </p:nvSpPr>
        <p:spPr>
          <a:xfrm>
            <a:off x="155388" y="896112"/>
            <a:ext cx="11881224" cy="5723519"/>
          </a:xfrm>
        </p:spPr>
        <p:txBody>
          <a:bodyPr>
            <a:noAutofit/>
          </a:bodyPr>
          <a:lstStyle/>
          <a:p>
            <a:pPr>
              <a:spcBef>
                <a:spcPts val="1200"/>
              </a:spcBef>
            </a:pPr>
            <a:r>
              <a:rPr lang="en-AU" sz="2400" b="1" dirty="0" err="1">
                <a:latin typeface="Courier New" panose="02070309020205020404" pitchFamily="49" charset="0"/>
                <a:cs typeface="Courier New" panose="02070309020205020404" pitchFamily="49" charset="0"/>
              </a:rPr>
              <a:t>data.frame</a:t>
            </a:r>
            <a:r>
              <a:rPr lang="en-AU" sz="2400" dirty="0"/>
              <a:t> structure stores data for the graph.</a:t>
            </a:r>
          </a:p>
          <a:p>
            <a:pPr>
              <a:spcBef>
                <a:spcPts val="1200"/>
              </a:spcBef>
            </a:pPr>
            <a:r>
              <a:rPr lang="en-AU" sz="2400" b="1" dirty="0" err="1">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a:t>
            </a:r>
            <a:r>
              <a:rPr lang="en-AU" sz="2400" dirty="0"/>
              <a:t> function creates the graph (a </a:t>
            </a:r>
            <a:r>
              <a:rPr lang="en-AU" sz="2400" b="1" dirty="0" err="1">
                <a:latin typeface="Courier New" panose="02070309020205020404" pitchFamily="49" charset="0"/>
                <a:cs typeface="Courier New" panose="02070309020205020404" pitchFamily="49" charset="0"/>
              </a:rPr>
              <a:t>ggplot</a:t>
            </a:r>
            <a:r>
              <a:rPr lang="en-AU" sz="2400" dirty="0"/>
              <a:t> object).</a:t>
            </a:r>
          </a:p>
          <a:p>
            <a:pPr>
              <a:spcBef>
                <a:spcPts val="1200"/>
              </a:spcBef>
            </a:pPr>
            <a:r>
              <a:rPr lang="en-AU" sz="2400" b="1" dirty="0" err="1">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a:t>
            </a:r>
            <a:r>
              <a:rPr lang="en-AU" sz="2400" dirty="0"/>
              <a:t> function performs the aesthetic mapping – the visually perceivable components of the graph.</a:t>
            </a:r>
          </a:p>
          <a:p>
            <a:pPr>
              <a:spcBef>
                <a:spcPts val="1200"/>
              </a:spcBef>
            </a:pPr>
            <a:r>
              <a:rPr lang="en-AU" sz="2400" b="1" dirty="0" err="1">
                <a:latin typeface="Courier New" panose="02070309020205020404" pitchFamily="49" charset="0"/>
                <a:cs typeface="Courier New" panose="02070309020205020404" pitchFamily="49" charset="0"/>
              </a:rPr>
              <a:t>geom</a:t>
            </a:r>
            <a:r>
              <a:rPr lang="en-AU" sz="2400" b="1" dirty="0">
                <a:latin typeface="Courier New" panose="02070309020205020404" pitchFamily="49" charset="0"/>
                <a:cs typeface="Courier New" panose="02070309020205020404" pitchFamily="49" charset="0"/>
              </a:rPr>
              <a:t>_</a:t>
            </a:r>
            <a:r>
              <a:rPr lang="en-AU" sz="2400" dirty="0"/>
              <a:t> family of functions renders </a:t>
            </a:r>
            <a:r>
              <a:rPr lang="en-AU" sz="2400" b="1" i="1" dirty="0"/>
              <a:t>layers</a:t>
            </a:r>
            <a:r>
              <a:rPr lang="en-AU" sz="2400" dirty="0"/>
              <a:t> of visual representation of the data</a:t>
            </a:r>
          </a:p>
          <a:p>
            <a:pPr lvl="1">
              <a:spcBef>
                <a:spcPts val="1200"/>
              </a:spcBef>
            </a:pPr>
            <a:r>
              <a:rPr lang="en-AU" b="1" dirty="0" err="1">
                <a:latin typeface="Courier New" panose="02070309020205020404" pitchFamily="49" charset="0"/>
                <a:cs typeface="Courier New" panose="02070309020205020404" pitchFamily="49" charset="0"/>
              </a:rPr>
              <a:t>geom_point</a:t>
            </a:r>
            <a:r>
              <a:rPr lang="en-AU" b="1" dirty="0">
                <a:latin typeface="Courier New" panose="02070309020205020404" pitchFamily="49" charset="0"/>
                <a:cs typeface="Courier New" panose="02070309020205020404" pitchFamily="49" charset="0"/>
              </a:rPr>
              <a:t>()</a:t>
            </a:r>
            <a:r>
              <a:rPr lang="en-AU" dirty="0"/>
              <a:t>	– scatterplot</a:t>
            </a:r>
          </a:p>
          <a:p>
            <a:pPr lvl="1">
              <a:spcBef>
                <a:spcPts val="1200"/>
              </a:spcBef>
            </a:pPr>
            <a:r>
              <a:rPr lang="en-AU" b="1" dirty="0" err="1">
                <a:latin typeface="Courier New" panose="02070309020205020404" pitchFamily="49" charset="0"/>
                <a:cs typeface="Courier New" panose="02070309020205020404" pitchFamily="49" charset="0"/>
              </a:rPr>
              <a:t>geom_area</a:t>
            </a:r>
            <a:r>
              <a:rPr lang="en-AU" b="1" dirty="0">
                <a:latin typeface="Courier New" panose="02070309020205020404" pitchFamily="49" charset="0"/>
                <a:cs typeface="Courier New" panose="02070309020205020404" pitchFamily="49" charset="0"/>
              </a:rPr>
              <a:t>()</a:t>
            </a:r>
            <a:r>
              <a:rPr lang="en-AU" dirty="0"/>
              <a:t>		– graph with a shaded area</a:t>
            </a:r>
          </a:p>
          <a:p>
            <a:pPr lvl="1">
              <a:spcBef>
                <a:spcPts val="1200"/>
              </a:spcBef>
            </a:pPr>
            <a:r>
              <a:rPr lang="en-AU" b="1" dirty="0" err="1">
                <a:latin typeface="Courier New" panose="02070309020205020404" pitchFamily="49" charset="0"/>
                <a:cs typeface="Courier New" panose="02070309020205020404" pitchFamily="49" charset="0"/>
              </a:rPr>
              <a:t>geom_histogram</a:t>
            </a:r>
            <a:r>
              <a:rPr lang="en-AU" b="1" dirty="0">
                <a:latin typeface="Courier New" panose="02070309020205020404" pitchFamily="49" charset="0"/>
                <a:cs typeface="Courier New" panose="02070309020205020404" pitchFamily="49" charset="0"/>
              </a:rPr>
              <a:t>()</a:t>
            </a:r>
            <a:r>
              <a:rPr lang="en-AU" dirty="0"/>
              <a:t>	– histogram</a:t>
            </a:r>
          </a:p>
          <a:p>
            <a:pPr lvl="1">
              <a:spcBef>
                <a:spcPts val="1200"/>
              </a:spcBef>
            </a:pPr>
            <a:r>
              <a:rPr lang="en-AU" b="1" dirty="0" err="1">
                <a:latin typeface="Courier New" panose="02070309020205020404" pitchFamily="49" charset="0"/>
                <a:cs typeface="Courier New" panose="02070309020205020404" pitchFamily="49" charset="0"/>
              </a:rPr>
              <a:t>geom_contour</a:t>
            </a:r>
            <a:r>
              <a:rPr lang="en-AU" b="1" dirty="0">
                <a:latin typeface="Courier New" panose="02070309020205020404" pitchFamily="49" charset="0"/>
                <a:cs typeface="Courier New" panose="02070309020205020404" pitchFamily="49" charset="0"/>
              </a:rPr>
              <a:t>()</a:t>
            </a:r>
            <a:r>
              <a:rPr lang="en-AU" dirty="0"/>
              <a:t> 	– surface contour (as contour on a map)</a:t>
            </a:r>
          </a:p>
          <a:p>
            <a:pPr lvl="1">
              <a:spcBef>
                <a:spcPts val="1200"/>
              </a:spcBef>
            </a:pPr>
            <a:r>
              <a:rPr lang="en-AU" b="1" dirty="0" err="1">
                <a:latin typeface="Courier New" panose="02070309020205020404" pitchFamily="49" charset="0"/>
                <a:cs typeface="Courier New" panose="02070309020205020404" pitchFamily="49" charset="0"/>
              </a:rPr>
              <a:t>geom_density</a:t>
            </a:r>
            <a:r>
              <a:rPr lang="en-AU" b="1" dirty="0">
                <a:latin typeface="Courier New" panose="02070309020205020404" pitchFamily="49" charset="0"/>
                <a:cs typeface="Courier New" panose="02070309020205020404" pitchFamily="49" charset="0"/>
              </a:rPr>
              <a:t>()</a:t>
            </a:r>
            <a:r>
              <a:rPr lang="en-AU" dirty="0"/>
              <a:t> 	– density plots</a:t>
            </a:r>
          </a:p>
          <a:p>
            <a:pPr lvl="1">
              <a:spcBef>
                <a:spcPts val="1200"/>
              </a:spcBef>
            </a:pPr>
            <a:r>
              <a:rPr lang="en-AU" i="1" dirty="0"/>
              <a:t>many more!</a:t>
            </a:r>
          </a:p>
          <a:p>
            <a:pPr marL="0" indent="0">
              <a:spcBef>
                <a:spcPts val="1200"/>
              </a:spcBef>
              <a:buNone/>
            </a:pPr>
            <a:endParaRPr lang="en-AU" sz="2400" dirty="0"/>
          </a:p>
        </p:txBody>
      </p:sp>
      <p:sp>
        <p:nvSpPr>
          <p:cNvPr id="5" name="Slide Number Placeholder 4">
            <a:extLst>
              <a:ext uri="{FF2B5EF4-FFF2-40B4-BE49-F238E27FC236}">
                <a16:creationId xmlns:a16="http://schemas.microsoft.com/office/drawing/2014/main" id="{20EAC737-4F45-42E8-8515-9CC827CE7A7D}"/>
              </a:ext>
            </a:extLst>
          </p:cNvPr>
          <p:cNvSpPr>
            <a:spLocks noGrp="1"/>
          </p:cNvSpPr>
          <p:nvPr>
            <p:ph type="sldNum" sz="quarter" idx="12"/>
          </p:nvPr>
        </p:nvSpPr>
        <p:spPr/>
        <p:txBody>
          <a:bodyPr/>
          <a:lstStyle/>
          <a:p>
            <a:fld id="{240D8B34-1B6C-4469-8FEE-10486467FC00}" type="slidenum">
              <a:rPr lang="en-AU" smtClean="0"/>
              <a:t>73</a:t>
            </a:fld>
            <a:endParaRPr lang="en-AU"/>
          </a:p>
        </p:txBody>
      </p:sp>
    </p:spTree>
    <p:extLst>
      <p:ext uri="{BB962C8B-B14F-4D97-AF65-F5344CB8AC3E}">
        <p14:creationId xmlns:p14="http://schemas.microsoft.com/office/powerpoint/2010/main" val="1546773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Components, Example</a:t>
            </a:r>
          </a:p>
        </p:txBody>
      </p:sp>
      <p:sp>
        <p:nvSpPr>
          <p:cNvPr id="3" name="Content Placeholder 2"/>
          <p:cNvSpPr>
            <a:spLocks noGrp="1"/>
          </p:cNvSpPr>
          <p:nvPr>
            <p:ph idx="1"/>
          </p:nvPr>
        </p:nvSpPr>
        <p:spPr>
          <a:xfrm>
            <a:off x="155388" y="896112"/>
            <a:ext cx="11881224" cy="5723519"/>
          </a:xfrm>
        </p:spPr>
        <p:txBody>
          <a:bodyPr>
            <a:noAutofit/>
          </a:bodyPr>
          <a:lstStyle/>
          <a:p>
            <a:r>
              <a:rPr lang="en-AU" sz="2400" b="1" dirty="0">
                <a:latin typeface="Courier New" panose="02070309020205020404" pitchFamily="49" charset="0"/>
                <a:cs typeface="Courier New" panose="02070309020205020404" pitchFamily="49" charset="0"/>
              </a:rPr>
              <a:t>stat_</a:t>
            </a:r>
            <a:r>
              <a:rPr lang="en-AU" sz="2400" dirty="0"/>
              <a:t> family of functions performs statistical transformation of the data</a:t>
            </a:r>
          </a:p>
          <a:p>
            <a:pPr lvl="1"/>
            <a:r>
              <a:rPr lang="en-AU" b="1" dirty="0" err="1">
                <a:latin typeface="Courier New" panose="02070309020205020404" pitchFamily="49" charset="0"/>
                <a:cs typeface="Courier New" panose="02070309020205020404" pitchFamily="49" charset="0"/>
              </a:rPr>
              <a:t>stat_sum</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counts the number of observations</a:t>
            </a:r>
          </a:p>
          <a:p>
            <a:pPr lvl="1"/>
            <a:r>
              <a:rPr lang="en-AU" b="1" dirty="0" err="1">
                <a:latin typeface="Courier New" panose="02070309020205020404" pitchFamily="49" charset="0"/>
                <a:cs typeface="Courier New" panose="02070309020205020404" pitchFamily="49" charset="0"/>
              </a:rPr>
              <a:t>stat_bin</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a:t>
            </a:r>
            <a:r>
              <a:rPr lang="en-AU" dirty="0"/>
              <a:t>divides continuous variable into bins</a:t>
            </a:r>
            <a:endParaRPr lang="en-AU" dirty="0">
              <a:cs typeface="Courier New" panose="02070309020205020404" pitchFamily="49" charset="0"/>
            </a:endParaRPr>
          </a:p>
          <a:p>
            <a:pPr lvl="1"/>
            <a:r>
              <a:rPr lang="en-AU" b="1" dirty="0" err="1">
                <a:latin typeface="Courier New" panose="02070309020205020404" pitchFamily="49" charset="0"/>
                <a:cs typeface="Courier New" panose="02070309020205020404" pitchFamily="49" charset="0"/>
              </a:rPr>
              <a:t>stat_qq</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quantile-quantile plot</a:t>
            </a:r>
          </a:p>
          <a:p>
            <a:pPr lvl="1"/>
            <a:r>
              <a:rPr lang="en-AU" i="1" dirty="0"/>
              <a:t>many more!</a:t>
            </a:r>
            <a:endParaRPr lang="en-AU" sz="2400" dirty="0"/>
          </a:p>
          <a:p>
            <a:r>
              <a:rPr lang="en-AU" sz="2400" b="1" dirty="0">
                <a:latin typeface="Courier New" panose="02070309020205020404" pitchFamily="49" charset="0"/>
                <a:cs typeface="Courier New" panose="02070309020205020404" pitchFamily="49" charset="0"/>
              </a:rPr>
              <a:t>+</a:t>
            </a:r>
            <a:r>
              <a:rPr lang="en-AU" sz="2400" dirty="0"/>
              <a:t> is the operator to add components, the </a:t>
            </a:r>
            <a:r>
              <a:rPr lang="en-AU" sz="2400" b="1" i="1" dirty="0"/>
              <a:t>layers</a:t>
            </a:r>
            <a:r>
              <a:rPr lang="en-AU" sz="2400" dirty="0"/>
              <a:t> to the </a:t>
            </a:r>
            <a:r>
              <a:rPr lang="en-AU" sz="2400" b="1" dirty="0" err="1">
                <a:latin typeface="Courier New" panose="02070309020205020404" pitchFamily="49" charset="0"/>
                <a:cs typeface="Courier New" panose="02070309020205020404" pitchFamily="49" charset="0"/>
              </a:rPr>
              <a:t>ggplot</a:t>
            </a:r>
            <a:r>
              <a:rPr lang="en-AU" sz="2400" dirty="0"/>
              <a:t> object.</a:t>
            </a:r>
          </a:p>
          <a:p>
            <a:endParaRPr lang="en-AU" sz="2400" dirty="0"/>
          </a:p>
          <a:p>
            <a:r>
              <a:rPr lang="en-AU" sz="2400" dirty="0"/>
              <a:t>Quick example: data frame </a:t>
            </a:r>
            <a:r>
              <a:rPr lang="en-AU" sz="2400" b="1" dirty="0">
                <a:latin typeface="Courier New" panose="02070309020205020404" pitchFamily="49" charset="0"/>
                <a:cs typeface="Courier New" panose="02070309020205020404" pitchFamily="49" charset="0"/>
              </a:rPr>
              <a:t>spider</a:t>
            </a:r>
            <a:r>
              <a:rPr lang="en-AU" sz="2400" dirty="0"/>
              <a:t> with data coming from experiment on comparing spiders weight with size of the web they wave.</a:t>
            </a:r>
          </a:p>
          <a:p>
            <a:endParaRPr lang="en-AU" sz="2400" dirty="0"/>
          </a:p>
          <a:p>
            <a:endParaRPr lang="en-AU" sz="2400" dirty="0"/>
          </a:p>
        </p:txBody>
      </p:sp>
      <p:graphicFrame>
        <p:nvGraphicFramePr>
          <p:cNvPr id="5" name="Table 4">
            <a:extLst>
              <a:ext uri="{FF2B5EF4-FFF2-40B4-BE49-F238E27FC236}">
                <a16:creationId xmlns:a16="http://schemas.microsoft.com/office/drawing/2014/main" id="{E45900D8-407E-43A7-9266-52B9AAD2E96A}"/>
              </a:ext>
            </a:extLst>
          </p:cNvPr>
          <p:cNvGraphicFramePr>
            <a:graphicFrameLocks noGrp="1"/>
          </p:cNvGraphicFramePr>
          <p:nvPr>
            <p:extLst/>
          </p:nvPr>
        </p:nvGraphicFramePr>
        <p:xfrm>
          <a:off x="3157244" y="4826000"/>
          <a:ext cx="5097756" cy="1524000"/>
        </p:xfrm>
        <a:graphic>
          <a:graphicData uri="http://schemas.openxmlformats.org/drawingml/2006/table">
            <a:tbl>
              <a:tblPr firstRow="1" bandRow="1">
                <a:tableStyleId>{2D5ABB26-0587-4C30-8999-92F81FD0307C}</a:tableStyleId>
              </a:tblPr>
              <a:tblGrid>
                <a:gridCol w="1275056">
                  <a:extLst>
                    <a:ext uri="{9D8B030D-6E8A-4147-A177-3AD203B41FA5}">
                      <a16:colId xmlns:a16="http://schemas.microsoft.com/office/drawing/2014/main" val="1361050078"/>
                    </a:ext>
                  </a:extLst>
                </a:gridCol>
                <a:gridCol w="1212850">
                  <a:extLst>
                    <a:ext uri="{9D8B030D-6E8A-4147-A177-3AD203B41FA5}">
                      <a16:colId xmlns:a16="http://schemas.microsoft.com/office/drawing/2014/main" val="2472979836"/>
                    </a:ext>
                  </a:extLst>
                </a:gridCol>
                <a:gridCol w="1250950">
                  <a:extLst>
                    <a:ext uri="{9D8B030D-6E8A-4147-A177-3AD203B41FA5}">
                      <a16:colId xmlns:a16="http://schemas.microsoft.com/office/drawing/2014/main" val="2768673915"/>
                    </a:ext>
                  </a:extLst>
                </a:gridCol>
                <a:gridCol w="1358900">
                  <a:extLst>
                    <a:ext uri="{9D8B030D-6E8A-4147-A177-3AD203B41FA5}">
                      <a16:colId xmlns:a16="http://schemas.microsoft.com/office/drawing/2014/main" val="942268829"/>
                    </a:ext>
                  </a:extLst>
                </a:gridCol>
              </a:tblGrid>
              <a:tr h="207662">
                <a:tc>
                  <a:txBody>
                    <a:bodyPr/>
                    <a:lstStyle/>
                    <a:p>
                      <a:pPr algn="ctr"/>
                      <a:r>
                        <a:rPr lang="en-AU" sz="2000" b="0" dirty="0" err="1"/>
                        <a:t>spider_id</a:t>
                      </a:r>
                      <a:endParaRPr lang="en-AU" sz="20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weight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err="1"/>
                        <a:t>web_dia</a:t>
                      </a:r>
                      <a:endParaRPr lang="en-AU" sz="20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population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t>sp_1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canberra</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07662">
                <a:tc>
                  <a:txBody>
                    <a:bodyPr/>
                    <a:lstStyle/>
                    <a:p>
                      <a:r>
                        <a:rPr lang="en-AU" sz="2000" dirty="0"/>
                        <a:t>sp_2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3.4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32.2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cooma</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07662">
                <a:tc>
                  <a:txBody>
                    <a:bodyPr/>
                    <a:lstStyle/>
                    <a:p>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r h="207662">
                <a:tc>
                  <a:txBody>
                    <a:bodyPr/>
                    <a:lstStyle/>
                    <a:p>
                      <a:r>
                        <a:rPr lang="en-AU" sz="2000" dirty="0"/>
                        <a:t>sp_78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11.2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108.3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jervis</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10621"/>
                  </a:ext>
                </a:extLst>
              </a:tr>
            </a:tbl>
          </a:graphicData>
        </a:graphic>
      </p:graphicFrame>
      <p:sp>
        <p:nvSpPr>
          <p:cNvPr id="6" name="Slide Number Placeholder 5">
            <a:extLst>
              <a:ext uri="{FF2B5EF4-FFF2-40B4-BE49-F238E27FC236}">
                <a16:creationId xmlns:a16="http://schemas.microsoft.com/office/drawing/2014/main" id="{F7646CA6-DBC7-4B20-B66C-27C7FC19DBE1}"/>
              </a:ext>
            </a:extLst>
          </p:cNvPr>
          <p:cNvSpPr>
            <a:spLocks noGrp="1"/>
          </p:cNvSpPr>
          <p:nvPr>
            <p:ph type="sldNum" sz="quarter" idx="12"/>
          </p:nvPr>
        </p:nvSpPr>
        <p:spPr/>
        <p:txBody>
          <a:bodyPr/>
          <a:lstStyle/>
          <a:p>
            <a:fld id="{240D8B34-1B6C-4469-8FEE-10486467FC00}" type="slidenum">
              <a:rPr lang="en-AU" smtClean="0"/>
              <a:t>74</a:t>
            </a:fld>
            <a:endParaRPr lang="en-AU"/>
          </a:p>
        </p:txBody>
      </p:sp>
    </p:spTree>
    <p:extLst>
      <p:ext uri="{BB962C8B-B14F-4D97-AF65-F5344CB8AC3E}">
        <p14:creationId xmlns:p14="http://schemas.microsoft.com/office/powerpoint/2010/main" val="1660036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ggplot2 – Example</a:t>
            </a:r>
          </a:p>
        </p:txBody>
      </p:sp>
      <p:sp>
        <p:nvSpPr>
          <p:cNvPr id="3" name="Content Placeholder 2" descr=" 3"/>
          <p:cNvSpPr>
            <a:spLocks noGrp="1"/>
          </p:cNvSpPr>
          <p:nvPr>
            <p:ph idx="1"/>
          </p:nvPr>
        </p:nvSpPr>
        <p:spPr>
          <a:xfrm>
            <a:off x="155388" y="896112"/>
            <a:ext cx="11881224" cy="5723519"/>
          </a:xfrm>
        </p:spPr>
        <p:txBody>
          <a:bodyPr>
            <a:noAutofit/>
          </a:bodyPr>
          <a:lstStyle/>
          <a:p>
            <a:pPr marL="0" indent="0">
              <a:buNone/>
            </a:pPr>
            <a:r>
              <a:rPr lang="en-AU" sz="2400" dirty="0"/>
              <a:t>We want to make a scatterplot web diameter vs. spider weight and fit a linear model, a line to the data:</a:t>
            </a:r>
          </a:p>
          <a:p>
            <a:pPr marL="0" indent="0">
              <a:buNone/>
            </a:pPr>
            <a:r>
              <a:rPr lang="en-AU" sz="2400" b="1" dirty="0" err="1">
                <a:solidFill>
                  <a:srgbClr val="0000FF"/>
                </a:solidFill>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(data = spider, </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(x = weight, y = </a:t>
            </a:r>
            <a:r>
              <a:rPr lang="en-AU" sz="2400" b="1" dirty="0" err="1">
                <a:latin typeface="Courier New" panose="02070309020205020404" pitchFamily="49" charset="0"/>
                <a:cs typeface="Courier New" panose="02070309020205020404" pitchFamily="49" charset="0"/>
              </a:rPr>
              <a:t>web_dia</a:t>
            </a:r>
            <a:r>
              <a:rPr lang="en-AU" sz="2400" b="1" dirty="0">
                <a:latin typeface="Courier New" panose="02070309020205020404" pitchFamily="49" charset="0"/>
                <a:cs typeface="Courier New" panose="02070309020205020404" pitchFamily="49" charset="0"/>
              </a:rPr>
              <a:t>)) + </a:t>
            </a:r>
          </a:p>
          <a:p>
            <a:pPr marL="450850" indent="0">
              <a:buNone/>
            </a:pPr>
            <a:r>
              <a:rPr lang="en-AU" sz="2400" b="1" dirty="0" err="1">
                <a:solidFill>
                  <a:srgbClr val="0000FF"/>
                </a:solidFill>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a:t>
            </a: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a:extLst>
              <a:ext uri="{FF2B5EF4-FFF2-40B4-BE49-F238E27FC236}">
                <a16:creationId xmlns:a16="http://schemas.microsoft.com/office/drawing/2014/main" id="{A1DFE928-B2AD-438A-BF3B-C06FC716D4C6}"/>
              </a:ext>
            </a:extLst>
          </p:cNvPr>
          <p:cNvPicPr>
            <a:picLocks noChangeAspect="1"/>
          </p:cNvPicPr>
          <p:nvPr/>
        </p:nvPicPr>
        <p:blipFill>
          <a:blip r:embed="rId2"/>
          <a:stretch>
            <a:fillRect/>
          </a:stretch>
        </p:blipFill>
        <p:spPr>
          <a:xfrm>
            <a:off x="6038380" y="2500280"/>
            <a:ext cx="6100808" cy="4357720"/>
          </a:xfrm>
          <a:prstGeom prst="rect">
            <a:avLst/>
          </a:prstGeom>
        </p:spPr>
      </p:pic>
      <p:sp>
        <p:nvSpPr>
          <p:cNvPr id="8" name="TextBox 7">
            <a:extLst>
              <a:ext uri="{FF2B5EF4-FFF2-40B4-BE49-F238E27FC236}">
                <a16:creationId xmlns:a16="http://schemas.microsoft.com/office/drawing/2014/main" id="{98EC5E7E-6993-434F-9191-3AD4E25737C7}"/>
              </a:ext>
            </a:extLst>
          </p:cNvPr>
          <p:cNvSpPr txBox="1"/>
          <p:nvPr/>
        </p:nvSpPr>
        <p:spPr>
          <a:xfrm>
            <a:off x="52812" y="3380881"/>
            <a:ext cx="5616877" cy="2533340"/>
          </a:xfrm>
          <a:prstGeom prst="rect">
            <a:avLst/>
          </a:prstGeom>
          <a:noFill/>
          <a:ln w="28575">
            <a:solidFill>
              <a:schemeClr val="tx1"/>
            </a:solidFill>
          </a:ln>
        </p:spPr>
        <p:txBody>
          <a:bodyPr wrap="none" lIns="180000" tIns="180000" rIns="180000" bIns="180000" rtlCol="0">
            <a:spAutoFit/>
          </a:bodyPr>
          <a:lstStyle/>
          <a:p>
            <a:pPr>
              <a:lnSpc>
                <a:spcPct val="150000"/>
              </a:lnSpc>
            </a:pPr>
            <a:r>
              <a:rPr lang="en-AU" sz="2400" b="1" dirty="0" err="1">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created the graph object</a:t>
            </a:r>
          </a:p>
          <a:p>
            <a:pPr>
              <a:lnSpc>
                <a:spcPct val="150000"/>
              </a:lnSpc>
            </a:pPr>
            <a:r>
              <a:rPr lang="en-AU" sz="2400" b="1" dirty="0" err="1">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specified what is going to be plotted</a:t>
            </a:r>
          </a:p>
          <a:p>
            <a:pPr>
              <a:lnSpc>
                <a:spcPct val="150000"/>
              </a:lnSpc>
            </a:pPr>
            <a:r>
              <a:rPr lang="en-AU" sz="2400" b="1" dirty="0" err="1">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created the scatterplot</a:t>
            </a:r>
          </a:p>
          <a:p>
            <a:pPr>
              <a:lnSpc>
                <a:spcPct val="150000"/>
              </a:lnSpc>
            </a:pPr>
            <a:endParaRPr lang="en-AU" sz="24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58A99D7-A196-43A0-AF3F-DE45E8C3798A}"/>
              </a:ext>
            </a:extLst>
          </p:cNvPr>
          <p:cNvSpPr>
            <a:spLocks noGrp="1"/>
          </p:cNvSpPr>
          <p:nvPr>
            <p:ph type="sldNum" sz="quarter" idx="12"/>
          </p:nvPr>
        </p:nvSpPr>
        <p:spPr/>
        <p:txBody>
          <a:bodyPr/>
          <a:lstStyle/>
          <a:p>
            <a:fld id="{240D8B34-1B6C-4469-8FEE-10486467FC00}" type="slidenum">
              <a:rPr lang="en-AU" smtClean="0"/>
              <a:t>75</a:t>
            </a:fld>
            <a:endParaRPr lang="en-AU"/>
          </a:p>
        </p:txBody>
      </p:sp>
    </p:spTree>
    <p:extLst>
      <p:ext uri="{BB962C8B-B14F-4D97-AF65-F5344CB8AC3E}">
        <p14:creationId xmlns:p14="http://schemas.microsoft.com/office/powerpoint/2010/main" val="21723895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ggplot2 – Example</a:t>
            </a:r>
          </a:p>
        </p:txBody>
      </p:sp>
      <p:sp>
        <p:nvSpPr>
          <p:cNvPr id="3" name="Content Placeholder 2" descr=" 3"/>
          <p:cNvSpPr>
            <a:spLocks noGrp="1"/>
          </p:cNvSpPr>
          <p:nvPr>
            <p:ph idx="1"/>
          </p:nvPr>
        </p:nvSpPr>
        <p:spPr>
          <a:xfrm>
            <a:off x="155388" y="896112"/>
            <a:ext cx="11881224" cy="5723519"/>
          </a:xfrm>
        </p:spPr>
        <p:txBody>
          <a:bodyPr>
            <a:noAutofit/>
          </a:bodyPr>
          <a:lstStyle/>
          <a:p>
            <a:pPr marL="0" indent="0">
              <a:buNone/>
            </a:pPr>
            <a:r>
              <a:rPr lang="en-AU" sz="2400" dirty="0"/>
              <a:t>We want to make a scatterplot web diameter vs. spider weight and fit a linear model, a line to the data:</a:t>
            </a:r>
          </a:p>
          <a:p>
            <a:pPr marL="0" indent="0" defTabSz="628650">
              <a:buNone/>
            </a:pPr>
            <a:r>
              <a:rPr lang="en-AU" sz="2400" b="1" dirty="0" err="1">
                <a:solidFill>
                  <a:srgbClr val="0000FF"/>
                </a:solidFill>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(data = spider, </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(x = weight, y = </a:t>
            </a:r>
            <a:r>
              <a:rPr lang="en-AU" sz="2400" b="1" dirty="0" err="1">
                <a:latin typeface="Courier New" panose="02070309020205020404" pitchFamily="49" charset="0"/>
                <a:cs typeface="Courier New" panose="02070309020205020404" pitchFamily="49" charset="0"/>
              </a:rPr>
              <a:t>web_dia</a:t>
            </a:r>
            <a:r>
              <a:rPr lang="en-AU" sz="2400" b="1" dirty="0">
                <a:latin typeface="Courier New" panose="02070309020205020404" pitchFamily="49" charset="0"/>
                <a:cs typeface="Courier New" panose="02070309020205020404" pitchFamily="49" charset="0"/>
              </a:rPr>
              <a:t>)) + </a:t>
            </a:r>
          </a:p>
          <a:p>
            <a:pPr marL="450850" indent="0">
              <a:buNone/>
            </a:pPr>
            <a:r>
              <a:rPr lang="en-AU" sz="2400" b="1" dirty="0" err="1">
                <a:solidFill>
                  <a:srgbClr val="0000FF"/>
                </a:solidFill>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(colour = population)) +</a:t>
            </a:r>
          </a:p>
          <a:p>
            <a:pPr marL="450850" indent="0">
              <a:buNone/>
            </a:pPr>
            <a:r>
              <a:rPr lang="en-AU" sz="2400" b="1" dirty="0">
                <a:latin typeface="Courier New" panose="02070309020205020404" pitchFamily="49" charset="0"/>
                <a:cs typeface="Courier New" panose="02070309020205020404" pitchFamily="49" charset="0"/>
              </a:rPr>
              <a:t>+ </a:t>
            </a:r>
            <a:r>
              <a:rPr lang="en-AU" sz="2400" b="1" dirty="0" err="1">
                <a:solidFill>
                  <a:srgbClr val="0000FF"/>
                </a:solidFill>
                <a:latin typeface="Courier New" panose="02070309020205020404" pitchFamily="49" charset="0"/>
                <a:cs typeface="Courier New" panose="02070309020205020404" pitchFamily="49" charset="0"/>
              </a:rPr>
              <a:t>geom_smooth</a:t>
            </a:r>
            <a:r>
              <a:rPr lang="en-AU" sz="2400" b="1" dirty="0">
                <a:latin typeface="Courier New" panose="02070309020205020404" pitchFamily="49" charset="0"/>
                <a:cs typeface="Courier New" panose="02070309020205020404" pitchFamily="49" charset="0"/>
              </a:rPr>
              <a:t>(method = '</a:t>
            </a:r>
            <a:r>
              <a:rPr lang="en-AU" sz="2400" b="1" dirty="0" err="1">
                <a:latin typeface="Courier New" panose="02070309020205020404" pitchFamily="49" charset="0"/>
                <a:cs typeface="Courier New" panose="02070309020205020404" pitchFamily="49" charset="0"/>
              </a:rPr>
              <a:t>lm</a:t>
            </a:r>
            <a:r>
              <a:rPr lang="en-AU" sz="2400" b="1" dirty="0">
                <a:latin typeface="Courier New" panose="02070309020205020404" pitchFamily="49" charset="0"/>
                <a:cs typeface="Courier New" panose="02070309020205020404" pitchFamily="49" charset="0"/>
              </a:rPr>
              <a:t>')</a:t>
            </a: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TextBox 7">
            <a:extLst>
              <a:ext uri="{FF2B5EF4-FFF2-40B4-BE49-F238E27FC236}">
                <a16:creationId xmlns:a16="http://schemas.microsoft.com/office/drawing/2014/main" id="{98EC5E7E-6993-434F-9191-3AD4E25737C7}"/>
              </a:ext>
            </a:extLst>
          </p:cNvPr>
          <p:cNvSpPr txBox="1"/>
          <p:nvPr/>
        </p:nvSpPr>
        <p:spPr>
          <a:xfrm>
            <a:off x="52812" y="3380881"/>
            <a:ext cx="5985568" cy="2533340"/>
          </a:xfrm>
          <a:prstGeom prst="rect">
            <a:avLst/>
          </a:prstGeom>
          <a:noFill/>
          <a:ln w="28575">
            <a:solidFill>
              <a:schemeClr val="tx1"/>
            </a:solidFill>
          </a:ln>
        </p:spPr>
        <p:txBody>
          <a:bodyPr wrap="none" lIns="180000" tIns="180000" rIns="180000" bIns="180000" rtlCol="0">
            <a:spAutoFit/>
          </a:bodyPr>
          <a:lstStyle/>
          <a:p>
            <a:pPr>
              <a:lnSpc>
                <a:spcPct val="150000"/>
              </a:lnSpc>
            </a:pPr>
            <a:r>
              <a:rPr lang="en-AU" sz="2400" b="1" dirty="0" err="1">
                <a:latin typeface="Courier New" panose="02070309020205020404" pitchFamily="49" charset="0"/>
                <a:cs typeface="Courier New" panose="02070309020205020404" pitchFamily="49" charset="0"/>
              </a:rPr>
              <a:t>ggplot</a:t>
            </a:r>
            <a:r>
              <a:rPr lang="en-AU" sz="2400" dirty="0">
                <a:cs typeface="Courier New" panose="02070309020205020404" pitchFamily="49" charset="0"/>
              </a:rPr>
              <a:t> created the graph object</a:t>
            </a:r>
          </a:p>
          <a:p>
            <a:pPr>
              <a:lnSpc>
                <a:spcPct val="150000"/>
              </a:lnSpc>
            </a:pPr>
            <a:r>
              <a:rPr lang="en-AU" sz="2400" b="1" dirty="0" err="1">
                <a:latin typeface="Courier New" panose="02070309020205020404" pitchFamily="49" charset="0"/>
                <a:cs typeface="Courier New" panose="02070309020205020404" pitchFamily="49" charset="0"/>
              </a:rPr>
              <a:t>aes</a:t>
            </a:r>
            <a:r>
              <a:rPr lang="en-AU" sz="2400" dirty="0">
                <a:cs typeface="Courier New" panose="02070309020205020404" pitchFamily="49" charset="0"/>
              </a:rPr>
              <a:t> specified what is going to be plotted</a:t>
            </a:r>
          </a:p>
          <a:p>
            <a:pPr>
              <a:lnSpc>
                <a:spcPct val="150000"/>
              </a:lnSpc>
            </a:pPr>
            <a:r>
              <a:rPr lang="en-AU" sz="2400" b="1" dirty="0" err="1">
                <a:latin typeface="Courier New" panose="02070309020205020404" pitchFamily="49" charset="0"/>
                <a:cs typeface="Courier New" panose="02070309020205020404" pitchFamily="49" charset="0"/>
              </a:rPr>
              <a:t>geom_point</a:t>
            </a:r>
            <a:r>
              <a:rPr lang="en-AU" sz="2400" dirty="0">
                <a:cs typeface="Courier New" panose="02070309020205020404" pitchFamily="49" charset="0"/>
              </a:rPr>
              <a:t> created the scatterplot</a:t>
            </a:r>
          </a:p>
          <a:p>
            <a:pPr>
              <a:lnSpc>
                <a:spcPct val="150000"/>
              </a:lnSpc>
            </a:pPr>
            <a:r>
              <a:rPr lang="en-AU" sz="2400" b="1" dirty="0" err="1">
                <a:latin typeface="Courier New" panose="02070309020205020404" pitchFamily="49" charset="0"/>
                <a:cs typeface="Courier New" panose="02070309020205020404" pitchFamily="49" charset="0"/>
              </a:rPr>
              <a:t>geom_smooth</a:t>
            </a:r>
            <a:r>
              <a:rPr lang="en-AU" sz="2400" dirty="0">
                <a:cs typeface="Courier New" panose="02070309020205020404" pitchFamily="49" charset="0"/>
              </a:rPr>
              <a:t> fit linear model to the data</a:t>
            </a:r>
          </a:p>
        </p:txBody>
      </p:sp>
      <p:pic>
        <p:nvPicPr>
          <p:cNvPr id="10" name="Picture 9">
            <a:extLst>
              <a:ext uri="{FF2B5EF4-FFF2-40B4-BE49-F238E27FC236}">
                <a16:creationId xmlns:a16="http://schemas.microsoft.com/office/drawing/2014/main" id="{63899548-D19D-4BD7-A40C-3B6269FB0ACF}"/>
              </a:ext>
            </a:extLst>
          </p:cNvPr>
          <p:cNvPicPr>
            <a:picLocks noChangeAspect="1"/>
          </p:cNvPicPr>
          <p:nvPr/>
        </p:nvPicPr>
        <p:blipFill>
          <a:blip r:embed="rId2"/>
          <a:stretch>
            <a:fillRect/>
          </a:stretch>
        </p:blipFill>
        <p:spPr>
          <a:xfrm>
            <a:off x="6038380" y="2462557"/>
            <a:ext cx="6153620" cy="4395443"/>
          </a:xfrm>
          <a:prstGeom prst="rect">
            <a:avLst/>
          </a:prstGeom>
        </p:spPr>
      </p:pic>
      <p:sp>
        <p:nvSpPr>
          <p:cNvPr id="6" name="Slide Number Placeholder 5">
            <a:extLst>
              <a:ext uri="{FF2B5EF4-FFF2-40B4-BE49-F238E27FC236}">
                <a16:creationId xmlns:a16="http://schemas.microsoft.com/office/drawing/2014/main" id="{B789D12B-120E-481B-B8DD-E0716C2A2F6B}"/>
              </a:ext>
            </a:extLst>
          </p:cNvPr>
          <p:cNvSpPr>
            <a:spLocks noGrp="1"/>
          </p:cNvSpPr>
          <p:nvPr>
            <p:ph type="sldNum" sz="quarter" idx="12"/>
          </p:nvPr>
        </p:nvSpPr>
        <p:spPr/>
        <p:txBody>
          <a:bodyPr/>
          <a:lstStyle/>
          <a:p>
            <a:fld id="{240D8B34-1B6C-4469-8FEE-10486467FC00}" type="slidenum">
              <a:rPr lang="en-AU" smtClean="0"/>
              <a:t>76</a:t>
            </a:fld>
            <a:endParaRPr lang="en-AU"/>
          </a:p>
        </p:txBody>
      </p:sp>
    </p:spTree>
    <p:extLst>
      <p:ext uri="{BB962C8B-B14F-4D97-AF65-F5344CB8AC3E}">
        <p14:creationId xmlns:p14="http://schemas.microsoft.com/office/powerpoint/2010/main" val="642468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124744"/>
            <a:ext cx="10090951" cy="5472608"/>
          </a:xfrm>
        </p:spPr>
        <p:txBody>
          <a:bodyPr>
            <a:normAutofit fontScale="77500" lnSpcReduction="20000"/>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a:t>
            </a:r>
            <a:br>
              <a:rPr lang="en-GB" b="1" dirty="0">
                <a:latin typeface="Courier New" panose="02070309020205020404" pitchFamily="49" charset="0"/>
                <a:cs typeface="Courier New" panose="02070309020205020404" pitchFamily="49" charset="0"/>
              </a:rPr>
            </a:br>
            <a:r>
              <a:rPr lang="en-US" dirty="0"/>
              <a:t>Runs on arrays-like structures processing rows or columns. Returns a vector, matrix, data frame or list of values obtained by applying a function to margins of a matrix or data frame.</a:t>
            </a:r>
            <a:endParaRPr lang="en-AU" sz="3100" dirty="0"/>
          </a:p>
          <a:p>
            <a:pPr marL="1701800" lvl="1" indent="-1244600">
              <a:lnSpc>
                <a:spcPct val="120000"/>
              </a:lnSpc>
              <a:buNone/>
            </a:pPr>
            <a:r>
              <a:rPr lang="en-AU" sz="3100" b="1" dirty="0"/>
              <a:t>X	</a:t>
            </a:r>
            <a:r>
              <a:rPr lang="en-AU" sz="3100" dirty="0"/>
              <a:t>is a matrix or a data frame.</a:t>
            </a:r>
          </a:p>
          <a:p>
            <a:pPr marL="1701800" lvl="1" indent="-1244600">
              <a:lnSpc>
                <a:spcPct val="120000"/>
              </a:lnSpc>
              <a:buNone/>
            </a:pPr>
            <a:endParaRPr lang="en-AU" sz="3100" dirty="0"/>
          </a:p>
          <a:p>
            <a:pPr marL="1701800" lvl="1" indent="-1244600" defTabSz="447675">
              <a:lnSpc>
                <a:spcPct val="120000"/>
              </a:lnSpc>
              <a:buNone/>
            </a:pPr>
            <a:r>
              <a:rPr lang="en-AU" sz="3100" b="1" dirty="0"/>
              <a:t>FUN	</a:t>
            </a:r>
            <a:r>
              <a:rPr lang="en-AU" sz="3100" dirty="0"/>
              <a:t>is the function that you want to apply to the data. It can be any R function, including a User Defined Function (UDF).</a:t>
            </a:r>
          </a:p>
          <a:p>
            <a:pPr marL="1701800" lvl="1" indent="-1244600" defTabSz="447675">
              <a:lnSpc>
                <a:spcPct val="120000"/>
              </a:lnSpc>
              <a:buNone/>
            </a:pPr>
            <a:endParaRPr lang="en-AU" sz="3100" dirty="0"/>
          </a:p>
          <a:p>
            <a:pPr marL="1701800" lvl="1" indent="-1244600">
              <a:lnSpc>
                <a:spcPct val="120000"/>
              </a:lnSpc>
              <a:buNone/>
            </a:pPr>
            <a:r>
              <a:rPr lang="en-AU" sz="3100" b="1" dirty="0"/>
              <a:t>MARGIN	</a:t>
            </a:r>
            <a:r>
              <a:rPr lang="en-AU" sz="3100" dirty="0"/>
              <a:t>defines how the </a:t>
            </a:r>
            <a:r>
              <a:rPr lang="en-AU" sz="3100" b="1" dirty="0"/>
              <a:t>FUN</a:t>
            </a:r>
            <a:r>
              <a:rPr lang="en-AU" sz="3100" dirty="0"/>
              <a:t> function is applied: when </a:t>
            </a:r>
            <a:r>
              <a:rPr lang="en-AU" sz="3100" b="1" dirty="0"/>
              <a:t>MARGIN = 1</a:t>
            </a:r>
            <a:r>
              <a:rPr lang="en-AU" sz="3100" dirty="0"/>
              <a:t>, it works over rows, whereas with </a:t>
            </a:r>
            <a:r>
              <a:rPr lang="en-AU" sz="3100" b="1" dirty="0"/>
              <a:t>MARGIN = 2</a:t>
            </a:r>
            <a:r>
              <a:rPr lang="en-AU" sz="3100" dirty="0"/>
              <a:t>, it works over columns. </a:t>
            </a:r>
            <a:br>
              <a:rPr lang="en-AU" sz="3100" dirty="0"/>
            </a:br>
            <a:r>
              <a:rPr lang="en-AU" sz="3100" dirty="0"/>
              <a:t>Note that when </a:t>
            </a:r>
            <a:r>
              <a:rPr lang="en-AU" sz="3100" b="1" dirty="0"/>
              <a:t>MARGIN = c(1, 2)</a:t>
            </a:r>
            <a:r>
              <a:rPr lang="en-AU" sz="3100" dirty="0"/>
              <a:t>, </a:t>
            </a:r>
            <a:r>
              <a:rPr lang="en-AU" sz="3100" b="1" dirty="0"/>
              <a:t>FUN</a:t>
            </a:r>
            <a:r>
              <a:rPr lang="en-AU" sz="3100" dirty="0"/>
              <a:t> is works on both rows and columns, on the cells .</a:t>
            </a:r>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a:t>
            </a:r>
            <a:endParaRPr lang="en-GB" b="1" dirty="0">
              <a:solidFill>
                <a:srgbClr val="C00000"/>
              </a:solidFill>
            </a:endParaRPr>
          </a:p>
        </p:txBody>
      </p:sp>
      <p:sp>
        <p:nvSpPr>
          <p:cNvPr id="5" name="Slide Number Placeholder 4">
            <a:extLst>
              <a:ext uri="{FF2B5EF4-FFF2-40B4-BE49-F238E27FC236}">
                <a16:creationId xmlns:a16="http://schemas.microsoft.com/office/drawing/2014/main" id="{AD56D778-51BB-45D2-BA23-C3AFA17D32EC}"/>
              </a:ext>
            </a:extLst>
          </p:cNvPr>
          <p:cNvSpPr>
            <a:spLocks noGrp="1"/>
          </p:cNvSpPr>
          <p:nvPr>
            <p:ph type="sldNum" sz="quarter" idx="12"/>
          </p:nvPr>
        </p:nvSpPr>
        <p:spPr/>
        <p:txBody>
          <a:bodyPr/>
          <a:lstStyle/>
          <a:p>
            <a:fld id="{240D8B34-1B6C-4469-8FEE-10486467FC00}" type="slidenum">
              <a:rPr lang="en-AU" smtClean="0"/>
              <a:t>77</a:t>
            </a:fld>
            <a:endParaRPr lang="en-AU"/>
          </a:p>
        </p:txBody>
      </p:sp>
    </p:spTree>
    <p:extLst>
      <p:ext uri="{BB962C8B-B14F-4D97-AF65-F5344CB8AC3E}">
        <p14:creationId xmlns:p14="http://schemas.microsoft.com/office/powerpoint/2010/main" val="1281149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means from columns</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GB" sz="1400" dirty="0">
              <a:cs typeface="Courier New" panose="02070309020205020404" pitchFamily="49" charset="0"/>
            </a:endParaRPr>
          </a:p>
          <a:p>
            <a:pPr marL="0" indent="0">
              <a:lnSpc>
                <a:spcPct val="120000"/>
              </a:lnSpc>
              <a:buNone/>
            </a:pPr>
            <a:r>
              <a:rPr lang="en-GB" sz="2400" dirty="0">
                <a:cs typeface="Courier New" panose="02070309020205020404" pitchFamily="49" charset="0"/>
              </a:rPr>
              <a:t>vector of means from cols.</a:t>
            </a:r>
            <a:endParaRPr lang="en-US" sz="24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2</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mean</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columns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extLst/>
          </p:nvPr>
        </p:nvGraphicFramePr>
        <p:xfrm>
          <a:off x="2590800" y="1888629"/>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8" name="Table 7">
            <a:extLst>
              <a:ext uri="{FF2B5EF4-FFF2-40B4-BE49-F238E27FC236}">
                <a16:creationId xmlns:a16="http://schemas.microsoft.com/office/drawing/2014/main" id="{620B2C91-D0E1-49DB-86FD-BE25585A7621}"/>
              </a:ext>
            </a:extLst>
          </p:cNvPr>
          <p:cNvGraphicFramePr>
            <a:graphicFrameLocks noGrp="1"/>
          </p:cNvGraphicFramePr>
          <p:nvPr>
            <p:extLst/>
          </p:nvPr>
        </p:nvGraphicFramePr>
        <p:xfrm>
          <a:off x="2590800" y="4066976"/>
          <a:ext cx="6896100" cy="3143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AU" sz="2000" b="0" i="0" u="none" strike="noStrike" dirty="0">
                          <a:solidFill>
                            <a:srgbClr val="000000"/>
                          </a:solidFill>
                          <a:effectLst/>
                          <a:latin typeface="Calibri" panose="020F0502020204030204" pitchFamily="34" charset="0"/>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84453115"/>
                  </a:ext>
                </a:extLst>
              </a:tr>
            </a:tbl>
          </a:graphicData>
        </a:graphic>
      </p:graphicFrame>
      <p:grpSp>
        <p:nvGrpSpPr>
          <p:cNvPr id="13" name="Group 12">
            <a:extLst>
              <a:ext uri="{FF2B5EF4-FFF2-40B4-BE49-F238E27FC236}">
                <a16:creationId xmlns:a16="http://schemas.microsoft.com/office/drawing/2014/main" id="{FE088A5F-C984-4A2C-860E-FD9043FC8E34}"/>
              </a:ext>
            </a:extLst>
          </p:cNvPr>
          <p:cNvGrpSpPr/>
          <p:nvPr/>
        </p:nvGrpSpPr>
        <p:grpSpPr>
          <a:xfrm>
            <a:off x="3708400" y="1850925"/>
            <a:ext cx="1206500" cy="2140912"/>
            <a:chOff x="3708400" y="1850925"/>
            <a:chExt cx="1206500" cy="2140912"/>
          </a:xfrm>
        </p:grpSpPr>
        <p:sp>
          <p:nvSpPr>
            <p:cNvPr id="10" name="Rectangle: Rounded Corners 9">
              <a:extLst>
                <a:ext uri="{FF2B5EF4-FFF2-40B4-BE49-F238E27FC236}">
                  <a16:creationId xmlns:a16="http://schemas.microsoft.com/office/drawing/2014/main" id="{806FD91C-53B5-49CE-B3A8-5592E5F2FFF9}"/>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135B16B3-F3B3-45E9-8CCF-E3CAF493904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 name="Group 13">
            <a:extLst>
              <a:ext uri="{FF2B5EF4-FFF2-40B4-BE49-F238E27FC236}">
                <a16:creationId xmlns:a16="http://schemas.microsoft.com/office/drawing/2014/main" id="{D6923587-A2A3-4BEE-893A-65E57460472A}"/>
              </a:ext>
            </a:extLst>
          </p:cNvPr>
          <p:cNvGrpSpPr/>
          <p:nvPr/>
        </p:nvGrpSpPr>
        <p:grpSpPr>
          <a:xfrm>
            <a:off x="4854575" y="1850925"/>
            <a:ext cx="1206500" cy="2140912"/>
            <a:chOff x="3708400" y="1850925"/>
            <a:chExt cx="1206500" cy="2140912"/>
          </a:xfrm>
        </p:grpSpPr>
        <p:sp>
          <p:nvSpPr>
            <p:cNvPr id="15" name="Rectangle: Rounded Corners 14">
              <a:extLst>
                <a:ext uri="{FF2B5EF4-FFF2-40B4-BE49-F238E27FC236}">
                  <a16:creationId xmlns:a16="http://schemas.microsoft.com/office/drawing/2014/main" id="{B9F7E811-AE81-4A07-AA0D-A304CACBF9AB}"/>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Down 15">
              <a:extLst>
                <a:ext uri="{FF2B5EF4-FFF2-40B4-BE49-F238E27FC236}">
                  <a16:creationId xmlns:a16="http://schemas.microsoft.com/office/drawing/2014/main" id="{6B03327A-4020-439C-946D-A2FB7C1AA61D}"/>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7" name="Group 16">
            <a:extLst>
              <a:ext uri="{FF2B5EF4-FFF2-40B4-BE49-F238E27FC236}">
                <a16:creationId xmlns:a16="http://schemas.microsoft.com/office/drawing/2014/main" id="{35EF2FFC-E904-4A23-941E-F33E623629B2}"/>
              </a:ext>
            </a:extLst>
          </p:cNvPr>
          <p:cNvGrpSpPr/>
          <p:nvPr/>
        </p:nvGrpSpPr>
        <p:grpSpPr>
          <a:xfrm>
            <a:off x="6007100" y="1841948"/>
            <a:ext cx="1206500" cy="2140912"/>
            <a:chOff x="3702050" y="1850925"/>
            <a:chExt cx="1206500" cy="2140912"/>
          </a:xfrm>
        </p:grpSpPr>
        <p:sp>
          <p:nvSpPr>
            <p:cNvPr id="18" name="Rectangle: Rounded Corners 17">
              <a:extLst>
                <a:ext uri="{FF2B5EF4-FFF2-40B4-BE49-F238E27FC236}">
                  <a16:creationId xmlns:a16="http://schemas.microsoft.com/office/drawing/2014/main" id="{63C2483E-F12A-4920-94A8-68638DC10C9D}"/>
                </a:ext>
              </a:extLst>
            </p:cNvPr>
            <p:cNvSpPr/>
            <p:nvPr/>
          </p:nvSpPr>
          <p:spPr>
            <a:xfrm>
              <a:off x="370205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Down 18">
              <a:extLst>
                <a:ext uri="{FF2B5EF4-FFF2-40B4-BE49-F238E27FC236}">
                  <a16:creationId xmlns:a16="http://schemas.microsoft.com/office/drawing/2014/main" id="{173E3F20-D02D-4C11-AE07-406B6AF8714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0" name="Group 19">
            <a:extLst>
              <a:ext uri="{FF2B5EF4-FFF2-40B4-BE49-F238E27FC236}">
                <a16:creationId xmlns:a16="http://schemas.microsoft.com/office/drawing/2014/main" id="{9EABBC57-EB7E-4AA3-AFC7-A47DD42A479A}"/>
              </a:ext>
            </a:extLst>
          </p:cNvPr>
          <p:cNvGrpSpPr/>
          <p:nvPr/>
        </p:nvGrpSpPr>
        <p:grpSpPr>
          <a:xfrm>
            <a:off x="7153275" y="1838673"/>
            <a:ext cx="1206500" cy="2140912"/>
            <a:chOff x="3708400" y="1850925"/>
            <a:chExt cx="1206500" cy="2140912"/>
          </a:xfrm>
        </p:grpSpPr>
        <p:sp>
          <p:nvSpPr>
            <p:cNvPr id="21" name="Rectangle: Rounded Corners 20">
              <a:extLst>
                <a:ext uri="{FF2B5EF4-FFF2-40B4-BE49-F238E27FC236}">
                  <a16:creationId xmlns:a16="http://schemas.microsoft.com/office/drawing/2014/main" id="{B47F9CAC-9C17-4198-B0AE-A29FA34B06FA}"/>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Arrow: Down 21">
              <a:extLst>
                <a:ext uri="{FF2B5EF4-FFF2-40B4-BE49-F238E27FC236}">
                  <a16:creationId xmlns:a16="http://schemas.microsoft.com/office/drawing/2014/main" id="{32BEAB50-825A-4424-901B-A201372ADAA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8841FB8D-3AC3-496D-BEB9-4CB1F0C01040}"/>
              </a:ext>
            </a:extLst>
          </p:cNvPr>
          <p:cNvGrpSpPr/>
          <p:nvPr/>
        </p:nvGrpSpPr>
        <p:grpSpPr>
          <a:xfrm>
            <a:off x="8305800" y="1838673"/>
            <a:ext cx="1206500" cy="2140912"/>
            <a:chOff x="3708400" y="1850925"/>
            <a:chExt cx="1206500" cy="2140912"/>
          </a:xfrm>
        </p:grpSpPr>
        <p:sp>
          <p:nvSpPr>
            <p:cNvPr id="24" name="Rectangle: Rounded Corners 23">
              <a:extLst>
                <a:ext uri="{FF2B5EF4-FFF2-40B4-BE49-F238E27FC236}">
                  <a16:creationId xmlns:a16="http://schemas.microsoft.com/office/drawing/2014/main" id="{9056A218-BE92-4690-B23F-9D9253C9A27D}"/>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Down 24">
              <a:extLst>
                <a:ext uri="{FF2B5EF4-FFF2-40B4-BE49-F238E27FC236}">
                  <a16:creationId xmlns:a16="http://schemas.microsoft.com/office/drawing/2014/main" id="{03497577-2519-44E7-8F81-A9627615310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 name="Rectangle: Rounded Corners 6">
            <a:extLst>
              <a:ext uri="{FF2B5EF4-FFF2-40B4-BE49-F238E27FC236}">
                <a16:creationId xmlns:a16="http://schemas.microsoft.com/office/drawing/2014/main" id="{CCB7F1E0-7698-4DA0-94C9-72440660B9F4}"/>
              </a:ext>
            </a:extLst>
          </p:cNvPr>
          <p:cNvSpPr/>
          <p:nvPr/>
        </p:nvSpPr>
        <p:spPr>
          <a:xfrm>
            <a:off x="133351" y="3002509"/>
            <a:ext cx="7016750" cy="2409577"/>
          </a:xfrm>
          <a:prstGeom prst="roundRect">
            <a:avLst>
              <a:gd name="adj" fmla="val 4470"/>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solidFill>
                  <a:prstClr val="black"/>
                </a:solidFill>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p>
          <a:p>
            <a:pPr marL="717550" lvl="0">
              <a:lnSpc>
                <a:spcPct val="120000"/>
              </a:lnSpc>
              <a:spcBef>
                <a:spcPts val="1000"/>
              </a:spcBef>
            </a:pPr>
            <a:r>
              <a:rPr lang="en-GB" sz="2200" b="1" dirty="0">
                <a:solidFill>
                  <a:prstClr val="black"/>
                </a:solidFill>
                <a:latin typeface="Courier New" panose="02070309020205020404" pitchFamily="49" charset="0"/>
                <a:cs typeface="Courier New" panose="02070309020205020404" pitchFamily="49" charset="0"/>
              </a:rPr>
              <a:t>X</a:t>
            </a:r>
            <a:r>
              <a:rPr lang="en-AU" sz="2200" dirty="0">
                <a:solidFill>
                  <a:schemeClr val="tx1"/>
                </a:solidFill>
              </a:rPr>
              <a:t> 	– the data frame to work with</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2</a:t>
            </a:r>
            <a:r>
              <a:rPr lang="en-AU" sz="2200" dirty="0">
                <a:solidFill>
                  <a:schemeClr val="tx1"/>
                </a:solidFill>
              </a:rPr>
              <a:t> 	– apply function to columns</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mean</a:t>
            </a:r>
            <a:r>
              <a:rPr lang="en-AU" sz="2200" dirty="0">
                <a:solidFill>
                  <a:schemeClr val="tx1"/>
                </a:solidFill>
              </a:rPr>
              <a:t> 	– the function to be applied</a:t>
            </a:r>
          </a:p>
        </p:txBody>
      </p:sp>
      <p:sp>
        <p:nvSpPr>
          <p:cNvPr id="26" name="Rectangle: Rounded Corners 25">
            <a:extLst>
              <a:ext uri="{FF2B5EF4-FFF2-40B4-BE49-F238E27FC236}">
                <a16:creationId xmlns:a16="http://schemas.microsoft.com/office/drawing/2014/main" id="{39E57FF0-CC09-4137-96D7-778DCCD865AB}"/>
              </a:ext>
            </a:extLst>
          </p:cNvPr>
          <p:cNvSpPr/>
          <p:nvPr/>
        </p:nvSpPr>
        <p:spPr>
          <a:xfrm>
            <a:off x="3644899" y="4381301"/>
            <a:ext cx="7940849" cy="2149099"/>
          </a:xfrm>
          <a:prstGeom prst="roundRect">
            <a:avLst>
              <a:gd name="adj" fmla="val 6409"/>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r>
              <a:rPr lang="en-GB" sz="2200" b="1" dirty="0">
                <a:solidFill>
                  <a:schemeClr val="accent6">
                    <a:lumMod val="75000"/>
                  </a:schemeClr>
                </a:solidFill>
                <a:latin typeface="Courier New" panose="02070309020205020404" pitchFamily="49" charset="0"/>
                <a:cs typeface="Courier New" panose="02070309020205020404" pitchFamily="49" charset="0"/>
              </a:rPr>
              <a:t>#for loop equivalent of apply(X, 2, mean) </a:t>
            </a:r>
          </a:p>
          <a:p>
            <a:pPr marL="88900" lvl="0"/>
            <a:r>
              <a:rPr lang="en-GB" sz="2200" b="1" dirty="0">
                <a:solidFill>
                  <a:schemeClr val="tx1"/>
                </a:solidFill>
                <a:latin typeface="Courier New" panose="02070309020205020404" pitchFamily="49" charset="0"/>
                <a:cs typeface="Courier New" panose="02070309020205020404" pitchFamily="49" charset="0"/>
              </a:rPr>
              <a:t>v &lt;- c()</a:t>
            </a:r>
          </a:p>
          <a:p>
            <a:pPr marL="88900" lvl="0"/>
            <a:r>
              <a:rPr lang="en-GB" sz="2200" b="1" dirty="0">
                <a:solidFill>
                  <a:srgbClr val="0000FF"/>
                </a:solidFill>
                <a:latin typeface="Courier New" panose="02070309020205020404" pitchFamily="49" charset="0"/>
                <a:cs typeface="Courier New" panose="02070309020205020404" pitchFamily="49" charset="0"/>
              </a:rPr>
              <a:t>for</a:t>
            </a:r>
            <a:r>
              <a:rPr lang="en-GB" sz="2200" b="1" dirty="0">
                <a:solidFill>
                  <a:prstClr val="black"/>
                </a:solidFill>
                <a:latin typeface="Courier New" panose="02070309020205020404" pitchFamily="49" charset="0"/>
                <a:cs typeface="Courier New" panose="02070309020205020404" pitchFamily="49" charset="0"/>
              </a:rPr>
              <a:t>(c in </a:t>
            </a:r>
            <a:r>
              <a:rPr lang="en-GB" sz="2200" b="1" dirty="0">
                <a:solidFill>
                  <a:srgbClr val="0000FF"/>
                </a:solidFill>
                <a:latin typeface="Courier New" panose="02070309020205020404" pitchFamily="49" charset="0"/>
                <a:cs typeface="Courier New" panose="02070309020205020404" pitchFamily="49" charset="0"/>
              </a:rPr>
              <a:t>1:ncol</a:t>
            </a:r>
            <a:r>
              <a:rPr lang="en-GB" sz="2200" b="1" dirty="0">
                <a:solidFill>
                  <a:prstClr val="black"/>
                </a:solidFill>
                <a:latin typeface="Courier New" panose="02070309020205020404" pitchFamily="49" charset="0"/>
                <a:cs typeface="Courier New" panose="02070309020205020404" pitchFamily="49" charset="0"/>
              </a:rPr>
              <a:t>(X)){</a:t>
            </a:r>
          </a:p>
          <a:p>
            <a:pPr marL="88900" lvl="0"/>
            <a:r>
              <a:rPr lang="en-GB" sz="2200" b="1" dirty="0">
                <a:solidFill>
                  <a:prstClr val="black"/>
                </a:solidFill>
                <a:latin typeface="Courier New" panose="02070309020205020404" pitchFamily="49" charset="0"/>
                <a:cs typeface="Courier New" panose="02070309020205020404" pitchFamily="49" charset="0"/>
              </a:rPr>
              <a:t>  v &lt;- c(v,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(X[, c]))</a:t>
            </a:r>
          </a:p>
          <a:p>
            <a:pPr marL="88900" lvl="0"/>
            <a:r>
              <a:rPr lang="en-GB" sz="2200" b="1" dirty="0">
                <a:solidFill>
                  <a:prstClr val="black"/>
                </a:solidFill>
                <a:latin typeface="Courier New" panose="02070309020205020404" pitchFamily="49" charset="0"/>
                <a:cs typeface="Courier New" panose="02070309020205020404" pitchFamily="49" charset="0"/>
              </a:rPr>
              <a:t>}</a:t>
            </a:r>
          </a:p>
          <a:p>
            <a:pPr marL="88900" lvl="0"/>
            <a:r>
              <a:rPr lang="en-GB" sz="2200" b="1" dirty="0">
                <a:solidFill>
                  <a:prstClr val="black"/>
                </a:solidFill>
                <a:latin typeface="Courier New" panose="02070309020205020404" pitchFamily="49" charset="0"/>
                <a:cs typeface="Courier New" panose="02070309020205020404" pitchFamily="49" charset="0"/>
              </a:rPr>
              <a:t>v</a:t>
            </a:r>
            <a:endParaRPr lang="en-AU" sz="2200" dirty="0">
              <a:solidFill>
                <a:schemeClr val="tx1"/>
              </a:solidFill>
            </a:endParaRPr>
          </a:p>
        </p:txBody>
      </p:sp>
      <p:sp>
        <p:nvSpPr>
          <p:cNvPr id="5" name="Slide Number Placeholder 4">
            <a:extLst>
              <a:ext uri="{FF2B5EF4-FFF2-40B4-BE49-F238E27FC236}">
                <a16:creationId xmlns:a16="http://schemas.microsoft.com/office/drawing/2014/main" id="{226824CD-60E6-4778-8431-DCF8AB609AD2}"/>
              </a:ext>
            </a:extLst>
          </p:cNvPr>
          <p:cNvSpPr>
            <a:spLocks noGrp="1"/>
          </p:cNvSpPr>
          <p:nvPr>
            <p:ph type="sldNum" sz="quarter" idx="12"/>
          </p:nvPr>
        </p:nvSpPr>
        <p:spPr/>
        <p:txBody>
          <a:bodyPr/>
          <a:lstStyle/>
          <a:p>
            <a:fld id="{240D8B34-1B6C-4469-8FEE-10486467FC00}" type="slidenum">
              <a:rPr lang="en-AU" smtClean="0"/>
              <a:t>78</a:t>
            </a:fld>
            <a:endParaRPr lang="en-AU"/>
          </a:p>
        </p:txBody>
      </p:sp>
    </p:spTree>
    <p:extLst>
      <p:ext uri="{BB962C8B-B14F-4D97-AF65-F5344CB8AC3E}">
        <p14:creationId xmlns:p14="http://schemas.microsoft.com/office/powerpoint/2010/main" val="33458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means from rows</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sz="10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mean</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rows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1888629"/>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sp>
        <p:nvSpPr>
          <p:cNvPr id="7" name="Rectangle: Rounded Corners 6">
            <a:extLst>
              <a:ext uri="{FF2B5EF4-FFF2-40B4-BE49-F238E27FC236}">
                <a16:creationId xmlns:a16="http://schemas.microsoft.com/office/drawing/2014/main" id="{CCB7F1E0-7698-4DA0-94C9-72440660B9F4}"/>
              </a:ext>
            </a:extLst>
          </p:cNvPr>
          <p:cNvSpPr/>
          <p:nvPr/>
        </p:nvSpPr>
        <p:spPr>
          <a:xfrm>
            <a:off x="77801" y="3327700"/>
            <a:ext cx="7016750" cy="2409577"/>
          </a:xfrm>
          <a:prstGeom prst="roundRect">
            <a:avLst>
              <a:gd name="adj" fmla="val 379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solidFill>
                  <a:prstClr val="black"/>
                </a:solidFill>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p>
          <a:p>
            <a:pPr marL="717550" lvl="0">
              <a:lnSpc>
                <a:spcPct val="120000"/>
              </a:lnSpc>
              <a:spcBef>
                <a:spcPts val="1000"/>
              </a:spcBef>
            </a:pPr>
            <a:r>
              <a:rPr lang="en-GB" sz="2200" b="1" dirty="0">
                <a:solidFill>
                  <a:prstClr val="black"/>
                </a:solidFill>
                <a:latin typeface="Courier New" panose="02070309020205020404" pitchFamily="49" charset="0"/>
                <a:cs typeface="Courier New" panose="02070309020205020404" pitchFamily="49" charset="0"/>
              </a:rPr>
              <a:t>X</a:t>
            </a:r>
            <a:r>
              <a:rPr lang="en-AU" sz="2200" dirty="0">
                <a:solidFill>
                  <a:schemeClr val="tx1"/>
                </a:solidFill>
              </a:rPr>
              <a:t> 	– the data frame to work with</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1</a:t>
            </a:r>
            <a:r>
              <a:rPr lang="en-AU" sz="2200" dirty="0">
                <a:solidFill>
                  <a:schemeClr val="tx1"/>
                </a:solidFill>
              </a:rPr>
              <a:t> 	– apply function to rows</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mean</a:t>
            </a:r>
            <a:r>
              <a:rPr lang="en-AU" sz="2200" dirty="0">
                <a:solidFill>
                  <a:schemeClr val="tx1"/>
                </a:solidFill>
              </a:rPr>
              <a:t> 	– the function to be applied</a:t>
            </a:r>
          </a:p>
        </p:txBody>
      </p:sp>
      <p:sp>
        <p:nvSpPr>
          <p:cNvPr id="26" name="Rectangle: Rounded Corners 25">
            <a:extLst>
              <a:ext uri="{FF2B5EF4-FFF2-40B4-BE49-F238E27FC236}">
                <a16:creationId xmlns:a16="http://schemas.microsoft.com/office/drawing/2014/main" id="{39E57FF0-CC09-4137-96D7-778DCCD865AB}"/>
              </a:ext>
            </a:extLst>
          </p:cNvPr>
          <p:cNvSpPr/>
          <p:nvPr/>
        </p:nvSpPr>
        <p:spPr>
          <a:xfrm>
            <a:off x="4451419" y="4264535"/>
            <a:ext cx="7475973" cy="2332817"/>
          </a:xfrm>
          <a:prstGeom prst="roundRect">
            <a:avLst>
              <a:gd name="adj" fmla="val 551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r>
              <a:rPr lang="en-GB" sz="2200" b="1" dirty="0">
                <a:solidFill>
                  <a:srgbClr val="70AD47">
                    <a:lumMod val="75000"/>
                  </a:srgbClr>
                </a:solidFill>
                <a:latin typeface="Courier New" panose="02070309020205020404" pitchFamily="49" charset="0"/>
                <a:cs typeface="Courier New" panose="02070309020205020404" pitchFamily="49" charset="0"/>
              </a:rPr>
              <a:t>#for loop equivalent of apply(X, 1, mean) </a:t>
            </a:r>
          </a:p>
          <a:p>
            <a:pPr marL="88900" lvl="0"/>
            <a:r>
              <a:rPr lang="en-GB" sz="2200" b="1" dirty="0">
                <a:solidFill>
                  <a:schemeClr val="tx1"/>
                </a:solidFill>
                <a:latin typeface="Courier New" panose="02070309020205020404" pitchFamily="49" charset="0"/>
                <a:cs typeface="Courier New" panose="02070309020205020404" pitchFamily="49" charset="0"/>
              </a:rPr>
              <a:t>v &lt;- c()</a:t>
            </a:r>
          </a:p>
          <a:p>
            <a:pPr marL="88900" lvl="0"/>
            <a:r>
              <a:rPr lang="en-GB" sz="2200" b="1" dirty="0">
                <a:solidFill>
                  <a:srgbClr val="0000FF"/>
                </a:solidFill>
                <a:latin typeface="Courier New" panose="02070309020205020404" pitchFamily="49" charset="0"/>
                <a:cs typeface="Courier New" panose="02070309020205020404" pitchFamily="49" charset="0"/>
              </a:rPr>
              <a:t>for</a:t>
            </a:r>
            <a:r>
              <a:rPr lang="en-GB" sz="2200" b="1" dirty="0">
                <a:solidFill>
                  <a:prstClr val="black"/>
                </a:solidFill>
                <a:latin typeface="Courier New" panose="02070309020205020404" pitchFamily="49" charset="0"/>
                <a:cs typeface="Courier New" panose="02070309020205020404" pitchFamily="49" charset="0"/>
              </a:rPr>
              <a:t>(r in </a:t>
            </a:r>
            <a:r>
              <a:rPr lang="en-GB" sz="2200" b="1" dirty="0">
                <a:solidFill>
                  <a:srgbClr val="0000FF"/>
                </a:solidFill>
                <a:latin typeface="Courier New" panose="02070309020205020404" pitchFamily="49" charset="0"/>
                <a:cs typeface="Courier New" panose="02070309020205020404" pitchFamily="49" charset="0"/>
              </a:rPr>
              <a:t>1:nrow</a:t>
            </a:r>
            <a:r>
              <a:rPr lang="en-GB" sz="2200" b="1" dirty="0">
                <a:solidFill>
                  <a:prstClr val="black"/>
                </a:solidFill>
                <a:latin typeface="Courier New" panose="02070309020205020404" pitchFamily="49" charset="0"/>
                <a:cs typeface="Courier New" panose="02070309020205020404" pitchFamily="49" charset="0"/>
              </a:rPr>
              <a:t>(X)){</a:t>
            </a:r>
          </a:p>
          <a:p>
            <a:pPr marL="88900" lvl="0"/>
            <a:r>
              <a:rPr lang="en-GB" sz="2200" b="1" dirty="0">
                <a:solidFill>
                  <a:prstClr val="black"/>
                </a:solidFill>
                <a:latin typeface="Courier New" panose="02070309020205020404" pitchFamily="49" charset="0"/>
                <a:cs typeface="Courier New" panose="02070309020205020404" pitchFamily="49" charset="0"/>
              </a:rPr>
              <a:t>  v &lt;- c(v,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r>
              <a:rPr lang="en-GB" sz="2200" b="1" dirty="0" err="1">
                <a:solidFill>
                  <a:prstClr val="black"/>
                </a:solidFill>
                <a:latin typeface="Courier New" panose="02070309020205020404" pitchFamily="49" charset="0"/>
                <a:cs typeface="Courier New" panose="02070309020205020404" pitchFamily="49" charset="0"/>
              </a:rPr>
              <a:t>unlist</a:t>
            </a:r>
            <a:r>
              <a:rPr lang="en-GB" sz="2200" b="1" dirty="0">
                <a:solidFill>
                  <a:prstClr val="black"/>
                </a:solidFill>
                <a:latin typeface="Courier New" panose="02070309020205020404" pitchFamily="49" charset="0"/>
                <a:cs typeface="Courier New" panose="02070309020205020404" pitchFamily="49" charset="0"/>
              </a:rPr>
              <a:t>(X[r, ])))</a:t>
            </a:r>
          </a:p>
          <a:p>
            <a:pPr marL="88900" lvl="0"/>
            <a:r>
              <a:rPr lang="en-GB" sz="2200" b="1" dirty="0">
                <a:solidFill>
                  <a:prstClr val="black"/>
                </a:solidFill>
                <a:latin typeface="Courier New" panose="02070309020205020404" pitchFamily="49" charset="0"/>
                <a:cs typeface="Courier New" panose="02070309020205020404" pitchFamily="49" charset="0"/>
              </a:rPr>
              <a:t>}</a:t>
            </a:r>
          </a:p>
          <a:p>
            <a:pPr marL="88900" lvl="0"/>
            <a:r>
              <a:rPr lang="en-GB" sz="2200" b="1" dirty="0">
                <a:solidFill>
                  <a:prstClr val="black"/>
                </a:solidFill>
                <a:latin typeface="Courier New" panose="02070309020205020404" pitchFamily="49" charset="0"/>
                <a:cs typeface="Courier New" panose="02070309020205020404" pitchFamily="49" charset="0"/>
              </a:rPr>
              <a:t>v</a:t>
            </a:r>
            <a:endParaRPr lang="en-AU" sz="2200" dirty="0">
              <a:solidFill>
                <a:schemeClr val="tx1"/>
              </a:solidFill>
            </a:endParaRPr>
          </a:p>
        </p:txBody>
      </p:sp>
      <p:graphicFrame>
        <p:nvGraphicFramePr>
          <p:cNvPr id="2" name="Table 1">
            <a:extLst>
              <a:ext uri="{FF2B5EF4-FFF2-40B4-BE49-F238E27FC236}">
                <a16:creationId xmlns:a16="http://schemas.microsoft.com/office/drawing/2014/main" id="{9532A940-A7E3-464F-9A07-EAB391C81BB2}"/>
              </a:ext>
            </a:extLst>
          </p:cNvPr>
          <p:cNvGraphicFramePr>
            <a:graphicFrameLocks noGrp="1"/>
          </p:cNvGraphicFramePr>
          <p:nvPr>
            <p:extLst/>
          </p:nvPr>
        </p:nvGraphicFramePr>
        <p:xfrm>
          <a:off x="10058400" y="1874227"/>
          <a:ext cx="1149350" cy="1571625"/>
        </p:xfrm>
        <a:graphic>
          <a:graphicData uri="http://schemas.openxmlformats.org/drawingml/2006/table">
            <a:tbl>
              <a:tblPr/>
              <a:tblGrid>
                <a:gridCol w="1149350">
                  <a:extLst>
                    <a:ext uri="{9D8B030D-6E8A-4147-A177-3AD203B41FA5}">
                      <a16:colId xmlns:a16="http://schemas.microsoft.com/office/drawing/2014/main" val="3735716763"/>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077490"/>
                  </a:ext>
                </a:extLst>
              </a:tr>
              <a:tr h="190500">
                <a:tc>
                  <a:txBody>
                    <a:bodyPr/>
                    <a:lstStyle/>
                    <a:p>
                      <a:pPr algn="r" fontAlgn="b"/>
                      <a:r>
                        <a:rPr lang="en-AU" sz="2000" b="0" i="0" u="none" strike="noStrike" dirty="0">
                          <a:solidFill>
                            <a:srgbClr val="000000"/>
                          </a:solidFill>
                          <a:effectLst/>
                          <a:latin typeface="Calibri" panose="020F0502020204030204" pitchFamily="34" charset="0"/>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16240327"/>
                  </a:ext>
                </a:extLst>
              </a:tr>
              <a:tr h="190500">
                <a:tc>
                  <a:txBody>
                    <a:bodyPr/>
                    <a:lstStyle/>
                    <a:p>
                      <a:pPr algn="r" fontAlgn="b"/>
                      <a:r>
                        <a:rPr lang="en-AU" sz="2000" b="0" i="0" u="none" strike="noStrike" dirty="0">
                          <a:solidFill>
                            <a:srgbClr val="000000"/>
                          </a:solidFill>
                          <a:effectLst/>
                          <a:latin typeface="Calibri" panose="020F0502020204030204" pitchFamily="34" charset="0"/>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88238394"/>
                  </a:ext>
                </a:extLst>
              </a:tr>
              <a:tr h="190500">
                <a:tc>
                  <a:txBody>
                    <a:bodyPr/>
                    <a:lstStyle/>
                    <a:p>
                      <a:pPr algn="r" fontAlgn="b"/>
                      <a:r>
                        <a:rPr lang="en-AU" sz="2000" b="0" i="0" u="none" strike="noStrike" dirty="0">
                          <a:solidFill>
                            <a:srgbClr val="000000"/>
                          </a:solidFill>
                          <a:effectLst/>
                          <a:latin typeface="Calibri" panose="020F0502020204030204" pitchFamily="34" charset="0"/>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02304309"/>
                  </a:ext>
                </a:extLst>
              </a:tr>
              <a:tr h="190500">
                <a:tc>
                  <a:txBody>
                    <a:bodyPr/>
                    <a:lstStyle/>
                    <a:p>
                      <a:pPr algn="r" fontAlgn="b"/>
                      <a:r>
                        <a:rPr lang="en-AU" sz="2000" b="0" i="0" u="none" strike="noStrike" dirty="0">
                          <a:solidFill>
                            <a:srgbClr val="000000"/>
                          </a:solidFill>
                          <a:effectLst/>
                          <a:latin typeface="Calibri" panose="020F0502020204030204" pitchFamily="34" charset="0"/>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1389897"/>
                  </a:ext>
                </a:extLst>
              </a:tr>
            </a:tbl>
          </a:graphicData>
        </a:graphic>
      </p:graphicFrame>
      <p:grpSp>
        <p:nvGrpSpPr>
          <p:cNvPr id="27" name="Group 26">
            <a:extLst>
              <a:ext uri="{FF2B5EF4-FFF2-40B4-BE49-F238E27FC236}">
                <a16:creationId xmlns:a16="http://schemas.microsoft.com/office/drawing/2014/main" id="{FD916C02-0E85-422E-A687-C54C63F78C5D}"/>
              </a:ext>
            </a:extLst>
          </p:cNvPr>
          <p:cNvGrpSpPr/>
          <p:nvPr/>
        </p:nvGrpSpPr>
        <p:grpSpPr>
          <a:xfrm>
            <a:off x="2530450" y="2174399"/>
            <a:ext cx="7467651" cy="377827"/>
            <a:chOff x="2530450" y="2174399"/>
            <a:chExt cx="7467651" cy="377827"/>
          </a:xfrm>
        </p:grpSpPr>
        <p:sp>
          <p:nvSpPr>
            <p:cNvPr id="28" name="Rectangle: Rounded Corners 27">
              <a:extLst>
                <a:ext uri="{FF2B5EF4-FFF2-40B4-BE49-F238E27FC236}">
                  <a16:creationId xmlns:a16="http://schemas.microsoft.com/office/drawing/2014/main" id="{54F86342-D840-4F87-947E-83F3F5EAE37A}"/>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Down 28">
              <a:extLst>
                <a:ext uri="{FF2B5EF4-FFF2-40B4-BE49-F238E27FC236}">
                  <a16:creationId xmlns:a16="http://schemas.microsoft.com/office/drawing/2014/main" id="{A4850FE2-669F-4832-8757-5EEEC81AD6BD}"/>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666452E-0314-471E-9EB4-6F9DB7FC7397}"/>
              </a:ext>
            </a:extLst>
          </p:cNvPr>
          <p:cNvGrpSpPr/>
          <p:nvPr/>
        </p:nvGrpSpPr>
        <p:grpSpPr>
          <a:xfrm>
            <a:off x="2530450" y="2492727"/>
            <a:ext cx="7467651" cy="377827"/>
            <a:chOff x="2530450" y="2174399"/>
            <a:chExt cx="7467651" cy="377827"/>
          </a:xfrm>
        </p:grpSpPr>
        <p:sp>
          <p:nvSpPr>
            <p:cNvPr id="31" name="Rectangle: Rounded Corners 30">
              <a:extLst>
                <a:ext uri="{FF2B5EF4-FFF2-40B4-BE49-F238E27FC236}">
                  <a16:creationId xmlns:a16="http://schemas.microsoft.com/office/drawing/2014/main" id="{76DBD7BE-3A6C-4661-9EBD-23EACB5C7E9C}"/>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Arrow: Down 31">
              <a:extLst>
                <a:ext uri="{FF2B5EF4-FFF2-40B4-BE49-F238E27FC236}">
                  <a16:creationId xmlns:a16="http://schemas.microsoft.com/office/drawing/2014/main" id="{D5136817-16A9-4AA2-B646-C70ED6C2A741}"/>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DA69E1CD-3B1C-4C70-9ED7-50012296F09F}"/>
              </a:ext>
            </a:extLst>
          </p:cNvPr>
          <p:cNvGrpSpPr/>
          <p:nvPr/>
        </p:nvGrpSpPr>
        <p:grpSpPr>
          <a:xfrm>
            <a:off x="2530450" y="2802607"/>
            <a:ext cx="7467651" cy="377827"/>
            <a:chOff x="2530450" y="2174399"/>
            <a:chExt cx="7467651" cy="377827"/>
          </a:xfrm>
        </p:grpSpPr>
        <p:sp>
          <p:nvSpPr>
            <p:cNvPr id="34" name="Rectangle: Rounded Corners 33">
              <a:extLst>
                <a:ext uri="{FF2B5EF4-FFF2-40B4-BE49-F238E27FC236}">
                  <a16:creationId xmlns:a16="http://schemas.microsoft.com/office/drawing/2014/main" id="{FE59E786-8989-4C3F-BE7B-1000783459D4}"/>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Arrow: Down 34">
              <a:extLst>
                <a:ext uri="{FF2B5EF4-FFF2-40B4-BE49-F238E27FC236}">
                  <a16:creationId xmlns:a16="http://schemas.microsoft.com/office/drawing/2014/main" id="{78E0A4A7-2502-4406-BE87-DE64784D6524}"/>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a:extLst>
              <a:ext uri="{FF2B5EF4-FFF2-40B4-BE49-F238E27FC236}">
                <a16:creationId xmlns:a16="http://schemas.microsoft.com/office/drawing/2014/main" id="{E7626189-2D53-4D75-B9AE-7BE076B26E21}"/>
              </a:ext>
            </a:extLst>
          </p:cNvPr>
          <p:cNvGrpSpPr/>
          <p:nvPr/>
        </p:nvGrpSpPr>
        <p:grpSpPr>
          <a:xfrm>
            <a:off x="2530450" y="3111235"/>
            <a:ext cx="7467651" cy="377827"/>
            <a:chOff x="2530450" y="2174399"/>
            <a:chExt cx="7467651" cy="377827"/>
          </a:xfrm>
        </p:grpSpPr>
        <p:sp>
          <p:nvSpPr>
            <p:cNvPr id="37" name="Rectangle: Rounded Corners 36">
              <a:extLst>
                <a:ext uri="{FF2B5EF4-FFF2-40B4-BE49-F238E27FC236}">
                  <a16:creationId xmlns:a16="http://schemas.microsoft.com/office/drawing/2014/main" id="{C7117C12-3E56-4E56-A826-50B35293AC38}"/>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row: Down 37">
              <a:extLst>
                <a:ext uri="{FF2B5EF4-FFF2-40B4-BE49-F238E27FC236}">
                  <a16:creationId xmlns:a16="http://schemas.microsoft.com/office/drawing/2014/main" id="{C4E07921-B572-4C50-B270-9180B9490E8B}"/>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9" name="TextBox 38">
            <a:extLst>
              <a:ext uri="{FF2B5EF4-FFF2-40B4-BE49-F238E27FC236}">
                <a16:creationId xmlns:a16="http://schemas.microsoft.com/office/drawing/2014/main" id="{B60DF2EA-62BD-4165-82E2-3A490DA91B99}"/>
              </a:ext>
            </a:extLst>
          </p:cNvPr>
          <p:cNvSpPr txBox="1"/>
          <p:nvPr/>
        </p:nvSpPr>
        <p:spPr>
          <a:xfrm>
            <a:off x="9617765" y="1546553"/>
            <a:ext cx="2030619" cy="708527"/>
          </a:xfrm>
          <a:prstGeom prst="rect">
            <a:avLst/>
          </a:prstGeom>
          <a:noFill/>
        </p:spPr>
        <p:txBody>
          <a:bodyPr wrap="none" rtlCol="0">
            <a:spAutoFit/>
          </a:bodyPr>
          <a:lstStyle/>
          <a:p>
            <a:pPr algn="ctr"/>
            <a:r>
              <a:rPr lang="en-AU" sz="2200" dirty="0"/>
              <a:t>vector of means</a:t>
            </a:r>
          </a:p>
          <a:p>
            <a:pPr algn="ctr">
              <a:lnSpc>
                <a:spcPct val="80000"/>
              </a:lnSpc>
            </a:pPr>
            <a:r>
              <a:rPr lang="en-AU" sz="2200" dirty="0"/>
              <a:t>from rows</a:t>
            </a:r>
          </a:p>
        </p:txBody>
      </p:sp>
      <p:sp>
        <p:nvSpPr>
          <p:cNvPr id="8" name="Slide Number Placeholder 7">
            <a:extLst>
              <a:ext uri="{FF2B5EF4-FFF2-40B4-BE49-F238E27FC236}">
                <a16:creationId xmlns:a16="http://schemas.microsoft.com/office/drawing/2014/main" id="{BC908403-79A2-4B43-B78C-D27F89909888}"/>
              </a:ext>
            </a:extLst>
          </p:cNvPr>
          <p:cNvSpPr>
            <a:spLocks noGrp="1"/>
          </p:cNvSpPr>
          <p:nvPr>
            <p:ph type="sldNum" sz="quarter" idx="12"/>
          </p:nvPr>
        </p:nvSpPr>
        <p:spPr/>
        <p:txBody>
          <a:bodyPr/>
          <a:lstStyle/>
          <a:p>
            <a:fld id="{240D8B34-1B6C-4469-8FEE-10486467FC00}" type="slidenum">
              <a:rPr lang="en-AU" smtClean="0"/>
              <a:t>79</a:t>
            </a:fld>
            <a:endParaRPr lang="en-AU"/>
          </a:p>
        </p:txBody>
      </p:sp>
    </p:spTree>
    <p:extLst>
      <p:ext uri="{BB962C8B-B14F-4D97-AF65-F5344CB8AC3E}">
        <p14:creationId xmlns:p14="http://schemas.microsoft.com/office/powerpoint/2010/main" val="31775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1616" y="0"/>
            <a:ext cx="4818267" cy="6858000"/>
          </a:xfrm>
          <a:prstGeom prst="rect">
            <a:avLst/>
          </a:prstGeom>
        </p:spPr>
      </p:pic>
      <p:sp>
        <p:nvSpPr>
          <p:cNvPr id="8" name="Title 1"/>
          <p:cNvSpPr>
            <a:spLocks noGrp="1"/>
          </p:cNvSpPr>
          <p:nvPr>
            <p:ph type="title"/>
          </p:nvPr>
        </p:nvSpPr>
        <p:spPr>
          <a:xfrm>
            <a:off x="0" y="0"/>
            <a:ext cx="3686866" cy="735106"/>
          </a:xfrm>
        </p:spPr>
        <p:txBody>
          <a:bodyPr>
            <a:normAutofit/>
          </a:bodyPr>
          <a:lstStyle/>
          <a:p>
            <a:pPr algn="ctr"/>
            <a:r>
              <a:rPr lang="en-AU" b="1" dirty="0">
                <a:solidFill>
                  <a:srgbClr val="C00000"/>
                </a:solidFill>
              </a:rPr>
              <a:t>Why R?</a:t>
            </a:r>
          </a:p>
        </p:txBody>
      </p:sp>
      <p:sp>
        <p:nvSpPr>
          <p:cNvPr id="10" name="TextBox 9"/>
          <p:cNvSpPr txBox="1"/>
          <p:nvPr/>
        </p:nvSpPr>
        <p:spPr>
          <a:xfrm>
            <a:off x="308878" y="1133475"/>
            <a:ext cx="3069110" cy="1392369"/>
          </a:xfrm>
          <a:prstGeom prst="rect">
            <a:avLst/>
          </a:prstGeom>
          <a:noFill/>
        </p:spPr>
        <p:txBody>
          <a:bodyPr wrap="none" rtlCol="0">
            <a:spAutoFit/>
          </a:bodyPr>
          <a:lstStyle/>
          <a:p>
            <a:pPr>
              <a:lnSpc>
                <a:spcPct val="120000"/>
              </a:lnSpc>
            </a:pPr>
            <a:r>
              <a:rPr lang="en-AU" sz="2400" dirty="0"/>
              <a:t>Last but no least:</a:t>
            </a:r>
          </a:p>
          <a:p>
            <a:pPr>
              <a:lnSpc>
                <a:spcPct val="120000"/>
              </a:lnSpc>
            </a:pPr>
            <a:r>
              <a:rPr lang="en-AU" sz="2400" dirty="0"/>
              <a:t>R is Pirates favourite </a:t>
            </a:r>
          </a:p>
          <a:p>
            <a:pPr>
              <a:lnSpc>
                <a:spcPct val="120000"/>
              </a:lnSpc>
            </a:pPr>
            <a:r>
              <a:rPr lang="en-AU" sz="2400" dirty="0"/>
              <a:t>programming language</a:t>
            </a:r>
          </a:p>
        </p:txBody>
      </p:sp>
      <p:sp>
        <p:nvSpPr>
          <p:cNvPr id="11" name="Rectangle 10"/>
          <p:cNvSpPr/>
          <p:nvPr/>
        </p:nvSpPr>
        <p:spPr>
          <a:xfrm>
            <a:off x="8220075" y="6438245"/>
            <a:ext cx="4086225" cy="430887"/>
          </a:xfrm>
          <a:prstGeom prst="rect">
            <a:avLst/>
          </a:prstGeom>
        </p:spPr>
        <p:txBody>
          <a:bodyPr wrap="square">
            <a:spAutoFit/>
          </a:bodyPr>
          <a:lstStyle/>
          <a:p>
            <a:r>
              <a:rPr lang="en-AU" sz="1100" dirty="0">
                <a:hlinkClick r:id="rId3"/>
              </a:rPr>
              <a:t>https://www.reddit.com/r/ProgrammerHumor/comments/5gt25z/piracy_software</a:t>
            </a:r>
            <a:endParaRPr lang="en-AU" sz="1100" dirty="0"/>
          </a:p>
        </p:txBody>
      </p:sp>
      <p:sp>
        <p:nvSpPr>
          <p:cNvPr id="6" name="TextBox 5">
            <a:extLst>
              <a:ext uri="{FF2B5EF4-FFF2-40B4-BE49-F238E27FC236}">
                <a16:creationId xmlns:a16="http://schemas.microsoft.com/office/drawing/2014/main" id="{1F74F2AE-C31A-49DB-A096-D1902E0A8D56}"/>
              </a:ext>
            </a:extLst>
          </p:cNvPr>
          <p:cNvSpPr txBox="1"/>
          <p:nvPr/>
        </p:nvSpPr>
        <p:spPr>
          <a:xfrm>
            <a:off x="409386" y="2831304"/>
            <a:ext cx="2868093" cy="1195392"/>
          </a:xfrm>
          <a:prstGeom prst="rect">
            <a:avLst/>
          </a:prstGeom>
          <a:noFill/>
        </p:spPr>
        <p:txBody>
          <a:bodyPr wrap="none" rtlCol="0">
            <a:spAutoFit/>
          </a:bodyPr>
          <a:lstStyle/>
          <a:p>
            <a:pPr>
              <a:lnSpc>
                <a:spcPct val="120000"/>
              </a:lnSpc>
            </a:pPr>
            <a:r>
              <a:rPr lang="en-AU" sz="3600" dirty="0" err="1">
                <a:effectLst>
                  <a:outerShdw blurRad="38100" dist="38100" dir="2700000" algn="tl">
                    <a:srgbClr val="000000">
                      <a:alpha val="43137"/>
                    </a:srgbClr>
                  </a:outerShdw>
                </a:effectLst>
              </a:rPr>
              <a:t>a</a:t>
            </a:r>
            <a:r>
              <a:rPr lang="en-AU" sz="4000" dirty="0" err="1">
                <a:effectLst>
                  <a:outerShdw blurRad="38100" dist="38100" dir="2700000" algn="tl">
                    <a:srgbClr val="000000">
                      <a:alpha val="43137"/>
                    </a:srgbClr>
                  </a:outerShdw>
                </a:effectLst>
              </a:rPr>
              <a:t>R</a:t>
            </a:r>
            <a:r>
              <a:rPr lang="en-AU" sz="4400" dirty="0" err="1">
                <a:effectLst>
                  <a:outerShdw blurRad="38100" dist="38100" dir="2700000" algn="tl">
                    <a:srgbClr val="000000">
                      <a:alpha val="43137"/>
                    </a:srgbClr>
                  </a:outerShdw>
                </a:effectLst>
              </a:rPr>
              <a:t>R</a:t>
            </a:r>
            <a:r>
              <a:rPr lang="en-AU" sz="4800" b="1" dirty="0" err="1">
                <a:effectLst>
                  <a:outerShdw blurRad="38100" dist="38100" dir="2700000" algn="tl">
                    <a:srgbClr val="000000">
                      <a:alpha val="43137"/>
                    </a:srgbClr>
                  </a:outerShdw>
                </a:effectLst>
              </a:rPr>
              <a:t>R</a:t>
            </a:r>
            <a:r>
              <a:rPr lang="en-AU" sz="5200" b="1" dirty="0" err="1">
                <a:effectLst>
                  <a:outerShdw blurRad="38100" dist="38100" dir="2700000" algn="tl">
                    <a:srgbClr val="000000">
                      <a:alpha val="43137"/>
                    </a:srgbClr>
                  </a:outerShdw>
                </a:effectLst>
              </a:rPr>
              <a:t>R</a:t>
            </a:r>
            <a:r>
              <a:rPr lang="en-AU" sz="5600" b="1" dirty="0" err="1">
                <a:effectLst>
                  <a:outerShdw blurRad="38100" dist="38100" dir="2700000" algn="tl">
                    <a:srgbClr val="000000">
                      <a:alpha val="43137"/>
                    </a:srgbClr>
                  </a:outerShdw>
                </a:effectLst>
              </a:rPr>
              <a:t>R</a:t>
            </a:r>
            <a:r>
              <a:rPr lang="en-AU" sz="5600" dirty="0">
                <a:effectLst>
                  <a:outerShdw blurRad="38100" dist="38100" dir="2700000" algn="tl">
                    <a:srgbClr val="000000">
                      <a:alpha val="43137"/>
                    </a:srgbClr>
                  </a:outerShdw>
                </a:effectLst>
              </a:rPr>
              <a:t>!</a:t>
            </a:r>
            <a:r>
              <a:rPr lang="en-AU" sz="6000" dirty="0">
                <a:effectLst>
                  <a:outerShdw blurRad="38100" dist="38100" dir="2700000" algn="tl">
                    <a:srgbClr val="000000">
                      <a:alpha val="43137"/>
                    </a:srgbClr>
                  </a:outerShdw>
                </a:effectLst>
              </a:rPr>
              <a:t>!</a:t>
            </a:r>
            <a:r>
              <a:rPr lang="en-AU" sz="6400" dirty="0">
                <a:effectLst>
                  <a:outerShdw blurRad="38100" dist="38100" dir="2700000" algn="tl">
                    <a:srgbClr val="000000">
                      <a:alpha val="43137"/>
                    </a:srgbClr>
                  </a:outerShdw>
                </a:effectLst>
              </a:rPr>
              <a:t>!</a:t>
            </a:r>
          </a:p>
        </p:txBody>
      </p:sp>
      <p:sp>
        <p:nvSpPr>
          <p:cNvPr id="3" name="Slide Number Placeholder 2">
            <a:extLst>
              <a:ext uri="{FF2B5EF4-FFF2-40B4-BE49-F238E27FC236}">
                <a16:creationId xmlns:a16="http://schemas.microsoft.com/office/drawing/2014/main" id="{829AC339-0C52-46FC-8A6D-4F462654496F}"/>
              </a:ext>
            </a:extLst>
          </p:cNvPr>
          <p:cNvSpPr>
            <a:spLocks noGrp="1"/>
          </p:cNvSpPr>
          <p:nvPr>
            <p:ph type="sldNum" sz="quarter" idx="12"/>
          </p:nvPr>
        </p:nvSpPr>
        <p:spPr/>
        <p:txBody>
          <a:bodyPr/>
          <a:lstStyle/>
          <a:p>
            <a:fld id="{240D8B34-1B6C-4469-8FEE-10486467FC00}" type="slidenum">
              <a:rPr lang="en-AU" smtClean="0"/>
              <a:t>8</a:t>
            </a:fld>
            <a:endParaRPr lang="en-AU"/>
          </a:p>
        </p:txBody>
      </p:sp>
    </p:spTree>
    <p:extLst>
      <p:ext uri="{BB962C8B-B14F-4D97-AF65-F5344CB8AC3E}">
        <p14:creationId xmlns:p14="http://schemas.microsoft.com/office/powerpoint/2010/main" val="2351625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US" b="1" dirty="0">
                <a:solidFill>
                  <a:srgbClr val="C00000"/>
                </a:solidFill>
              </a:rPr>
              <a:t>The End</a:t>
            </a:r>
            <a:endParaRPr lang="en-AU" b="1" dirty="0">
              <a:solidFill>
                <a:srgbClr val="C00000"/>
              </a:solidFill>
            </a:endParaRPr>
          </a:p>
        </p:txBody>
      </p:sp>
      <p:sp>
        <p:nvSpPr>
          <p:cNvPr id="3" name="Content Placeholder 2" descr=" 3"/>
          <p:cNvSpPr>
            <a:spLocks noGrp="1"/>
          </p:cNvSpPr>
          <p:nvPr>
            <p:ph idx="1"/>
          </p:nvPr>
        </p:nvSpPr>
        <p:spPr>
          <a:xfrm>
            <a:off x="155388" y="1622066"/>
            <a:ext cx="11881224" cy="4997565"/>
          </a:xfrm>
        </p:spPr>
        <p:txBody>
          <a:bodyPr>
            <a:noAutofit/>
          </a:bodyPr>
          <a:lstStyle/>
          <a:p>
            <a:pPr marL="0" indent="0">
              <a:buNone/>
            </a:pPr>
            <a:r>
              <a:rPr lang="en-US" sz="3200" dirty="0">
                <a:cs typeface="Courier New" panose="02070309020205020404" pitchFamily="49" charset="0"/>
              </a:rPr>
              <a:t>Please see next slides for additional subjects.</a:t>
            </a:r>
            <a:endParaRPr lang="en-AU" sz="3200" dirty="0">
              <a:cs typeface="Courier New" panose="02070309020205020404" pitchFamily="49" charset="0"/>
            </a:endParaRP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Slide Number Placeholder 5">
            <a:extLst>
              <a:ext uri="{FF2B5EF4-FFF2-40B4-BE49-F238E27FC236}">
                <a16:creationId xmlns:a16="http://schemas.microsoft.com/office/drawing/2014/main" id="{B789D12B-120E-481B-B8DD-E0716C2A2F6B}"/>
              </a:ext>
            </a:extLst>
          </p:cNvPr>
          <p:cNvSpPr>
            <a:spLocks noGrp="1"/>
          </p:cNvSpPr>
          <p:nvPr>
            <p:ph type="sldNum" sz="quarter" idx="12"/>
          </p:nvPr>
        </p:nvSpPr>
        <p:spPr/>
        <p:txBody>
          <a:bodyPr/>
          <a:lstStyle/>
          <a:p>
            <a:fld id="{240D8B34-1B6C-4469-8FEE-10486467FC00}" type="slidenum">
              <a:rPr lang="en-AU" smtClean="0"/>
              <a:t>80</a:t>
            </a:fld>
            <a:endParaRPr lang="en-AU"/>
          </a:p>
        </p:txBody>
      </p:sp>
    </p:spTree>
    <p:extLst>
      <p:ext uri="{BB962C8B-B14F-4D97-AF65-F5344CB8AC3E}">
        <p14:creationId xmlns:p14="http://schemas.microsoft.com/office/powerpoint/2010/main" val="25887015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FCB9A0F-5FE5-4590-803D-61E1C544C6FB}"/>
              </a:ext>
            </a:extLst>
          </p:cNvPr>
          <p:cNvGraphicFramePr>
            <a:graphicFrameLocks noGrp="1"/>
          </p:cNvGraphicFramePr>
          <p:nvPr>
            <p:extLst/>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2" name="Rectangle: Rounded Corners 1">
            <a:extLst>
              <a:ext uri="{FF2B5EF4-FFF2-40B4-BE49-F238E27FC236}">
                <a16:creationId xmlns:a16="http://schemas.microsoft.com/office/drawing/2014/main" id="{B92E3E05-90B2-44F8-9C98-23D042795A4E}"/>
              </a:ext>
            </a:extLst>
          </p:cNvPr>
          <p:cNvSpPr/>
          <p:nvPr/>
        </p:nvSpPr>
        <p:spPr>
          <a:xfrm>
            <a:off x="6337301" y="896324"/>
            <a:ext cx="996950" cy="1338876"/>
          </a:xfrm>
          <a:prstGeom prst="roundRect">
            <a:avLst/>
          </a:prstGeom>
          <a:solidFill>
            <a:schemeClr val="accent2">
              <a:lumMod val="20000"/>
              <a:lumOff val="80000"/>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Adding New Columns to Data Frame</a:t>
            </a:r>
          </a:p>
        </p:txBody>
      </p:sp>
      <p:sp>
        <p:nvSpPr>
          <p:cNvPr id="5" name="TextBox 4"/>
          <p:cNvSpPr txBox="1"/>
          <p:nvPr/>
        </p:nvSpPr>
        <p:spPr>
          <a:xfrm>
            <a:off x="244340" y="2396418"/>
            <a:ext cx="11703320" cy="3231654"/>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Add a column</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Assign new value to column with index </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dirty="0">
                <a:cs typeface="Courier New" panose="02070309020205020404" pitchFamily="49" charset="0"/>
              </a:rPr>
              <a:t> and give it the name</a:t>
            </a:r>
          </a:p>
          <a:p>
            <a:r>
              <a:rPr lang="en-AU" sz="2400" b="1" dirty="0">
                <a:latin typeface="Courier New" panose="02070309020205020404" pitchFamily="49" charset="0"/>
                <a:cs typeface="Courier New" panose="02070309020205020404" pitchFamily="49" charset="0"/>
              </a:rPr>
              <a:t> 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&lt;- </a:t>
            </a:r>
            <a:r>
              <a:rPr lang="en-AU" sz="2400" b="1" dirty="0" err="1">
                <a:latin typeface="Courier New" panose="02070309020205020404" pitchFamily="49" charset="0"/>
                <a:cs typeface="Courier New" panose="02070309020205020404" pitchFamily="49" charset="0"/>
              </a:rPr>
              <a:t>d$year</a:t>
            </a:r>
            <a:r>
              <a:rPr lang="en-AU" sz="2400" b="1" dirty="0">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2000</a:t>
            </a: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 &lt;- "year2"</a:t>
            </a:r>
            <a:endParaRPr lang="en-AU" sz="2400" dirty="0">
              <a:solidFill>
                <a:srgbClr val="0000FF"/>
              </a:solidFill>
              <a:cs typeface="Courier New" panose="02070309020205020404" pitchFamily="49" charset="0"/>
            </a:endParaRPr>
          </a:p>
          <a:p>
            <a:pPr marL="457200" indent="-457200">
              <a:buFont typeface="+mj-lt"/>
              <a:buAutoNum type="arabicPeriod"/>
            </a:pPr>
            <a:endParaRPr lang="en-AU" sz="24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Assign new value to column with a new name.</a:t>
            </a:r>
          </a:p>
          <a:p>
            <a:r>
              <a:rPr lang="en-AU" sz="2400" b="1" dirty="0">
                <a:latin typeface="Courier New" panose="02070309020205020404" pitchFamily="49" charset="0"/>
                <a:cs typeface="Courier New" panose="02070309020205020404" pitchFamily="49" charset="0"/>
              </a:rPr>
              <a:t> d$year2 &lt;- </a:t>
            </a:r>
            <a:r>
              <a:rPr lang="en-AU" sz="2400" b="1" dirty="0" err="1">
                <a:latin typeface="Courier New" panose="02070309020205020404" pitchFamily="49" charset="0"/>
                <a:cs typeface="Courier New" panose="02070309020205020404" pitchFamily="49" charset="0"/>
              </a:rPr>
              <a:t>d$year</a:t>
            </a:r>
            <a:r>
              <a:rPr lang="en-AU" sz="2400" b="1" dirty="0">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2000</a:t>
            </a:r>
          </a:p>
          <a:p>
            <a:endParaRPr lang="en-AU" sz="2400" b="1"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BE328622-9F42-4910-856B-8B5385520FE8}"/>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graphicFrame>
        <p:nvGraphicFramePr>
          <p:cNvPr id="11" name="Table 10">
            <a:extLst>
              <a:ext uri="{FF2B5EF4-FFF2-40B4-BE49-F238E27FC236}">
                <a16:creationId xmlns:a16="http://schemas.microsoft.com/office/drawing/2014/main" id="{778078F5-DA34-4936-9B09-E0A8C6E2A424}"/>
              </a:ext>
            </a:extLst>
          </p:cNvPr>
          <p:cNvGraphicFramePr>
            <a:graphicFrameLocks noGrp="1"/>
          </p:cNvGraphicFramePr>
          <p:nvPr>
            <p:extLst/>
          </p:nvPr>
        </p:nvGraphicFramePr>
        <p:xfrm>
          <a:off x="6391617" y="956161"/>
          <a:ext cx="890676"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2472979836"/>
                    </a:ext>
                  </a:extLst>
                </a:gridCol>
              </a:tblGrid>
              <a:tr h="253577">
                <a:tc>
                  <a:txBody>
                    <a:bodyPr/>
                    <a:lstStyle/>
                    <a:p>
                      <a:pPr algn="ctr"/>
                      <a:r>
                        <a:rPr lang="en-AU" sz="2000" b="0" dirty="0"/>
                        <a:t>year2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484649116"/>
                  </a:ext>
                </a:extLst>
              </a:tr>
              <a:tr h="253577">
                <a:tc>
                  <a:txBody>
                    <a:bodyPr/>
                    <a:lstStyle/>
                    <a:p>
                      <a:pPr algn="r"/>
                      <a:r>
                        <a:rPr lang="en-AU" sz="2000" dirty="0"/>
                        <a: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pPr algn="r"/>
                      <a:r>
                        <a:rPr lang="en-AU" sz="2000" dirty="0"/>
                        <a:t>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pPr algn="r"/>
                      <a:r>
                        <a:rPr lang="en-AU" sz="2000" dirty="0"/>
                        <a:t>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3" name="Rectangle: Rounded Corners 2">
            <a:extLst>
              <a:ext uri="{FF2B5EF4-FFF2-40B4-BE49-F238E27FC236}">
                <a16:creationId xmlns:a16="http://schemas.microsoft.com/office/drawing/2014/main" id="{53EAA156-25E5-4A12-88F2-CB366EB5C57D}"/>
              </a:ext>
            </a:extLst>
          </p:cNvPr>
          <p:cNvSpPr/>
          <p:nvPr/>
        </p:nvSpPr>
        <p:spPr>
          <a:xfrm>
            <a:off x="6993654" y="3836673"/>
            <a:ext cx="5044442" cy="2895723"/>
          </a:xfrm>
          <a:prstGeom prst="roundRect">
            <a:avLst>
              <a:gd name="adj" fmla="val 3828"/>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As we already know, variables are created when they get values assigned for the first time.</a:t>
            </a:r>
          </a:p>
          <a:p>
            <a:pPr algn="ctr"/>
            <a:endParaRPr lang="en-AU" sz="2400" dirty="0">
              <a:solidFill>
                <a:schemeClr val="tx1"/>
              </a:solidFill>
            </a:endParaRPr>
          </a:p>
          <a:p>
            <a:pPr algn="ctr"/>
            <a:r>
              <a:rPr lang="en-AU" sz="2400" dirty="0">
                <a:solidFill>
                  <a:schemeClr val="tx1"/>
                </a:solidFill>
              </a:rPr>
              <a:t>In data frame columns are </a:t>
            </a:r>
            <a:r>
              <a:rPr lang="en-AU" sz="2400" i="1" dirty="0">
                <a:solidFill>
                  <a:schemeClr val="tx1"/>
                </a:solidFill>
              </a:rPr>
              <a:t>variables</a:t>
            </a:r>
            <a:r>
              <a:rPr lang="en-AU" sz="2400" dirty="0">
                <a:solidFill>
                  <a:schemeClr val="tx1"/>
                </a:solidFill>
              </a:rPr>
              <a:t>, so they are created when values are assigned to them for the first time.</a:t>
            </a:r>
          </a:p>
        </p:txBody>
      </p:sp>
      <p:sp>
        <p:nvSpPr>
          <p:cNvPr id="7" name="Slide Number Placeholder 6">
            <a:extLst>
              <a:ext uri="{FF2B5EF4-FFF2-40B4-BE49-F238E27FC236}">
                <a16:creationId xmlns:a16="http://schemas.microsoft.com/office/drawing/2014/main" id="{AAA93443-5D6C-435F-8BEA-BA949C226A05}"/>
              </a:ext>
            </a:extLst>
          </p:cNvPr>
          <p:cNvSpPr>
            <a:spLocks noGrp="1"/>
          </p:cNvSpPr>
          <p:nvPr>
            <p:ph type="sldNum" sz="quarter" idx="12"/>
          </p:nvPr>
        </p:nvSpPr>
        <p:spPr/>
        <p:txBody>
          <a:bodyPr/>
          <a:lstStyle/>
          <a:p>
            <a:fld id="{240D8B34-1B6C-4469-8FEE-10486467FC00}" type="slidenum">
              <a:rPr lang="en-AU" smtClean="0"/>
              <a:t>81</a:t>
            </a:fld>
            <a:endParaRPr lang="en-AU"/>
          </a:p>
        </p:txBody>
      </p:sp>
    </p:spTree>
    <p:extLst>
      <p:ext uri="{BB962C8B-B14F-4D97-AF65-F5344CB8AC3E}">
        <p14:creationId xmlns:p14="http://schemas.microsoft.com/office/powerpoint/2010/main" val="178599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Removing Columns and Rows from Data Frame</a:t>
            </a:r>
          </a:p>
        </p:txBody>
      </p:sp>
      <p:sp>
        <p:nvSpPr>
          <p:cNvPr id="5" name="TextBox 4"/>
          <p:cNvSpPr txBox="1"/>
          <p:nvPr/>
        </p:nvSpPr>
        <p:spPr>
          <a:xfrm>
            <a:off x="244340" y="2396418"/>
            <a:ext cx="11703320" cy="4154984"/>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Delete a column (or several columns)</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Index the data frame in a way that skips the column(s) you want to remove and re-assign the variable.</a:t>
            </a: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positive number</a:t>
            </a: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negative number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("name", "year")]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column name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r>
              <a:rPr lang="en-AU" sz="2400" b="1" dirty="0">
                <a:solidFill>
                  <a:schemeClr val="accent6">
                    <a:lumMod val="75000"/>
                  </a:schemeClr>
                </a:solidFill>
                <a:latin typeface="Courier New" panose="02070309020205020404" pitchFamily="49" charset="0"/>
                <a:cs typeface="Courier New" panose="02070309020205020404" pitchFamily="49" charset="0"/>
              </a:rPr>
              <a:t>    #index by logical value</a:t>
            </a:r>
            <a:endParaRPr lang="en-AU" sz="2400" b="1" dirty="0">
              <a:latin typeface="Courier New" panose="02070309020205020404" pitchFamily="49" charset="0"/>
              <a:cs typeface="Courier New" panose="02070309020205020404" pitchFamily="49" charset="0"/>
            </a:endParaRPr>
          </a:p>
          <a:p>
            <a:pPr marL="457200" indent="-457200">
              <a:buFont typeface="+mj-lt"/>
              <a:buAutoNum type="arabicPeriod" startAt="2"/>
            </a:pPr>
            <a:endParaRPr lang="en-AU" sz="12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Assign </a:t>
            </a:r>
            <a:r>
              <a:rPr lang="en-AU" sz="2400" b="1" dirty="0">
                <a:solidFill>
                  <a:srgbClr val="0000FF"/>
                </a:solidFill>
                <a:latin typeface="Courier New" panose="02070309020205020404" pitchFamily="49" charset="0"/>
                <a:cs typeface="Courier New" panose="02070309020205020404" pitchFamily="49" charset="0"/>
              </a:rPr>
              <a:t>NULL</a:t>
            </a:r>
            <a:r>
              <a:rPr lang="en-AU" sz="2400" dirty="0">
                <a:cs typeface="Courier New" panose="02070309020205020404" pitchFamily="49" charset="0"/>
              </a:rPr>
              <a:t> value to the column to delete.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&lt;- </a:t>
            </a:r>
            <a:r>
              <a:rPr lang="en-AU" sz="2400" b="1" dirty="0">
                <a:solidFill>
                  <a:srgbClr val="0000FF"/>
                </a:solidFill>
                <a:latin typeface="Courier New" panose="02070309020205020404" pitchFamily="49" charset="0"/>
                <a:cs typeface="Courier New" panose="02070309020205020404" pitchFamily="49" charset="0"/>
              </a:rPr>
              <a:t>NULL</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d$eye</a:t>
            </a:r>
            <a:r>
              <a:rPr lang="en-AU" sz="2400" b="1" dirty="0">
                <a:latin typeface="Courier New" panose="02070309020205020404" pitchFamily="49" charset="0"/>
                <a:cs typeface="Courier New" panose="02070309020205020404" pitchFamily="49" charset="0"/>
              </a:rPr>
              <a:t> &lt;- </a:t>
            </a:r>
            <a:r>
              <a:rPr lang="en-AU" sz="2400" b="1" dirty="0">
                <a:solidFill>
                  <a:srgbClr val="0000FF"/>
                </a:solidFill>
                <a:latin typeface="Courier New" panose="02070309020205020404" pitchFamily="49" charset="0"/>
                <a:cs typeface="Courier New" panose="02070309020205020404" pitchFamily="49" charset="0"/>
              </a:rPr>
              <a:t>NULL</a:t>
            </a:r>
            <a:endParaRPr lang="en-AU" sz="2400" dirty="0">
              <a:cs typeface="Courier New" panose="02070309020205020404" pitchFamily="49" charset="0"/>
            </a:endParaRPr>
          </a:p>
        </p:txBody>
      </p:sp>
      <p:graphicFrame>
        <p:nvGraphicFramePr>
          <p:cNvPr id="20" name="Table 19">
            <a:extLst>
              <a:ext uri="{FF2B5EF4-FFF2-40B4-BE49-F238E27FC236}">
                <a16:creationId xmlns:a16="http://schemas.microsoft.com/office/drawing/2014/main" id="{05FA9999-0C55-457C-96D4-ADF9EFD318CA}"/>
              </a:ext>
            </a:extLst>
          </p:cNvPr>
          <p:cNvGraphicFramePr>
            <a:graphicFrameLocks noGrp="1"/>
          </p:cNvGraphicFramePr>
          <p:nvPr>
            <p:extLst/>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grpSp>
        <p:nvGrpSpPr>
          <p:cNvPr id="22" name="Group 21">
            <a:extLst>
              <a:ext uri="{FF2B5EF4-FFF2-40B4-BE49-F238E27FC236}">
                <a16:creationId xmlns:a16="http://schemas.microsoft.com/office/drawing/2014/main" id="{AED45F12-601A-440F-BB1A-F7DEE218F801}"/>
              </a:ext>
            </a:extLst>
          </p:cNvPr>
          <p:cNvGrpSpPr/>
          <p:nvPr/>
        </p:nvGrpSpPr>
        <p:grpSpPr>
          <a:xfrm>
            <a:off x="5734050" y="844440"/>
            <a:ext cx="431800" cy="1441560"/>
            <a:chOff x="6546850" y="844440"/>
            <a:chExt cx="431800" cy="1441560"/>
          </a:xfrm>
        </p:grpSpPr>
        <p:cxnSp>
          <p:nvCxnSpPr>
            <p:cNvPr id="8" name="Straight Connector 7">
              <a:extLst>
                <a:ext uri="{FF2B5EF4-FFF2-40B4-BE49-F238E27FC236}">
                  <a16:creationId xmlns:a16="http://schemas.microsoft.com/office/drawing/2014/main" id="{A983DB7C-53FF-47CE-B54F-D2444ED55029}"/>
                </a:ext>
              </a:extLst>
            </p:cNvPr>
            <p:cNvCxnSpPr/>
            <p:nvPr/>
          </p:nvCxnSpPr>
          <p:spPr>
            <a:xfrm flipH="1">
              <a:off x="6546850" y="84455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AE59A5-84D3-407D-9FAD-5DB48FB69F36}"/>
                </a:ext>
              </a:extLst>
            </p:cNvPr>
            <p:cNvCxnSpPr>
              <a:cxnSpLocks/>
            </p:cNvCxnSpPr>
            <p:nvPr/>
          </p:nvCxnSpPr>
          <p:spPr>
            <a:xfrm flipH="1" flipV="1">
              <a:off x="6546850" y="84444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34508F8A-1DB8-4C59-80C3-FA06A46CE4C4}"/>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sp>
        <p:nvSpPr>
          <p:cNvPr id="2" name="Rectangle 1">
            <a:extLst>
              <a:ext uri="{FF2B5EF4-FFF2-40B4-BE49-F238E27FC236}">
                <a16:creationId xmlns:a16="http://schemas.microsoft.com/office/drawing/2014/main" id="{38B57DE8-D277-41E9-B861-95979D4F3E26}"/>
              </a:ext>
            </a:extLst>
          </p:cNvPr>
          <p:cNvSpPr/>
          <p:nvPr/>
        </p:nvSpPr>
        <p:spPr>
          <a:xfrm>
            <a:off x="6620421" y="919090"/>
            <a:ext cx="5438229" cy="1477328"/>
          </a:xfrm>
          <a:prstGeom prst="rect">
            <a:avLst/>
          </a:prstGeom>
          <a:solidFill>
            <a:schemeClr val="bg1">
              <a:lumMod val="95000"/>
            </a:schemeClr>
          </a:solidFill>
        </p:spPr>
        <p:txBody>
          <a:bodyPr wrap="square">
            <a:spAutoFit/>
          </a:bodyPr>
          <a:lstStyle/>
          <a:p>
            <a:r>
              <a:rPr lang="en-AU" b="1" dirty="0">
                <a:latin typeface="Courier New" panose="02070309020205020404" pitchFamily="49" charset="0"/>
                <a:cs typeface="Courier New" panose="02070309020205020404" pitchFamily="49" charset="0"/>
              </a:rPr>
              <a:t>d &lt;- </a:t>
            </a:r>
            <a:r>
              <a:rPr lang="en-AU" b="1" dirty="0" err="1">
                <a:solidFill>
                  <a:srgbClr val="0000FF"/>
                </a:solidFill>
                <a:latin typeface="Courier New" panose="02070309020205020404" pitchFamily="49" charset="0"/>
                <a:cs typeface="Courier New" panose="02070309020205020404" pitchFamily="49" charset="0"/>
              </a:rPr>
              <a:t>data.frame</a:t>
            </a:r>
            <a:r>
              <a:rPr lang="en-AU" b="1" dirty="0">
                <a:latin typeface="Courier New" panose="02070309020205020404" pitchFamily="49" charset="0"/>
                <a:cs typeface="Courier New" panose="02070309020205020404" pitchFamily="49" charset="0"/>
              </a:rPr>
              <a:t>(</a:t>
            </a:r>
          </a:p>
          <a:p>
            <a:r>
              <a:rPr lang="en-AU" b="1" dirty="0">
                <a:latin typeface="Courier New" panose="02070309020205020404" pitchFamily="49" charset="0"/>
                <a:cs typeface="Courier New" panose="02070309020205020404" pitchFamily="49" charset="0"/>
              </a:rPr>
              <a:t>    name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("Lia", "Tea", "Amy"), </a:t>
            </a:r>
          </a:p>
          <a:p>
            <a:r>
              <a:rPr lang="en-AU" b="1" dirty="0">
                <a:latin typeface="Courier New" panose="02070309020205020404" pitchFamily="49" charset="0"/>
                <a:cs typeface="Courier New" panose="02070309020205020404" pitchFamily="49" charset="0"/>
              </a:rPr>
              <a:t>    year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a:t>
            </a:r>
            <a:r>
              <a:rPr lang="en-AU" b="1" dirty="0">
                <a:solidFill>
                  <a:srgbClr val="0000FF"/>
                </a:solidFill>
                <a:latin typeface="Courier New" panose="02070309020205020404" pitchFamily="49" charset="0"/>
                <a:cs typeface="Courier New" panose="02070309020205020404" pitchFamily="49" charset="0"/>
              </a:rPr>
              <a:t>2009</a:t>
            </a:r>
            <a:r>
              <a:rPr lang="en-AU" b="1" dirty="0">
                <a:latin typeface="Courier New" panose="02070309020205020404" pitchFamily="49" charset="0"/>
                <a:cs typeface="Courier New" panose="02070309020205020404" pitchFamily="49" charset="0"/>
              </a:rPr>
              <a:t>, </a:t>
            </a:r>
            <a:r>
              <a:rPr lang="en-AU" b="1" dirty="0">
                <a:solidFill>
                  <a:srgbClr val="0000FF"/>
                </a:solidFill>
                <a:latin typeface="Courier New" panose="02070309020205020404" pitchFamily="49" charset="0"/>
                <a:cs typeface="Courier New" panose="02070309020205020404" pitchFamily="49" charset="0"/>
              </a:rPr>
              <a:t>2012</a:t>
            </a:r>
            <a:r>
              <a:rPr lang="en-AU" b="1" dirty="0">
                <a:latin typeface="Courier New" panose="02070309020205020404" pitchFamily="49" charset="0"/>
                <a:cs typeface="Courier New" panose="02070309020205020404" pitchFamily="49" charset="0"/>
              </a:rPr>
              <a:t>, </a:t>
            </a:r>
            <a:r>
              <a:rPr lang="en-AU" b="1" dirty="0">
                <a:solidFill>
                  <a:srgbClr val="0000FF"/>
                </a:solidFill>
                <a:latin typeface="Courier New" panose="02070309020205020404" pitchFamily="49" charset="0"/>
                <a:cs typeface="Courier New" panose="02070309020205020404" pitchFamily="49" charset="0"/>
              </a:rPr>
              <a:t>2015</a:t>
            </a:r>
            <a:r>
              <a:rPr lang="en-AU" b="1" dirty="0">
                <a:latin typeface="Courier New" panose="02070309020205020404" pitchFamily="49" charset="0"/>
                <a:cs typeface="Courier New" panose="02070309020205020404" pitchFamily="49" charset="0"/>
              </a:rPr>
              <a:t>),</a:t>
            </a:r>
          </a:p>
          <a:p>
            <a:r>
              <a:rPr lang="en-AU" b="1" dirty="0">
                <a:latin typeface="Courier New" panose="02070309020205020404" pitchFamily="49" charset="0"/>
                <a:cs typeface="Courier New" panose="02070309020205020404" pitchFamily="49" charset="0"/>
              </a:rPr>
              <a:t>    eye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("blue", "green", "grey")</a:t>
            </a:r>
          </a:p>
          <a:p>
            <a:r>
              <a:rPr lang="en-AU" b="1"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50BFF6DA-EA5A-4EE4-AB77-67709591376B}"/>
              </a:ext>
            </a:extLst>
          </p:cNvPr>
          <p:cNvSpPr>
            <a:spLocks noGrp="1"/>
          </p:cNvSpPr>
          <p:nvPr>
            <p:ph type="sldNum" sz="quarter" idx="12"/>
          </p:nvPr>
        </p:nvSpPr>
        <p:spPr/>
        <p:txBody>
          <a:bodyPr/>
          <a:lstStyle/>
          <a:p>
            <a:fld id="{240D8B34-1B6C-4469-8FEE-10486467FC00}" type="slidenum">
              <a:rPr lang="en-AU" smtClean="0"/>
              <a:t>82</a:t>
            </a:fld>
            <a:endParaRPr lang="en-AU"/>
          </a:p>
        </p:txBody>
      </p:sp>
    </p:spTree>
    <p:extLst>
      <p:ext uri="{BB962C8B-B14F-4D97-AF65-F5344CB8AC3E}">
        <p14:creationId xmlns:p14="http://schemas.microsoft.com/office/powerpoint/2010/main" val="25648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2"/>
                                        </p:tgtEl>
                                      </p:cBhvr>
                                    </p:animEffect>
                                    <p:animScale>
                                      <p:cBhvr>
                                        <p:cTn id="7" dur="100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971A66-5151-4310-BEE4-5CA84680A612}"/>
              </a:ext>
            </a:extLst>
          </p:cNvPr>
          <p:cNvSpPr/>
          <p:nvPr/>
        </p:nvSpPr>
        <p:spPr>
          <a:xfrm>
            <a:off x="3346763" y="4381577"/>
            <a:ext cx="910444" cy="490226"/>
          </a:xfrm>
          <a:prstGeom prst="roundRect">
            <a:avLst/>
          </a:prstGeom>
          <a:solidFill>
            <a:schemeClr val="accent2">
              <a:lumMod val="20000"/>
              <a:lumOff val="80000"/>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9" name="Table 8">
            <a:extLst>
              <a:ext uri="{FF2B5EF4-FFF2-40B4-BE49-F238E27FC236}">
                <a16:creationId xmlns:a16="http://schemas.microsoft.com/office/drawing/2014/main" id="{2FCB9A0F-5FE5-4590-803D-61E1C544C6FB}"/>
              </a:ext>
            </a:extLst>
          </p:cNvPr>
          <p:cNvGraphicFramePr>
            <a:graphicFrameLocks noGrp="1"/>
          </p:cNvGraphicFramePr>
          <p:nvPr>
            <p:extLst/>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Removing Columns and Rows from Data Frame</a:t>
            </a:r>
          </a:p>
        </p:txBody>
      </p:sp>
      <p:sp>
        <p:nvSpPr>
          <p:cNvPr id="5" name="TextBox 4"/>
          <p:cNvSpPr txBox="1"/>
          <p:nvPr/>
        </p:nvSpPr>
        <p:spPr>
          <a:xfrm>
            <a:off x="244340" y="2396418"/>
            <a:ext cx="11703320" cy="3970318"/>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Delete a row (or several rows)</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Index the data frame in a way that skips the row(s) you want to remove and re-assign the variable.</a:t>
            </a:r>
          </a:p>
          <a:p>
            <a:r>
              <a:rPr lang="en-AU" sz="2400" b="1" dirty="0">
                <a:latin typeface="Courier New" panose="02070309020205020404" pitchFamily="49" charset="0"/>
                <a:cs typeface="Courier New" panose="02070309020205020404" pitchFamily="49" charset="0"/>
              </a:rPr>
              <a:t> d &lt;- d[</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positive number</a:t>
            </a:r>
          </a:p>
          <a:p>
            <a:r>
              <a:rPr lang="en-AU" sz="2400" b="1" dirty="0">
                <a:latin typeface="Courier New" panose="02070309020205020404" pitchFamily="49" charset="0"/>
                <a:cs typeface="Courier New" panose="02070309020205020404" pitchFamily="49" charset="0"/>
              </a:rPr>
              <a:t> d &lt;- d[</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negative number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("Tea")), ]</a:t>
            </a:r>
            <a:r>
              <a:rPr lang="en-AU" sz="2400" b="1" dirty="0">
                <a:solidFill>
                  <a:schemeClr val="accent6">
                    <a:lumMod val="75000"/>
                  </a:schemeClr>
                </a:solidFill>
                <a:latin typeface="Courier New" panose="02070309020205020404" pitchFamily="49" charset="0"/>
                <a:cs typeface="Courier New" panose="02070309020205020404" pitchFamily="49" charset="0"/>
              </a:rPr>
              <a:t>  #index by logical expr.</a:t>
            </a:r>
          </a:p>
          <a:p>
            <a:pPr marL="457200" indent="-457200">
              <a:buFont typeface="+mj-lt"/>
              <a:buAutoNum type="arabicPeriod" startAt="2"/>
            </a:pPr>
            <a:endParaRPr lang="en-AU" sz="24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You </a:t>
            </a:r>
            <a:r>
              <a:rPr lang="en-AU" sz="2400" b="1" dirty="0">
                <a:solidFill>
                  <a:srgbClr val="C00000"/>
                </a:solidFill>
                <a:cs typeface="Courier New" panose="02070309020205020404" pitchFamily="49" charset="0"/>
              </a:rPr>
              <a:t>can't</a:t>
            </a:r>
            <a:r>
              <a:rPr lang="en-AU" sz="2400" dirty="0">
                <a:cs typeface="Courier New" panose="02070309020205020404" pitchFamily="49" charset="0"/>
              </a:rPr>
              <a:t> assign </a:t>
            </a:r>
            <a:r>
              <a:rPr lang="en-AU" sz="2400" b="1" dirty="0">
                <a:solidFill>
                  <a:srgbClr val="0000FF"/>
                </a:solidFill>
                <a:latin typeface="Courier New" panose="02070309020205020404" pitchFamily="49" charset="0"/>
                <a:cs typeface="Courier New" panose="02070309020205020404" pitchFamily="49" charset="0"/>
              </a:rPr>
              <a:t>NULL</a:t>
            </a:r>
            <a:r>
              <a:rPr lang="en-AU" sz="2400" dirty="0">
                <a:cs typeface="Courier New" panose="02070309020205020404" pitchFamily="49" charset="0"/>
              </a:rPr>
              <a:t> value to the row to delete.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en-AU" sz="2400" b="1" strike="sngStrike" dirty="0">
                <a:latin typeface="Courier New" panose="02070309020205020404" pitchFamily="49" charset="0"/>
                <a:cs typeface="Courier New" panose="02070309020205020404" pitchFamily="49" charset="0"/>
              </a:rPr>
              <a:t>d[</a:t>
            </a:r>
            <a:r>
              <a:rPr lang="en-AU" sz="2400" b="1" strike="sngStrike" dirty="0">
                <a:solidFill>
                  <a:srgbClr val="0000FF"/>
                </a:solidFill>
                <a:latin typeface="Courier New" panose="02070309020205020404" pitchFamily="49" charset="0"/>
                <a:cs typeface="Courier New" panose="02070309020205020404" pitchFamily="49" charset="0"/>
              </a:rPr>
              <a:t>3</a:t>
            </a:r>
            <a:r>
              <a:rPr lang="en-AU" sz="2400" b="1" strike="sngStrike" dirty="0">
                <a:latin typeface="Courier New" panose="02070309020205020404" pitchFamily="49" charset="0"/>
                <a:cs typeface="Courier New" panose="02070309020205020404" pitchFamily="49" charset="0"/>
              </a:rPr>
              <a:t>, ] &lt;- </a:t>
            </a:r>
            <a:r>
              <a:rPr lang="en-AU" sz="2400" b="1" strike="sngStrike" dirty="0">
                <a:solidFill>
                  <a:srgbClr val="0000FF"/>
                </a:solidFill>
                <a:latin typeface="Courier New" panose="02070309020205020404" pitchFamily="49" charset="0"/>
                <a:cs typeface="Courier New" panose="02070309020205020404" pitchFamily="49" charset="0"/>
              </a:rPr>
              <a:t>NULL </a:t>
            </a:r>
          </a:p>
          <a:p>
            <a:endParaRPr lang="en-AU" sz="2400"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AED45F12-601A-440F-BB1A-F7DEE218F801}"/>
              </a:ext>
            </a:extLst>
          </p:cNvPr>
          <p:cNvGrpSpPr/>
          <p:nvPr/>
        </p:nvGrpSpPr>
        <p:grpSpPr>
          <a:xfrm rot="16200000">
            <a:off x="4911588" y="373967"/>
            <a:ext cx="288438" cy="2672028"/>
            <a:chOff x="6546850" y="844440"/>
            <a:chExt cx="431800" cy="1441560"/>
          </a:xfrm>
        </p:grpSpPr>
        <p:cxnSp>
          <p:nvCxnSpPr>
            <p:cNvPr id="8" name="Straight Connector 7">
              <a:extLst>
                <a:ext uri="{FF2B5EF4-FFF2-40B4-BE49-F238E27FC236}">
                  <a16:creationId xmlns:a16="http://schemas.microsoft.com/office/drawing/2014/main" id="{A983DB7C-53FF-47CE-B54F-D2444ED55029}"/>
                </a:ext>
              </a:extLst>
            </p:cNvPr>
            <p:cNvCxnSpPr/>
            <p:nvPr/>
          </p:nvCxnSpPr>
          <p:spPr>
            <a:xfrm flipH="1">
              <a:off x="6546850" y="84455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AE59A5-84D3-407D-9FAD-5DB48FB69F36}"/>
                </a:ext>
              </a:extLst>
            </p:cNvPr>
            <p:cNvCxnSpPr>
              <a:cxnSpLocks/>
            </p:cNvCxnSpPr>
            <p:nvPr/>
          </p:nvCxnSpPr>
          <p:spPr>
            <a:xfrm flipH="1" flipV="1">
              <a:off x="6546850" y="84444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328622-9F42-4910-856B-8B5385520FE8}"/>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C2CBF256-8B2E-4D92-92AC-DD15369385CD}"/>
              </a:ext>
            </a:extLst>
          </p:cNvPr>
          <p:cNvSpPr>
            <a:spLocks noGrp="1"/>
          </p:cNvSpPr>
          <p:nvPr>
            <p:ph type="sldNum" sz="quarter" idx="12"/>
          </p:nvPr>
        </p:nvSpPr>
        <p:spPr/>
        <p:txBody>
          <a:bodyPr/>
          <a:lstStyle/>
          <a:p>
            <a:fld id="{240D8B34-1B6C-4469-8FEE-10486467FC00}" type="slidenum">
              <a:rPr lang="en-AU" smtClean="0"/>
              <a:t>83</a:t>
            </a:fld>
            <a:endParaRPr lang="en-AU"/>
          </a:p>
        </p:txBody>
      </p:sp>
    </p:spTree>
    <p:extLst>
      <p:ext uri="{BB962C8B-B14F-4D97-AF65-F5344CB8AC3E}">
        <p14:creationId xmlns:p14="http://schemas.microsoft.com/office/powerpoint/2010/main" val="1568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Accessing the Names</a:t>
            </a:r>
          </a:p>
        </p:txBody>
      </p:sp>
      <p:sp>
        <p:nvSpPr>
          <p:cNvPr id="5" name="TextBox 4"/>
          <p:cNvSpPr txBox="1"/>
          <p:nvPr/>
        </p:nvSpPr>
        <p:spPr>
          <a:xfrm>
            <a:off x="291830" y="674188"/>
            <a:ext cx="11703320" cy="4893647"/>
          </a:xfrm>
          <a:prstGeom prst="rect">
            <a:avLst/>
          </a:prstGeom>
          <a:noFill/>
        </p:spPr>
        <p:txBody>
          <a:bodyPr wrap="square" rtlCol="0">
            <a:spAutoFit/>
          </a:bodyPr>
          <a:lstStyle/>
          <a:p>
            <a:r>
              <a:rPr lang="en-AU" sz="2400" dirty="0">
                <a:cs typeface="Courier New" panose="02070309020205020404" pitchFamily="49" charset="0"/>
              </a:rPr>
              <a:t>To get or set names of columns in a data frame or names in a list use function </a:t>
            </a:r>
            <a:r>
              <a:rPr lang="en-AU" sz="2400" b="1" dirty="0">
                <a:latin typeface="Courier New" panose="02070309020205020404" pitchFamily="49" charset="0"/>
                <a:cs typeface="Courier New" panose="02070309020205020404" pitchFamily="49" charset="0"/>
              </a:rPr>
              <a:t>names</a:t>
            </a:r>
            <a:r>
              <a:rPr lang="en-AU" sz="2400" dirty="0">
                <a:cs typeface="Courier New" panose="02070309020205020404" pitchFamily="49" charset="0"/>
              </a:rPr>
              <a:t>.</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ln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(n1 = "Lea", n2 = "Tia", n3 = "Amy", n4 = "Abi")</a:t>
            </a:r>
            <a:endParaRPr lang="en-AU" sz="2400" dirty="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"name" "year"</a:t>
            </a:r>
          </a:p>
          <a:p>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(ln)</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"n1" "n2" "n3" "n4" </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0861D4-D8BD-4182-A13F-4D6CCE1CD609}"/>
              </a:ext>
            </a:extLst>
          </p:cNvPr>
          <p:cNvSpPr>
            <a:spLocks noGrp="1"/>
          </p:cNvSpPr>
          <p:nvPr>
            <p:ph type="sldNum" sz="quarter" idx="12"/>
          </p:nvPr>
        </p:nvSpPr>
        <p:spPr/>
        <p:txBody>
          <a:bodyPr/>
          <a:lstStyle/>
          <a:p>
            <a:fld id="{240D8B34-1B6C-4469-8FEE-10486467FC00}" type="slidenum">
              <a:rPr lang="en-AU" smtClean="0"/>
              <a:t>84</a:t>
            </a:fld>
            <a:endParaRPr lang="en-AU"/>
          </a:p>
        </p:txBody>
      </p:sp>
    </p:spTree>
    <p:extLst>
      <p:ext uri="{BB962C8B-B14F-4D97-AF65-F5344CB8AC3E}">
        <p14:creationId xmlns:p14="http://schemas.microsoft.com/office/powerpoint/2010/main" val="10334762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E3B7F04-5965-463D-B87D-7B0F3D70D08B}"/>
              </a:ext>
            </a:extLst>
          </p:cNvPr>
          <p:cNvSpPr/>
          <p:nvPr/>
        </p:nvSpPr>
        <p:spPr>
          <a:xfrm>
            <a:off x="308233" y="5243977"/>
            <a:ext cx="1715874" cy="413427"/>
          </a:xfrm>
          <a:prstGeom prst="roundRect">
            <a:avLst>
              <a:gd name="adj" fmla="val 27895"/>
            </a:avLst>
          </a:prstGeom>
          <a:solidFill>
            <a:schemeClr val="accent2">
              <a:lumMod val="20000"/>
              <a:lumOff val="80000"/>
            </a:schemeClr>
          </a:solidFill>
          <a:ln w="28575">
            <a:solidFill>
              <a:schemeClr val="accent2">
                <a:lumMod val="7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Changing the Names</a:t>
            </a:r>
          </a:p>
        </p:txBody>
      </p:sp>
      <p:sp>
        <p:nvSpPr>
          <p:cNvPr id="5" name="TextBox 4"/>
          <p:cNvSpPr txBox="1"/>
          <p:nvPr/>
        </p:nvSpPr>
        <p:spPr>
          <a:xfrm>
            <a:off x="291830" y="674188"/>
            <a:ext cx="11703320" cy="5575052"/>
          </a:xfrm>
          <a:prstGeom prst="rect">
            <a:avLst/>
          </a:prstGeom>
          <a:noFill/>
        </p:spPr>
        <p:txBody>
          <a:bodyPr wrap="square" rtlCol="0">
            <a:spAutoFit/>
          </a:bodyPr>
          <a:lstStyle/>
          <a:p>
            <a:r>
              <a:rPr lang="en-AU" sz="2400" dirty="0">
                <a:cs typeface="Courier New" panose="02070309020205020404" pitchFamily="49" charset="0"/>
              </a:rPr>
              <a:t>To get or </a:t>
            </a:r>
            <a:r>
              <a:rPr lang="en-AU" sz="2400" b="1" dirty="0">
                <a:solidFill>
                  <a:srgbClr val="C00000"/>
                </a:solidFill>
                <a:cs typeface="Courier New" panose="02070309020205020404" pitchFamily="49" charset="0"/>
              </a:rPr>
              <a:t>set</a:t>
            </a:r>
            <a:r>
              <a:rPr lang="en-AU" sz="2400" dirty="0">
                <a:cs typeface="Courier New" panose="02070309020205020404" pitchFamily="49" charset="0"/>
              </a:rPr>
              <a:t> names of columns in a data frame or names in a list use function </a:t>
            </a:r>
            <a:r>
              <a:rPr lang="en-AU" sz="2400" b="1" dirty="0">
                <a:latin typeface="Courier New" panose="02070309020205020404" pitchFamily="49" charset="0"/>
                <a:cs typeface="Courier New" panose="02070309020205020404" pitchFamily="49" charset="0"/>
              </a:rPr>
              <a:t>names</a:t>
            </a:r>
            <a:r>
              <a:rPr lang="en-AU" sz="2400" dirty="0">
                <a:cs typeface="Courier New" panose="02070309020205020404" pitchFamily="49" charset="0"/>
              </a:rPr>
              <a:t>.</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s-ES" sz="2400" b="1" dirty="0">
                <a:latin typeface="Courier New" panose="02070309020205020404" pitchFamily="49" charset="0"/>
                <a:cs typeface="Courier New" panose="02070309020205020404" pitchFamily="49" charset="0"/>
              </a:rPr>
              <a:t>nombre", "ano")</a:t>
            </a:r>
            <a:r>
              <a:rPr lang="es-ES" sz="2400" dirty="0"/>
              <a:t> </a:t>
            </a:r>
            <a:r>
              <a:rPr lang="en-AU" sz="2400" dirty="0">
                <a:cs typeface="Courier New" panose="02070309020205020404" pitchFamily="49" charset="0"/>
              </a:rPr>
              <a:t>will rename column ‘name’ to ‘</a:t>
            </a:r>
            <a:r>
              <a:rPr lang="en-AU" sz="2400" dirty="0" err="1">
                <a:cs typeface="Courier New" panose="02070309020205020404" pitchFamily="49" charset="0"/>
              </a:rPr>
              <a:t>nombre</a:t>
            </a:r>
            <a:r>
              <a:rPr lang="en-AU" sz="2400" dirty="0">
                <a:cs typeface="Courier New" panose="02070309020205020404" pitchFamily="49" charset="0"/>
              </a:rPr>
              <a:t>’ and column ‘year’ to ‘</a:t>
            </a:r>
            <a:r>
              <a:rPr lang="en-AU" sz="2400" dirty="0" err="1">
                <a:cs typeface="Courier New" panose="02070309020205020404" pitchFamily="49" charset="0"/>
              </a:rPr>
              <a:t>ano</a:t>
            </a:r>
            <a:r>
              <a:rPr lang="en-AU" sz="2400" dirty="0">
                <a:cs typeface="Courier New" panose="02070309020205020404" pitchFamily="49" charset="0"/>
              </a:rPr>
              <a:t>’.</a:t>
            </a:r>
          </a:p>
          <a:p>
            <a:pPr>
              <a:lnSpc>
                <a:spcPct val="150000"/>
              </a:lnSpc>
            </a:pP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ln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(n1 = "Lea", n2 = "Tia", n3 = "Amy", n4 = "Abi")</a:t>
            </a: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(ln)[2] &lt;- "master"</a:t>
            </a:r>
            <a:r>
              <a:rPr lang="es-ES" sz="2400" dirty="0"/>
              <a:t> </a:t>
            </a:r>
            <a:r>
              <a:rPr lang="en-AU" sz="2400" dirty="0">
                <a:cs typeface="Courier New" panose="02070309020205020404" pitchFamily="49" charset="0"/>
              </a:rPr>
              <a:t>will…</a:t>
            </a:r>
          </a:p>
          <a:p>
            <a:pPr>
              <a:lnSpc>
                <a:spcPct val="150000"/>
              </a:lnSpc>
            </a:pPr>
            <a:r>
              <a:rPr lang="en-AU" sz="2400" dirty="0">
                <a:cs typeface="Courier New" panose="02070309020205020404" pitchFamily="49" charset="0"/>
              </a:rPr>
              <a:t>change name of element </a:t>
            </a:r>
            <a:r>
              <a:rPr lang="en-AU" sz="2400" b="1" dirty="0">
                <a:latin typeface="Courier New" panose="02070309020205020404" pitchFamily="49" charset="0"/>
                <a:cs typeface="Courier New" panose="02070309020205020404" pitchFamily="49" charset="0"/>
              </a:rPr>
              <a:t>n2</a:t>
            </a:r>
            <a:r>
              <a:rPr lang="en-AU" sz="2400" dirty="0">
                <a:cs typeface="Courier New" panose="02070309020205020404" pitchFamily="49" charset="0"/>
              </a:rPr>
              <a:t> to </a:t>
            </a:r>
            <a:r>
              <a:rPr lang="en-AU" sz="2400" b="1" dirty="0">
                <a:latin typeface="Courier New" panose="02070309020205020404" pitchFamily="49" charset="0"/>
                <a:cs typeface="Courier New" panose="02070309020205020404" pitchFamily="49" charset="0"/>
              </a:rPr>
              <a:t>master</a:t>
            </a:r>
            <a:r>
              <a:rPr lang="en-AU" sz="2400" dirty="0">
                <a:cs typeface="Courier New" panose="02070309020205020404" pitchFamily="49" charset="0"/>
              </a:rPr>
              <a:t>.</a:t>
            </a:r>
          </a:p>
        </p:txBody>
      </p:sp>
      <p:sp>
        <p:nvSpPr>
          <p:cNvPr id="3" name="Slide Number Placeholder 2">
            <a:extLst>
              <a:ext uri="{FF2B5EF4-FFF2-40B4-BE49-F238E27FC236}">
                <a16:creationId xmlns:a16="http://schemas.microsoft.com/office/drawing/2014/main" id="{04C59CD1-5D19-4925-ACAE-AB9188700D1F}"/>
              </a:ext>
            </a:extLst>
          </p:cNvPr>
          <p:cNvSpPr>
            <a:spLocks noGrp="1"/>
          </p:cNvSpPr>
          <p:nvPr>
            <p:ph type="sldNum" sz="quarter" idx="12"/>
          </p:nvPr>
        </p:nvSpPr>
        <p:spPr/>
        <p:txBody>
          <a:bodyPr/>
          <a:lstStyle/>
          <a:p>
            <a:fld id="{240D8B34-1B6C-4469-8FEE-10486467FC00}" type="slidenum">
              <a:rPr lang="en-AU" smtClean="0"/>
              <a:t>85</a:t>
            </a:fld>
            <a:endParaRPr lang="en-AU"/>
          </a:p>
        </p:txBody>
      </p:sp>
    </p:spTree>
    <p:extLst>
      <p:ext uri="{BB962C8B-B14F-4D97-AF65-F5344CB8AC3E}">
        <p14:creationId xmlns:p14="http://schemas.microsoft.com/office/powerpoint/2010/main" val="41287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88002" y="5094665"/>
            <a:ext cx="11635250" cy="462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mean(v) + 2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5" name="Content Placeholder 2">
            <a:extLst>
              <a:ext uri="{FF2B5EF4-FFF2-40B4-BE49-F238E27FC236}">
                <a16:creationId xmlns:a16="http://schemas.microsoft.com/office/drawing/2014/main" id="{D895C8D5-90B6-4C7E-8473-494A221BF5B4}"/>
              </a:ext>
            </a:extLst>
          </p:cNvPr>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 + 2 std. dev. from each row</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sz="1000" dirty="0"/>
          </a:p>
          <a:p>
            <a:pPr marL="0" indent="0">
              <a:lnSpc>
                <a:spcPct val="120000"/>
              </a:lnSpc>
              <a:buNone/>
            </a:pPr>
            <a:endParaRPr lang="en-US" sz="10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Use of User Defined Function</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extLst/>
          </p:nvPr>
        </p:nvGraphicFramePr>
        <p:xfrm>
          <a:off x="2590800" y="2270454"/>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2" name="Table 1">
            <a:extLst>
              <a:ext uri="{FF2B5EF4-FFF2-40B4-BE49-F238E27FC236}">
                <a16:creationId xmlns:a16="http://schemas.microsoft.com/office/drawing/2014/main" id="{9532A940-A7E3-464F-9A07-EAB391C81BB2}"/>
              </a:ext>
            </a:extLst>
          </p:cNvPr>
          <p:cNvGraphicFramePr>
            <a:graphicFrameLocks noGrp="1"/>
          </p:cNvGraphicFramePr>
          <p:nvPr>
            <p:extLst/>
          </p:nvPr>
        </p:nvGraphicFramePr>
        <p:xfrm>
          <a:off x="10058400" y="2256052"/>
          <a:ext cx="1149350" cy="1571625"/>
        </p:xfrm>
        <a:graphic>
          <a:graphicData uri="http://schemas.openxmlformats.org/drawingml/2006/table">
            <a:tbl>
              <a:tblPr/>
              <a:tblGrid>
                <a:gridCol w="1149350">
                  <a:extLst>
                    <a:ext uri="{9D8B030D-6E8A-4147-A177-3AD203B41FA5}">
                      <a16:colId xmlns:a16="http://schemas.microsoft.com/office/drawing/2014/main" val="3735716763"/>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077490"/>
                  </a:ext>
                </a:extLst>
              </a:tr>
              <a:tr h="190500">
                <a:tc>
                  <a:txBody>
                    <a:bodyPr/>
                    <a:lstStyle/>
                    <a:p>
                      <a:pPr algn="r" fontAlgn="b"/>
                      <a:r>
                        <a:rPr lang="en-AU" sz="2000" b="0" i="0" u="none" strike="noStrike">
                          <a:solidFill>
                            <a:srgbClr val="000000"/>
                          </a:solidFill>
                          <a:effectLst/>
                          <a:latin typeface="Calibri" panose="020F0502020204030204" pitchFamily="34" charset="0"/>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16240327"/>
                  </a:ext>
                </a:extLst>
              </a:tr>
              <a:tr h="190500">
                <a:tc>
                  <a:txBody>
                    <a:bodyPr/>
                    <a:lstStyle/>
                    <a:p>
                      <a:pPr algn="r" fontAlgn="b"/>
                      <a:r>
                        <a:rPr lang="en-AU" sz="2000" b="0" i="0" u="none" strike="noStrike">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88238394"/>
                  </a:ext>
                </a:extLst>
              </a:tr>
              <a:tr h="190500">
                <a:tc>
                  <a:txBody>
                    <a:bodyPr/>
                    <a:lstStyle/>
                    <a:p>
                      <a:pPr algn="r" fontAlgn="b"/>
                      <a:r>
                        <a:rPr lang="en-AU" sz="2000" b="0" i="0" u="none" strike="noStrike">
                          <a:solidFill>
                            <a:srgbClr val="000000"/>
                          </a:solidFill>
                          <a:effectLst/>
                          <a:latin typeface="Calibri" panose="020F0502020204030204" pitchFamily="34" charset="0"/>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02304309"/>
                  </a:ext>
                </a:extLst>
              </a:tr>
              <a:tr h="190500">
                <a:tc>
                  <a:txBody>
                    <a:bodyPr/>
                    <a:lstStyle/>
                    <a:p>
                      <a:pPr algn="r" fontAlgn="b"/>
                      <a:r>
                        <a:rPr lang="en-AU" sz="2000" b="0" i="0" u="none" strike="noStrike" dirty="0">
                          <a:solidFill>
                            <a:srgbClr val="000000"/>
                          </a:solidFill>
                          <a:effectLst/>
                          <a:latin typeface="Calibri" panose="020F050202020403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1389897"/>
                  </a:ext>
                </a:extLst>
              </a:tr>
            </a:tbl>
          </a:graphicData>
        </a:graphic>
      </p:graphicFrame>
      <p:grpSp>
        <p:nvGrpSpPr>
          <p:cNvPr id="27" name="Group 26">
            <a:extLst>
              <a:ext uri="{FF2B5EF4-FFF2-40B4-BE49-F238E27FC236}">
                <a16:creationId xmlns:a16="http://schemas.microsoft.com/office/drawing/2014/main" id="{FD916C02-0E85-422E-A687-C54C63F78C5D}"/>
              </a:ext>
            </a:extLst>
          </p:cNvPr>
          <p:cNvGrpSpPr/>
          <p:nvPr/>
        </p:nvGrpSpPr>
        <p:grpSpPr>
          <a:xfrm>
            <a:off x="2530450" y="2556224"/>
            <a:ext cx="7467651" cy="377827"/>
            <a:chOff x="2530450" y="2174399"/>
            <a:chExt cx="7467651" cy="377827"/>
          </a:xfrm>
        </p:grpSpPr>
        <p:sp>
          <p:nvSpPr>
            <p:cNvPr id="28" name="Rectangle: Rounded Corners 27">
              <a:extLst>
                <a:ext uri="{FF2B5EF4-FFF2-40B4-BE49-F238E27FC236}">
                  <a16:creationId xmlns:a16="http://schemas.microsoft.com/office/drawing/2014/main" id="{54F86342-D840-4F87-947E-83F3F5EAE37A}"/>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Down 28">
              <a:extLst>
                <a:ext uri="{FF2B5EF4-FFF2-40B4-BE49-F238E27FC236}">
                  <a16:creationId xmlns:a16="http://schemas.microsoft.com/office/drawing/2014/main" id="{A4850FE2-669F-4832-8757-5EEEC81AD6BD}"/>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666452E-0314-471E-9EB4-6F9DB7FC7397}"/>
              </a:ext>
            </a:extLst>
          </p:cNvPr>
          <p:cNvGrpSpPr/>
          <p:nvPr/>
        </p:nvGrpSpPr>
        <p:grpSpPr>
          <a:xfrm>
            <a:off x="2530450" y="2874552"/>
            <a:ext cx="7467651" cy="377827"/>
            <a:chOff x="2530450" y="2174399"/>
            <a:chExt cx="7467651" cy="377827"/>
          </a:xfrm>
        </p:grpSpPr>
        <p:sp>
          <p:nvSpPr>
            <p:cNvPr id="31" name="Rectangle: Rounded Corners 30">
              <a:extLst>
                <a:ext uri="{FF2B5EF4-FFF2-40B4-BE49-F238E27FC236}">
                  <a16:creationId xmlns:a16="http://schemas.microsoft.com/office/drawing/2014/main" id="{76DBD7BE-3A6C-4661-9EBD-23EACB5C7E9C}"/>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Arrow: Down 31">
              <a:extLst>
                <a:ext uri="{FF2B5EF4-FFF2-40B4-BE49-F238E27FC236}">
                  <a16:creationId xmlns:a16="http://schemas.microsoft.com/office/drawing/2014/main" id="{D5136817-16A9-4AA2-B646-C70ED6C2A741}"/>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DA69E1CD-3B1C-4C70-9ED7-50012296F09F}"/>
              </a:ext>
            </a:extLst>
          </p:cNvPr>
          <p:cNvGrpSpPr/>
          <p:nvPr/>
        </p:nvGrpSpPr>
        <p:grpSpPr>
          <a:xfrm>
            <a:off x="2530450" y="3184432"/>
            <a:ext cx="7467651" cy="377827"/>
            <a:chOff x="2530450" y="2174399"/>
            <a:chExt cx="7467651" cy="377827"/>
          </a:xfrm>
        </p:grpSpPr>
        <p:sp>
          <p:nvSpPr>
            <p:cNvPr id="34" name="Rectangle: Rounded Corners 33">
              <a:extLst>
                <a:ext uri="{FF2B5EF4-FFF2-40B4-BE49-F238E27FC236}">
                  <a16:creationId xmlns:a16="http://schemas.microsoft.com/office/drawing/2014/main" id="{FE59E786-8989-4C3F-BE7B-1000783459D4}"/>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Arrow: Down 34">
              <a:extLst>
                <a:ext uri="{FF2B5EF4-FFF2-40B4-BE49-F238E27FC236}">
                  <a16:creationId xmlns:a16="http://schemas.microsoft.com/office/drawing/2014/main" id="{78E0A4A7-2502-4406-BE87-DE64784D6524}"/>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a:extLst>
              <a:ext uri="{FF2B5EF4-FFF2-40B4-BE49-F238E27FC236}">
                <a16:creationId xmlns:a16="http://schemas.microsoft.com/office/drawing/2014/main" id="{E7626189-2D53-4D75-B9AE-7BE076B26E21}"/>
              </a:ext>
            </a:extLst>
          </p:cNvPr>
          <p:cNvGrpSpPr/>
          <p:nvPr/>
        </p:nvGrpSpPr>
        <p:grpSpPr>
          <a:xfrm>
            <a:off x="2530450" y="3493060"/>
            <a:ext cx="7467651" cy="377827"/>
            <a:chOff x="2530450" y="2174399"/>
            <a:chExt cx="7467651" cy="377827"/>
          </a:xfrm>
        </p:grpSpPr>
        <p:sp>
          <p:nvSpPr>
            <p:cNvPr id="37" name="Rectangle: Rounded Corners 36">
              <a:extLst>
                <a:ext uri="{FF2B5EF4-FFF2-40B4-BE49-F238E27FC236}">
                  <a16:creationId xmlns:a16="http://schemas.microsoft.com/office/drawing/2014/main" id="{C7117C12-3E56-4E56-A826-50B35293AC38}"/>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row: Down 37">
              <a:extLst>
                <a:ext uri="{FF2B5EF4-FFF2-40B4-BE49-F238E27FC236}">
                  <a16:creationId xmlns:a16="http://schemas.microsoft.com/office/drawing/2014/main" id="{C4E07921-B572-4C50-B270-9180B9490E8B}"/>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Content Placeholder 2">
            <a:extLst>
              <a:ext uri="{FF2B5EF4-FFF2-40B4-BE49-F238E27FC236}">
                <a16:creationId xmlns:a16="http://schemas.microsoft.com/office/drawing/2014/main" id="{E9F7EF47-048E-4D34-959E-264F732BC432}"/>
              </a:ext>
            </a:extLst>
          </p:cNvPr>
          <p:cNvSpPr txBox="1">
            <a:spLocks/>
          </p:cNvSpPr>
          <p:nvPr/>
        </p:nvSpPr>
        <p:spPr>
          <a:xfrm>
            <a:off x="288002" y="5527668"/>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mean2sd</a:t>
            </a:r>
            <a:r>
              <a:rPr lang="en-GB" sz="2400" b="1" dirty="0">
                <a:latin typeface="Courier New" panose="02070309020205020404" pitchFamily="49" charset="0"/>
                <a:cs typeface="Courier New" panose="02070309020205020404" pitchFamily="49" charset="0"/>
              </a:rPr>
              <a:t>)</a:t>
            </a:r>
            <a:endParaRPr lang="en-GB" sz="2200" b="1" dirty="0">
              <a:latin typeface="Courier New" panose="02070309020205020404" pitchFamily="49" charset="0"/>
              <a:cs typeface="Courier New" panose="02070309020205020404" pitchFamily="49" charset="0"/>
            </a:endParaRPr>
          </a:p>
        </p:txBody>
      </p:sp>
      <p:sp>
        <p:nvSpPr>
          <p:cNvPr id="7" name="Rectangle: Rounded Corners 6">
            <a:extLst>
              <a:ext uri="{FF2B5EF4-FFF2-40B4-BE49-F238E27FC236}">
                <a16:creationId xmlns:a16="http://schemas.microsoft.com/office/drawing/2014/main" id="{CCB7F1E0-7698-4DA0-94C9-72440660B9F4}"/>
              </a:ext>
            </a:extLst>
          </p:cNvPr>
          <p:cNvSpPr/>
          <p:nvPr/>
        </p:nvSpPr>
        <p:spPr>
          <a:xfrm>
            <a:off x="144001" y="4757232"/>
            <a:ext cx="7016750" cy="1540871"/>
          </a:xfrm>
          <a:prstGeom prst="roundRect">
            <a:avLst>
              <a:gd name="adj" fmla="val 955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solidFill>
                  <a:prstClr val="black"/>
                </a:solidFill>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solidFill>
                  <a:prstClr val="black"/>
                </a:solidFill>
                <a:latin typeface="Courier New" panose="02070309020205020404" pitchFamily="49" charset="0"/>
                <a:cs typeface="Courier New" panose="02070309020205020404" pitchFamily="49" charset="0"/>
              </a:rPr>
              <a:t>(v){</a:t>
            </a:r>
          </a:p>
          <a:p>
            <a:pPr lvl="0">
              <a:lnSpc>
                <a:spcPct val="120000"/>
              </a:lnSpc>
            </a:pPr>
            <a:r>
              <a:rPr lang="en-GB" sz="2200" b="1" dirty="0">
                <a:solidFill>
                  <a:prstClr val="black"/>
                </a:solidFill>
                <a:latin typeface="Courier New" panose="02070309020205020404" pitchFamily="49" charset="0"/>
                <a:cs typeface="Courier New" panose="02070309020205020404" pitchFamily="49" charset="0"/>
              </a:rPr>
              <a:t>  mean(v) + 2 * </a:t>
            </a:r>
            <a:r>
              <a:rPr lang="en-GB" sz="2200" b="1" dirty="0" err="1">
                <a:solidFill>
                  <a:prstClr val="black"/>
                </a:solidFill>
                <a:latin typeface="Courier New" panose="02070309020205020404" pitchFamily="49" charset="0"/>
                <a:cs typeface="Courier New" panose="02070309020205020404" pitchFamily="49" charset="0"/>
              </a:rPr>
              <a:t>sd</a:t>
            </a:r>
            <a:r>
              <a:rPr lang="en-GB" sz="2200" b="1" dirty="0">
                <a:solidFill>
                  <a:prstClr val="black"/>
                </a:solidFill>
                <a:latin typeface="Courier New" panose="02070309020205020404" pitchFamily="49" charset="0"/>
                <a:cs typeface="Courier New" panose="02070309020205020404" pitchFamily="49" charset="0"/>
              </a:rPr>
              <a:t>(v)</a:t>
            </a:r>
          </a:p>
          <a:p>
            <a:pPr lvl="0">
              <a:lnSpc>
                <a:spcPct val="120000"/>
              </a:lnSpc>
            </a:pPr>
            <a:r>
              <a:rPr lang="en-GB" sz="2200" b="1" dirty="0">
                <a:solidFill>
                  <a:prstClr val="black"/>
                </a:solidFill>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53BCA1FD-ED7B-48EA-BC96-8E44EB7DD723}"/>
              </a:ext>
            </a:extLst>
          </p:cNvPr>
          <p:cNvSpPr txBox="1"/>
          <p:nvPr/>
        </p:nvSpPr>
        <p:spPr>
          <a:xfrm>
            <a:off x="9620553" y="1888191"/>
            <a:ext cx="2025043" cy="708527"/>
          </a:xfrm>
          <a:prstGeom prst="rect">
            <a:avLst/>
          </a:prstGeom>
          <a:noFill/>
        </p:spPr>
        <p:txBody>
          <a:bodyPr wrap="none" rtlCol="0">
            <a:spAutoFit/>
          </a:bodyPr>
          <a:lstStyle/>
          <a:p>
            <a:pPr algn="ctr"/>
            <a:r>
              <a:rPr lang="en-AU" sz="2200" dirty="0"/>
              <a:t>vector of mean</a:t>
            </a:r>
          </a:p>
          <a:p>
            <a:pPr algn="ctr">
              <a:lnSpc>
                <a:spcPct val="80000"/>
              </a:lnSpc>
            </a:pPr>
            <a:r>
              <a:rPr lang="en-AU" sz="2200" dirty="0"/>
              <a:t>+2 </a:t>
            </a:r>
            <a:r>
              <a:rPr lang="en-AU" sz="2200" dirty="0" err="1"/>
              <a:t>sd</a:t>
            </a:r>
            <a:r>
              <a:rPr lang="en-AU" sz="2200" dirty="0"/>
              <a:t> from rows</a:t>
            </a:r>
          </a:p>
        </p:txBody>
      </p:sp>
      <p:sp>
        <p:nvSpPr>
          <p:cNvPr id="5" name="Slide Number Placeholder 4">
            <a:extLst>
              <a:ext uri="{FF2B5EF4-FFF2-40B4-BE49-F238E27FC236}">
                <a16:creationId xmlns:a16="http://schemas.microsoft.com/office/drawing/2014/main" id="{81281478-F691-4A13-A5E6-9205E8A1BF49}"/>
              </a:ext>
            </a:extLst>
          </p:cNvPr>
          <p:cNvSpPr>
            <a:spLocks noGrp="1"/>
          </p:cNvSpPr>
          <p:nvPr>
            <p:ph type="sldNum" sz="quarter" idx="12"/>
          </p:nvPr>
        </p:nvSpPr>
        <p:spPr/>
        <p:txBody>
          <a:bodyPr/>
          <a:lstStyle/>
          <a:p>
            <a:fld id="{240D8B34-1B6C-4469-8FEE-10486467FC00}" type="slidenum">
              <a:rPr lang="en-AU" smtClean="0"/>
              <a:t>86</a:t>
            </a:fld>
            <a:endParaRPr lang="en-AU"/>
          </a:p>
        </p:txBody>
      </p:sp>
    </p:spTree>
    <p:extLst>
      <p:ext uri="{BB962C8B-B14F-4D97-AF65-F5344CB8AC3E}">
        <p14:creationId xmlns:p14="http://schemas.microsoft.com/office/powerpoint/2010/main" val="40492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7" grpId="0" animBg="1"/>
      <p:bldP spid="7"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828038C5-10A6-42D7-9CF9-DE6D2DB8F18E}"/>
              </a:ext>
            </a:extLst>
          </p:cNvPr>
          <p:cNvSpPr/>
          <p:nvPr/>
        </p:nvSpPr>
        <p:spPr>
          <a:xfrm>
            <a:off x="2308450" y="2408534"/>
            <a:ext cx="1269950"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oup 13">
            <a:extLst>
              <a:ext uri="{FF2B5EF4-FFF2-40B4-BE49-F238E27FC236}">
                <a16:creationId xmlns:a16="http://schemas.microsoft.com/office/drawing/2014/main" id="{28DB212F-EC47-476B-B133-81910CF1C4D0}"/>
              </a:ext>
            </a:extLst>
          </p:cNvPr>
          <p:cNvGrpSpPr/>
          <p:nvPr/>
        </p:nvGrpSpPr>
        <p:grpSpPr>
          <a:xfrm>
            <a:off x="2171648" y="1789120"/>
            <a:ext cx="5237151" cy="876710"/>
            <a:chOff x="2207648" y="4566490"/>
            <a:chExt cx="5237151" cy="876710"/>
          </a:xfrm>
        </p:grpSpPr>
        <p:sp>
          <p:nvSpPr>
            <p:cNvPr id="42" name="Rectangle: Rounded Corners 41">
              <a:extLst>
                <a:ext uri="{FF2B5EF4-FFF2-40B4-BE49-F238E27FC236}">
                  <a16:creationId xmlns:a16="http://schemas.microsoft.com/office/drawing/2014/main" id="{9FA6FE92-F34A-436A-962E-D29B13F4FC03}"/>
                </a:ext>
              </a:extLst>
            </p:cNvPr>
            <p:cNvSpPr/>
            <p:nvPr/>
          </p:nvSpPr>
          <p:spPr>
            <a:xfrm>
              <a:off x="2207648" y="4620468"/>
              <a:ext cx="5237151"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Circular 12">
              <a:extLst>
                <a:ext uri="{FF2B5EF4-FFF2-40B4-BE49-F238E27FC236}">
                  <a16:creationId xmlns:a16="http://schemas.microsoft.com/office/drawing/2014/main" id="{A89B9ED8-7EE7-4E01-A45E-C552963E0A3C}"/>
                </a:ext>
              </a:extLst>
            </p:cNvPr>
            <p:cNvSpPr/>
            <p:nvPr/>
          </p:nvSpPr>
          <p:spPr>
            <a:xfrm rot="5400000">
              <a:off x="3149616" y="4467216"/>
              <a:ext cx="876710" cy="1075258"/>
            </a:xfrm>
            <a:prstGeom prst="circularArrow">
              <a:avLst>
                <a:gd name="adj1" fmla="val 18505"/>
                <a:gd name="adj2" fmla="val 1142319"/>
                <a:gd name="adj3" fmla="val 20011904"/>
                <a:gd name="adj4" fmla="val 16193180"/>
                <a:gd name="adj5" fmla="val 14825"/>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43" name="Rectangle: Rounded Corners 42">
            <a:extLst>
              <a:ext uri="{FF2B5EF4-FFF2-40B4-BE49-F238E27FC236}">
                <a16:creationId xmlns:a16="http://schemas.microsoft.com/office/drawing/2014/main" id="{B5F71223-026F-494D-8392-6C4540DC447E}"/>
              </a:ext>
            </a:extLst>
          </p:cNvPr>
          <p:cNvSpPr/>
          <p:nvPr/>
        </p:nvSpPr>
        <p:spPr>
          <a:xfrm>
            <a:off x="2308450" y="3061208"/>
            <a:ext cx="5237151"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52002" y="1794780"/>
            <a:ext cx="11635250" cy="462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mean(v) + 2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Use of Anonymous Function</a:t>
            </a:r>
            <a:endParaRPr lang="en-GB" b="1" dirty="0">
              <a:solidFill>
                <a:srgbClr val="C00000"/>
              </a:solidFill>
            </a:endParaRPr>
          </a:p>
        </p:txBody>
      </p:sp>
      <p:sp>
        <p:nvSpPr>
          <p:cNvPr id="22" name="Content Placeholder 2">
            <a:extLst>
              <a:ext uri="{FF2B5EF4-FFF2-40B4-BE49-F238E27FC236}">
                <a16:creationId xmlns:a16="http://schemas.microsoft.com/office/drawing/2014/main" id="{E9F7EF47-048E-4D34-959E-264F732BC432}"/>
              </a:ext>
            </a:extLst>
          </p:cNvPr>
          <p:cNvSpPr txBox="1">
            <a:spLocks/>
          </p:cNvSpPr>
          <p:nvPr/>
        </p:nvSpPr>
        <p:spPr>
          <a:xfrm>
            <a:off x="252002" y="2350183"/>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mean2sd</a:t>
            </a:r>
            <a:r>
              <a:rPr lang="en-GB" sz="2400" b="1" dirty="0">
                <a:latin typeface="Courier New" panose="02070309020205020404" pitchFamily="49" charset="0"/>
                <a:cs typeface="Courier New" panose="02070309020205020404" pitchFamily="49" charset="0"/>
              </a:rPr>
              <a:t>)</a:t>
            </a:r>
            <a:endParaRPr lang="en-GB" sz="2200" b="1" dirty="0">
              <a:latin typeface="Courier New" panose="02070309020205020404" pitchFamily="49" charset="0"/>
              <a:cs typeface="Courier New" panose="02070309020205020404" pitchFamily="49" charset="0"/>
            </a:endParaRPr>
          </a:p>
        </p:txBody>
      </p:sp>
      <p:sp>
        <p:nvSpPr>
          <p:cNvPr id="23" name="Content Placeholder 2">
            <a:extLst>
              <a:ext uri="{FF2B5EF4-FFF2-40B4-BE49-F238E27FC236}">
                <a16:creationId xmlns:a16="http://schemas.microsoft.com/office/drawing/2014/main" id="{245EBC1C-7EC4-4B3A-A621-9DCEEC74D3B8}"/>
              </a:ext>
            </a:extLst>
          </p:cNvPr>
          <p:cNvSpPr txBox="1">
            <a:spLocks/>
          </p:cNvSpPr>
          <p:nvPr/>
        </p:nvSpPr>
        <p:spPr>
          <a:xfrm>
            <a:off x="252002" y="3042031"/>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function</a:t>
            </a:r>
            <a:r>
              <a:rPr lang="en-GB" sz="2400" b="1" dirty="0">
                <a:latin typeface="Courier New" panose="02070309020205020404" pitchFamily="49" charset="0"/>
                <a:cs typeface="Courier New" panose="02070309020205020404" pitchFamily="49" charset="0"/>
              </a:rPr>
              <a:t>(v) mean(v) + 2 * </a:t>
            </a:r>
            <a:r>
              <a:rPr lang="en-GB" sz="2400" b="1" dirty="0" err="1">
                <a:latin typeface="Courier New" panose="02070309020205020404" pitchFamily="49" charset="0"/>
                <a:cs typeface="Courier New" panose="02070309020205020404" pitchFamily="49" charset="0"/>
              </a:rPr>
              <a:t>sd</a:t>
            </a:r>
            <a:r>
              <a:rPr lang="en-GB" sz="2400" b="1" dirty="0">
                <a:latin typeface="Courier New" panose="02070309020205020404" pitchFamily="49" charset="0"/>
                <a:cs typeface="Courier New" panose="02070309020205020404" pitchFamily="49" charset="0"/>
              </a:rPr>
              <a:t>(v))</a:t>
            </a:r>
            <a:endParaRPr lang="en-GB" sz="2200" b="1"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3DB7C0F6-F137-4B0B-B7F2-7EA7519E6381}"/>
              </a:ext>
            </a:extLst>
          </p:cNvPr>
          <p:cNvGrpSpPr/>
          <p:nvPr/>
        </p:nvGrpSpPr>
        <p:grpSpPr>
          <a:xfrm>
            <a:off x="4372629" y="3609030"/>
            <a:ext cx="2846696" cy="1127626"/>
            <a:chOff x="4372629" y="3326400"/>
            <a:chExt cx="2846696" cy="1127626"/>
          </a:xfrm>
        </p:grpSpPr>
        <p:grpSp>
          <p:nvGrpSpPr>
            <p:cNvPr id="3" name="Group 2">
              <a:extLst>
                <a:ext uri="{FF2B5EF4-FFF2-40B4-BE49-F238E27FC236}">
                  <a16:creationId xmlns:a16="http://schemas.microsoft.com/office/drawing/2014/main" id="{7C5ACFAA-27AD-46B7-BB25-E5A16B2F7792}"/>
                </a:ext>
              </a:extLst>
            </p:cNvPr>
            <p:cNvGrpSpPr/>
            <p:nvPr/>
          </p:nvGrpSpPr>
          <p:grpSpPr>
            <a:xfrm>
              <a:off x="4372629" y="4022865"/>
              <a:ext cx="2846696" cy="431161"/>
              <a:chOff x="8095029" y="2964465"/>
              <a:chExt cx="2846696" cy="431161"/>
            </a:xfrm>
          </p:grpSpPr>
          <p:pic>
            <p:nvPicPr>
              <p:cNvPr id="46" name="Picture 45">
                <a:extLst>
                  <a:ext uri="{FF2B5EF4-FFF2-40B4-BE49-F238E27FC236}">
                    <a16:creationId xmlns:a16="http://schemas.microsoft.com/office/drawing/2014/main" id="{E7EC79F7-A516-4D84-B9C5-A98EFAF67A42}"/>
                  </a:ext>
                </a:extLst>
              </p:cNvPr>
              <p:cNvPicPr>
                <a:picLocks noChangeAspect="1"/>
              </p:cNvPicPr>
              <p:nvPr/>
            </p:nvPicPr>
            <p:blipFill>
              <a:blip r:embed="rId2">
                <a:duotone>
                  <a:schemeClr val="accent2">
                    <a:shade val="45000"/>
                    <a:satMod val="135000"/>
                  </a:schemeClr>
                  <a:prstClr val="white"/>
                </a:duotone>
              </a:blip>
              <a:stretch>
                <a:fillRect/>
              </a:stretch>
            </p:blipFill>
            <p:spPr>
              <a:xfrm>
                <a:off x="10586860" y="2964465"/>
                <a:ext cx="354865" cy="431161"/>
              </a:xfrm>
              <a:prstGeom prst="rect">
                <a:avLst/>
              </a:prstGeom>
            </p:spPr>
          </p:pic>
          <p:sp>
            <p:nvSpPr>
              <p:cNvPr id="47" name="TextBox 46">
                <a:extLst>
                  <a:ext uri="{FF2B5EF4-FFF2-40B4-BE49-F238E27FC236}">
                    <a16:creationId xmlns:a16="http://schemas.microsoft.com/office/drawing/2014/main" id="{D47FB43D-8D34-4F93-AA0A-E1D9D960AE37}"/>
                  </a:ext>
                </a:extLst>
              </p:cNvPr>
              <p:cNvSpPr txBox="1"/>
              <p:nvPr/>
            </p:nvSpPr>
            <p:spPr>
              <a:xfrm>
                <a:off x="8095029" y="3049052"/>
                <a:ext cx="2368993" cy="326297"/>
              </a:xfrm>
              <a:prstGeom prst="rect">
                <a:avLst/>
              </a:prstGeom>
              <a:noFill/>
            </p:spPr>
            <p:txBody>
              <a:bodyPr wrap="none" rtlCol="0">
                <a:prstTxWarp prst="textFadeUp">
                  <a:avLst>
                    <a:gd name="adj" fmla="val 9969"/>
                  </a:avLst>
                </a:prstTxWarp>
                <a:spAutoFit/>
              </a:bodyPr>
              <a:lstStyle/>
              <a:p>
                <a:pPr algn="ctr"/>
                <a:r>
                  <a:rPr lang="en-AU" sz="2200" dirty="0">
                    <a:solidFill>
                      <a:srgbClr val="C00000"/>
                    </a:solidFill>
                  </a:rPr>
                  <a:t>anonymous function</a:t>
                </a:r>
              </a:p>
            </p:txBody>
          </p:sp>
        </p:grpSp>
        <p:cxnSp>
          <p:nvCxnSpPr>
            <p:cNvPr id="10" name="Connector: Curved 9">
              <a:extLst>
                <a:ext uri="{FF2B5EF4-FFF2-40B4-BE49-F238E27FC236}">
                  <a16:creationId xmlns:a16="http://schemas.microsoft.com/office/drawing/2014/main" id="{BA17C9D9-88D3-4102-B889-E4EAFDE11147}"/>
                </a:ext>
              </a:extLst>
            </p:cNvPr>
            <p:cNvCxnSpPr/>
            <p:nvPr/>
          </p:nvCxnSpPr>
          <p:spPr>
            <a:xfrm rot="16200000" flipH="1">
              <a:off x="5292169" y="3369431"/>
              <a:ext cx="676462" cy="590400"/>
            </a:xfrm>
            <a:prstGeom prst="curvedConnector3">
              <a:avLst/>
            </a:prstGeom>
            <a:ln w="28575">
              <a:solidFill>
                <a:srgbClr val="C00000"/>
              </a:solidFill>
              <a:headEnd type="arrow"/>
            </a:ln>
          </p:spPr>
          <p:style>
            <a:lnRef idx="1">
              <a:schemeClr val="accent1"/>
            </a:lnRef>
            <a:fillRef idx="0">
              <a:schemeClr val="accent1"/>
            </a:fillRef>
            <a:effectRef idx="0">
              <a:schemeClr val="accent1"/>
            </a:effectRef>
            <a:fontRef idx="minor">
              <a:schemeClr val="tx1"/>
            </a:fontRef>
          </p:style>
        </p:cxnSp>
      </p:grpSp>
      <p:sp>
        <p:nvSpPr>
          <p:cNvPr id="44" name="Content Placeholder 2">
            <a:extLst>
              <a:ext uri="{FF2B5EF4-FFF2-40B4-BE49-F238E27FC236}">
                <a16:creationId xmlns:a16="http://schemas.microsoft.com/office/drawing/2014/main" id="{8E251932-1FD5-4060-8AFD-67F07009F4BD}"/>
              </a:ext>
            </a:extLst>
          </p:cNvPr>
          <p:cNvSpPr txBox="1">
            <a:spLocks/>
          </p:cNvSpPr>
          <p:nvPr/>
        </p:nvSpPr>
        <p:spPr>
          <a:xfrm>
            <a:off x="278375" y="857733"/>
            <a:ext cx="11635250" cy="594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FUN as </a:t>
            </a:r>
            <a:r>
              <a:rPr lang="en-GB" sz="2400" dirty="0">
                <a:solidFill>
                  <a:prstClr val="black"/>
                </a:solidFill>
                <a:cs typeface="Courier New" panose="02070309020205020404" pitchFamily="49" charset="0"/>
              </a:rPr>
              <a:t>anonymous function</a:t>
            </a:r>
            <a:endParaRPr lang="en-GB" sz="22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0F37B4E6-5E68-4222-90BD-6F3DC08984FD}"/>
              </a:ext>
            </a:extLst>
          </p:cNvPr>
          <p:cNvSpPr>
            <a:spLocks noGrp="1"/>
          </p:cNvSpPr>
          <p:nvPr>
            <p:ph type="sldNum" sz="quarter" idx="12"/>
          </p:nvPr>
        </p:nvSpPr>
        <p:spPr/>
        <p:txBody>
          <a:bodyPr/>
          <a:lstStyle/>
          <a:p>
            <a:fld id="{240D8B34-1B6C-4469-8FEE-10486467FC00}" type="slidenum">
              <a:rPr lang="en-AU" smtClean="0"/>
              <a:t>87</a:t>
            </a:fld>
            <a:endParaRPr lang="en-AU"/>
          </a:p>
        </p:txBody>
      </p:sp>
    </p:spTree>
    <p:extLst>
      <p:ext uri="{BB962C8B-B14F-4D97-AF65-F5344CB8AC3E}">
        <p14:creationId xmlns:p14="http://schemas.microsoft.com/office/powerpoint/2010/main" val="30770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2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9A1803ED-47DB-488B-A762-35BF2CE0BC76}"/>
              </a:ext>
            </a:extLst>
          </p:cNvPr>
          <p:cNvSpPr/>
          <p:nvPr/>
        </p:nvSpPr>
        <p:spPr>
          <a:xfrm>
            <a:off x="3807229" y="3283901"/>
            <a:ext cx="972589"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78375" y="1507330"/>
            <a:ext cx="11635250" cy="16930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What if we want to calculate mean + </a:t>
            </a:r>
            <a:r>
              <a:rPr lang="en-GB" sz="2400" i="1" dirty="0">
                <a:cs typeface="Courier New" panose="02070309020205020404" pitchFamily="49" charset="0"/>
              </a:rPr>
              <a:t>n</a:t>
            </a:r>
            <a:r>
              <a:rPr lang="en-GB" sz="2400" dirty="0">
                <a:cs typeface="Courier New" panose="02070309020205020404" pitchFamily="49" charset="0"/>
              </a:rPr>
              <a:t> std. dev. where n is an additional argument specified to the function?</a:t>
            </a:r>
            <a:endParaRPr lang="en-GB" sz="2200" b="1" dirty="0">
              <a:solidFill>
                <a:srgbClr val="0000FF"/>
              </a:solidFill>
              <a:latin typeface="Courier New" panose="02070309020205020404" pitchFamily="49" charset="0"/>
              <a:cs typeface="Courier New" panose="02070309020205020404" pitchFamily="49" charset="0"/>
            </a:endParaRPr>
          </a:p>
          <a:p>
            <a:pPr marL="0" indent="0">
              <a:lnSpc>
                <a:spcPct val="120000"/>
              </a:lnSpc>
              <a:buNone/>
            </a:pPr>
            <a:r>
              <a:rPr lang="en-GB" sz="2200" b="1" dirty="0" err="1">
                <a:solidFill>
                  <a:srgbClr val="0000FF"/>
                </a:solidFill>
                <a:latin typeface="Courier New" panose="02070309020205020404" pitchFamily="49" charset="0"/>
                <a:cs typeface="Courier New" panose="02070309020205020404" pitchFamily="49" charset="0"/>
              </a:rPr>
              <a:t>meanNsd</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 mean(v) + n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Passing Optional Arguments</a:t>
            </a:r>
            <a:endParaRPr lang="en-GB" b="1" dirty="0">
              <a:solidFill>
                <a:srgbClr val="C00000"/>
              </a:solidFill>
            </a:endParaRPr>
          </a:p>
        </p:txBody>
      </p:sp>
      <p:sp>
        <p:nvSpPr>
          <p:cNvPr id="2" name="Rectangle 1">
            <a:extLst>
              <a:ext uri="{FF2B5EF4-FFF2-40B4-BE49-F238E27FC236}">
                <a16:creationId xmlns:a16="http://schemas.microsoft.com/office/drawing/2014/main" id="{D2B8F0BD-DF05-471E-A9B1-E73D70892B7F}"/>
              </a:ext>
            </a:extLst>
          </p:cNvPr>
          <p:cNvSpPr/>
          <p:nvPr/>
        </p:nvSpPr>
        <p:spPr>
          <a:xfrm>
            <a:off x="278375" y="3200407"/>
            <a:ext cx="6704316" cy="481670"/>
          </a:xfrm>
          <a:prstGeom prst="rect">
            <a:avLst/>
          </a:prstGeom>
        </p:spPr>
        <p:txBody>
          <a:bodyPr wrap="square">
            <a:spAutoFit/>
          </a:bodyPr>
          <a:lstStyle/>
          <a:p>
            <a:pPr>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mean2sd</a:t>
            </a:r>
            <a:r>
              <a:rPr lang="en-GB" sz="2200" b="1" dirty="0">
                <a:latin typeface="Courier New" panose="02070309020205020404" pitchFamily="49" charset="0"/>
                <a:cs typeface="Courier New" panose="02070309020205020404" pitchFamily="49" charset="0"/>
              </a:rPr>
              <a:t>,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a:t>
            </a:r>
          </a:p>
        </p:txBody>
      </p:sp>
      <p:sp>
        <p:nvSpPr>
          <p:cNvPr id="17" name="Rectangle: Rounded Corners 16">
            <a:extLst>
              <a:ext uri="{FF2B5EF4-FFF2-40B4-BE49-F238E27FC236}">
                <a16:creationId xmlns:a16="http://schemas.microsoft.com/office/drawing/2014/main" id="{8FFD038D-9952-4215-A04D-DAEB1674079A}"/>
              </a:ext>
            </a:extLst>
          </p:cNvPr>
          <p:cNvSpPr/>
          <p:nvPr/>
        </p:nvSpPr>
        <p:spPr>
          <a:xfrm>
            <a:off x="3014173" y="4123048"/>
            <a:ext cx="7016750" cy="1540871"/>
          </a:xfrm>
          <a:prstGeom prst="roundRect">
            <a:avLst>
              <a:gd name="adj" fmla="val 955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MARGIN, FUN, ...)</a:t>
            </a:r>
          </a:p>
          <a:p>
            <a:pPr marL="449263" lvl="0">
              <a:lnSpc>
                <a:spcPct val="120000"/>
              </a:lnSpc>
            </a:pPr>
            <a:r>
              <a:rPr lang="en-GB" sz="2400" dirty="0">
                <a:solidFill>
                  <a:prstClr val="black"/>
                </a:solidFill>
                <a:cs typeface="Courier New" panose="02070309020205020404" pitchFamily="49" charset="0"/>
              </a:rPr>
              <a:t>...	optional arguments to FUN</a:t>
            </a:r>
            <a:endParaRPr lang="en-GB" sz="2200" b="1" dirty="0">
              <a:solidFill>
                <a:prstClr val="black"/>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B2145653-C8CD-48AB-9FC2-54654687EE66}"/>
              </a:ext>
            </a:extLst>
          </p:cNvPr>
          <p:cNvSpPr/>
          <p:nvPr/>
        </p:nvSpPr>
        <p:spPr>
          <a:xfrm>
            <a:off x="278375" y="6096007"/>
            <a:ext cx="11276316" cy="481670"/>
          </a:xfrm>
          <a:prstGeom prst="rect">
            <a:avLst/>
          </a:prstGeom>
        </p:spPr>
        <p:txBody>
          <a:bodyPr wrap="square">
            <a:spAutoFit/>
          </a:bodyPr>
          <a:lstStyle/>
          <a:p>
            <a:pPr>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 mean(v) + n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a:t>
            </a:r>
          </a:p>
        </p:txBody>
      </p:sp>
      <p:sp>
        <p:nvSpPr>
          <p:cNvPr id="24" name="Content Placeholder 2">
            <a:extLst>
              <a:ext uri="{FF2B5EF4-FFF2-40B4-BE49-F238E27FC236}">
                <a16:creationId xmlns:a16="http://schemas.microsoft.com/office/drawing/2014/main" id="{0E18657F-39BC-4D36-A4D7-04CC0E2B90B1}"/>
              </a:ext>
            </a:extLst>
          </p:cNvPr>
          <p:cNvSpPr txBox="1">
            <a:spLocks/>
          </p:cNvSpPr>
          <p:nvPr/>
        </p:nvSpPr>
        <p:spPr>
          <a:xfrm>
            <a:off x="278375" y="841107"/>
            <a:ext cx="11635250" cy="594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Additional arguments to FUN</a:t>
            </a:r>
            <a:endParaRPr lang="en-GB" sz="22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E79DE6A6-3D40-4175-A8AB-32E5DA6EF9E9}"/>
              </a:ext>
            </a:extLst>
          </p:cNvPr>
          <p:cNvSpPr>
            <a:spLocks noGrp="1"/>
          </p:cNvSpPr>
          <p:nvPr>
            <p:ph type="sldNum" sz="quarter" idx="12"/>
          </p:nvPr>
        </p:nvSpPr>
        <p:spPr/>
        <p:txBody>
          <a:bodyPr/>
          <a:lstStyle/>
          <a:p>
            <a:fld id="{240D8B34-1B6C-4469-8FEE-10486467FC00}" type="slidenum">
              <a:rPr lang="en-AU" smtClean="0"/>
              <a:t>88</a:t>
            </a:fld>
            <a:endParaRPr lang="en-AU"/>
          </a:p>
        </p:txBody>
      </p:sp>
    </p:spTree>
    <p:extLst>
      <p:ext uri="{BB962C8B-B14F-4D97-AF65-F5344CB8AC3E}">
        <p14:creationId xmlns:p14="http://schemas.microsoft.com/office/powerpoint/2010/main" val="208426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2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multiply each value in X by n where n is an additional argument specified to the function</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c(</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a:t>
            </a:r>
            <a:r>
              <a:rPr lang="en-GB" b="1" dirty="0">
                <a:solidFill>
                  <a:srgbClr val="0000FF"/>
                </a:solidFill>
                <a:latin typeface="Courier New" panose="02070309020205020404" pitchFamily="49" charset="0"/>
                <a:cs typeface="Courier New" panose="02070309020205020404" pitchFamily="49" charset="0"/>
              </a:rPr>
              <a:t> 2</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function</a:t>
            </a:r>
            <a:r>
              <a:rPr lang="en-GB" b="1" dirty="0">
                <a:latin typeface="Courier New" panose="02070309020205020404" pitchFamily="49" charset="0"/>
                <a:cs typeface="Courier New" panose="02070309020205020404" pitchFamily="49" charset="0"/>
              </a:rPr>
              <a:t>(v, n) n * v, </a:t>
            </a:r>
            <a:r>
              <a:rPr lang="en-GB" b="1" dirty="0">
                <a:solidFill>
                  <a:srgbClr val="0000FF"/>
                </a:solidFill>
                <a:latin typeface="Courier New" panose="02070309020205020404" pitchFamily="49" charset="0"/>
                <a:cs typeface="Courier New" panose="02070309020205020404" pitchFamily="49" charset="0"/>
              </a:rPr>
              <a:t>2</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rows and columns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extLst/>
          </p:nvPr>
        </p:nvGraphicFramePr>
        <p:xfrm>
          <a:off x="2647950" y="2448656"/>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27" name="Table 26">
            <a:extLst>
              <a:ext uri="{FF2B5EF4-FFF2-40B4-BE49-F238E27FC236}">
                <a16:creationId xmlns:a16="http://schemas.microsoft.com/office/drawing/2014/main" id="{36740A4E-12BD-4265-A61B-93C61BF46CD7}"/>
              </a:ext>
            </a:extLst>
          </p:cNvPr>
          <p:cNvGraphicFramePr>
            <a:graphicFrameLocks noGrp="1"/>
          </p:cNvGraphicFramePr>
          <p:nvPr>
            <p:extLst/>
          </p:nvPr>
        </p:nvGraphicFramePr>
        <p:xfrm>
          <a:off x="2590800" y="4726040"/>
          <a:ext cx="6896100" cy="1885950"/>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86319109"/>
                  </a:ext>
                </a:extLst>
              </a:tr>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9420205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84453115"/>
                  </a:ext>
                </a:extLst>
              </a:tr>
            </a:tbl>
          </a:graphicData>
        </a:graphic>
      </p:graphicFrame>
      <p:sp>
        <p:nvSpPr>
          <p:cNvPr id="7" name="Rectangle: Rounded Corners 6">
            <a:extLst>
              <a:ext uri="{FF2B5EF4-FFF2-40B4-BE49-F238E27FC236}">
                <a16:creationId xmlns:a16="http://schemas.microsoft.com/office/drawing/2014/main" id="{CCB7F1E0-7698-4DA0-94C9-72440660B9F4}"/>
              </a:ext>
            </a:extLst>
          </p:cNvPr>
          <p:cNvSpPr/>
          <p:nvPr/>
        </p:nvSpPr>
        <p:spPr>
          <a:xfrm>
            <a:off x="2155313" y="2689573"/>
            <a:ext cx="7881374" cy="3712235"/>
          </a:xfrm>
          <a:prstGeom prst="roundRect">
            <a:avLst>
              <a:gd name="adj" fmla="val 4701"/>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03388" lvl="1" indent="-1436688">
              <a:lnSpc>
                <a:spcPct val="120000"/>
              </a:lnSpc>
              <a:spcBef>
                <a:spcPts val="500"/>
              </a:spcBef>
              <a:tabLst>
                <a:tab pos="1703388" algn="l"/>
              </a:tabLst>
            </a:pPr>
            <a:r>
              <a:rPr lang="en-AU" sz="2400" b="1" dirty="0">
                <a:solidFill>
                  <a:prstClr val="black"/>
                </a:solidFill>
              </a:rPr>
              <a:t>MARGIN	</a:t>
            </a:r>
            <a:r>
              <a:rPr lang="en-AU" sz="2400" dirty="0">
                <a:solidFill>
                  <a:prstClr val="black"/>
                </a:solidFill>
              </a:rPr>
              <a:t>defines how the </a:t>
            </a:r>
            <a:r>
              <a:rPr lang="en-AU" sz="2400" b="1" dirty="0">
                <a:solidFill>
                  <a:prstClr val="black"/>
                </a:solidFill>
              </a:rPr>
              <a:t>FUN</a:t>
            </a:r>
            <a:r>
              <a:rPr lang="en-AU" sz="2400" dirty="0">
                <a:solidFill>
                  <a:prstClr val="black"/>
                </a:solidFill>
              </a:rPr>
              <a:t> function is applied: when </a:t>
            </a:r>
            <a:r>
              <a:rPr lang="en-AU" sz="2400" b="1" dirty="0">
                <a:solidFill>
                  <a:prstClr val="black"/>
                </a:solidFill>
              </a:rPr>
              <a:t>MARGIN = 1</a:t>
            </a:r>
            <a:r>
              <a:rPr lang="en-AU" sz="2400" dirty="0">
                <a:solidFill>
                  <a:prstClr val="black"/>
                </a:solidFill>
              </a:rPr>
              <a:t>, it applies </a:t>
            </a:r>
            <a:r>
              <a:rPr lang="en-AU" sz="2400" b="1" dirty="0">
                <a:solidFill>
                  <a:prstClr val="black"/>
                </a:solidFill>
              </a:rPr>
              <a:t>FUN</a:t>
            </a:r>
            <a:r>
              <a:rPr lang="en-AU" sz="2400" dirty="0">
                <a:solidFill>
                  <a:prstClr val="black"/>
                </a:solidFill>
              </a:rPr>
              <a:t> over rows, whereas with </a:t>
            </a:r>
            <a:r>
              <a:rPr lang="en-AU" sz="2400" b="1" dirty="0">
                <a:solidFill>
                  <a:prstClr val="black"/>
                </a:solidFill>
              </a:rPr>
              <a:t>MARGIN = 2</a:t>
            </a:r>
            <a:r>
              <a:rPr lang="en-AU" sz="2400" dirty="0">
                <a:solidFill>
                  <a:prstClr val="black"/>
                </a:solidFill>
              </a:rPr>
              <a:t>, it applies </a:t>
            </a:r>
            <a:r>
              <a:rPr lang="en-AU" sz="2400" b="1" dirty="0">
                <a:solidFill>
                  <a:prstClr val="black"/>
                </a:solidFill>
              </a:rPr>
              <a:t>FUN</a:t>
            </a:r>
            <a:r>
              <a:rPr lang="en-AU" sz="2400" dirty="0">
                <a:solidFill>
                  <a:prstClr val="black"/>
                </a:solidFill>
              </a:rPr>
              <a:t> over columns. </a:t>
            </a:r>
            <a:br>
              <a:rPr lang="en-AU" sz="2400" dirty="0">
                <a:solidFill>
                  <a:prstClr val="black"/>
                </a:solidFill>
              </a:rPr>
            </a:br>
            <a:r>
              <a:rPr lang="en-AU" sz="2400" dirty="0">
                <a:solidFill>
                  <a:prstClr val="black"/>
                </a:solidFill>
              </a:rPr>
              <a:t>Note that when </a:t>
            </a:r>
            <a:r>
              <a:rPr lang="en-AU" sz="2400" b="1" dirty="0">
                <a:solidFill>
                  <a:prstClr val="black"/>
                </a:solidFill>
              </a:rPr>
              <a:t>MARGIN = c(1,2)</a:t>
            </a:r>
            <a:r>
              <a:rPr lang="en-AU" sz="2400" dirty="0">
                <a:solidFill>
                  <a:prstClr val="black"/>
                </a:solidFill>
              </a:rPr>
              <a:t>, </a:t>
            </a:r>
            <a:r>
              <a:rPr lang="en-AU" sz="2400" b="1" dirty="0">
                <a:solidFill>
                  <a:prstClr val="black"/>
                </a:solidFill>
              </a:rPr>
              <a:t>FUN</a:t>
            </a:r>
            <a:r>
              <a:rPr lang="en-AU" sz="2400" dirty="0">
                <a:solidFill>
                  <a:prstClr val="black"/>
                </a:solidFill>
              </a:rPr>
              <a:t> is applied to both rows and columns.</a:t>
            </a:r>
            <a:br>
              <a:rPr lang="en-AU" sz="2400" dirty="0">
                <a:solidFill>
                  <a:prstClr val="black"/>
                </a:solidFill>
              </a:rPr>
            </a:br>
            <a:r>
              <a:rPr lang="en-AU" sz="2400" b="1" dirty="0">
                <a:solidFill>
                  <a:srgbClr val="C00000"/>
                </a:solidFill>
              </a:rPr>
              <a:t>It means applied separately to each value in the data frame.</a:t>
            </a:r>
            <a:endParaRPr lang="en-AU" sz="2200" b="1" dirty="0">
              <a:solidFill>
                <a:srgbClr val="C00000"/>
              </a:solidFill>
            </a:endParaRPr>
          </a:p>
        </p:txBody>
      </p:sp>
      <p:sp>
        <p:nvSpPr>
          <p:cNvPr id="5" name="Slide Number Placeholder 4">
            <a:extLst>
              <a:ext uri="{FF2B5EF4-FFF2-40B4-BE49-F238E27FC236}">
                <a16:creationId xmlns:a16="http://schemas.microsoft.com/office/drawing/2014/main" id="{A1FEE9CE-BECB-427C-A681-E96D2B3729FC}"/>
              </a:ext>
            </a:extLst>
          </p:cNvPr>
          <p:cNvSpPr>
            <a:spLocks noGrp="1"/>
          </p:cNvSpPr>
          <p:nvPr>
            <p:ph type="sldNum" sz="quarter" idx="12"/>
          </p:nvPr>
        </p:nvSpPr>
        <p:spPr/>
        <p:txBody>
          <a:bodyPr/>
          <a:lstStyle/>
          <a:p>
            <a:fld id="{240D8B34-1B6C-4469-8FEE-10486467FC00}" type="slidenum">
              <a:rPr lang="en-AU" smtClean="0"/>
              <a:t>89</a:t>
            </a:fld>
            <a:endParaRPr lang="en-AU"/>
          </a:p>
        </p:txBody>
      </p:sp>
    </p:spTree>
    <p:extLst>
      <p:ext uri="{BB962C8B-B14F-4D97-AF65-F5344CB8AC3E}">
        <p14:creationId xmlns:p14="http://schemas.microsoft.com/office/powerpoint/2010/main" val="11245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815" y="-7893720"/>
            <a:ext cx="11430000" cy="16268700"/>
          </a:xfrm>
          <a:prstGeom prst="rect">
            <a:avLst/>
          </a:prstGeom>
        </p:spPr>
      </p:pic>
      <p:sp>
        <p:nvSpPr>
          <p:cNvPr id="3" name="Slide Number Placeholder 2">
            <a:extLst>
              <a:ext uri="{FF2B5EF4-FFF2-40B4-BE49-F238E27FC236}">
                <a16:creationId xmlns:a16="http://schemas.microsoft.com/office/drawing/2014/main" id="{829AC339-0C52-46FC-8A6D-4F462654496F}"/>
              </a:ext>
            </a:extLst>
          </p:cNvPr>
          <p:cNvSpPr>
            <a:spLocks noGrp="1"/>
          </p:cNvSpPr>
          <p:nvPr>
            <p:ph type="sldNum" sz="quarter" idx="12"/>
          </p:nvPr>
        </p:nvSpPr>
        <p:spPr/>
        <p:txBody>
          <a:bodyPr/>
          <a:lstStyle/>
          <a:p>
            <a:fld id="{240D8B34-1B6C-4469-8FEE-10486467FC00}" type="slidenum">
              <a:rPr lang="en-AU" smtClean="0"/>
              <a:t>9</a:t>
            </a:fld>
            <a:endParaRPr lang="en-AU"/>
          </a:p>
        </p:txBody>
      </p:sp>
    </p:spTree>
    <p:extLst>
      <p:ext uri="{BB962C8B-B14F-4D97-AF65-F5344CB8AC3E}">
        <p14:creationId xmlns:p14="http://schemas.microsoft.com/office/powerpoint/2010/main" val="30472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25000" decel="25000" fill="hold" nodeType="withEffect">
                                  <p:stCondLst>
                                    <p:cond delay="0"/>
                                  </p:stCondLst>
                                  <p:childTnLst>
                                    <p:animMotion origin="layout" path="M 0.01094 1.2243 L 0.01094 -0.30973 " pathEditMode="relative" rAng="0" ptsTypes="AA">
                                      <p:cBhvr>
                                        <p:cTn id="6" dur="40000" fill="hold"/>
                                        <p:tgtEl>
                                          <p:spTgt spid="4"/>
                                        </p:tgtEl>
                                        <p:attrNameLst>
                                          <p:attrName>ppt_x</p:attrName>
                                          <p:attrName>ppt_y</p:attrName>
                                        </p:attrNameLst>
                                      </p:cBhvr>
                                      <p:rCtr x="0" y="-7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124744"/>
            <a:ext cx="10090951" cy="5472608"/>
          </a:xfrm>
        </p:spPr>
        <p:txBody>
          <a:bodyPr>
            <a:normAutofit fontScale="77500" lnSpcReduction="20000"/>
          </a:bodyPr>
          <a:lstStyle/>
          <a:p>
            <a:r>
              <a:rPr lang="en-US" b="1" dirty="0"/>
              <a:t>apply() – </a:t>
            </a:r>
            <a:r>
              <a:rPr lang="en-GB" b="1" dirty="0">
                <a:solidFill>
                  <a:srgbClr val="C00000"/>
                </a:solidFill>
              </a:rPr>
              <a:t>apply(X, MARGIN, FUN, ...)</a:t>
            </a:r>
            <a:br>
              <a:rPr lang="en-GB" b="1" dirty="0">
                <a:solidFill>
                  <a:srgbClr val="C00000"/>
                </a:solidFill>
              </a:rPr>
            </a:br>
            <a:r>
              <a:rPr lang="en-US" dirty="0"/>
              <a:t>Runs on arrays-like structures processing rows or columns. Returns a vector or data frame or list of values obtained by applying a function to margins of an array or matrix. </a:t>
            </a:r>
            <a:r>
              <a:rPr lang="en-US" u="sng" dirty="0"/>
              <a:t>Coerces datatypes</a:t>
            </a:r>
            <a:r>
              <a:rPr lang="en-US" dirty="0"/>
              <a:t>.</a:t>
            </a:r>
          </a:p>
          <a:p>
            <a:endParaRPr lang="en-US" dirty="0"/>
          </a:p>
          <a:p>
            <a:pPr marL="0" indent="0">
              <a:buNone/>
            </a:pPr>
            <a:r>
              <a:rPr lang="en-US" dirty="0"/>
              <a:t>If apply was not enough for you, look for:</a:t>
            </a:r>
          </a:p>
          <a:p>
            <a:pPr marL="0" indent="0">
              <a:buNone/>
            </a:pPr>
            <a:endParaRPr lang="en-US" dirty="0"/>
          </a:p>
          <a:p>
            <a:r>
              <a:rPr lang="en-US" b="1" dirty="0" err="1"/>
              <a:t>lapply</a:t>
            </a:r>
            <a:r>
              <a:rPr lang="en-US" b="1" dirty="0"/>
              <a:t>() – </a:t>
            </a:r>
            <a:r>
              <a:rPr lang="en-GB" b="1" dirty="0" err="1">
                <a:solidFill>
                  <a:srgbClr val="C00000"/>
                </a:solidFill>
              </a:rPr>
              <a:t>lapply</a:t>
            </a:r>
            <a:r>
              <a:rPr lang="en-GB" b="1" dirty="0">
                <a:solidFill>
                  <a:srgbClr val="C00000"/>
                </a:solidFill>
              </a:rPr>
              <a:t>(X, FUN, ...)</a:t>
            </a:r>
            <a:br>
              <a:rPr lang="en-GB" b="1" dirty="0">
                <a:solidFill>
                  <a:srgbClr val="C00000"/>
                </a:solidFill>
              </a:rPr>
            </a:br>
            <a:r>
              <a:rPr lang="en-US" dirty="0"/>
              <a:t>Runs on list-like structures. Returns a list of the same length as X, each element of which is the result of applying FUN to the corresponding element of X.</a:t>
            </a:r>
          </a:p>
          <a:p>
            <a:endParaRPr lang="en-US" dirty="0"/>
          </a:p>
          <a:p>
            <a:r>
              <a:rPr lang="en-US" b="1" dirty="0" err="1"/>
              <a:t>sapply</a:t>
            </a:r>
            <a:r>
              <a:rPr lang="en-US" b="1" dirty="0"/>
              <a:t>() – </a:t>
            </a:r>
            <a:r>
              <a:rPr lang="en-US" b="1" dirty="0" err="1">
                <a:solidFill>
                  <a:srgbClr val="C00000"/>
                </a:solidFill>
              </a:rPr>
              <a:t>sapply</a:t>
            </a:r>
            <a:r>
              <a:rPr lang="en-US" b="1" dirty="0">
                <a:solidFill>
                  <a:srgbClr val="C00000"/>
                </a:solidFill>
              </a:rPr>
              <a:t>(X, FUN, ..., simplify = TRUE)</a:t>
            </a:r>
            <a:br>
              <a:rPr lang="en-US" b="1" dirty="0">
                <a:solidFill>
                  <a:srgbClr val="C00000"/>
                </a:solidFill>
              </a:rPr>
            </a:br>
            <a:r>
              <a:rPr lang="en-US" dirty="0"/>
              <a:t>like </a:t>
            </a:r>
            <a:r>
              <a:rPr lang="en-US" dirty="0" err="1"/>
              <a:t>lapply</a:t>
            </a:r>
            <a:r>
              <a:rPr lang="en-US" dirty="0"/>
              <a:t> but simplifies (</a:t>
            </a:r>
            <a:r>
              <a:rPr lang="en-US" dirty="0" err="1"/>
              <a:t>unlists</a:t>
            </a:r>
            <a:r>
              <a:rPr lang="en-US" dirty="0"/>
              <a:t>) the output</a:t>
            </a:r>
          </a:p>
          <a:p>
            <a:endParaRPr lang="en-US" dirty="0"/>
          </a:p>
          <a:p>
            <a:r>
              <a:rPr lang="en-US" dirty="0"/>
              <a:t>Other members:</a:t>
            </a:r>
          </a:p>
          <a:p>
            <a:pPr lvl="1"/>
            <a:r>
              <a:rPr lang="en-US" dirty="0"/>
              <a:t>Specifying type of the output of </a:t>
            </a:r>
            <a:r>
              <a:rPr lang="en-US" dirty="0" err="1"/>
              <a:t>sapply</a:t>
            </a:r>
            <a:r>
              <a:rPr lang="en-US" dirty="0"/>
              <a:t>() – </a:t>
            </a:r>
            <a:r>
              <a:rPr lang="en-US" b="1" dirty="0" err="1"/>
              <a:t>vapply</a:t>
            </a:r>
            <a:r>
              <a:rPr lang="en-US" b="1" dirty="0"/>
              <a:t>()</a:t>
            </a:r>
          </a:p>
          <a:p>
            <a:pPr lvl="1"/>
            <a:r>
              <a:rPr lang="en-US" dirty="0"/>
              <a:t>Recursive – </a:t>
            </a:r>
            <a:r>
              <a:rPr lang="en-US" b="1" dirty="0" err="1"/>
              <a:t>mapply</a:t>
            </a:r>
            <a:r>
              <a:rPr lang="en-US" b="1" dirty="0"/>
              <a:t>()</a:t>
            </a:r>
            <a:r>
              <a:rPr lang="en-US" dirty="0"/>
              <a:t> and </a:t>
            </a:r>
            <a:r>
              <a:rPr lang="en-US" b="1" dirty="0" err="1"/>
              <a:t>rapply</a:t>
            </a:r>
            <a:r>
              <a:rPr lang="en-US" b="1" dirty="0"/>
              <a:t>()</a:t>
            </a:r>
          </a:p>
          <a:p>
            <a:pPr lvl="1"/>
            <a:r>
              <a:rPr lang="en-US" dirty="0"/>
              <a:t>Grouping – </a:t>
            </a:r>
            <a:r>
              <a:rPr lang="en-US" b="1" dirty="0" err="1"/>
              <a:t>tapply</a:t>
            </a:r>
            <a:r>
              <a:rPr lang="en-US" b="1" dirty="0"/>
              <a:t>()</a:t>
            </a:r>
            <a:endParaRPr lang="en-GB" b="1" dirty="0"/>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apply family (part of)</a:t>
            </a:r>
            <a:endParaRPr lang="en-GB" b="1" dirty="0">
              <a:solidFill>
                <a:srgbClr val="C00000"/>
              </a:solidFill>
            </a:endParaRPr>
          </a:p>
        </p:txBody>
      </p:sp>
      <p:sp>
        <p:nvSpPr>
          <p:cNvPr id="5" name="Slide Number Placeholder 4">
            <a:extLst>
              <a:ext uri="{FF2B5EF4-FFF2-40B4-BE49-F238E27FC236}">
                <a16:creationId xmlns:a16="http://schemas.microsoft.com/office/drawing/2014/main" id="{08F4B3C7-B0D9-46F8-BFF2-9191C528DC0C}"/>
              </a:ext>
            </a:extLst>
          </p:cNvPr>
          <p:cNvSpPr>
            <a:spLocks noGrp="1"/>
          </p:cNvSpPr>
          <p:nvPr>
            <p:ph type="sldNum" sz="quarter" idx="12"/>
          </p:nvPr>
        </p:nvSpPr>
        <p:spPr/>
        <p:txBody>
          <a:bodyPr/>
          <a:lstStyle/>
          <a:p>
            <a:fld id="{240D8B34-1B6C-4469-8FEE-10486467FC00}" type="slidenum">
              <a:rPr lang="en-AU" smtClean="0"/>
              <a:t>90</a:t>
            </a:fld>
            <a:endParaRPr lang="en-AU"/>
          </a:p>
        </p:txBody>
      </p:sp>
    </p:spTree>
    <p:extLst>
      <p:ext uri="{BB962C8B-B14F-4D97-AF65-F5344CB8AC3E}">
        <p14:creationId xmlns:p14="http://schemas.microsoft.com/office/powerpoint/2010/main" val="927306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437" y="1124744"/>
            <a:ext cx="10046563" cy="5472608"/>
          </a:xfrm>
        </p:spPr>
        <p:txBody>
          <a:bodyPr>
            <a:normAutofit fontScale="77500" lnSpcReduction="20000"/>
          </a:bodyPr>
          <a:lstStyle/>
          <a:p>
            <a:pPr marL="0" indent="0">
              <a:buNone/>
            </a:pPr>
            <a:r>
              <a:rPr lang="en-US" dirty="0"/>
              <a:t>Where and when to use which when data processing??? Mostly (and if you are not a purist) you may consider using:</a:t>
            </a:r>
          </a:p>
          <a:p>
            <a:pPr marL="0" indent="0">
              <a:buNone/>
            </a:pPr>
            <a:endParaRPr lang="en-US" b="1" dirty="0"/>
          </a:p>
          <a:p>
            <a:r>
              <a:rPr lang="en-US" b="1" dirty="0"/>
              <a:t>apply() </a:t>
            </a:r>
            <a:r>
              <a:rPr lang="en-US" dirty="0"/>
              <a:t>– for processing arrays and data frames by rows and columns. This is the go-for function for matrices. </a:t>
            </a:r>
          </a:p>
          <a:p>
            <a:endParaRPr lang="en-US" dirty="0"/>
          </a:p>
          <a:p>
            <a:r>
              <a:rPr lang="en-US" b="1" dirty="0" err="1"/>
              <a:t>lapply</a:t>
            </a:r>
            <a:r>
              <a:rPr lang="en-US" b="1" dirty="0"/>
              <a:t>()</a:t>
            </a:r>
            <a:r>
              <a:rPr lang="en-US" dirty="0"/>
              <a:t> – for processing lists, vectors and columns in data frames when you want your output to be a list</a:t>
            </a:r>
          </a:p>
          <a:p>
            <a:endParaRPr lang="en-US" dirty="0"/>
          </a:p>
          <a:p>
            <a:r>
              <a:rPr lang="en-US" b="1" dirty="0" err="1"/>
              <a:t>sapply</a:t>
            </a:r>
            <a:r>
              <a:rPr lang="en-US" b="1" dirty="0"/>
              <a:t>()</a:t>
            </a:r>
            <a:r>
              <a:rPr lang="en-US" dirty="0"/>
              <a:t> – for processing lists, vectors and columns in data frames when you want your output to be a vector.</a:t>
            </a:r>
          </a:p>
          <a:p>
            <a:endParaRPr lang="en-US" dirty="0"/>
          </a:p>
          <a:p>
            <a:endParaRPr lang="en-US" dirty="0"/>
          </a:p>
          <a:p>
            <a:pPr>
              <a:buFont typeface="Wingdings" panose="05000000000000000000" pitchFamily="2" charset="2"/>
              <a:buChar char="v"/>
            </a:pPr>
            <a:r>
              <a:rPr lang="en-US" dirty="0"/>
              <a:t>apply() coerces datatypes. Can be dangerous when applied on rows of data frame.</a:t>
            </a:r>
          </a:p>
          <a:p>
            <a:pPr>
              <a:buFont typeface="Wingdings" panose="05000000000000000000" pitchFamily="2" charset="2"/>
              <a:buChar char="v"/>
            </a:pPr>
            <a:r>
              <a:rPr lang="en-US" dirty="0" err="1"/>
              <a:t>lapply</a:t>
            </a:r>
            <a:r>
              <a:rPr lang="en-US" dirty="0"/>
              <a:t>() and </a:t>
            </a:r>
            <a:r>
              <a:rPr lang="en-US" dirty="0" err="1"/>
              <a:t>sapply</a:t>
            </a:r>
            <a:r>
              <a:rPr lang="en-US" dirty="0"/>
              <a:t>() can mimic each other using </a:t>
            </a:r>
            <a:r>
              <a:rPr lang="en-US" dirty="0" err="1"/>
              <a:t>unlist</a:t>
            </a:r>
            <a:r>
              <a:rPr lang="en-US" dirty="0"/>
              <a:t>(</a:t>
            </a:r>
            <a:r>
              <a:rPr lang="en-US" dirty="0" err="1"/>
              <a:t>lapply</a:t>
            </a:r>
            <a:r>
              <a:rPr lang="en-US" dirty="0"/>
              <a:t>()) or </a:t>
            </a:r>
            <a:r>
              <a:rPr lang="en-US" dirty="0" err="1"/>
              <a:t>sapply</a:t>
            </a:r>
            <a:r>
              <a:rPr lang="en-US" dirty="0"/>
              <a:t>(, simplify = FALSE)</a:t>
            </a:r>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apply family (part of)</a:t>
            </a:r>
            <a:endParaRPr lang="en-GB" b="1" dirty="0">
              <a:solidFill>
                <a:srgbClr val="C00000"/>
              </a:solidFill>
            </a:endParaRPr>
          </a:p>
        </p:txBody>
      </p:sp>
      <p:sp>
        <p:nvSpPr>
          <p:cNvPr id="5" name="Slide Number Placeholder 4">
            <a:extLst>
              <a:ext uri="{FF2B5EF4-FFF2-40B4-BE49-F238E27FC236}">
                <a16:creationId xmlns:a16="http://schemas.microsoft.com/office/drawing/2014/main" id="{08B43713-1E46-4BD3-BD68-48BC8A4E273C}"/>
              </a:ext>
            </a:extLst>
          </p:cNvPr>
          <p:cNvSpPr>
            <a:spLocks noGrp="1"/>
          </p:cNvSpPr>
          <p:nvPr>
            <p:ph type="sldNum" sz="quarter" idx="12"/>
          </p:nvPr>
        </p:nvSpPr>
        <p:spPr/>
        <p:txBody>
          <a:bodyPr/>
          <a:lstStyle/>
          <a:p>
            <a:fld id="{240D8B34-1B6C-4469-8FEE-10486467FC00}" type="slidenum">
              <a:rPr lang="en-AU" smtClean="0"/>
              <a:t>91</a:t>
            </a:fld>
            <a:endParaRPr lang="en-AU"/>
          </a:p>
        </p:txBody>
      </p:sp>
    </p:spTree>
    <p:extLst>
      <p:ext uri="{BB962C8B-B14F-4D97-AF65-F5344CB8AC3E}">
        <p14:creationId xmlns:p14="http://schemas.microsoft.com/office/powerpoint/2010/main" val="27786504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p:cNvSpPr>
            <a:spLocks noGrp="1"/>
          </p:cNvSpPr>
          <p:nvPr>
            <p:ph idx="1"/>
          </p:nvPr>
        </p:nvSpPr>
        <p:spPr>
          <a:xfrm>
            <a:off x="155388" y="933718"/>
            <a:ext cx="11881224" cy="5924282"/>
          </a:xfrm>
        </p:spPr>
        <p:txBody>
          <a:bodyPr>
            <a:noAutofit/>
          </a:bodyPr>
          <a:lstStyle/>
          <a:p>
            <a:pPr>
              <a:lnSpc>
                <a:spcPct val="125000"/>
              </a:lnSpc>
            </a:pPr>
            <a:r>
              <a:rPr lang="en-AU" sz="2400" dirty="0"/>
              <a:t>E.g.: We require our program to calculate square root from a given number if the number is non-negative or, if the number is negative a negative square root from negation of that number.</a:t>
            </a:r>
          </a:p>
          <a:p>
            <a:pPr marL="3600000" indent="0">
              <a:lnSpc>
                <a:spcPct val="125000"/>
              </a:lnSpc>
              <a:buNone/>
            </a:pPr>
            <a:r>
              <a:rPr lang="en-AU" dirty="0"/>
              <a:t>1) x = 25 → √25 → 5</a:t>
            </a:r>
          </a:p>
          <a:p>
            <a:pPr marL="3600000" indent="0">
              <a:lnSpc>
                <a:spcPct val="125000"/>
              </a:lnSpc>
              <a:buNone/>
            </a:pPr>
            <a:r>
              <a:rPr lang="en-AU" dirty="0"/>
              <a:t>2) x = –25 → –(√25) → –5</a:t>
            </a:r>
          </a:p>
          <a:p>
            <a:pPr>
              <a:lnSpc>
                <a:spcPct val="125000"/>
              </a:lnSpc>
            </a:pPr>
            <a:r>
              <a:rPr lang="en-AU" sz="2400" dirty="0"/>
              <a:t>We need to adjust flow of our program depending on evaluation (TRUE or FALSE) of Boolean expression (a condition):</a:t>
            </a:r>
          </a:p>
          <a:p>
            <a:pPr marL="0" indent="0" algn="ctr">
              <a:lnSpc>
                <a:spcPct val="125000"/>
              </a:lnSpc>
              <a:buNone/>
            </a:pPr>
            <a:r>
              <a:rPr lang="en-AU" sz="2400" dirty="0"/>
              <a:t>x &gt;= 0</a:t>
            </a:r>
          </a:p>
          <a:p>
            <a:pPr>
              <a:lnSpc>
                <a:spcPct val="125000"/>
              </a:lnSpc>
            </a:pPr>
            <a:r>
              <a:rPr lang="en-AU" sz="2400" dirty="0"/>
              <a:t>And calculate </a:t>
            </a:r>
            <a:r>
              <a:rPr lang="en-AU" sz="2400" b="1" dirty="0"/>
              <a:t>either</a:t>
            </a:r>
            <a:r>
              <a:rPr lang="en-AU" sz="2400" dirty="0"/>
              <a:t> expression (1) or (2) depending on that evaluation.</a:t>
            </a:r>
          </a:p>
        </p:txBody>
      </p:sp>
      <p:sp>
        <p:nvSpPr>
          <p:cNvPr id="5" name="Slide Number Placeholder 4">
            <a:extLst>
              <a:ext uri="{FF2B5EF4-FFF2-40B4-BE49-F238E27FC236}">
                <a16:creationId xmlns:a16="http://schemas.microsoft.com/office/drawing/2014/main" id="{6B6F9EBD-A0CE-4FB9-AB21-504C2F0CBB09}"/>
              </a:ext>
            </a:extLst>
          </p:cNvPr>
          <p:cNvSpPr>
            <a:spLocks noGrp="1"/>
          </p:cNvSpPr>
          <p:nvPr>
            <p:ph type="sldNum" sz="quarter" idx="12"/>
          </p:nvPr>
        </p:nvSpPr>
        <p:spPr/>
        <p:txBody>
          <a:bodyPr/>
          <a:lstStyle/>
          <a:p>
            <a:fld id="{240D8B34-1B6C-4469-8FEE-10486467FC00}" type="slidenum">
              <a:rPr lang="en-AU" smtClean="0"/>
              <a:t>92</a:t>
            </a:fld>
            <a:endParaRPr lang="en-AU"/>
          </a:p>
        </p:txBody>
      </p:sp>
    </p:spTree>
    <p:extLst>
      <p:ext uri="{BB962C8B-B14F-4D97-AF65-F5344CB8AC3E}">
        <p14:creationId xmlns:p14="http://schemas.microsoft.com/office/powerpoint/2010/main" val="2113426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descr=" 3"/>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The </a:t>
            </a:r>
            <a:r>
              <a:rPr lang="en-AU" sz="2400" i="1" dirty="0"/>
              <a:t>program flow control structure</a:t>
            </a:r>
            <a:r>
              <a:rPr lang="en-AU" sz="2400" dirty="0"/>
              <a:t> we need is called </a:t>
            </a:r>
            <a:r>
              <a:rPr lang="en-AU" sz="2400" b="1" dirty="0"/>
              <a:t>Conditional Statement</a:t>
            </a:r>
            <a:r>
              <a:rPr lang="en-AU" sz="2400" dirty="0"/>
              <a:t> and in R it has following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t>(condition) expr</a:t>
            </a:r>
            <a:r>
              <a:rPr lang="en-AU" sz="2400" b="1" baseline="-25000" dirty="0"/>
              <a:t>1</a:t>
            </a:r>
            <a:r>
              <a:rPr lang="en-AU" sz="2400" b="1" dirty="0"/>
              <a:t>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t> expr</a:t>
            </a:r>
            <a:r>
              <a:rPr lang="en-AU" sz="2400" b="1" baseline="-25000" dirty="0"/>
              <a:t>2</a:t>
            </a:r>
            <a:endParaRPr lang="en-AU" sz="2400" dirty="0"/>
          </a:p>
          <a:p>
            <a:pPr marL="0" indent="0">
              <a:lnSpc>
                <a:spcPct val="125000"/>
              </a:lnSpc>
              <a:buNone/>
            </a:pPr>
            <a:endParaRPr lang="en-AU" sz="1000" b="1" dirty="0"/>
          </a:p>
          <a:p>
            <a:pPr marL="0" indent="0">
              <a:lnSpc>
                <a:spcPct val="125000"/>
              </a:lnSpc>
              <a:buNone/>
            </a:pPr>
            <a:r>
              <a:rPr lang="en-AU" sz="2400" b="1" dirty="0"/>
              <a:t>expr</a:t>
            </a:r>
            <a:r>
              <a:rPr lang="en-AU" sz="2400" b="1" baseline="-25000" dirty="0"/>
              <a:t>1</a:t>
            </a:r>
            <a:r>
              <a:rPr lang="en-AU" sz="2400" b="1" dirty="0"/>
              <a:t> </a:t>
            </a:r>
            <a:r>
              <a:rPr lang="en-AU" sz="2400" dirty="0"/>
              <a:t>is evaluated if </a:t>
            </a:r>
            <a:r>
              <a:rPr lang="en-AU" sz="2400" b="1" dirty="0"/>
              <a:t>condition</a:t>
            </a:r>
            <a:r>
              <a:rPr lang="en-AU" sz="2400" dirty="0"/>
              <a:t> is TRUE otherwise evaluated is </a:t>
            </a:r>
            <a:r>
              <a:rPr lang="en-AU" sz="2400" b="1" dirty="0"/>
              <a:t>expr</a:t>
            </a:r>
            <a:r>
              <a:rPr lang="en-AU" sz="2400" b="1" baseline="-25000" dirty="0"/>
              <a:t>2</a:t>
            </a:r>
            <a:r>
              <a:rPr lang="en-AU" sz="2400" dirty="0"/>
              <a:t>.</a:t>
            </a:r>
          </a:p>
          <a:p>
            <a:pPr marL="0" indent="0">
              <a:lnSpc>
                <a:spcPct val="125000"/>
              </a:lnSpc>
              <a:buNone/>
            </a:pPr>
            <a:endParaRPr lang="en-AU" sz="2400" dirty="0"/>
          </a:p>
          <a:p>
            <a:pPr marL="0" indent="0">
              <a:lnSpc>
                <a:spcPct val="125000"/>
              </a:lnSpc>
              <a:buNone/>
            </a:pPr>
            <a:r>
              <a:rPr lang="en-AU" sz="2400" dirty="0"/>
              <a:t>In our example the statement will look as follows:</a:t>
            </a:r>
          </a:p>
          <a:p>
            <a:pPr marL="0" indent="0">
              <a:lnSpc>
                <a:spcPct val="125000"/>
              </a:lnSpc>
              <a:buNone/>
            </a:pPr>
            <a:endParaRPr lang="en-AU" sz="2400" dirty="0"/>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latin typeface="Courier New" panose="02070309020205020404" pitchFamily="49" charset="0"/>
                <a:cs typeface="Courier New" panose="02070309020205020404" pitchFamily="49" charset="0"/>
              </a:rPr>
              <a:t> -sqrt(-x)</a:t>
            </a:r>
          </a:p>
        </p:txBody>
      </p:sp>
      <p:sp>
        <p:nvSpPr>
          <p:cNvPr id="5" name="Slide Number Placeholder 4">
            <a:extLst>
              <a:ext uri="{FF2B5EF4-FFF2-40B4-BE49-F238E27FC236}">
                <a16:creationId xmlns:a16="http://schemas.microsoft.com/office/drawing/2014/main" id="{53ED5244-FA4C-4561-A343-67D528969DA7}"/>
              </a:ext>
            </a:extLst>
          </p:cNvPr>
          <p:cNvSpPr>
            <a:spLocks noGrp="1"/>
          </p:cNvSpPr>
          <p:nvPr>
            <p:ph type="sldNum" sz="quarter" idx="12"/>
          </p:nvPr>
        </p:nvSpPr>
        <p:spPr/>
        <p:txBody>
          <a:bodyPr/>
          <a:lstStyle/>
          <a:p>
            <a:fld id="{240D8B34-1B6C-4469-8FEE-10486467FC00}" type="slidenum">
              <a:rPr lang="en-AU" smtClean="0"/>
              <a:t>93</a:t>
            </a:fld>
            <a:endParaRPr lang="en-AU"/>
          </a:p>
        </p:txBody>
      </p:sp>
    </p:spTree>
    <p:extLst>
      <p:ext uri="{BB962C8B-B14F-4D97-AF65-F5344CB8AC3E}">
        <p14:creationId xmlns:p14="http://schemas.microsoft.com/office/powerpoint/2010/main" val="25470636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descr=" 3"/>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The </a:t>
            </a:r>
            <a:r>
              <a:rPr lang="en-AU" sz="2400" i="1" dirty="0"/>
              <a:t>program flow control structure</a:t>
            </a:r>
            <a:r>
              <a:rPr lang="en-AU" sz="2400" dirty="0"/>
              <a:t> we need is called </a:t>
            </a:r>
            <a:r>
              <a:rPr lang="en-AU" sz="2400" b="1" dirty="0"/>
              <a:t>Conditional Statement</a:t>
            </a:r>
            <a:r>
              <a:rPr lang="en-AU" sz="2400" dirty="0"/>
              <a:t> and in R it has following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 </a:t>
            </a:r>
            <a:r>
              <a:rPr lang="en-AU" sz="2400" b="1" dirty="0"/>
              <a:t>(condition) expr</a:t>
            </a:r>
            <a:r>
              <a:rPr lang="en-AU" sz="2400" b="1" baseline="-25000" dirty="0"/>
              <a:t>1</a:t>
            </a:r>
            <a:r>
              <a:rPr lang="en-AU" sz="2400" b="1" dirty="0"/>
              <a:t>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t> expr</a:t>
            </a:r>
            <a:r>
              <a:rPr lang="en-AU" sz="2400" b="1" baseline="-25000" dirty="0"/>
              <a:t>2</a:t>
            </a:r>
            <a:endParaRPr lang="en-AU" sz="2400" dirty="0"/>
          </a:p>
          <a:p>
            <a:pPr marL="0" indent="0">
              <a:lnSpc>
                <a:spcPct val="125000"/>
              </a:lnSpc>
              <a:buNone/>
            </a:pPr>
            <a:endParaRPr lang="en-AU" sz="1000" b="1" dirty="0"/>
          </a:p>
          <a:p>
            <a:pPr marL="0" indent="0">
              <a:lnSpc>
                <a:spcPct val="125000"/>
              </a:lnSpc>
              <a:buNone/>
            </a:pPr>
            <a:r>
              <a:rPr lang="en-AU" sz="2400" b="1" dirty="0"/>
              <a:t>expr</a:t>
            </a:r>
            <a:r>
              <a:rPr lang="en-AU" sz="2400" b="1" baseline="-25000" dirty="0"/>
              <a:t>1</a:t>
            </a:r>
            <a:r>
              <a:rPr lang="en-AU" sz="2400" b="1" dirty="0"/>
              <a:t> </a:t>
            </a:r>
            <a:r>
              <a:rPr lang="en-AU" sz="2400" dirty="0"/>
              <a:t>is evaluated if </a:t>
            </a:r>
            <a:r>
              <a:rPr lang="en-AU" sz="2400" b="1" dirty="0"/>
              <a:t>condition</a:t>
            </a:r>
            <a:r>
              <a:rPr lang="en-AU" sz="2400" dirty="0"/>
              <a:t> is TRUE otherwise evaluated is </a:t>
            </a:r>
            <a:r>
              <a:rPr lang="en-AU" sz="2400" b="1" dirty="0"/>
              <a:t>expr</a:t>
            </a:r>
            <a:r>
              <a:rPr lang="en-AU" sz="2400" b="1" baseline="-25000" dirty="0"/>
              <a:t>2</a:t>
            </a:r>
            <a:r>
              <a:rPr lang="en-AU" sz="2400" dirty="0"/>
              <a:t>.</a:t>
            </a:r>
          </a:p>
          <a:p>
            <a:pPr marL="0" indent="0">
              <a:lnSpc>
                <a:spcPct val="125000"/>
              </a:lnSpc>
              <a:buNone/>
            </a:pPr>
            <a:endParaRPr lang="en-AU" sz="2400" dirty="0"/>
          </a:p>
          <a:p>
            <a:pPr marL="0" indent="0">
              <a:lnSpc>
                <a:spcPct val="125000"/>
              </a:lnSpc>
              <a:buNone/>
            </a:pPr>
            <a:r>
              <a:rPr lang="en-AU" sz="2400" dirty="0"/>
              <a:t>In our example the statement will look as follows:</a:t>
            </a:r>
          </a:p>
          <a:p>
            <a:pPr marL="0" indent="0">
              <a:lnSpc>
                <a:spcPct val="125000"/>
              </a:lnSpc>
              <a:buNone/>
            </a:pPr>
            <a:endParaRPr lang="en-AU" sz="2400" dirty="0"/>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latin typeface="Courier New" panose="02070309020205020404" pitchFamily="49" charset="0"/>
                <a:cs typeface="Courier New" panose="02070309020205020404" pitchFamily="49" charset="0"/>
              </a:rPr>
              <a:t> -sqrt(-x)</a:t>
            </a:r>
          </a:p>
        </p:txBody>
      </p:sp>
      <p:grpSp>
        <p:nvGrpSpPr>
          <p:cNvPr id="4" name="Group 3" descr=" 8"/>
          <p:cNvGrpSpPr/>
          <p:nvPr/>
        </p:nvGrpSpPr>
        <p:grpSpPr>
          <a:xfrm>
            <a:off x="2777623" y="1417469"/>
            <a:ext cx="6636753" cy="3693319"/>
            <a:chOff x="2124635" y="-2746154"/>
            <a:chExt cx="6636753" cy="3693319"/>
          </a:xfrm>
        </p:grpSpPr>
        <p:sp>
          <p:nvSpPr>
            <p:cNvPr id="5" name="TextBox 4"/>
            <p:cNvSpPr txBox="1"/>
            <p:nvPr/>
          </p:nvSpPr>
          <p:spPr>
            <a:xfrm>
              <a:off x="2124635" y="-2746154"/>
              <a:ext cx="2836995" cy="461665"/>
            </a:xfrm>
            <a:prstGeom prst="rect">
              <a:avLst/>
            </a:prstGeom>
            <a:solidFill>
              <a:schemeClr val="bg1"/>
            </a:solidFill>
            <a:ln w="28575">
              <a:solidFill>
                <a:schemeClr val="tx1"/>
              </a:solidFill>
            </a:ln>
          </p:spPr>
          <p:txBody>
            <a:bodyPr wrap="none" rtlCol="0">
              <a:spAutoFit/>
            </a:bodyPr>
            <a:lstStyle/>
            <a:p>
              <a:r>
                <a:rPr lang="en-AU" sz="2400" dirty="0"/>
                <a:t>example session in R:</a:t>
              </a:r>
            </a:p>
          </p:txBody>
        </p:sp>
        <p:sp>
          <p:nvSpPr>
            <p:cNvPr id="6" name="TextBox 5"/>
            <p:cNvSpPr txBox="1"/>
            <p:nvPr/>
          </p:nvSpPr>
          <p:spPr>
            <a:xfrm>
              <a:off x="2124635" y="-2284489"/>
              <a:ext cx="6636753" cy="3231654"/>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&lt;- 25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if(x &gt;= 0) sqrt(x) else -sqrt(-x)</a:t>
              </a:r>
            </a:p>
            <a:p>
              <a:pPr>
                <a:lnSpc>
                  <a:spcPct val="125000"/>
                </a:lnSpc>
              </a:pPr>
              <a:r>
                <a:rPr lang="en-AU" sz="2400" b="1" dirty="0">
                  <a:latin typeface="Courier New" panose="02070309020205020404" pitchFamily="49" charset="0"/>
                  <a:cs typeface="Courier New" panose="02070309020205020404" pitchFamily="49" charset="0"/>
                </a:rPr>
                <a:t>[1] 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-25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if(x &gt;= 0) sqrt(x) else -sqrt(-x)</a:t>
              </a:r>
            </a:p>
            <a:p>
              <a:pPr>
                <a:lnSpc>
                  <a:spcPct val="125000"/>
                </a:lnSpc>
              </a:pPr>
              <a:r>
                <a:rPr lang="en-AU" sz="2400" b="1" dirty="0">
                  <a:latin typeface="Courier New" panose="02070309020205020404" pitchFamily="49" charset="0"/>
                  <a:cs typeface="Courier New" panose="02070309020205020404" pitchFamily="49" charset="0"/>
                </a:rPr>
                <a:t>[1] -5</a:t>
              </a:r>
            </a:p>
            <a:p>
              <a:r>
                <a:rPr lang="en-AU" sz="2400" b="1" dirty="0">
                  <a:solidFill>
                    <a:srgbClr val="0000FF"/>
                  </a:solidFill>
                </a:rPr>
                <a:t>&gt;</a:t>
              </a:r>
            </a:p>
          </p:txBody>
        </p:sp>
      </p:grpSp>
      <p:sp>
        <p:nvSpPr>
          <p:cNvPr id="8" name="Slide Number Placeholder 7">
            <a:extLst>
              <a:ext uri="{FF2B5EF4-FFF2-40B4-BE49-F238E27FC236}">
                <a16:creationId xmlns:a16="http://schemas.microsoft.com/office/drawing/2014/main" id="{73C149F0-C570-4E5F-AF7F-6F4288571115}"/>
              </a:ext>
            </a:extLst>
          </p:cNvPr>
          <p:cNvSpPr>
            <a:spLocks noGrp="1"/>
          </p:cNvSpPr>
          <p:nvPr>
            <p:ph type="sldNum" sz="quarter" idx="12"/>
          </p:nvPr>
        </p:nvSpPr>
        <p:spPr/>
        <p:txBody>
          <a:bodyPr/>
          <a:lstStyle/>
          <a:p>
            <a:fld id="{240D8B34-1B6C-4469-8FEE-10486467FC00}" type="slidenum">
              <a:rPr lang="en-AU" smtClean="0"/>
              <a:t>94</a:t>
            </a:fld>
            <a:endParaRPr lang="en-AU"/>
          </a:p>
        </p:txBody>
      </p:sp>
    </p:spTree>
    <p:extLst>
      <p:ext uri="{BB962C8B-B14F-4D97-AF65-F5344CB8AC3E}">
        <p14:creationId xmlns:p14="http://schemas.microsoft.com/office/powerpoint/2010/main" val="153987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If the program control flow requires to make an action only if the evaluation of the condition is TRUE and do not do anything if it is FALSE the conditional statemen can be simplified to:</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 </a:t>
            </a:r>
            <a:r>
              <a:rPr lang="en-AU" sz="2400" b="1" dirty="0"/>
              <a:t>(condition) expr</a:t>
            </a:r>
            <a:r>
              <a:rPr lang="en-AU" sz="2400" b="1" baseline="-25000" dirty="0"/>
              <a:t>1</a:t>
            </a:r>
            <a:endParaRPr lang="en-AU" sz="2400" dirty="0"/>
          </a:p>
          <a:p>
            <a:pPr marL="0" indent="0">
              <a:lnSpc>
                <a:spcPct val="125000"/>
              </a:lnSpc>
              <a:buNone/>
            </a:pPr>
            <a:r>
              <a:rPr lang="en-AU" sz="2400" dirty="0"/>
              <a:t>In our example:</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a:t>
            </a:r>
          </a:p>
          <a:p>
            <a:pPr marL="0" indent="0">
              <a:lnSpc>
                <a:spcPct val="125000"/>
              </a:lnSpc>
              <a:buNone/>
            </a:pPr>
            <a:endParaRPr lang="en-AU" sz="2400" dirty="0">
              <a:cs typeface="Courier New" panose="02070309020205020404" pitchFamily="49" charset="0"/>
            </a:endParaRPr>
          </a:p>
          <a:p>
            <a:pPr marL="0" indent="0">
              <a:lnSpc>
                <a:spcPct val="125000"/>
              </a:lnSpc>
              <a:buNone/>
            </a:pPr>
            <a:r>
              <a:rPr lang="en-AU" sz="2400" dirty="0">
                <a:cs typeface="Courier New" panose="02070309020205020404" pitchFamily="49" charset="0"/>
              </a:rPr>
              <a:t>So far the </a:t>
            </a:r>
            <a:r>
              <a:rPr lang="en-AU" sz="2400" b="1" dirty="0"/>
              <a:t>expr</a:t>
            </a:r>
            <a:r>
              <a:rPr lang="en-AU" sz="2400" b="1" baseline="-25000" dirty="0"/>
              <a:t>1 </a:t>
            </a:r>
            <a:r>
              <a:rPr lang="en-AU" sz="2400" dirty="0">
                <a:cs typeface="Courier New" panose="02070309020205020404" pitchFamily="49" charset="0"/>
              </a:rPr>
              <a:t>and </a:t>
            </a:r>
            <a:r>
              <a:rPr lang="en-AU" sz="2400" b="1" dirty="0"/>
              <a:t>expr</a:t>
            </a:r>
            <a:r>
              <a:rPr lang="en-AU" sz="2400" b="1" baseline="-25000" dirty="0"/>
              <a:t>2 </a:t>
            </a:r>
            <a:r>
              <a:rPr lang="en-AU" sz="2400" dirty="0">
                <a:cs typeface="Courier New" panose="02070309020205020404" pitchFamily="49" charset="0"/>
              </a:rPr>
              <a:t>were </a:t>
            </a:r>
            <a:r>
              <a:rPr lang="en-AU" sz="2400" i="1" dirty="0">
                <a:cs typeface="Courier New" panose="02070309020205020404" pitchFamily="49" charset="0"/>
              </a:rPr>
              <a:t>simple</a:t>
            </a:r>
            <a:r>
              <a:rPr lang="en-AU" sz="2400" dirty="0">
                <a:cs typeface="Courier New" panose="02070309020205020404" pitchFamily="49" charset="0"/>
              </a:rPr>
              <a:t> expressions (single statements). What if our program was required to perform more complex operations, requiring more than one statement?</a:t>
            </a:r>
          </a:p>
          <a:p>
            <a:pPr marL="0" indent="0">
              <a:lnSpc>
                <a:spcPct val="125000"/>
              </a:lnSpc>
              <a:buNone/>
            </a:pPr>
            <a:r>
              <a:rPr lang="en-AU" sz="2400" dirty="0">
                <a:cs typeface="Courier New" panose="02070309020205020404" pitchFamily="49" charset="0"/>
              </a:rPr>
              <a:t>If we e.g. wanted to obtain both square roots and logarithms of the </a:t>
            </a:r>
            <a:r>
              <a:rPr lang="en-AU" sz="2400" b="1" dirty="0">
                <a:cs typeface="Courier New" panose="02070309020205020404" pitchFamily="49" charset="0"/>
              </a:rPr>
              <a:t>x</a:t>
            </a:r>
            <a:r>
              <a:rPr lang="en-AU" sz="2400" dirty="0">
                <a:cs typeface="Courier New" panose="02070309020205020404" pitchFamily="49" charset="0"/>
              </a:rPr>
              <a:t>? For that we need a </a:t>
            </a:r>
            <a:r>
              <a:rPr lang="en-AU" sz="2400" i="1" dirty="0">
                <a:cs typeface="Courier New" panose="02070309020205020404" pitchFamily="49" charset="0"/>
              </a:rPr>
              <a:t>compound expression</a:t>
            </a:r>
            <a:r>
              <a:rPr lang="en-AU" sz="2400" dirty="0">
                <a:cs typeface="Courier New" panose="02070309020205020404" pitchFamily="49" charset="0"/>
              </a:rPr>
              <a:t>.</a:t>
            </a:r>
          </a:p>
        </p:txBody>
      </p:sp>
      <p:sp>
        <p:nvSpPr>
          <p:cNvPr id="5" name="Slide Number Placeholder 4">
            <a:extLst>
              <a:ext uri="{FF2B5EF4-FFF2-40B4-BE49-F238E27FC236}">
                <a16:creationId xmlns:a16="http://schemas.microsoft.com/office/drawing/2014/main" id="{6F37FD2E-5795-4F88-B2B1-EBFF28B5D357}"/>
              </a:ext>
            </a:extLst>
          </p:cNvPr>
          <p:cNvSpPr>
            <a:spLocks noGrp="1"/>
          </p:cNvSpPr>
          <p:nvPr>
            <p:ph type="sldNum" sz="quarter" idx="12"/>
          </p:nvPr>
        </p:nvSpPr>
        <p:spPr/>
        <p:txBody>
          <a:bodyPr/>
          <a:lstStyle/>
          <a:p>
            <a:fld id="{240D8B34-1B6C-4469-8FEE-10486467FC00}" type="slidenum">
              <a:rPr lang="en-AU" smtClean="0"/>
              <a:t>95</a:t>
            </a:fld>
            <a:endParaRPr lang="en-AU"/>
          </a:p>
        </p:txBody>
      </p:sp>
    </p:spTree>
    <p:extLst>
      <p:ext uri="{BB962C8B-B14F-4D97-AF65-F5344CB8AC3E}">
        <p14:creationId xmlns:p14="http://schemas.microsoft.com/office/powerpoint/2010/main" val="3746849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933718"/>
            <a:ext cx="11881224" cy="5924282"/>
          </a:xfrm>
        </p:spPr>
        <p:txBody>
          <a:bodyPr>
            <a:noAutofit/>
          </a:bodyPr>
          <a:lstStyle/>
          <a:p>
            <a:r>
              <a:rPr lang="en-AU" sz="2400" b="1" dirty="0">
                <a:solidFill>
                  <a:srgbClr val="0000FF"/>
                </a:solidFill>
                <a:latin typeface="Courier New" panose="02070309020205020404" pitchFamily="49" charset="0"/>
                <a:cs typeface="Courier New" panose="02070309020205020404" pitchFamily="49" charset="0"/>
              </a:rPr>
              <a:t>break</a:t>
            </a:r>
            <a:r>
              <a:rPr lang="en-AU" sz="2400" dirty="0"/>
              <a:t> – immediately exits the loop.</a:t>
            </a:r>
          </a:p>
          <a:p>
            <a:r>
              <a:rPr lang="en-AU" sz="2400" b="1" dirty="0">
                <a:solidFill>
                  <a:srgbClr val="0000FF"/>
                </a:solidFill>
                <a:latin typeface="Courier New" panose="02070309020205020404" pitchFamily="49" charset="0"/>
                <a:cs typeface="Courier New" panose="02070309020205020404" pitchFamily="49" charset="0"/>
              </a:rPr>
              <a:t>next</a:t>
            </a:r>
            <a:r>
              <a:rPr lang="en-AU" sz="2400" dirty="0"/>
              <a:t> – skipping to the next loop iteration.</a:t>
            </a:r>
          </a:p>
          <a:p>
            <a:endParaRPr lang="en-AU" sz="1000" dirty="0"/>
          </a:p>
          <a:p>
            <a:r>
              <a:rPr lang="en-AU" sz="2400" b="1" dirty="0">
                <a:solidFill>
                  <a:srgbClr val="0000FF"/>
                </a:solidFill>
                <a:latin typeface="Courier New" panose="02070309020205020404" pitchFamily="49" charset="0"/>
                <a:cs typeface="Courier New" panose="02070309020205020404" pitchFamily="49" charset="0"/>
              </a:rPr>
              <a:t>repeat</a:t>
            </a:r>
            <a:r>
              <a:rPr lang="en-AU" sz="2400" dirty="0"/>
              <a:t> loop – repeating an expression indefinitely or till the </a:t>
            </a:r>
            <a:r>
              <a:rPr lang="en-AU" sz="2400" b="1" dirty="0">
                <a:solidFill>
                  <a:srgbClr val="0000FF"/>
                </a:solidFill>
                <a:latin typeface="Courier New" panose="02070309020205020404" pitchFamily="49" charset="0"/>
                <a:cs typeface="Courier New" panose="02070309020205020404" pitchFamily="49" charset="0"/>
              </a:rPr>
              <a:t>break</a:t>
            </a:r>
            <a:r>
              <a:rPr lang="en-AU" sz="2400" dirty="0"/>
              <a:t> statement.</a:t>
            </a:r>
          </a:p>
          <a:p>
            <a:pPr marL="0" indent="0" algn="ctr">
              <a:buNone/>
            </a:pPr>
            <a:r>
              <a:rPr lang="en-AU" sz="2400" b="1" dirty="0">
                <a:solidFill>
                  <a:srgbClr val="0000FF"/>
                </a:solidFill>
                <a:latin typeface="Courier New" panose="02070309020205020404" pitchFamily="49" charset="0"/>
                <a:cs typeface="Courier New" panose="02070309020205020404" pitchFamily="49" charset="0"/>
              </a:rPr>
              <a:t>repeat</a:t>
            </a:r>
            <a:r>
              <a:rPr lang="en-AU" sz="2400" dirty="0"/>
              <a:t> </a:t>
            </a:r>
            <a:r>
              <a:rPr lang="en-AU" sz="2400" b="1" dirty="0"/>
              <a:t>expression</a:t>
            </a:r>
          </a:p>
          <a:p>
            <a:pPr marL="720000" indent="0">
              <a:buNone/>
            </a:pPr>
            <a:r>
              <a:rPr lang="en-AU" sz="2400" dirty="0"/>
              <a:t>The </a:t>
            </a:r>
            <a:r>
              <a:rPr lang="en-AU" sz="2400" b="1" dirty="0"/>
              <a:t>expression</a:t>
            </a:r>
            <a:r>
              <a:rPr lang="en-AU" sz="2400" dirty="0"/>
              <a:t> is usually </a:t>
            </a:r>
            <a:r>
              <a:rPr lang="en-AU" sz="2400" i="1" dirty="0"/>
              <a:t>compound</a:t>
            </a:r>
            <a:r>
              <a:rPr lang="en-AU" sz="2400" dirty="0"/>
              <a:t> and includes </a:t>
            </a:r>
            <a:r>
              <a:rPr lang="en-AU" sz="2400" b="1" dirty="0">
                <a:solidFill>
                  <a:srgbClr val="0000FF"/>
                </a:solidFill>
                <a:latin typeface="Courier New" panose="02070309020205020404" pitchFamily="49" charset="0"/>
                <a:cs typeface="Courier New" panose="02070309020205020404" pitchFamily="49" charset="0"/>
              </a:rPr>
              <a:t>if</a:t>
            </a:r>
            <a:r>
              <a:rPr lang="en-AU" sz="2400" dirty="0"/>
              <a:t> and </a:t>
            </a:r>
            <a:r>
              <a:rPr lang="en-AU" sz="2400" b="1" dirty="0">
                <a:solidFill>
                  <a:srgbClr val="0000FF"/>
                </a:solidFill>
                <a:latin typeface="Courier New" panose="02070309020205020404" pitchFamily="49" charset="0"/>
                <a:cs typeface="Courier New" panose="02070309020205020404" pitchFamily="49" charset="0"/>
              </a:rPr>
              <a:t>break</a:t>
            </a:r>
            <a:r>
              <a:rPr lang="en-AU" sz="2400" dirty="0"/>
              <a:t> statements.</a:t>
            </a:r>
          </a:p>
          <a:p>
            <a:pPr marL="720000" indent="0">
              <a:buNone/>
            </a:pPr>
            <a:endParaRPr lang="en-AU" sz="1000" dirty="0"/>
          </a:p>
          <a:p>
            <a:r>
              <a:rPr lang="en-AU" sz="2400" b="1" dirty="0">
                <a:solidFill>
                  <a:srgbClr val="0000FF"/>
                </a:solidFill>
                <a:latin typeface="Courier New" panose="02070309020205020404" pitchFamily="49" charset="0"/>
                <a:cs typeface="Courier New" panose="02070309020205020404" pitchFamily="49" charset="0"/>
              </a:rPr>
              <a:t>switch</a:t>
            </a:r>
            <a:r>
              <a:rPr lang="en-AU" sz="2400" dirty="0"/>
              <a:t> function – choosing between multiple alternatives (a generalized </a:t>
            </a: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else</a:t>
            </a:r>
            <a:r>
              <a:rPr lang="en-AU" sz="2400" dirty="0"/>
              <a:t> statement with multiple ‘ifs’).</a:t>
            </a:r>
          </a:p>
          <a:p>
            <a:endParaRPr lang="en-AU" sz="1000" dirty="0"/>
          </a:p>
          <a:p>
            <a:pPr marL="1343025" indent="179388" defTabSz="871538">
              <a:spcBef>
                <a:spcPts val="500"/>
              </a:spcBef>
              <a:buNone/>
              <a:tabLst>
                <a:tab pos="1343025" algn="l"/>
                <a:tab pos="6100763" algn="l"/>
              </a:tabLst>
            </a:pPr>
            <a:r>
              <a:rPr lang="sv-SE" sz="2400" b="1" dirty="0">
                <a:solidFill>
                  <a:srgbClr val="0000FF"/>
                </a:solidFill>
                <a:latin typeface="Courier New" panose="02070309020205020404" pitchFamily="49" charset="0"/>
                <a:cs typeface="Courier New" panose="02070309020205020404" pitchFamily="49" charset="0"/>
              </a:rPr>
              <a:t>switch</a:t>
            </a:r>
            <a:r>
              <a:rPr lang="sv-SE" sz="2400" b="1" dirty="0">
                <a:latin typeface="Courier New" panose="02070309020205020404" pitchFamily="49" charset="0"/>
                <a:cs typeface="Courier New" panose="02070309020205020404" pitchFamily="49" charset="0"/>
              </a:rPr>
              <a:t>(</a:t>
            </a:r>
            <a:r>
              <a:rPr lang="sv-SE" sz="2400" b="1" dirty="0">
                <a:cs typeface="Courier New" panose="02070309020205020404" pitchFamily="49" charset="0"/>
              </a:rPr>
              <a:t>expression, 			</a:t>
            </a:r>
            <a:r>
              <a:rPr lang="sv-SE" sz="2400" b="1" dirty="0">
                <a:solidFill>
                  <a:srgbClr val="0000FF"/>
                </a:solidFill>
                <a:latin typeface="Courier New" panose="02070309020205020404" pitchFamily="49" charset="0"/>
                <a:cs typeface="Courier New" panose="02070309020205020404" pitchFamily="49" charset="0"/>
              </a:rPr>
              <a:t>switch</a:t>
            </a:r>
            <a:r>
              <a:rPr lang="sv-SE" sz="2400" b="1" dirty="0">
                <a:latin typeface="Courier New" panose="02070309020205020404" pitchFamily="49" charset="0"/>
                <a:cs typeface="Courier New" panose="02070309020205020404" pitchFamily="49" charset="0"/>
              </a:rPr>
              <a:t>(</a:t>
            </a:r>
            <a:r>
              <a:rPr lang="sv-SE" sz="2400" b="1" dirty="0">
                <a:cs typeface="Courier New" panose="02070309020205020404" pitchFamily="49" charset="0"/>
              </a:rPr>
              <a:t>index, </a:t>
            </a:r>
          </a:p>
          <a:p>
            <a:pPr marL="2693988" indent="0">
              <a:spcBef>
                <a:spcPts val="500"/>
              </a:spcBef>
              <a:buNone/>
              <a:tabLst>
                <a:tab pos="2693988" algn="l"/>
              </a:tabLst>
            </a:pPr>
            <a:r>
              <a:rPr lang="sv-SE" sz="2400" b="1" dirty="0">
                <a:cs typeface="Courier New" panose="02070309020205020404" pitchFamily="49" charset="0"/>
              </a:rPr>
              <a:t>tag1 = statement1,				option1,</a:t>
            </a:r>
          </a:p>
          <a:p>
            <a:pPr marL="2693988" indent="0">
              <a:spcBef>
                <a:spcPts val="500"/>
              </a:spcBef>
              <a:buNone/>
              <a:tabLst>
                <a:tab pos="2693988" algn="l"/>
              </a:tabLst>
            </a:pPr>
            <a:r>
              <a:rPr lang="sv-SE" sz="2400" b="1" dirty="0">
                <a:cs typeface="Courier New" panose="02070309020205020404" pitchFamily="49" charset="0"/>
              </a:rPr>
              <a:t>tag2 = statement2, 				option2,</a:t>
            </a:r>
          </a:p>
          <a:p>
            <a:pPr marL="2693988" indent="0">
              <a:spcBef>
                <a:spcPts val="500"/>
              </a:spcBef>
              <a:buNone/>
              <a:tabLst>
                <a:tab pos="2693988" algn="l"/>
              </a:tabLst>
            </a:pPr>
            <a:r>
              <a:rPr lang="sv-SE" sz="2400" b="1" dirty="0">
                <a:cs typeface="Courier New" panose="02070309020205020404" pitchFamily="49" charset="0"/>
              </a:rPr>
              <a:t>...						...</a:t>
            </a:r>
          </a:p>
          <a:p>
            <a:pPr marL="2693988" indent="0">
              <a:spcBef>
                <a:spcPts val="500"/>
              </a:spcBef>
              <a:buNone/>
              <a:tabLst>
                <a:tab pos="3051175" algn="l"/>
              </a:tabLst>
            </a:pPr>
            <a:r>
              <a:rPr lang="sv-SE" sz="2400" b="1" dirty="0">
                <a:latin typeface="Courier New" panose="02070309020205020404" pitchFamily="49" charset="0"/>
                <a:cs typeface="Courier New" panose="02070309020205020404" pitchFamily="49" charset="0"/>
              </a:rPr>
              <a:t>)							)</a:t>
            </a:r>
            <a:endParaRPr lang="en-AU" sz="2400" b="1" dirty="0">
              <a:latin typeface="Courier New" panose="02070309020205020404" pitchFamily="49" charset="0"/>
              <a:cs typeface="Courier New" panose="02070309020205020404" pitchFamily="49" charset="0"/>
            </a:endParaRPr>
          </a:p>
        </p:txBody>
      </p:sp>
      <p:sp>
        <p:nvSpPr>
          <p:cNvPr id="8"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Other flow-control statements</a:t>
            </a:r>
          </a:p>
        </p:txBody>
      </p:sp>
      <p:cxnSp>
        <p:nvCxnSpPr>
          <p:cNvPr id="4" name="Straight Connector 3"/>
          <p:cNvCxnSpPr/>
          <p:nvPr/>
        </p:nvCxnSpPr>
        <p:spPr>
          <a:xfrm>
            <a:off x="6300788" y="4693444"/>
            <a:ext cx="0" cy="1957387"/>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E0AC056-133F-4467-B5E6-77BFA8B513EF}"/>
              </a:ext>
            </a:extLst>
          </p:cNvPr>
          <p:cNvSpPr>
            <a:spLocks noGrp="1"/>
          </p:cNvSpPr>
          <p:nvPr>
            <p:ph type="sldNum" sz="quarter" idx="12"/>
          </p:nvPr>
        </p:nvSpPr>
        <p:spPr/>
        <p:txBody>
          <a:bodyPr/>
          <a:lstStyle/>
          <a:p>
            <a:fld id="{240D8B34-1B6C-4469-8FEE-10486467FC00}" type="slidenum">
              <a:rPr lang="en-AU" smtClean="0"/>
              <a:t>96</a:t>
            </a:fld>
            <a:endParaRPr lang="en-AU"/>
          </a:p>
        </p:txBody>
      </p:sp>
    </p:spTree>
    <p:extLst>
      <p:ext uri="{BB962C8B-B14F-4D97-AF65-F5344CB8AC3E}">
        <p14:creationId xmlns:p14="http://schemas.microsoft.com/office/powerpoint/2010/main" val="3429576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Compound expression</a:t>
            </a:r>
          </a:p>
        </p:txBody>
      </p:sp>
      <p:sp>
        <p:nvSpPr>
          <p:cNvPr id="3" name="Content Placeholder 2" descr=" 3"/>
          <p:cNvSpPr>
            <a:spLocks noGrp="1"/>
          </p:cNvSpPr>
          <p:nvPr>
            <p:ph idx="1"/>
          </p:nvPr>
        </p:nvSpPr>
        <p:spPr>
          <a:xfrm>
            <a:off x="155388" y="933718"/>
            <a:ext cx="11881224" cy="2671927"/>
          </a:xfrm>
        </p:spPr>
        <p:txBody>
          <a:bodyPr>
            <a:noAutofit/>
          </a:bodyPr>
          <a:lstStyle/>
          <a:p>
            <a:pPr marL="0" indent="0">
              <a:lnSpc>
                <a:spcPct val="125000"/>
              </a:lnSpc>
              <a:buNone/>
            </a:pPr>
            <a:r>
              <a:rPr lang="en-AU" sz="2400" i="1" dirty="0"/>
              <a:t>Compound expression</a:t>
            </a:r>
            <a:r>
              <a:rPr lang="en-AU" sz="2400" dirty="0"/>
              <a:t> consists of </a:t>
            </a:r>
            <a:r>
              <a:rPr lang="en-AU" sz="2400" i="1" dirty="0"/>
              <a:t>simple expressions</a:t>
            </a:r>
            <a:r>
              <a:rPr lang="en-AU" sz="2400" dirty="0"/>
              <a:t> separated by semicolons ‘;’ or newlines and grouped within braces (curly brackets). </a:t>
            </a:r>
          </a:p>
          <a:p>
            <a:pPr marL="0" indent="0" algn="ctr">
              <a:lnSpc>
                <a:spcPct val="125000"/>
              </a:lnSpc>
              <a:buNone/>
            </a:pPr>
            <a:r>
              <a:rPr lang="en-AU" sz="2400" b="1" dirty="0"/>
              <a:t>{ expr</a:t>
            </a:r>
            <a:r>
              <a:rPr lang="en-AU" sz="2400" b="1" baseline="-25000" dirty="0"/>
              <a:t>1</a:t>
            </a:r>
            <a:r>
              <a:rPr lang="en-AU" sz="2400" b="1" dirty="0"/>
              <a:t>; expr</a:t>
            </a:r>
            <a:r>
              <a:rPr lang="en-AU" sz="2400" b="1" baseline="-25000" dirty="0"/>
              <a:t>2</a:t>
            </a:r>
            <a:r>
              <a:rPr lang="en-AU" sz="2400" b="1" dirty="0"/>
              <a:t>; expr</a:t>
            </a:r>
            <a:r>
              <a:rPr lang="en-AU" sz="2400" b="1" baseline="-25000" dirty="0"/>
              <a:t>3</a:t>
            </a:r>
            <a:r>
              <a:rPr lang="en-AU" sz="2400" b="1" dirty="0"/>
              <a:t>; …; </a:t>
            </a:r>
            <a:r>
              <a:rPr lang="en-AU" sz="2400" b="1" dirty="0" err="1"/>
              <a:t>expr</a:t>
            </a:r>
            <a:r>
              <a:rPr lang="en-AU" sz="2400" b="1" baseline="-25000" dirty="0" err="1"/>
              <a:t>n</a:t>
            </a:r>
            <a:r>
              <a:rPr lang="en-AU" sz="2400" b="1" dirty="0"/>
              <a:t> }</a:t>
            </a:r>
          </a:p>
          <a:p>
            <a:pPr marL="0" indent="0">
              <a:lnSpc>
                <a:spcPct val="125000"/>
              </a:lnSpc>
              <a:buNone/>
            </a:pPr>
            <a:r>
              <a:rPr lang="en-AU" sz="2400" b="1" dirty="0"/>
              <a:t>Every </a:t>
            </a:r>
            <a:r>
              <a:rPr lang="en-AU" sz="2400" dirty="0"/>
              <a:t>expression in R; </a:t>
            </a:r>
            <a:r>
              <a:rPr lang="en-AU" sz="2400" i="1" dirty="0"/>
              <a:t>compound or</a:t>
            </a:r>
            <a:r>
              <a:rPr lang="en-AU" sz="2400" dirty="0"/>
              <a:t> </a:t>
            </a:r>
            <a:r>
              <a:rPr lang="en-AU" sz="2400" i="1" dirty="0"/>
              <a:t>simple</a:t>
            </a:r>
            <a:r>
              <a:rPr lang="en-AU" sz="2400" dirty="0"/>
              <a:t> returns a value</a:t>
            </a:r>
            <a:r>
              <a:rPr lang="en-AU" sz="2400" i="1" dirty="0"/>
              <a:t>. </a:t>
            </a:r>
            <a:r>
              <a:rPr lang="en-AU" sz="2400" dirty="0"/>
              <a:t>A compound expression returns </a:t>
            </a:r>
            <a:r>
              <a:rPr lang="en-AU" sz="2400" b="1" dirty="0"/>
              <a:t>value of its last expression</a:t>
            </a:r>
            <a:r>
              <a:rPr lang="en-AU" sz="2400" dirty="0"/>
              <a:t> as its own value. It will be the value of the </a:t>
            </a:r>
            <a:r>
              <a:rPr lang="en-AU" sz="2400" b="1" dirty="0" err="1"/>
              <a:t>expr</a:t>
            </a:r>
            <a:r>
              <a:rPr lang="en-AU" sz="2400" b="1" baseline="-25000" dirty="0" err="1"/>
              <a:t>n</a:t>
            </a:r>
            <a:r>
              <a:rPr lang="en-AU" sz="2400" dirty="0"/>
              <a:t> above.</a:t>
            </a:r>
          </a:p>
          <a:p>
            <a:pPr marL="0" indent="0">
              <a:lnSpc>
                <a:spcPct val="125000"/>
              </a:lnSpc>
              <a:buNone/>
            </a:pPr>
            <a:endParaRPr lang="en-AU" sz="2400" dirty="0"/>
          </a:p>
        </p:txBody>
      </p:sp>
      <p:sp>
        <p:nvSpPr>
          <p:cNvPr id="7" name="TextBox 6" descr=" 7"/>
          <p:cNvSpPr txBox="1"/>
          <p:nvPr/>
        </p:nvSpPr>
        <p:spPr>
          <a:xfrm>
            <a:off x="235323" y="3673088"/>
            <a:ext cx="7189789" cy="2769989"/>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 1; 2 }</a:t>
            </a:r>
          </a:p>
          <a:p>
            <a:pPr>
              <a:lnSpc>
                <a:spcPct val="125000"/>
              </a:lnSpc>
            </a:pPr>
            <a:r>
              <a:rPr lang="en-AU" sz="2400" b="1" dirty="0">
                <a:latin typeface="Courier New" panose="02070309020205020404" pitchFamily="49" charset="0"/>
                <a:cs typeface="Courier New" panose="02070309020205020404" pitchFamily="49" charset="0"/>
              </a:rPr>
              <a:t>[1] 2</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 &lt;- </a:t>
            </a:r>
            <a:r>
              <a:rPr lang="es-ES" sz="2400" b="1" dirty="0">
                <a:solidFill>
                  <a:srgbClr val="0000FF"/>
                </a:solidFill>
                <a:latin typeface="Courier New" panose="02070309020205020404" pitchFamily="49" charset="0"/>
                <a:cs typeface="Courier New" panose="02070309020205020404" pitchFamily="49" charset="0"/>
              </a:rPr>
              <a:t>{ x &lt;- 2 ; y &lt;- 2 * x; x ^ y }</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a:t>
            </a:r>
          </a:p>
          <a:p>
            <a:pPr>
              <a:lnSpc>
                <a:spcPct val="125000"/>
              </a:lnSpc>
            </a:pPr>
            <a:r>
              <a:rPr lang="en-AU" sz="2400" b="1" dirty="0">
                <a:latin typeface="Courier New" panose="02070309020205020404" pitchFamily="49" charset="0"/>
                <a:cs typeface="Courier New" panose="02070309020205020404" pitchFamily="49" charset="0"/>
              </a:rPr>
              <a:t>[1] 16</a:t>
            </a:r>
          </a:p>
          <a:p>
            <a:r>
              <a:rPr lang="en-AU" sz="2400" b="1" dirty="0">
                <a:solidFill>
                  <a:srgbClr val="0000FF"/>
                </a:solidFill>
              </a:rPr>
              <a:t>&gt;</a:t>
            </a:r>
          </a:p>
        </p:txBody>
      </p:sp>
      <p:sp>
        <p:nvSpPr>
          <p:cNvPr id="5" name="Slide Number Placeholder 4">
            <a:extLst>
              <a:ext uri="{FF2B5EF4-FFF2-40B4-BE49-F238E27FC236}">
                <a16:creationId xmlns:a16="http://schemas.microsoft.com/office/drawing/2014/main" id="{2551D34A-DD24-4B34-9900-BC94E7E02C29}"/>
              </a:ext>
            </a:extLst>
          </p:cNvPr>
          <p:cNvSpPr>
            <a:spLocks noGrp="1"/>
          </p:cNvSpPr>
          <p:nvPr>
            <p:ph type="sldNum" sz="quarter" idx="12"/>
          </p:nvPr>
        </p:nvSpPr>
        <p:spPr/>
        <p:txBody>
          <a:bodyPr/>
          <a:lstStyle/>
          <a:p>
            <a:fld id="{240D8B34-1B6C-4469-8FEE-10486467FC00}" type="slidenum">
              <a:rPr lang="en-AU" smtClean="0"/>
              <a:t>97</a:t>
            </a:fld>
            <a:endParaRPr lang="en-AU"/>
          </a:p>
        </p:txBody>
      </p:sp>
    </p:spTree>
    <p:extLst>
      <p:ext uri="{BB962C8B-B14F-4D97-AF65-F5344CB8AC3E}">
        <p14:creationId xmlns:p14="http://schemas.microsoft.com/office/powerpoint/2010/main" val="18139533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Compound expression</a:t>
            </a:r>
          </a:p>
        </p:txBody>
      </p:sp>
      <p:sp>
        <p:nvSpPr>
          <p:cNvPr id="3" name="Content Placeholder 2" descr=" 3"/>
          <p:cNvSpPr>
            <a:spLocks noGrp="1"/>
          </p:cNvSpPr>
          <p:nvPr>
            <p:ph idx="1"/>
          </p:nvPr>
        </p:nvSpPr>
        <p:spPr>
          <a:xfrm>
            <a:off x="155388" y="933718"/>
            <a:ext cx="11881224" cy="2671927"/>
          </a:xfrm>
        </p:spPr>
        <p:txBody>
          <a:bodyPr>
            <a:noAutofit/>
          </a:bodyPr>
          <a:lstStyle/>
          <a:p>
            <a:pPr marL="0" indent="0">
              <a:lnSpc>
                <a:spcPct val="125000"/>
              </a:lnSpc>
              <a:buNone/>
            </a:pPr>
            <a:r>
              <a:rPr lang="en-AU" sz="2400" i="1" dirty="0"/>
              <a:t>Compound expression</a:t>
            </a:r>
            <a:r>
              <a:rPr lang="en-AU" sz="2400" dirty="0"/>
              <a:t> consists of </a:t>
            </a:r>
            <a:r>
              <a:rPr lang="en-AU" sz="2400" i="1" dirty="0"/>
              <a:t>simple expressions</a:t>
            </a:r>
            <a:r>
              <a:rPr lang="en-AU" sz="2400" dirty="0"/>
              <a:t> separated by semicolons ‘;’ or newlines and grouped within braces (curly brackets). </a:t>
            </a:r>
          </a:p>
          <a:p>
            <a:pPr marL="0" indent="0" algn="ctr">
              <a:lnSpc>
                <a:spcPct val="125000"/>
              </a:lnSpc>
              <a:buNone/>
            </a:pPr>
            <a:r>
              <a:rPr lang="en-AU" sz="2400" b="1" dirty="0"/>
              <a:t>{ expr</a:t>
            </a:r>
            <a:r>
              <a:rPr lang="en-AU" sz="2400" b="1" baseline="-25000" dirty="0"/>
              <a:t>1</a:t>
            </a:r>
            <a:r>
              <a:rPr lang="en-AU" sz="2400" b="1" dirty="0"/>
              <a:t>; expr</a:t>
            </a:r>
            <a:r>
              <a:rPr lang="en-AU" sz="2400" b="1" baseline="-25000" dirty="0"/>
              <a:t>2</a:t>
            </a:r>
            <a:r>
              <a:rPr lang="en-AU" sz="2400" b="1" dirty="0"/>
              <a:t>; expr</a:t>
            </a:r>
            <a:r>
              <a:rPr lang="en-AU" sz="2400" b="1" baseline="-25000" dirty="0"/>
              <a:t>3</a:t>
            </a:r>
            <a:r>
              <a:rPr lang="en-AU" sz="2400" b="1" dirty="0"/>
              <a:t>; …; </a:t>
            </a:r>
            <a:r>
              <a:rPr lang="en-AU" sz="2400" b="1" dirty="0" err="1"/>
              <a:t>expr</a:t>
            </a:r>
            <a:r>
              <a:rPr lang="en-AU" sz="2400" b="1" baseline="-25000" dirty="0" err="1"/>
              <a:t>n</a:t>
            </a:r>
            <a:r>
              <a:rPr lang="en-AU" sz="2400" b="1" dirty="0"/>
              <a:t> }</a:t>
            </a:r>
          </a:p>
          <a:p>
            <a:pPr marL="0" indent="0">
              <a:lnSpc>
                <a:spcPct val="125000"/>
              </a:lnSpc>
              <a:buNone/>
            </a:pPr>
            <a:r>
              <a:rPr lang="en-AU" sz="2400" b="1" dirty="0"/>
              <a:t>Every </a:t>
            </a:r>
            <a:r>
              <a:rPr lang="en-AU" sz="2400" dirty="0"/>
              <a:t>expression in R; </a:t>
            </a:r>
            <a:r>
              <a:rPr lang="en-AU" sz="2400" i="1" dirty="0"/>
              <a:t>compound or</a:t>
            </a:r>
            <a:r>
              <a:rPr lang="en-AU" sz="2400" dirty="0"/>
              <a:t> </a:t>
            </a:r>
            <a:r>
              <a:rPr lang="en-AU" sz="2400" i="1" dirty="0"/>
              <a:t>simple</a:t>
            </a:r>
            <a:r>
              <a:rPr lang="en-AU" sz="2400" dirty="0"/>
              <a:t> returns a value</a:t>
            </a:r>
            <a:r>
              <a:rPr lang="en-AU" sz="2400" i="1" dirty="0"/>
              <a:t>. </a:t>
            </a:r>
            <a:r>
              <a:rPr lang="en-AU" sz="2400" dirty="0"/>
              <a:t>A compound expression returns </a:t>
            </a:r>
            <a:r>
              <a:rPr lang="en-AU" sz="2400" b="1" dirty="0"/>
              <a:t>value of its last expression</a:t>
            </a:r>
            <a:r>
              <a:rPr lang="en-AU" sz="2400" dirty="0"/>
              <a:t> as its own value. It will be the value of the </a:t>
            </a:r>
            <a:r>
              <a:rPr lang="en-AU" sz="2400" b="1" dirty="0" err="1"/>
              <a:t>expr</a:t>
            </a:r>
            <a:r>
              <a:rPr lang="en-AU" sz="2400" b="1" baseline="-25000" dirty="0" err="1"/>
              <a:t>n</a:t>
            </a:r>
            <a:r>
              <a:rPr lang="en-AU" sz="2400" dirty="0"/>
              <a:t> above.</a:t>
            </a:r>
          </a:p>
          <a:p>
            <a:pPr marL="0" indent="0">
              <a:lnSpc>
                <a:spcPct val="125000"/>
              </a:lnSpc>
              <a:buNone/>
            </a:pPr>
            <a:endParaRPr lang="en-AU" sz="2400" dirty="0"/>
          </a:p>
        </p:txBody>
      </p:sp>
      <p:sp>
        <p:nvSpPr>
          <p:cNvPr id="7" name="TextBox 6" descr=" 7"/>
          <p:cNvSpPr txBox="1"/>
          <p:nvPr/>
        </p:nvSpPr>
        <p:spPr>
          <a:xfrm>
            <a:off x="235323" y="3673088"/>
            <a:ext cx="7005444" cy="2769989"/>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 1; 2 }</a:t>
            </a:r>
          </a:p>
          <a:p>
            <a:pPr>
              <a:lnSpc>
                <a:spcPct val="125000"/>
              </a:lnSpc>
            </a:pPr>
            <a:r>
              <a:rPr lang="en-AU" sz="2400" b="1" dirty="0">
                <a:latin typeface="Courier New" panose="02070309020205020404" pitchFamily="49" charset="0"/>
                <a:cs typeface="Courier New" panose="02070309020205020404" pitchFamily="49" charset="0"/>
              </a:rPr>
              <a:t>[1] 2</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 &lt;- </a:t>
            </a:r>
            <a:r>
              <a:rPr lang="es-ES" sz="2400" b="1" dirty="0">
                <a:solidFill>
                  <a:srgbClr val="0000FF"/>
                </a:solidFill>
                <a:latin typeface="Courier New" panose="02070309020205020404" pitchFamily="49" charset="0"/>
                <a:cs typeface="Courier New" panose="02070309020205020404" pitchFamily="49" charset="0"/>
              </a:rPr>
              <a:t>{ x &lt;- 2 ; y &lt;- 2 * x; x ^ y }</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a:t>
            </a:r>
          </a:p>
          <a:p>
            <a:pPr>
              <a:lnSpc>
                <a:spcPct val="125000"/>
              </a:lnSpc>
            </a:pPr>
            <a:r>
              <a:rPr lang="en-AU" sz="2400" b="1" dirty="0">
                <a:latin typeface="Courier New" panose="02070309020205020404" pitchFamily="49" charset="0"/>
                <a:cs typeface="Courier New" panose="02070309020205020404" pitchFamily="49" charset="0"/>
              </a:rPr>
              <a:t>[1] 16</a:t>
            </a:r>
          </a:p>
          <a:p>
            <a:r>
              <a:rPr lang="en-AU" sz="2400" b="1" dirty="0">
                <a:solidFill>
                  <a:srgbClr val="0000FF"/>
                </a:solidFill>
              </a:rPr>
              <a:t>&gt;</a:t>
            </a:r>
          </a:p>
        </p:txBody>
      </p:sp>
      <p:grpSp>
        <p:nvGrpSpPr>
          <p:cNvPr id="5" name="Group 4" descr=" 12"/>
          <p:cNvGrpSpPr/>
          <p:nvPr/>
        </p:nvGrpSpPr>
        <p:grpSpPr>
          <a:xfrm>
            <a:off x="613064" y="3611524"/>
            <a:ext cx="10857839" cy="2831553"/>
            <a:chOff x="613064" y="3611524"/>
            <a:chExt cx="10857839" cy="2831553"/>
          </a:xfrm>
        </p:grpSpPr>
        <p:sp>
          <p:nvSpPr>
            <p:cNvPr id="6" name="TextBox 5"/>
            <p:cNvSpPr txBox="1"/>
            <p:nvPr/>
          </p:nvSpPr>
          <p:spPr>
            <a:xfrm>
              <a:off x="8658887" y="4042420"/>
              <a:ext cx="2698376" cy="2400657"/>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x &lt;- 2</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y &lt;- 2 * x</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x ^ y </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8" name="TextBox 7"/>
            <p:cNvSpPr txBox="1"/>
            <p:nvPr/>
          </p:nvSpPr>
          <p:spPr>
            <a:xfrm>
              <a:off x="8323118" y="3611524"/>
              <a:ext cx="3147785" cy="461665"/>
            </a:xfrm>
            <a:prstGeom prst="rect">
              <a:avLst/>
            </a:prstGeom>
            <a:noFill/>
          </p:spPr>
          <p:txBody>
            <a:bodyPr wrap="none" rtlCol="0">
              <a:spAutoFit/>
            </a:bodyPr>
            <a:lstStyle/>
            <a:p>
              <a:r>
                <a:rPr lang="en-AU" sz="2400" dirty="0"/>
                <a:t>with newline separator:</a:t>
              </a:r>
            </a:p>
          </p:txBody>
        </p:sp>
        <p:sp>
          <p:nvSpPr>
            <p:cNvPr id="9" name="Arrow: Right 8"/>
            <p:cNvSpPr/>
            <p:nvPr/>
          </p:nvSpPr>
          <p:spPr>
            <a:xfrm>
              <a:off x="7450282" y="4709452"/>
              <a:ext cx="945573" cy="35902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p:cNvSpPr/>
            <p:nvPr/>
          </p:nvSpPr>
          <p:spPr>
            <a:xfrm>
              <a:off x="613064" y="4709452"/>
              <a:ext cx="6525491" cy="359021"/>
            </a:xfrm>
            <a:prstGeom prst="roundRect">
              <a:avLst/>
            </a:prstGeom>
            <a:solidFill>
              <a:srgbClr val="FFFF00">
                <a:alpha val="33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3" name="Group 12">
            <a:extLst>
              <a:ext uri="{FF2B5EF4-FFF2-40B4-BE49-F238E27FC236}">
                <a16:creationId xmlns:a16="http://schemas.microsoft.com/office/drawing/2014/main" id="{4CBAC9F2-468B-4FAA-AFBA-1D6B0F10610A}"/>
              </a:ext>
            </a:extLst>
          </p:cNvPr>
          <p:cNvGrpSpPr/>
          <p:nvPr/>
        </p:nvGrpSpPr>
        <p:grpSpPr>
          <a:xfrm>
            <a:off x="2482771" y="2148549"/>
            <a:ext cx="7226457" cy="3263006"/>
            <a:chOff x="2843826" y="3866696"/>
            <a:chExt cx="7226457" cy="2576381"/>
          </a:xfrm>
          <a:effectLst>
            <a:glow rad="63500">
              <a:schemeClr val="accent1">
                <a:satMod val="175000"/>
                <a:alpha val="40000"/>
              </a:schemeClr>
            </a:glow>
          </a:effectLst>
        </p:grpSpPr>
        <p:sp>
          <p:nvSpPr>
            <p:cNvPr id="4" name="Rectangle: Rounded Corners 3">
              <a:extLst>
                <a:ext uri="{FF2B5EF4-FFF2-40B4-BE49-F238E27FC236}">
                  <a16:creationId xmlns:a16="http://schemas.microsoft.com/office/drawing/2014/main" id="{3796A401-7001-48AE-AE56-8672FF4212B4}"/>
                </a:ext>
              </a:extLst>
            </p:cNvPr>
            <p:cNvSpPr/>
            <p:nvPr/>
          </p:nvSpPr>
          <p:spPr>
            <a:xfrm>
              <a:off x="2843826" y="3866696"/>
              <a:ext cx="7226457" cy="2576381"/>
            </a:xfrm>
            <a:prstGeom prst="roundRect">
              <a:avLst>
                <a:gd name="adj" fmla="val 32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A9769773-0B4A-4C3E-9691-23F34DD52170}"/>
                </a:ext>
              </a:extLst>
            </p:cNvPr>
            <p:cNvSpPr txBox="1"/>
            <p:nvPr/>
          </p:nvSpPr>
          <p:spPr>
            <a:xfrm>
              <a:off x="5064266" y="4767997"/>
              <a:ext cx="2698376"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y &lt;- 2 * x</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76FD31CF-BE00-4326-AFC0-839A1E4A1C9E}"/>
                </a:ext>
              </a:extLst>
            </p:cNvPr>
            <p:cNvSpPr txBox="1"/>
            <p:nvPr/>
          </p:nvSpPr>
          <p:spPr>
            <a:xfrm>
              <a:off x="4236864" y="4042522"/>
              <a:ext cx="4593950" cy="656133"/>
            </a:xfrm>
            <a:prstGeom prst="rect">
              <a:avLst/>
            </a:prstGeom>
            <a:noFill/>
          </p:spPr>
          <p:txBody>
            <a:bodyPr wrap="none" rtlCol="0">
              <a:spAutoFit/>
            </a:bodyPr>
            <a:lstStyle/>
            <a:p>
              <a:r>
                <a:rPr lang="en-AU" sz="2400" dirty="0"/>
                <a:t>compound expression may contain </a:t>
              </a:r>
            </a:p>
            <a:p>
              <a:r>
                <a:rPr lang="en-AU" sz="2400" dirty="0"/>
                <a:t>just a single simple expression:</a:t>
              </a:r>
            </a:p>
          </p:txBody>
        </p:sp>
      </p:grpSp>
      <p:sp>
        <p:nvSpPr>
          <p:cNvPr id="15" name="Slide Number Placeholder 14">
            <a:extLst>
              <a:ext uri="{FF2B5EF4-FFF2-40B4-BE49-F238E27FC236}">
                <a16:creationId xmlns:a16="http://schemas.microsoft.com/office/drawing/2014/main" id="{BD397D8D-71E3-4B22-83D0-7033CC2BC9E0}"/>
              </a:ext>
            </a:extLst>
          </p:cNvPr>
          <p:cNvSpPr>
            <a:spLocks noGrp="1"/>
          </p:cNvSpPr>
          <p:nvPr>
            <p:ph type="sldNum" sz="quarter" idx="12"/>
          </p:nvPr>
        </p:nvSpPr>
        <p:spPr/>
        <p:txBody>
          <a:bodyPr/>
          <a:lstStyle/>
          <a:p>
            <a:fld id="{240D8B34-1B6C-4469-8FEE-10486467FC00}" type="slidenum">
              <a:rPr lang="en-AU" smtClean="0"/>
              <a:t>98</a:t>
            </a:fld>
            <a:endParaRPr lang="en-AU"/>
          </a:p>
        </p:txBody>
      </p:sp>
    </p:spTree>
    <p:extLst>
      <p:ext uri="{BB962C8B-B14F-4D97-AF65-F5344CB8AC3E}">
        <p14:creationId xmlns:p14="http://schemas.microsoft.com/office/powerpoint/2010/main" val="12063171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4790</TotalTime>
  <Words>9268</Words>
  <Application>Microsoft Office PowerPoint</Application>
  <PresentationFormat>Widescreen</PresentationFormat>
  <Paragraphs>1897</Paragraphs>
  <Slides>98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Arial Unicode MS</vt:lpstr>
      <vt:lpstr>Calibri</vt:lpstr>
      <vt:lpstr>Calibri Light</vt:lpstr>
      <vt:lpstr>Cambria Math</vt:lpstr>
      <vt:lpstr>Courier New</vt:lpstr>
      <vt:lpstr>Wingdings</vt:lpstr>
      <vt:lpstr>Office Theme</vt:lpstr>
      <vt:lpstr>Introduction to R and RStudio, Programming in R</vt:lpstr>
      <vt:lpstr>What is R?</vt:lpstr>
      <vt:lpstr>What is R?</vt:lpstr>
      <vt:lpstr>What is R?</vt:lpstr>
      <vt:lpstr>Programming languages</vt:lpstr>
      <vt:lpstr>Why R?</vt:lpstr>
      <vt:lpstr>Why R?</vt:lpstr>
      <vt:lpstr>Why R?</vt:lpstr>
      <vt:lpstr>PowerPoint Presentation</vt:lpstr>
      <vt:lpstr>What is R Studio?</vt:lpstr>
      <vt:lpstr>PowerPoint Presentation</vt:lpstr>
      <vt:lpstr>What is R Studio?</vt:lpstr>
      <vt:lpstr>What is R Studio?</vt:lpstr>
      <vt:lpstr>What is R Studio?</vt:lpstr>
      <vt:lpstr>Let the story begin…</vt:lpstr>
      <vt:lpstr>Variables</vt:lpstr>
      <vt:lpstr>Variables and Assignments in R</vt:lpstr>
      <vt:lpstr>Variables and Assignments in R</vt:lpstr>
      <vt:lpstr>Variables and Assignments in R</vt:lpstr>
      <vt:lpstr>Types of Variables</vt:lpstr>
      <vt:lpstr>Operators</vt:lpstr>
      <vt:lpstr>Operators</vt:lpstr>
      <vt:lpstr>Special Values</vt:lpstr>
      <vt:lpstr>Data Structures</vt:lpstr>
      <vt:lpstr>Data Structures</vt:lpstr>
      <vt:lpstr>Data Structures in R</vt:lpstr>
      <vt:lpstr>Subsetting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Functions – User Defined Functions in R</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Graphics</vt:lpstr>
      <vt:lpstr>ggplot2 Fundamentals</vt:lpstr>
      <vt:lpstr>ggplot2 – Grammar of Graphics</vt:lpstr>
      <vt:lpstr>ggplot2 – Components</vt:lpstr>
      <vt:lpstr>ggplot2 – Components, Example</vt:lpstr>
      <vt:lpstr>ggplot2 – Example</vt:lpstr>
      <vt:lpstr>ggplot2 – Example</vt:lpstr>
      <vt:lpstr>The apply function</vt:lpstr>
      <vt:lpstr>The apply function – working on columns</vt:lpstr>
      <vt:lpstr>The apply function – working on rows</vt:lpstr>
      <vt:lpstr>The End</vt:lpstr>
      <vt:lpstr>PowerPoint Presentation</vt:lpstr>
      <vt:lpstr>PowerPoint Presentation</vt:lpstr>
      <vt:lpstr>PowerPoint Presentation</vt:lpstr>
      <vt:lpstr>PowerPoint Presentation</vt:lpstr>
      <vt:lpstr>PowerPoint Presentation</vt:lpstr>
      <vt:lpstr>The apply function – Use of User Defined Function</vt:lpstr>
      <vt:lpstr>The apply function – Use of Anonymous Function</vt:lpstr>
      <vt:lpstr>The apply function – Passing Optional Arguments</vt:lpstr>
      <vt:lpstr>The apply function – working on rows and columns</vt:lpstr>
      <vt:lpstr>The apply family (part of)</vt:lpstr>
      <vt:lpstr>The apply family (part of)</vt:lpstr>
      <vt:lpstr>Conditional Statements</vt:lpstr>
      <vt:lpstr>Conditional Statements</vt:lpstr>
      <vt:lpstr>Conditional Statements</vt:lpstr>
      <vt:lpstr>Conditional Statements</vt:lpstr>
      <vt:lpstr>Other flow-control statements</vt:lpstr>
      <vt:lpstr>Compound expression</vt:lpstr>
      <vt:lpstr>Compound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marcin</dc:creator>
  <cp:lastModifiedBy>Marcin Adamski</cp:lastModifiedBy>
  <cp:revision>185</cp:revision>
  <dcterms:created xsi:type="dcterms:W3CDTF">2017-04-17T02:48:15Z</dcterms:created>
  <dcterms:modified xsi:type="dcterms:W3CDTF">2019-11-25T02:38:02Z</dcterms:modified>
</cp:coreProperties>
</file>