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65" r:id="rId4"/>
    <p:sldId id="266" r:id="rId5"/>
    <p:sldId id="257" r:id="rId6"/>
    <p:sldId id="258" r:id="rId7"/>
    <p:sldId id="267" r:id="rId8"/>
    <p:sldId id="25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16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2C72-1D3A-488E-9A5B-52124B36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DFD4-7DFD-411A-BA96-63179C10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C69D-9D2D-4CEB-9BF6-7E88FEE1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3697-C90E-4C5A-A59F-F571DE11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6CA0-3557-4218-B9A3-1E6B292C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78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725-47C1-4FF2-A34D-2D66BBCC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1C22-83EB-4016-A34E-E2412A51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85C5-907E-4274-A941-2F96F168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AA3A-EE2D-446D-8128-824157FC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3DCA-6084-483A-BCD2-4709076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8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F0CEB-F9E3-4A81-8B3C-C87D6937A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140D-2121-4E07-8921-BFE1211B4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42999-1FE8-407F-A8FD-ADF5F26B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1DD2-8437-4614-B3A9-BC6C6D25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135-7AE3-4071-9B09-AAA25110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4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2E95-890A-4D7A-83A8-EE50729B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F3B5-359A-4C53-A841-6BE42547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194F-386B-4A40-8928-5FABF946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5F63-96CA-42CB-A197-04E9B81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C38D-572E-446D-97A8-744BF114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698B-8A98-48B5-8440-D50988DA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E6911-3A5A-41ED-8415-C45E85F46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84FE-C2EE-4C6D-80BE-1DA26C45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F01D-BB02-47D0-A961-CA915438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86D8-506C-4BE1-BA5B-2F4EC3E3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25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0BDC-B7B4-44D7-9E07-42ED7A76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52FC-03FF-4C69-AC46-5253776E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C4E84-3406-4F0B-AFE6-31A79A2E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625E-33E3-4B25-97DE-60A3D550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4914D-45AE-4621-A99A-82EAD7BB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8B16-792A-403A-B0C5-24A0300A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88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2A75-98C2-413C-B1A3-6F25FF5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5BB96-7817-4C0A-93BA-6A982659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4658C-AA42-499C-A151-CD1D013A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C5C7B-0EC2-46C7-B07B-3F2ADC30C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4015D-5350-494B-AC19-E4F7C558D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E05E6-525F-490C-BEA3-064877AC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8423C-E58E-4885-97D8-05E8C753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E5933-FE3E-4684-9F3F-6ECD20EA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2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DCF-7C31-4591-85D2-63AD5583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F8E16-D00A-4210-BDFE-9B536640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01057-4CE1-4BB3-8BA7-4D20D500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9EEE9-8F5F-49F3-BD27-FEAB5FAB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7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D3D05-7CE3-4508-8551-623710FD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B9875-3F81-4E7B-9F5C-E609FDAB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846FE-9F62-41EC-8C57-CFBAE00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92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1B90-C134-43C6-8EED-6EDD5CA5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5CA2-D3CC-4855-BEFE-99E78FC0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EF561-AB8C-4D47-9A8C-E31071FC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55913-758F-4AAE-B7A6-6734B877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34B1E-59AD-4AAC-B3B4-2C85266A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95601-4355-4256-AE10-75946540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51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4094-D60B-4139-8A15-327666ED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1EE71-EBF9-4150-B0BE-F0042D63C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5B66-A724-4153-8C67-95AEA3845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5EDA-0680-46F5-826E-5D59D8C3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0D65-D0B3-4D5A-ACDE-DA5B0B09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90F96-8A81-49FA-8B11-CFAEE216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BEA94-C649-46DC-BDA3-47F39541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7F841-C65B-41E4-BE97-3F81B843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74E0-1C49-4541-8B63-C1C9950D9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BA783-FA16-49BD-ABA3-B77C8494C0C7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557D-7A7C-4CA4-BCF4-EB916DD72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C8B3E-8634-46F2-9E5A-FF707BED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6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</a:t>
            </a:r>
            <a:endParaRPr lang="en-AU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5B1F0-6423-4A9B-9A52-85E08F5F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5928" y="5860549"/>
            <a:ext cx="4526071" cy="9974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Marcin Adamski</a:t>
            </a:r>
          </a:p>
          <a:p>
            <a:pPr marL="0" indent="0">
              <a:buNone/>
            </a:pPr>
            <a:r>
              <a:rPr lang="en-AU" dirty="0"/>
              <a:t>Dan Andrews Group, JCSMR</a:t>
            </a:r>
          </a:p>
        </p:txBody>
      </p:sp>
    </p:spTree>
    <p:extLst>
      <p:ext uri="{BB962C8B-B14F-4D97-AF65-F5344CB8AC3E}">
        <p14:creationId xmlns:p14="http://schemas.microsoft.com/office/powerpoint/2010/main" val="375651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9E9EA66-C90B-4E9B-B0FA-C6BC89648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304358"/>
              </p:ext>
            </p:extLst>
          </p:nvPr>
        </p:nvGraphicFramePr>
        <p:xfrm>
          <a:off x="355013" y="236769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showAsIcon="1" r:id="rId3" imgW="914400" imgH="771480" progId="Acrobat.Document.DC">
                  <p:embed/>
                </p:oleObj>
              </mc:Choice>
              <mc:Fallback>
                <p:oleObj name="Acrobat Document" showAsIcon="1" r:id="rId3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013" y="236769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B1A2CB4-2597-481F-9B82-84967EDB9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12259"/>
              </p:ext>
            </p:extLst>
          </p:nvPr>
        </p:nvGraphicFramePr>
        <p:xfrm>
          <a:off x="355013" y="3429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013" y="3429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3FD69EC-7801-478A-BEB7-A807453374E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/>
              <a:t>The VDP3.0 Pipeline Supporting Documents</a:t>
            </a:r>
            <a:endParaRPr lang="en-AU" sz="4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FF015-2B29-450C-BDBD-0AEA54D22DE5}"/>
              </a:ext>
            </a:extLst>
          </p:cNvPr>
          <p:cNvSpPr txBox="1"/>
          <p:nvPr/>
        </p:nvSpPr>
        <p:spPr>
          <a:xfrm>
            <a:off x="1381540" y="2367692"/>
            <a:ext cx="4872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Example Summary, NATA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1D759-DAC1-441D-ABC9-402781F9E3FD}"/>
              </a:ext>
            </a:extLst>
          </p:cNvPr>
          <p:cNvSpPr txBox="1"/>
          <p:nvPr/>
        </p:nvSpPr>
        <p:spPr>
          <a:xfrm>
            <a:off x="1381540" y="3437615"/>
            <a:ext cx="1030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Description of the SNV and CNV report fields and </a:t>
            </a:r>
            <a:r>
              <a:rPr lang="en-AU" sz="2800"/>
              <a:t>example TSV reports</a:t>
            </a:r>
            <a:endParaRPr lang="en-A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848B3-9D2F-45F7-8C61-D5F8A5D3BB7C}"/>
              </a:ext>
            </a:extLst>
          </p:cNvPr>
          <p:cNvSpPr txBox="1"/>
          <p:nvPr/>
        </p:nvSpPr>
        <p:spPr>
          <a:xfrm>
            <a:off x="0" y="1354632"/>
            <a:ext cx="3333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i="1" dirty="0"/>
              <a:t>Double-click the icons to open</a:t>
            </a:r>
          </a:p>
        </p:txBody>
      </p:sp>
    </p:spTree>
    <p:extLst>
      <p:ext uri="{BB962C8B-B14F-4D97-AF65-F5344CB8AC3E}">
        <p14:creationId xmlns:p14="http://schemas.microsoft.com/office/powerpoint/2010/main" val="290881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808"/>
            <a:ext cx="11353800" cy="5060544"/>
          </a:xfrm>
        </p:spPr>
        <p:txBody>
          <a:bodyPr>
            <a:normAutofit/>
          </a:bodyPr>
          <a:lstStyle/>
          <a:p>
            <a:pPr fontAlgn="ctr">
              <a:tabLst>
                <a:tab pos="446088" algn="l"/>
              </a:tabLst>
            </a:pPr>
            <a:r>
              <a:rPr lang="en-AU" sz="3200" dirty="0"/>
              <a:t>Evaluation of quality of the sequencing data</a:t>
            </a:r>
          </a:p>
          <a:p>
            <a:pPr fontAlgn="ctr">
              <a:tabLst>
                <a:tab pos="446088" algn="l"/>
              </a:tabLst>
            </a:pPr>
            <a:endParaRPr lang="en-AU" sz="32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Allele-aware mapping of Illumina reads on the genome</a:t>
            </a:r>
          </a:p>
          <a:p>
            <a:pPr fontAlgn="ctr">
              <a:tabLst>
                <a:tab pos="446088" algn="l"/>
              </a:tabLst>
            </a:pPr>
            <a:endParaRPr lang="en-AU" sz="32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Short Variant Calling with three callers:</a:t>
            </a:r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/>
              <a:t>GATK Join-Calling and VQSR (with a background of 48 WES datasets)</a:t>
            </a:r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 err="1"/>
              <a:t>Varscan</a:t>
            </a:r>
            <a:r>
              <a:rPr lang="en-AU" sz="3200" dirty="0"/>
              <a:t> 2</a:t>
            </a:r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 err="1"/>
              <a:t>Strelka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96440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029"/>
            <a:ext cx="11353800" cy="5543291"/>
          </a:xfrm>
        </p:spPr>
        <p:txBody>
          <a:bodyPr>
            <a:normAutofit/>
          </a:bodyPr>
          <a:lstStyle/>
          <a:p>
            <a:pPr fontAlgn="ctr">
              <a:tabLst>
                <a:tab pos="446088" algn="l"/>
              </a:tabLst>
            </a:pPr>
            <a:r>
              <a:rPr lang="en-AU" sz="3200" dirty="0"/>
              <a:t>Merge of the calls into three classes:</a:t>
            </a:r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2800" dirty="0"/>
              <a:t>Calls made by GATK Haplotype Caller and/or </a:t>
            </a:r>
            <a:r>
              <a:rPr lang="en-AU" sz="2800" dirty="0" err="1"/>
              <a:t>Varscan</a:t>
            </a:r>
            <a:r>
              <a:rPr lang="en-AU" sz="2800" dirty="0"/>
              <a:t>, </a:t>
            </a:r>
            <a:r>
              <a:rPr lang="en-AU" sz="2800" dirty="0" err="1"/>
              <a:t>Strelka</a:t>
            </a:r>
            <a:endParaRPr lang="en-AU" sz="2800" dirty="0"/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2800" dirty="0"/>
              <a:t>Calls not made by GATK HC, but made by both </a:t>
            </a:r>
            <a:r>
              <a:rPr lang="en-AU" sz="2800" dirty="0" err="1"/>
              <a:t>Varscan</a:t>
            </a:r>
            <a:r>
              <a:rPr lang="en-AU" sz="2800" dirty="0"/>
              <a:t> and </a:t>
            </a:r>
            <a:r>
              <a:rPr lang="en-AU" sz="2800" dirty="0" err="1"/>
              <a:t>Strelka</a:t>
            </a:r>
            <a:endParaRPr lang="en-AU" sz="2800" dirty="0"/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2800" dirty="0"/>
              <a:t>Calls not made by GATK HC, but made by either </a:t>
            </a:r>
            <a:r>
              <a:rPr lang="en-AU" sz="2800" dirty="0" err="1"/>
              <a:t>Varscan</a:t>
            </a:r>
            <a:r>
              <a:rPr lang="en-AU" sz="2800" dirty="0"/>
              <a:t> or </a:t>
            </a:r>
            <a:r>
              <a:rPr lang="en-AU" sz="2800" dirty="0" err="1"/>
              <a:t>Strelka</a:t>
            </a:r>
            <a:endParaRPr lang="en-AU" sz="2800" dirty="0"/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endParaRPr lang="en-AU" sz="11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Calls of both coding and non-coding variants</a:t>
            </a:r>
          </a:p>
          <a:p>
            <a:pPr fontAlgn="ctr">
              <a:tabLst>
                <a:tab pos="446088" algn="l"/>
              </a:tabLst>
            </a:pPr>
            <a:endParaRPr lang="en-AU" sz="11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Annotation with </a:t>
            </a:r>
            <a:r>
              <a:rPr lang="en-AU" sz="3200" u="sng" dirty="0"/>
              <a:t>all transcripts</a:t>
            </a:r>
            <a:r>
              <a:rPr lang="en-AU" sz="3200" dirty="0"/>
              <a:t> from </a:t>
            </a:r>
            <a:r>
              <a:rPr lang="en-AU" sz="3200" u="sng" dirty="0"/>
              <a:t>both </a:t>
            </a:r>
            <a:r>
              <a:rPr lang="en-AU" sz="3200" u="sng" dirty="0" err="1"/>
              <a:t>Ensembl</a:t>
            </a:r>
            <a:r>
              <a:rPr lang="en-AU" sz="3200" u="sng" dirty="0"/>
              <a:t> and </a:t>
            </a:r>
            <a:r>
              <a:rPr lang="en-AU" sz="3200" u="sng" dirty="0" err="1"/>
              <a:t>RefSeq</a:t>
            </a:r>
            <a:r>
              <a:rPr lang="en-AU" sz="3200" dirty="0"/>
              <a:t> gene models (not only canonical </a:t>
            </a:r>
            <a:r>
              <a:rPr lang="en-AU" sz="3200" dirty="0" err="1"/>
              <a:t>Ensembl</a:t>
            </a:r>
            <a:r>
              <a:rPr lang="en-AU" sz="3200" dirty="0"/>
              <a:t>).</a:t>
            </a:r>
          </a:p>
          <a:p>
            <a:pPr fontAlgn="ctr">
              <a:tabLst>
                <a:tab pos="446088" algn="l"/>
              </a:tabLst>
            </a:pPr>
            <a:endParaRPr lang="en-AU" sz="11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Annotation with </a:t>
            </a:r>
            <a:r>
              <a:rPr lang="en-AU" sz="3200" dirty="0" err="1"/>
              <a:t>gnomAD</a:t>
            </a:r>
            <a:r>
              <a:rPr lang="en-AU" sz="3200" dirty="0"/>
              <a:t> 2 Exome and </a:t>
            </a:r>
            <a:r>
              <a:rPr lang="en-AU" sz="3200" u="sng" dirty="0" err="1"/>
              <a:t>gnomAD</a:t>
            </a:r>
            <a:r>
              <a:rPr lang="en-AU" sz="3200" u="sng" dirty="0"/>
              <a:t> 3 Genome</a:t>
            </a:r>
            <a:r>
              <a:rPr lang="en-AU" sz="3200" dirty="0"/>
              <a:t> frequencies including data for population (and sex for </a:t>
            </a:r>
            <a:r>
              <a:rPr lang="en-AU" sz="3200" dirty="0" err="1"/>
              <a:t>gnomAD</a:t>
            </a:r>
            <a:r>
              <a:rPr lang="en-AU" sz="3200" dirty="0"/>
              <a:t> 3).</a:t>
            </a:r>
          </a:p>
          <a:p>
            <a:pPr marL="0" indent="0" fontAlgn="ctr">
              <a:buNone/>
              <a:tabLst>
                <a:tab pos="446088" algn="l"/>
              </a:tabLst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1382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79"/>
            <a:ext cx="11353800" cy="5851320"/>
          </a:xfrm>
        </p:spPr>
        <p:txBody>
          <a:bodyPr>
            <a:normAutofit/>
          </a:bodyPr>
          <a:lstStyle/>
          <a:p>
            <a:pPr fontAlgn="ctr">
              <a:tabLst>
                <a:tab pos="446088" algn="l"/>
              </a:tabLst>
            </a:pPr>
            <a:r>
              <a:rPr lang="en-AU" sz="3200" dirty="0"/>
              <a:t>Copy-Number Variant Calls of intervals from the </a:t>
            </a:r>
            <a:r>
              <a:rPr lang="en-AU" sz="3200" dirty="0" err="1"/>
              <a:t>Agillent</a:t>
            </a:r>
            <a:r>
              <a:rPr lang="en-AU" sz="3200" dirty="0"/>
              <a:t> '</a:t>
            </a:r>
            <a:r>
              <a:rPr lang="en-AU" sz="3200" dirty="0" err="1"/>
              <a:t>SureSelect</a:t>
            </a:r>
            <a:r>
              <a:rPr lang="en-AU" sz="3200" dirty="0"/>
              <a:t> Clinical Research Exome V2' kit. </a:t>
            </a:r>
            <a:r>
              <a:rPr lang="en-AU" sz="2400" dirty="0"/>
              <a:t>This step was optimized for CCG samples but works for other WES datasets. Can be optimized for other projects too.</a:t>
            </a:r>
          </a:p>
          <a:p>
            <a:pPr fontAlgn="ctr">
              <a:tabLst>
                <a:tab pos="446088" algn="l"/>
              </a:tabLst>
            </a:pPr>
            <a:endParaRPr lang="en-AU" sz="8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Comprehensive summary report including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Confirmation of relatedness within kindred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Confirmation of chromosomal sex based on heterozygosity of variant calls on chromosome X 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Identification of population ancestry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Ploidy of chromosomes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Various quality metrics</a:t>
            </a:r>
          </a:p>
          <a:p>
            <a:pPr lvl="1" fontAlgn="ctr">
              <a:tabLst>
                <a:tab pos="446088" algn="l"/>
              </a:tabLst>
            </a:pPr>
            <a:endParaRPr lang="en-AU" sz="8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Reports in </a:t>
            </a:r>
            <a:r>
              <a:rPr lang="en-AU" sz="3200" u="sng" dirty="0"/>
              <a:t>VCF, TSV and Excel</a:t>
            </a:r>
            <a:r>
              <a:rPr lang="en-AU" sz="3200" dirty="0"/>
              <a:t> formats for all and coding-only variants.</a:t>
            </a:r>
          </a:p>
          <a:p>
            <a:pPr lvl="1" fontAlgn="ctr">
              <a:tabLst>
                <a:tab pos="446088" algn="l"/>
              </a:tabLst>
            </a:pPr>
            <a:endParaRPr lang="en-AU" sz="2800" dirty="0"/>
          </a:p>
          <a:p>
            <a:pPr marL="0" indent="0" fontAlgn="ctr">
              <a:buNone/>
              <a:tabLst>
                <a:tab pos="446088" algn="l"/>
              </a:tabLst>
            </a:pPr>
            <a:endParaRPr lang="en-AU" sz="3200" dirty="0"/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9281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0" y="1116419"/>
            <a:ext cx="11692270" cy="5060544"/>
          </a:xfrm>
        </p:spPr>
        <p:txBody>
          <a:bodyPr>
            <a:normAutofit/>
          </a:bodyPr>
          <a:lstStyle/>
          <a:p>
            <a:pPr marL="514350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/>
              <a:t>Illumina read processing and mapping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Evaluate quality of the sequencing data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Map Illumina reads on the genome in BWA allele aware mode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Recalibrate alignment scores to be 'more realistic' with GATK BQSR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Prepare final datasets for the variant callers</a:t>
            </a:r>
          </a:p>
          <a:p>
            <a:pPr lvl="1" fontAlgn="ctr">
              <a:tabLst>
                <a:tab pos="446088" algn="l"/>
              </a:tabLst>
            </a:pPr>
            <a:endParaRPr lang="en-AU" sz="2800" dirty="0"/>
          </a:p>
          <a:p>
            <a:pPr marL="514350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/>
              <a:t>Short Variants Detection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Join-Call variants with GATK Haplotype Caller and calculate recalibration scores, use comprehensive set of 'background' calls for the recalibration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Call variants with </a:t>
            </a:r>
            <a:r>
              <a:rPr lang="en-AU" sz="2800" dirty="0" err="1"/>
              <a:t>Varscan</a:t>
            </a:r>
            <a:r>
              <a:rPr lang="en-AU" sz="2800" dirty="0"/>
              <a:t> 2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Call variants with </a:t>
            </a:r>
            <a:r>
              <a:rPr lang="en-AU" sz="2800" dirty="0" err="1"/>
              <a:t>Strelka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910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1116418"/>
            <a:ext cx="11713535" cy="5552829"/>
          </a:xfrm>
        </p:spPr>
        <p:txBody>
          <a:bodyPr>
            <a:normAutofit/>
          </a:bodyPr>
          <a:lstStyle/>
          <a:p>
            <a:pPr marL="514350" indent="-514350" fontAlgn="ctr">
              <a:buFont typeface="+mj-lt"/>
              <a:buAutoNum type="arabicPeriod" startAt="2"/>
            </a:pPr>
            <a:r>
              <a:rPr lang="en-AU" sz="3200" dirty="0"/>
              <a:t>Short Variants Detection (cont.)</a:t>
            </a:r>
          </a:p>
          <a:p>
            <a:pPr lvl="1" fontAlgn="ctr"/>
            <a:r>
              <a:rPr lang="en-AU" sz="2800" dirty="0"/>
              <a:t>Merge Variant Calls from the three callers</a:t>
            </a:r>
          </a:p>
          <a:p>
            <a:pPr lvl="1" fontAlgn="ctr"/>
            <a:r>
              <a:rPr lang="en-AU" sz="2800" dirty="0"/>
              <a:t>Annotate Variants with </a:t>
            </a:r>
            <a:r>
              <a:rPr lang="en-AU" sz="2800" dirty="0" err="1"/>
              <a:t>Ensembl</a:t>
            </a:r>
            <a:r>
              <a:rPr lang="en-AU" sz="2800" dirty="0"/>
              <a:t> VEP and report in VCF, TSV, Excel</a:t>
            </a:r>
          </a:p>
          <a:p>
            <a:pPr lvl="1" fontAlgn="ctr"/>
            <a:endParaRPr lang="en-AU" sz="2800" dirty="0"/>
          </a:p>
          <a:p>
            <a:pPr marL="514350" indent="-514350" fontAlgn="ctr">
              <a:buFont typeface="+mj-lt"/>
              <a:buAutoNum type="arabicPeriod" startAt="2"/>
            </a:pPr>
            <a:r>
              <a:rPr lang="en-AU" sz="3200" dirty="0"/>
              <a:t>Copy Number Variants Detection</a:t>
            </a:r>
          </a:p>
          <a:p>
            <a:pPr lvl="1" fontAlgn="ctr"/>
            <a:r>
              <a:rPr lang="en-AU" sz="2800" dirty="0"/>
              <a:t>Call Copy Number Variants with GATK CNV caller (</a:t>
            </a:r>
            <a:r>
              <a:rPr lang="en-AU" sz="2800" dirty="0" err="1"/>
              <a:t>Agillent</a:t>
            </a:r>
            <a:r>
              <a:rPr lang="en-AU" sz="2800" dirty="0"/>
              <a:t> </a:t>
            </a:r>
            <a:r>
              <a:rPr lang="en-AU" sz="2800" dirty="0" err="1"/>
              <a:t>exonic</a:t>
            </a:r>
            <a:r>
              <a:rPr lang="en-AU" sz="2800" dirty="0"/>
              <a:t> intervals)</a:t>
            </a:r>
          </a:p>
          <a:p>
            <a:pPr lvl="1" fontAlgn="ctr"/>
            <a:r>
              <a:rPr lang="en-AU" sz="2800" dirty="0"/>
              <a:t>Annotate CNVs with </a:t>
            </a:r>
            <a:r>
              <a:rPr lang="en-AU" sz="2800" dirty="0" err="1"/>
              <a:t>Ensembl</a:t>
            </a:r>
            <a:r>
              <a:rPr lang="en-AU" sz="2800" dirty="0"/>
              <a:t> VEP and report in VCF, TSV, Excel</a:t>
            </a:r>
          </a:p>
          <a:p>
            <a:pPr marL="514350" indent="-514350" fontAlgn="ctr">
              <a:buFont typeface="+mj-lt"/>
              <a:buAutoNum type="arabicPeriod" startAt="2"/>
            </a:pPr>
            <a:endParaRPr lang="en-AU" sz="3200" dirty="0"/>
          </a:p>
          <a:p>
            <a:pPr marL="514350" indent="-514350" fontAlgn="ctr">
              <a:buFont typeface="+mj-lt"/>
              <a:buAutoNum type="arabicPeriod" startAt="2"/>
            </a:pPr>
            <a:r>
              <a:rPr lang="en-AU" sz="3200" dirty="0"/>
              <a:t>Summarize and Archive</a:t>
            </a:r>
          </a:p>
          <a:p>
            <a:pPr lvl="1" fontAlgn="ctr"/>
            <a:r>
              <a:rPr lang="en-AU" sz="2800" dirty="0"/>
              <a:t>Generate the 'NATA', summary report in PDF</a:t>
            </a:r>
          </a:p>
          <a:p>
            <a:pPr lvl="1" fontAlgn="ctr"/>
            <a:r>
              <a:rPr lang="en-AU" sz="2800" dirty="0"/>
              <a:t>Archive data to tape storage</a:t>
            </a:r>
          </a:p>
        </p:txBody>
      </p:sp>
    </p:spTree>
    <p:extLst>
      <p:ext uri="{BB962C8B-B14F-4D97-AF65-F5344CB8AC3E}">
        <p14:creationId xmlns:p14="http://schemas.microsoft.com/office/powerpoint/2010/main" val="84762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217728-8C3E-4226-BBE9-5D2AE61D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00784"/>
              </p:ext>
            </p:extLst>
          </p:nvPr>
        </p:nvGraphicFramePr>
        <p:xfrm>
          <a:off x="1" y="908945"/>
          <a:ext cx="12191999" cy="5880162"/>
        </p:xfrm>
        <a:graphic>
          <a:graphicData uri="http://schemas.openxmlformats.org/drawingml/2006/table">
            <a:tbl>
              <a:tblPr firstRow="1">
                <a:tableStyleId>{68D230F3-CF80-4859-8CE7-A43EE81993B5}</a:tableStyleId>
              </a:tblPr>
              <a:tblGrid>
                <a:gridCol w="628252">
                  <a:extLst>
                    <a:ext uri="{9D8B030D-6E8A-4147-A177-3AD203B41FA5}">
                      <a16:colId xmlns:a16="http://schemas.microsoft.com/office/drawing/2014/main" val="26060973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62853465"/>
                    </a:ext>
                  </a:extLst>
                </a:gridCol>
                <a:gridCol w="754637">
                  <a:extLst>
                    <a:ext uri="{9D8B030D-6E8A-4147-A177-3AD203B41FA5}">
                      <a16:colId xmlns:a16="http://schemas.microsoft.com/office/drawing/2014/main" val="2401202877"/>
                    </a:ext>
                  </a:extLst>
                </a:gridCol>
                <a:gridCol w="2075765">
                  <a:extLst>
                    <a:ext uri="{9D8B030D-6E8A-4147-A177-3AD203B41FA5}">
                      <a16:colId xmlns:a16="http://schemas.microsoft.com/office/drawing/2014/main" val="3102926310"/>
                    </a:ext>
                  </a:extLst>
                </a:gridCol>
                <a:gridCol w="2189063">
                  <a:extLst>
                    <a:ext uri="{9D8B030D-6E8A-4147-A177-3AD203B41FA5}">
                      <a16:colId xmlns:a16="http://schemas.microsoft.com/office/drawing/2014/main" val="2101560350"/>
                    </a:ext>
                  </a:extLst>
                </a:gridCol>
                <a:gridCol w="5641171">
                  <a:extLst>
                    <a:ext uri="{9D8B030D-6E8A-4147-A177-3AD203B41FA5}">
                      <a16:colId xmlns:a16="http://schemas.microsoft.com/office/drawing/2014/main" val="409063001"/>
                    </a:ext>
                  </a:extLst>
                </a:gridCol>
              </a:tblGrid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Level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Interval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Overview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81721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readfile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fastqc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Evaluate quality of sequencing data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FastQC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each pair of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files to check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quallity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the sequencing data.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58519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readfile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bwa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Align Illumina reads on the genome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BWA in the allele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awere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mode on each pair of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files.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6932730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merge_bam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Creates one BAM file from possibly many BAM files created during mapping of the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files.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208887657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merge_target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Intersects targets (sequencing intervals) to get the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finall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set of calling regions.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4168428863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mark_duplicates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Marks duplicates in individual BAM files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18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bqsr_recal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Recalibrate alignment scores to be more 'realistic'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Performs GATK Base Quality Recalibration on the BAM files (step 1 of the BQSR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0412385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bqsr_gather_rep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Gathers BQSR reports (step 2 of the BQSR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803644726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bqsr_apply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Applies BQSR recalibration to the BAM files (step 3 of the BQSR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801106405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bqsr_gather_bam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Gathers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BQSR'ed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BAM files (step 4 of the BQSR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10842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filter_bam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Prepare final datasets for variant callers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Filters BAM files, removes low quality and masked reads-pairs.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8081895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mpileup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Generates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mpileup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files for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variant caller.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5461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AC569A3-AD00-42EC-BF49-654F9D14BCE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/>
              <a:t>The VDP3.0 Pipeline </a:t>
            </a:r>
            <a:r>
              <a:rPr lang="en-AU" sz="4400" u="sng" dirty="0"/>
              <a:t>Analysis Steps</a:t>
            </a:r>
          </a:p>
        </p:txBody>
      </p:sp>
    </p:spTree>
    <p:extLst>
      <p:ext uri="{BB962C8B-B14F-4D97-AF65-F5344CB8AC3E}">
        <p14:creationId xmlns:p14="http://schemas.microsoft.com/office/powerpoint/2010/main" val="228316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217728-8C3E-4226-BBE9-5D2AE61D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35756"/>
              </p:ext>
            </p:extLst>
          </p:nvPr>
        </p:nvGraphicFramePr>
        <p:xfrm>
          <a:off x="1" y="897535"/>
          <a:ext cx="12191999" cy="5881216"/>
        </p:xfrm>
        <a:graphic>
          <a:graphicData uri="http://schemas.openxmlformats.org/drawingml/2006/table">
            <a:tbl>
              <a:tblPr firstRow="1">
                <a:tableStyleId>{68D230F3-CF80-4859-8CE7-A43EE81993B5}</a:tableStyleId>
              </a:tblPr>
              <a:tblGrid>
                <a:gridCol w="626573">
                  <a:extLst>
                    <a:ext uri="{9D8B030D-6E8A-4147-A177-3AD203B41FA5}">
                      <a16:colId xmlns:a16="http://schemas.microsoft.com/office/drawing/2014/main" val="2606097329"/>
                    </a:ext>
                  </a:extLst>
                </a:gridCol>
                <a:gridCol w="900697">
                  <a:extLst>
                    <a:ext uri="{9D8B030D-6E8A-4147-A177-3AD203B41FA5}">
                      <a16:colId xmlns:a16="http://schemas.microsoft.com/office/drawing/2014/main" val="1462853465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2401202877"/>
                    </a:ext>
                  </a:extLst>
                </a:gridCol>
                <a:gridCol w="2101448">
                  <a:extLst>
                    <a:ext uri="{9D8B030D-6E8A-4147-A177-3AD203B41FA5}">
                      <a16:colId xmlns:a16="http://schemas.microsoft.com/office/drawing/2014/main" val="3102926310"/>
                    </a:ext>
                  </a:extLst>
                </a:gridCol>
                <a:gridCol w="2183211">
                  <a:extLst>
                    <a:ext uri="{9D8B030D-6E8A-4147-A177-3AD203B41FA5}">
                      <a16:colId xmlns:a16="http://schemas.microsoft.com/office/drawing/2014/main" val="2101560350"/>
                    </a:ext>
                  </a:extLst>
                </a:gridCol>
                <a:gridCol w="5626091">
                  <a:extLst>
                    <a:ext uri="{9D8B030D-6E8A-4147-A177-3AD203B41FA5}">
                      <a16:colId xmlns:a16="http://schemas.microsoft.com/office/drawing/2014/main" val="409063001"/>
                    </a:ext>
                  </a:extLst>
                </a:gridCol>
              </a:tblGrid>
              <a:tr h="651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Level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Interval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Overview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80753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gatk_hc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Join-Call Short Variants with GATK Haplotype Caller and calculate recalibration scores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GATK Haplotype Caller.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492512018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gatk_combine_gvcfs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Combines GVCFs from GATK Haplotype Caller with GVCFs from the pipeline bank for join calling.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135508513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gatk_genotype_gvcfs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Performs join call the GVCFs.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044117840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gatk_vqsr_recal_indel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Performs GATK Variant Quality Score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Recalilbration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indels (step 1 of the VQSR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620275266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gatk_vqsr_recal_snp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Performs GATK Variant Quality Score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Recalilbration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SNPs (step 2 of the VQSR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968844777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gatk_vqsr_apply_indel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Applies GATK Variant Quality Score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Recalilbration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indels (step 3 of the VQSR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332949586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gatk_vqsr_apply_snp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Applies GATK Variant Quality Score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Recalilbration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SNPs (step 4 of the VQSR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06569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varscan_indel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Call Short Variants with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to call indels.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1909129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varscan_snp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to call SNPs.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987352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strelka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Call Short Variants with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Strelka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Strelka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to call indels and SNPs.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9402543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6B03429-B2C3-4ADB-B1A8-F32257ADE1F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/>
              <a:t>The VDP3.0 Pipeline </a:t>
            </a:r>
            <a:r>
              <a:rPr lang="en-AU" sz="4400" u="sng" dirty="0"/>
              <a:t>Analysis Steps</a:t>
            </a:r>
          </a:p>
        </p:txBody>
      </p:sp>
    </p:spTree>
    <p:extLst>
      <p:ext uri="{BB962C8B-B14F-4D97-AF65-F5344CB8AC3E}">
        <p14:creationId xmlns:p14="http://schemas.microsoft.com/office/powerpoint/2010/main" val="41185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217728-8C3E-4226-BBE9-5D2AE61D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2167"/>
              </p:ext>
            </p:extLst>
          </p:nvPr>
        </p:nvGraphicFramePr>
        <p:xfrm>
          <a:off x="0" y="908164"/>
          <a:ext cx="12191998" cy="5235884"/>
        </p:xfrm>
        <a:graphic>
          <a:graphicData uri="http://schemas.openxmlformats.org/drawingml/2006/table">
            <a:tbl>
              <a:tblPr firstRow="1">
                <a:tableStyleId>{68D230F3-CF80-4859-8CE7-A43EE81993B5}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2606097329"/>
                    </a:ext>
                  </a:extLst>
                </a:gridCol>
                <a:gridCol w="899775">
                  <a:extLst>
                    <a:ext uri="{9D8B030D-6E8A-4147-A177-3AD203B41FA5}">
                      <a16:colId xmlns:a16="http://schemas.microsoft.com/office/drawing/2014/main" val="1462853465"/>
                    </a:ext>
                  </a:extLst>
                </a:gridCol>
                <a:gridCol w="753207">
                  <a:extLst>
                    <a:ext uri="{9D8B030D-6E8A-4147-A177-3AD203B41FA5}">
                      <a16:colId xmlns:a16="http://schemas.microsoft.com/office/drawing/2014/main" val="2401202877"/>
                    </a:ext>
                  </a:extLst>
                </a:gridCol>
                <a:gridCol w="2111777">
                  <a:extLst>
                    <a:ext uri="{9D8B030D-6E8A-4147-A177-3AD203B41FA5}">
                      <a16:colId xmlns:a16="http://schemas.microsoft.com/office/drawing/2014/main" val="3102926310"/>
                    </a:ext>
                  </a:extLst>
                </a:gridCol>
                <a:gridCol w="2180976">
                  <a:extLst>
                    <a:ext uri="{9D8B030D-6E8A-4147-A177-3AD203B41FA5}">
                      <a16:colId xmlns:a16="http://schemas.microsoft.com/office/drawing/2014/main" val="2101560350"/>
                    </a:ext>
                  </a:extLst>
                </a:gridCol>
                <a:gridCol w="5620332">
                  <a:extLst>
                    <a:ext uri="{9D8B030D-6E8A-4147-A177-3AD203B41FA5}">
                      <a16:colId xmlns:a16="http://schemas.microsoft.com/office/drawing/2014/main" val="409063001"/>
                    </a:ext>
                  </a:extLst>
                </a:gridCol>
              </a:tblGrid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Level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Interval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Overview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61191"/>
                  </a:ext>
                </a:extLst>
              </a:tr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merge_callers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Merge Variant Calls from the three callers, annotate with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Ensembl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VEP and report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Merges calls from GATK Haplotype Caller,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and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Strelka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produces the final VCF file.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07541953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vep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Runs Ensembl Variant Effect Predictor on the final the VCF.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50958214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report_snv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Creates the final Short Variant Report for SNPs and indels.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549340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gatk_cnv_read_counts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Call Copy Number Variants with GATK CNV caller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Counts reads in calling intervals (step 1 of the CNV process).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0043336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gatk_cnv_ploidy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Calls chromosomal ploidy (step 2 of the CNV process).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658533152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gatk_cnv_caller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Calls Copy Number Variants (step 3 of the CNV process).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51215085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gatk_cnv_gather_calls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Gathers CNV calls (step 4 of the CNV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539379"/>
                  </a:ext>
                </a:extLst>
              </a:tr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report_cnv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Annotate CNVs with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Ensembl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VEP and report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Creates the final Copy Number Variant report.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87934"/>
                  </a:ext>
                </a:extLst>
              </a:tr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summary_report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Generate the 'NATA', summary report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Creates the summary PDF report, also known as the NATA report.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59616"/>
                  </a:ext>
                </a:extLst>
              </a:tr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archive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Archive data to tape storage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Archives the cohort files on tape storage.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2922742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753376F-7E8A-465E-A6A1-8C206695814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/>
              <a:t>The VDP3.0 Pipeline </a:t>
            </a:r>
            <a:r>
              <a:rPr lang="en-AU" sz="4400" u="sng" dirty="0"/>
              <a:t>Analysis Steps</a:t>
            </a:r>
          </a:p>
        </p:txBody>
      </p:sp>
    </p:spTree>
    <p:extLst>
      <p:ext uri="{BB962C8B-B14F-4D97-AF65-F5344CB8AC3E}">
        <p14:creationId xmlns:p14="http://schemas.microsoft.com/office/powerpoint/2010/main" val="411989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1105</Words>
  <Application>Microsoft Office PowerPoint</Application>
  <PresentationFormat>Widescreen</PresentationFormat>
  <Paragraphs>234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Adobe Acrobat Document</vt:lpstr>
      <vt:lpstr>Microsoft Excel Worksheet</vt:lpstr>
      <vt:lpstr>The VDP3.0 Pipeline</vt:lpstr>
      <vt:lpstr>The VDP3.0 Pipeline Overview</vt:lpstr>
      <vt:lpstr>The VDP3.0 Pipeline Overview</vt:lpstr>
      <vt:lpstr>The VDP3.0 Pipeline Overview</vt:lpstr>
      <vt:lpstr>The VDP3.0 Pipeline Workflow</vt:lpstr>
      <vt:lpstr>The VDP3.0 Pipeline Workflow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VDP3.0 Pipeline Overview</dc:title>
  <dc:creator>Marcin Adamski</dc:creator>
  <cp:lastModifiedBy>Marcin Adamski</cp:lastModifiedBy>
  <cp:revision>13</cp:revision>
  <dcterms:created xsi:type="dcterms:W3CDTF">2020-04-26T12:27:41Z</dcterms:created>
  <dcterms:modified xsi:type="dcterms:W3CDTF">2020-05-04T09:26:30Z</dcterms:modified>
</cp:coreProperties>
</file>