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70" r:id="rId2"/>
    <p:sldId id="271" r:id="rId3"/>
    <p:sldId id="320" r:id="rId4"/>
    <p:sldId id="321" r:id="rId5"/>
    <p:sldId id="335" r:id="rId6"/>
    <p:sldId id="323" r:id="rId7"/>
    <p:sldId id="324" r:id="rId8"/>
    <p:sldId id="325" r:id="rId9"/>
    <p:sldId id="327" r:id="rId10"/>
    <p:sldId id="362" r:id="rId11"/>
    <p:sldId id="340" r:id="rId12"/>
    <p:sldId id="326" r:id="rId13"/>
    <p:sldId id="370" r:id="rId14"/>
    <p:sldId id="363" r:id="rId15"/>
    <p:sldId id="328" r:id="rId16"/>
    <p:sldId id="329" r:id="rId17"/>
    <p:sldId id="336" r:id="rId18"/>
    <p:sldId id="338" r:id="rId19"/>
    <p:sldId id="367" r:id="rId20"/>
    <p:sldId id="364" r:id="rId21"/>
    <p:sldId id="365" r:id="rId22"/>
    <p:sldId id="339" r:id="rId23"/>
    <p:sldId id="368" r:id="rId24"/>
    <p:sldId id="318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9" r:id="rId33"/>
    <p:sldId id="348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61" r:id="rId43"/>
    <p:sldId id="358" r:id="rId44"/>
    <p:sldId id="359" r:id="rId45"/>
    <p:sldId id="360" r:id="rId46"/>
    <p:sldId id="29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n Ahmadi Asl" initials="SAA" lastIdx="2" clrIdx="0">
    <p:extLst>
      <p:ext uri="{19B8F6BF-5375-455C-9EA6-DF929625EA0E}">
        <p15:presenceInfo xmlns:p15="http://schemas.microsoft.com/office/powerpoint/2012/main" userId="Salman Ahmadi As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958" autoAdjust="0"/>
  </p:normalViewPr>
  <p:slideViewPr>
    <p:cSldViewPr>
      <p:cViewPr varScale="1">
        <p:scale>
          <a:sx n="65" d="100"/>
          <a:sy n="65" d="100"/>
        </p:scale>
        <p:origin x="132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7T19:18:50.100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3E7A7-C856-4D09-8A58-6DE6E82CB35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B09D4-61FC-484B-8B09-68C743C2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17C19-B82B-42D6-B6D8-92795A2FD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5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B09D4-61FC-484B-8B09-68C743C23B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9E2EAF-9582-4569-94EC-0BB3194860D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B5CCF6D-95B7-4C5D-BC18-D9E48160F869}" type="datetimeFigureOut">
              <a:rPr lang="en-US" smtClean="0"/>
              <a:t>5/8/2019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30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7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2&amp;cad=rja&amp;uact=8&amp;ved=2ahUKEwjZzvHEpoviAhUfAxAIHbXPBhMQzgIwAXoECAQQAw&amp;url=https://scholar.google.com/scholar?um%3D1%26ie%3DUTF-8%26lr%26cites%3D8402413931793878213&amp;usg=AOvVaw1XOnBHQIgCL4oGHEeLUvPy" TargetMode="External"/><Relationship Id="rId2" Type="http://schemas.openxmlformats.org/officeDocument/2006/relationships/hyperlink" Target="https://www.google.com/url?sa=t&amp;rct=j&amp;q=&amp;esrc=s&amp;source=web&amp;cd=2&amp;cad=rja&amp;uact=8&amp;ved=2ahUKEwjdjdSlpoviAhWDs4sKHahPAkkQzgIwAXoECAYQBw&amp;url=https://scholar.google.com/scholar?um%3D1%26ie%3DUTF-8%26lr%26cites%3D12302593773720186233&amp;usg=AOvVaw18x1zn8dW7QE0AImCsnhbq&amp;cshid=155729679581284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5" Type="http://schemas.openxmlformats.org/officeDocument/2006/relationships/comments" Target="../comments/comment1.xml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9497"/>
            <a:ext cx="8686800" cy="66294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rtl="1">
              <a:buNone/>
            </a:pPr>
            <a:r>
              <a:rPr lang="fa-IR" sz="31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ctr" rtl="1">
              <a:buNone/>
            </a:pPr>
            <a:r>
              <a:rPr lang="fa-IR" sz="31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new algorithms for computation of Higher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SVD (HOSVD):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>
              <a:buNone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>
              <a:buNone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>
              <a:buNone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>
              <a:buNone/>
            </a:pPr>
            <a:endParaRPr lang="fa-IR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May 2019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971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endParaRPr lang="en-US" sz="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Salman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Ahmadi-Asl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042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01860"/>
              </p:ext>
            </p:extLst>
          </p:nvPr>
        </p:nvGraphicFramePr>
        <p:xfrm>
          <a:off x="1314450" y="1752237"/>
          <a:ext cx="59563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Equation" r:id="rId3" imgW="3314520" imgH="228600" progId="Equation.DSMT4">
                  <p:embed/>
                </p:oleObj>
              </mc:Choice>
              <mc:Fallback>
                <p:oleObj name="Equation" r:id="rId3" imgW="331452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4450" y="1752237"/>
                        <a:ext cx="595630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07299"/>
              </p:ext>
            </p:extLst>
          </p:nvPr>
        </p:nvGraphicFramePr>
        <p:xfrm>
          <a:off x="3276600" y="2590800"/>
          <a:ext cx="2032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Equation" r:id="rId5" imgW="1130040" imgH="533160" progId="Equation.DSMT4">
                  <p:embed/>
                </p:oleObj>
              </mc:Choice>
              <mc:Fallback>
                <p:oleObj name="Equation" r:id="rId5" imgW="1130040" imgH="5331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203200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762000"/>
            <a:ext cx="21868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Single-pass algorithm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67188"/>
              </p:ext>
            </p:extLst>
          </p:nvPr>
        </p:nvGraphicFramePr>
        <p:xfrm>
          <a:off x="1925638" y="3976688"/>
          <a:ext cx="52657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Equation" r:id="rId7" imgW="2933640" imgH="279360" progId="Equation.DSMT4">
                  <p:embed/>
                </p:oleObj>
              </mc:Choice>
              <mc:Fallback>
                <p:oleObj name="Equation" r:id="rId7" imgW="2933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5638" y="3976688"/>
                        <a:ext cx="5265737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own Arrow 7"/>
          <p:cNvSpPr/>
          <p:nvPr/>
        </p:nvSpPr>
        <p:spPr>
          <a:xfrm>
            <a:off x="4114800" y="4724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46983"/>
              </p:ext>
            </p:extLst>
          </p:nvPr>
        </p:nvGraphicFramePr>
        <p:xfrm>
          <a:off x="2852738" y="5218113"/>
          <a:ext cx="1812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Equation" r:id="rId9" imgW="1054080" imgH="279360" progId="Equation.DSMT4">
                  <p:embed/>
                </p:oleObj>
              </mc:Choice>
              <mc:Fallback>
                <p:oleObj name="Equation" r:id="rId9" imgW="1054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2738" y="5218113"/>
                        <a:ext cx="1812925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957097" y="5363300"/>
            <a:ext cx="406400" cy="25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676975" y="5166340"/>
            <a:ext cx="25387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Solving well-conditioned </a:t>
            </a:r>
          </a:p>
          <a:p>
            <a:r>
              <a:rPr lang="en-US" dirty="0" smtClean="0"/>
              <a:t>least-squares problem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2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74" y="1600200"/>
            <a:ext cx="5353426" cy="231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33400" y="609600"/>
            <a:ext cx="35726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Memory requirement for some data</a:t>
            </a:r>
            <a:endParaRPr lang="ru-RU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10200" y="2819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86400" y="3048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0" y="2590800"/>
            <a:ext cx="161775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/>
              <a:t>Curse </a:t>
            </a:r>
            <a:r>
              <a:rPr lang="en-US" dirty="0" smtClean="0"/>
              <a:t>of </a:t>
            </a:r>
          </a:p>
          <a:p>
            <a:r>
              <a:rPr lang="en-US" dirty="0" smtClean="0"/>
              <a:t>dimensionality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379199" y="4419600"/>
            <a:ext cx="21342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 communication</a:t>
            </a:r>
            <a:endParaRPr lang="ru-RU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9200" y="4699212"/>
            <a:ext cx="6274799" cy="889819"/>
            <a:chOff x="1345201" y="4977581"/>
            <a:chExt cx="6274799" cy="889819"/>
          </a:xfrm>
        </p:grpSpPr>
        <p:sp>
          <p:nvSpPr>
            <p:cNvPr id="12" name="Can 11"/>
            <p:cNvSpPr/>
            <p:nvPr/>
          </p:nvSpPr>
          <p:spPr>
            <a:xfrm>
              <a:off x="1345201" y="5029200"/>
              <a:ext cx="990600" cy="838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Disk</a:t>
              </a:r>
              <a:endParaRPr lang="ru-RU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38400" y="4977581"/>
              <a:ext cx="5181600" cy="838200"/>
              <a:chOff x="2438400" y="4977581"/>
              <a:chExt cx="5181600" cy="838200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6629400" y="4977581"/>
                <a:ext cx="990600" cy="8382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Memory</a:t>
                </a:r>
                <a:endParaRPr lang="ru-RU" dirty="0"/>
              </a:p>
            </p:txBody>
          </p:sp>
          <p:sp>
            <p:nvSpPr>
              <p:cNvPr id="14" name="Left-Right Arrow 13"/>
              <p:cNvSpPr/>
              <p:nvPr/>
            </p:nvSpPr>
            <p:spPr>
              <a:xfrm>
                <a:off x="2438400" y="5413887"/>
                <a:ext cx="4114800" cy="17040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Cube 15"/>
              <p:cNvSpPr/>
              <p:nvPr/>
            </p:nvSpPr>
            <p:spPr>
              <a:xfrm>
                <a:off x="2671596" y="5168081"/>
                <a:ext cx="228600" cy="1597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2941343" y="5168081"/>
                <a:ext cx="228600" cy="1597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Cube 18"/>
              <p:cNvSpPr/>
              <p:nvPr/>
            </p:nvSpPr>
            <p:spPr>
              <a:xfrm>
                <a:off x="3204996" y="5168081"/>
                <a:ext cx="228600" cy="1597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3505200" y="5168081"/>
                <a:ext cx="228600" cy="1597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5908547" y="5160707"/>
                <a:ext cx="228600" cy="1597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6172200" y="5160707"/>
                <a:ext cx="228600" cy="1597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5634845" y="5160707"/>
                <a:ext cx="228600" cy="1597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Cube 23"/>
              <p:cNvSpPr/>
              <p:nvPr/>
            </p:nvSpPr>
            <p:spPr>
              <a:xfrm>
                <a:off x="5351847" y="5160707"/>
                <a:ext cx="228600" cy="1597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662353" y="5652507"/>
            <a:ext cx="3446969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 Constant passes over data  !</a:t>
            </a:r>
            <a:endParaRPr lang="ru-RU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72" y="890981"/>
            <a:ext cx="5488950" cy="2403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70" y="3439489"/>
            <a:ext cx="5541554" cy="3045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4239" y="381000"/>
            <a:ext cx="55233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Graphical representation of random projection algorithm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561794"/>
            <a:ext cx="3734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taken from:</a:t>
            </a:r>
          </a:p>
          <a:p>
            <a:endParaRPr lang="en-US" dirty="0" smtClean="0"/>
          </a:p>
          <a:p>
            <a:r>
              <a:rPr lang="en-US" dirty="0"/>
              <a:t>https://arxiv.org/pdf/1608.02148.pdf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2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2138" y="1706770"/>
            <a:ext cx="5161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 with zero mean and variance 1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738" y="944770"/>
            <a:ext cx="48767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Different types of random matrices can be utilized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4504" y="2585732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2138" y="2157218"/>
            <a:ext cx="3250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niform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(0,1)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592" y="3429000"/>
            <a:ext cx="5283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random matrices (sparse random matrices)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605" y="4917334"/>
            <a:ext cx="812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have not seen any significant differences among different kinds of 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our test and uses datasets.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62836" y="2362200"/>
            <a:ext cx="101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2218" y="3007043"/>
            <a:ext cx="38897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Improving storage and arithmetic costs.</a:t>
            </a:r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24624" y="3712898"/>
            <a:ext cx="3700176" cy="998618"/>
            <a:chOff x="4175126" y="3298144"/>
            <a:chExt cx="3700176" cy="99861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315236" y="3581400"/>
              <a:ext cx="1018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58582" y="3373432"/>
              <a:ext cx="2516720" cy="9233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Preserving data sparsity and efficient matrix-matrix multiplications</a:t>
              </a:r>
              <a:endParaRPr lang="ru-R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75126" y="3298144"/>
              <a:ext cx="76200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5608" y="3014246"/>
            <a:ext cx="2678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Rademacher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81400" y="3200400"/>
            <a:ext cx="101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7578" y="2221468"/>
            <a:ext cx="30466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Preserving data non-negativity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6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762000"/>
            <a:ext cx="614007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Two tricks for improving the accuracy of randomized algorithms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7306" y="1667585"/>
            <a:ext cx="77360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Oversampling strategy: </a:t>
            </a:r>
            <a:r>
              <a:rPr lang="en-US" dirty="0" smtClean="0"/>
              <a:t>Here more columns are used in random projection step, </a:t>
            </a:r>
          </a:p>
          <a:p>
            <a:r>
              <a:rPr lang="en-US" dirty="0" smtClean="0"/>
              <a:t>that is instead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/>
              <a:t> say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R+P</a:t>
            </a:r>
            <a:r>
              <a:rPr lang="en-US" dirty="0" smtClean="0"/>
              <a:t> columns are used. For more accurate solution, </a:t>
            </a:r>
          </a:p>
          <a:p>
            <a:r>
              <a:rPr lang="en-US" dirty="0" smtClean="0"/>
              <a:t>R+2k should be used.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9640" y="2960217"/>
            <a:ext cx="8118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Power iteration scheme: </a:t>
            </a:r>
            <a:r>
              <a:rPr lang="en-US" dirty="0" smtClean="0"/>
              <a:t>Here the original data matrix is replaced with a new one </a:t>
            </a:r>
          </a:p>
          <a:p>
            <a:r>
              <a:rPr lang="en-US" dirty="0" smtClean="0"/>
              <a:t>with the same right and left singular vectors but faster decay rate of singular vectors.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445288"/>
              </p:ext>
            </p:extLst>
          </p:nvPr>
        </p:nvGraphicFramePr>
        <p:xfrm>
          <a:off x="3337877" y="5058189"/>
          <a:ext cx="22383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3" imgW="1206360" imgH="431640" progId="Equation.DSMT4">
                  <p:embed/>
                </p:oleObj>
              </mc:Choice>
              <mc:Fallback>
                <p:oleObj name="Equation" r:id="rId3" imgW="120636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7877" y="5058189"/>
                        <a:ext cx="2238375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6"/>
          <p:cNvSpPr/>
          <p:nvPr/>
        </p:nvSpPr>
        <p:spPr>
          <a:xfrm>
            <a:off x="4266565" y="378535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88473" y="4345152"/>
            <a:ext cx="798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power iteration scheme is for those matrices whose singular values decay very </a:t>
            </a:r>
          </a:p>
          <a:p>
            <a:pPr algn="ctr"/>
            <a:r>
              <a:rPr lang="en-US" dirty="0" smtClean="0"/>
              <a:t>slowly.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8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81491"/>
            <a:ext cx="6991350" cy="253011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34430"/>
              </p:ext>
            </p:extLst>
          </p:nvPr>
        </p:nvGraphicFramePr>
        <p:xfrm>
          <a:off x="1981200" y="2373156"/>
          <a:ext cx="1236183" cy="3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" name="Equation" r:id="rId4" imgW="812520" imgH="203040" progId="Equation.DSMT4">
                  <p:embed/>
                </p:oleObj>
              </mc:Choice>
              <mc:Fallback>
                <p:oleObj name="Equation" r:id="rId4" imgW="81252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2373156"/>
                        <a:ext cx="1236183" cy="3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4239" y="381000"/>
            <a:ext cx="571380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 for low rank matrix approximation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130641"/>
            <a:ext cx="693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better to apply Randomized SVD on the following modified matrices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93387"/>
              </p:ext>
            </p:extLst>
          </p:nvPr>
        </p:nvGraphicFramePr>
        <p:xfrm>
          <a:off x="3754438" y="1682750"/>
          <a:ext cx="2397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" name="Equation" r:id="rId6" imgW="1498320" imgH="304560" progId="Equation.DSMT4">
                  <p:embed/>
                </p:oleObj>
              </mc:Choice>
              <mc:Fallback>
                <p:oleObj name="Equation" r:id="rId6" imgW="1498320" imgH="3045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54438" y="1682750"/>
                        <a:ext cx="23971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488" y="2226942"/>
            <a:ext cx="1668600" cy="369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3249" y="5878123"/>
            <a:ext cx="68747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or LU decompositions for make the algorithm more robust against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960374" y="5237245"/>
            <a:ext cx="152400" cy="507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ight Arrow 5"/>
          <p:cNvSpPr/>
          <p:nvPr/>
        </p:nvSpPr>
        <p:spPr>
          <a:xfrm>
            <a:off x="4478594" y="4985713"/>
            <a:ext cx="57399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1700" y="2098316"/>
            <a:ext cx="573788" cy="336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95260" y="2011306"/>
            <a:ext cx="474428" cy="24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91266"/>
              </p:ext>
            </p:extLst>
          </p:nvPr>
        </p:nvGraphicFramePr>
        <p:xfrm>
          <a:off x="1011238" y="1577975"/>
          <a:ext cx="10429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1238" y="1577975"/>
                        <a:ext cx="1042987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95" y="1295400"/>
            <a:ext cx="6118201" cy="3079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609600"/>
            <a:ext cx="70201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Impact of power iteration in accelerating the decay rate of singular values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374800"/>
            <a:ext cx="37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taken from:</a:t>
            </a:r>
          </a:p>
          <a:p>
            <a:r>
              <a:rPr lang="en-US" dirty="0" smtClean="0"/>
              <a:t>https</a:t>
            </a:r>
            <a:r>
              <a:rPr lang="en-US" dirty="0"/>
              <a:t>://arxiv.org/pdf/1608.02148.pdf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27015" y="5334000"/>
            <a:ext cx="67473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In practice P=5 and q=1,2,3 are enough for achieving a good accuracy.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6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74" y="1447800"/>
            <a:ext cx="4959451" cy="1326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09600"/>
            <a:ext cx="482292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Sampling techniques as a low rank approximation</a:t>
            </a:r>
            <a:endParaRPr lang="ru-RU" dirty="0"/>
          </a:p>
        </p:txBody>
      </p:sp>
      <p:sp>
        <p:nvSpPr>
          <p:cNvPr id="3" name="Down Arrow 2"/>
          <p:cNvSpPr/>
          <p:nvPr/>
        </p:nvSpPr>
        <p:spPr>
          <a:xfrm>
            <a:off x="4004196" y="2825198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661296" y="3810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3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025" y="550217"/>
            <a:ext cx="671299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Here different type of probability distributions can be utilized such as </a:t>
            </a:r>
          </a:p>
          <a:p>
            <a:r>
              <a:rPr lang="en-US" dirty="0"/>
              <a:t>u</a:t>
            </a:r>
            <a:r>
              <a:rPr lang="en-US" dirty="0" smtClean="0"/>
              <a:t>niform, length-squared </a:t>
            </a:r>
            <a:r>
              <a:rPr lang="en-US" dirty="0"/>
              <a:t>sampling</a:t>
            </a:r>
            <a:r>
              <a:rPr lang="en-US" dirty="0" smtClean="0"/>
              <a:t> and also with replacement or not.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547126"/>
              </p:ext>
            </p:extLst>
          </p:nvPr>
        </p:nvGraphicFramePr>
        <p:xfrm>
          <a:off x="696913" y="2684463"/>
          <a:ext cx="32480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" name="Equation" r:id="rId3" imgW="1752480" imgH="279360" progId="Equation.DSMT4">
                  <p:embed/>
                </p:oleObj>
              </mc:Choice>
              <mc:Fallback>
                <p:oleObj name="Equation" r:id="rId3" imgW="1752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2684463"/>
                        <a:ext cx="3248025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305300" y="2956697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06039" y="2850079"/>
            <a:ext cx="204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Additive error norm</a:t>
            </a:r>
            <a:endParaRPr lang="ru-RU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25403"/>
              </p:ext>
            </p:extLst>
          </p:nvPr>
        </p:nvGraphicFramePr>
        <p:xfrm>
          <a:off x="2887663" y="1541463"/>
          <a:ext cx="29210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" name="Equation" r:id="rId5" imgW="1562040" imgH="571320" progId="Equation.DSMT4">
                  <p:embed/>
                </p:oleObj>
              </mc:Choice>
              <mc:Fallback>
                <p:oleObj name="Equation" r:id="rId5" imgW="15620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7663" y="1541463"/>
                        <a:ext cx="2921000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52400" y="3554216"/>
            <a:ext cx="7848909" cy="1627384"/>
            <a:chOff x="152400" y="3554216"/>
            <a:chExt cx="7848909" cy="1627384"/>
          </a:xfrm>
        </p:grpSpPr>
        <p:sp>
          <p:nvSpPr>
            <p:cNvPr id="27" name="Right Arrow 26"/>
            <p:cNvSpPr/>
            <p:nvPr/>
          </p:nvSpPr>
          <p:spPr>
            <a:xfrm>
              <a:off x="3979351" y="4874589"/>
              <a:ext cx="1219200" cy="3030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94890" y="4808324"/>
              <a:ext cx="2606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Multiplicative  error norm</a:t>
              </a:r>
              <a:endParaRPr lang="ru-RU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90999"/>
                </p:ext>
              </p:extLst>
            </p:nvPr>
          </p:nvGraphicFramePr>
          <p:xfrm>
            <a:off x="152400" y="4576763"/>
            <a:ext cx="3630612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7" name="Equation" r:id="rId7" imgW="1676160" imgH="279360" progId="Equation.DSMT4">
                    <p:embed/>
                  </p:oleObj>
                </mc:Choice>
                <mc:Fallback>
                  <p:oleObj name="Equation" r:id="rId7" imgW="1676160" imgH="279360" progId="Equation.DSMT4">
                    <p:embed/>
                    <p:pic>
                      <p:nvPicPr>
                        <p:cNvPr id="2" name="Object 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2400" y="4576763"/>
                          <a:ext cx="3630612" cy="604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727690" y="3890963"/>
              <a:ext cx="356430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 based on Leverage Score</a:t>
              </a:r>
              <a:endParaRPr lang="ru-RU" dirty="0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057433"/>
                </p:ext>
              </p:extLst>
            </p:nvPr>
          </p:nvGraphicFramePr>
          <p:xfrm>
            <a:off x="4724400" y="3554216"/>
            <a:ext cx="2473325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" name="Equation" r:id="rId9" imgW="1688760" imgH="736560" progId="Equation.DSMT4">
                    <p:embed/>
                  </p:oleObj>
                </mc:Choice>
                <mc:Fallback>
                  <p:oleObj name="Equation" r:id="rId9" imgW="1688760" imgH="73656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24400" y="3554216"/>
                          <a:ext cx="2473325" cy="1079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2473325" y="4506912"/>
            <a:ext cx="5908675" cy="2046288"/>
            <a:chOff x="2473325" y="4191000"/>
            <a:chExt cx="5908675" cy="2046288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7421017" y="4191000"/>
              <a:ext cx="9609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382000" y="4191000"/>
              <a:ext cx="0" cy="13598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961062" y="5550811"/>
              <a:ext cx="24209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5804521"/>
                </p:ext>
              </p:extLst>
            </p:nvPr>
          </p:nvGraphicFramePr>
          <p:xfrm>
            <a:off x="2473325" y="5380038"/>
            <a:ext cx="3013075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" name="Equation" r:id="rId11" imgW="2057400" imgH="583920" progId="Equation.DSMT4">
                    <p:embed/>
                  </p:oleObj>
                </mc:Choice>
                <mc:Fallback>
                  <p:oleObj name="Equation" r:id="rId11" imgW="2057400" imgH="583920" progId="Equation.DSMT4">
                    <p:embed/>
                    <p:pic>
                      <p:nvPicPr>
                        <p:cNvPr id="23" name="Object 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73325" y="5380038"/>
                          <a:ext cx="3013075" cy="857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457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2300"/>
            <a:ext cx="6743926" cy="42731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33400" y="5319148"/>
            <a:ext cx="7391400" cy="548252"/>
            <a:chOff x="533400" y="4974000"/>
            <a:chExt cx="7391400" cy="5482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4974000"/>
              <a:ext cx="5816926" cy="207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5725" y="4979767"/>
              <a:ext cx="1599075" cy="2018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00" y="5337719"/>
              <a:ext cx="2039400" cy="184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59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239000" cy="1143000"/>
          </a:xfrm>
        </p:spPr>
        <p:txBody>
          <a:bodyPr/>
          <a:lstStyle/>
          <a:p>
            <a:r>
              <a:rPr lang="en-US" sz="6000" dirty="0" smtClean="0"/>
              <a:t>Outline</a:t>
            </a:r>
            <a:endParaRPr lang="en-CA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algorithms for low-rank matrix approximation.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SVD (HOSVD) and related concepts.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new fast algorithms for HOSVD.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4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175" y="1158237"/>
            <a:ext cx="822308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 simplicity of theoretical derivation, selection with replacement is assumed </a:t>
            </a:r>
          </a:p>
          <a:p>
            <a:r>
              <a:rPr lang="en-US" dirty="0" smtClean="0"/>
              <a:t>but our simulations show that this is less efficient than sampling without replacement.</a:t>
            </a:r>
          </a:p>
          <a:p>
            <a:r>
              <a:rPr lang="en-US" dirty="0" smtClean="0"/>
              <a:t>More precisely, more columns are required to capture the range of a matrix if </a:t>
            </a:r>
          </a:p>
          <a:p>
            <a:r>
              <a:rPr lang="en-US" dirty="0"/>
              <a:t>s</a:t>
            </a:r>
            <a:r>
              <a:rPr lang="en-US" dirty="0" smtClean="0"/>
              <a:t>ampling with replacement is utilized especially for wide and fat matrices.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03577"/>
            <a:ext cx="55386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practical comments concerning sampling strategy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243" y="2498177"/>
            <a:ext cx="877855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Our simulation on low-rank Gaussian and uniform random data and also real data including </a:t>
            </a:r>
          </a:p>
          <a:p>
            <a:r>
              <a:rPr lang="en-US" dirty="0" smtClean="0"/>
              <a:t>images and videos indicate the effectiveness of uniform sampling without replacement </a:t>
            </a:r>
          </a:p>
          <a:p>
            <a:r>
              <a:rPr lang="en-US" dirty="0" smtClean="0"/>
              <a:t>though we are not the first one report this fact!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20329" y="3914253"/>
            <a:ext cx="839093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Williams, C. K. I., &amp; Seeger, M. (2000). Using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Nystrom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speed up kernel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NIPS (pp.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682–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452" y="4730165"/>
            <a:ext cx="83688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Silva, V., &amp; Tenenbaum, J. (2003). Global versus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nonlinear dimensionality reduction.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NIPS (pp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705–712).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453" y="5546077"/>
            <a:ext cx="83688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S., Mohri, M., &amp; Talwalkar, A. (2009).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Nystrom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AISTATS (pp.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304–311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Clearwater Beach, Florida: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JMLR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W&amp;CP 5.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962400" y="3581400"/>
            <a:ext cx="533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9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403577"/>
            <a:ext cx="55386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practical comments concerning sampling strategy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84539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Although leverage score scheme provides multiplicative error but they are of less</a:t>
            </a:r>
          </a:p>
          <a:p>
            <a:r>
              <a:rPr lang="en-US" dirty="0" smtClean="0"/>
              <a:t>Practical interest because of high computational cost of computing top singular vectors.</a:t>
            </a:r>
          </a:p>
          <a:p>
            <a:r>
              <a:rPr lang="en-US" dirty="0" smtClean="0"/>
              <a:t>Here it is suggested to use an approximation of them instead of applying SVD which is </a:t>
            </a:r>
          </a:p>
          <a:p>
            <a:r>
              <a:rPr lang="en-US" dirty="0" smtClean="0"/>
              <a:t>quite expensive.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7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457200"/>
            <a:ext cx="270785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Higher Order SVD (HOSVD)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6697576" cy="2243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419600"/>
            <a:ext cx="6584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taken from:</a:t>
            </a:r>
          </a:p>
          <a:p>
            <a:endParaRPr lang="en-US" dirty="0" smtClean="0"/>
          </a:p>
          <a:p>
            <a:r>
              <a:rPr lang="it-IT" dirty="0"/>
              <a:t>A. Cichocki, R. Zdunek, A. H. Phan, S.-i. Amari, Nonnegative matrix</a:t>
            </a:r>
          </a:p>
          <a:p>
            <a:r>
              <a:rPr lang="en-US" dirty="0"/>
              <a:t>and tensor factorizations: applications to exploratory multi-way data</a:t>
            </a:r>
          </a:p>
          <a:p>
            <a:r>
              <a:rPr lang="en-US" dirty="0"/>
              <a:t>analysis and blind source separation, John Wiley &amp; Sons, 2009.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240" y="749399"/>
            <a:ext cx="19992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HOSVD????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752600"/>
            <a:ext cx="755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Orthogonality property makes much more easier developing algorithms for </a:t>
            </a:r>
          </a:p>
          <a:p>
            <a:r>
              <a:rPr lang="en-US" dirty="0" smtClean="0"/>
              <a:t>Tensor decomposition.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3440668"/>
            <a:ext cx="645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Pseudo-diagonal property of the core tensors</a:t>
            </a:r>
            <a:r>
              <a:rPr lang="en-US" b="1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!Great Property!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432395" y="4800600"/>
            <a:ext cx="1139605" cy="1066800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Group 28"/>
          <p:cNvGrpSpPr/>
          <p:nvPr/>
        </p:nvGrpSpPr>
        <p:grpSpPr>
          <a:xfrm>
            <a:off x="2367365" y="4431268"/>
            <a:ext cx="3947299" cy="1404558"/>
            <a:chOff x="2367365" y="3440668"/>
            <a:chExt cx="3947299" cy="14045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19400" y="3810000"/>
              <a:ext cx="5334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67365" y="3440668"/>
              <a:ext cx="3947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 in these directions are reduced.</a:t>
              </a:r>
              <a:endPara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534910" y="3820768"/>
              <a:ext cx="467287" cy="22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455959" y="3932142"/>
              <a:ext cx="963641" cy="1261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432395" y="4104932"/>
              <a:ext cx="606205" cy="563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32395" y="4076700"/>
              <a:ext cx="717110" cy="228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58205" y="4128011"/>
              <a:ext cx="332745" cy="7172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170455" y="431236"/>
            <a:ext cx="3886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DE LATHAUWER - </a:t>
            </a:r>
            <a:r>
              <a:rPr lang="en-US" dirty="0" smtClean="0"/>
              <a:t>‎2000- </a:t>
            </a:r>
            <a:r>
              <a:rPr lang="en-US" u="sng" dirty="0" smtClean="0">
                <a:hlinkClick r:id="rId2"/>
              </a:rPr>
              <a:t>Cited </a:t>
            </a:r>
            <a:r>
              <a:rPr lang="en-US" u="sng" dirty="0">
                <a:hlinkClick r:id="rId2"/>
              </a:rPr>
              <a:t>by 3155</a:t>
            </a:r>
            <a:endParaRPr lang="ru-RU" dirty="0"/>
          </a:p>
        </p:txBody>
      </p:sp>
      <p:sp>
        <p:nvSpPr>
          <p:cNvPr id="31" name="Rectangle 30"/>
          <p:cNvSpPr/>
          <p:nvPr/>
        </p:nvSpPr>
        <p:spPr>
          <a:xfrm>
            <a:off x="4419600" y="985234"/>
            <a:ext cx="358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arial" panose="020B0604020202020204" pitchFamily="34" charset="0"/>
              </a:rPr>
              <a:t>LR Tucker - ‎1966 - ‎</a:t>
            </a:r>
            <a:r>
              <a:rPr lang="en-US" u="sng" dirty="0">
                <a:solidFill>
                  <a:srgbClr val="1A0DAB"/>
                </a:solidFill>
                <a:latin typeface="arial" panose="020B0604020202020204" pitchFamily="34" charset="0"/>
                <a:hlinkClick r:id="rId3"/>
              </a:rPr>
              <a:t>Cited by 2696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90600" y="2630269"/>
            <a:ext cx="752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Explicit error representation of approximation In terms of singular values of</a:t>
            </a:r>
          </a:p>
          <a:p>
            <a:r>
              <a:rPr lang="en-US" dirty="0"/>
              <a:t>u</a:t>
            </a:r>
            <a:r>
              <a:rPr lang="en-US" dirty="0" smtClean="0"/>
              <a:t>nfolding matrices.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9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30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8720"/>
            <a:ext cx="61341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457200"/>
            <a:ext cx="195726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Unfolding matrices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4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3371" y="500551"/>
            <a:ext cx="58080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List of randomized algorithms applied on unfolding matrices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16004"/>
            <a:ext cx="6705600" cy="250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267200"/>
            <a:ext cx="3914775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1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37430"/>
            <a:ext cx="2895600" cy="415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381000"/>
            <a:ext cx="127419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Simulations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753" y="2335733"/>
            <a:ext cx="3254493" cy="294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545100"/>
            <a:ext cx="4681351" cy="34023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038599" y="2888542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98" y="4535700"/>
            <a:ext cx="6674401" cy="1712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2165" y="977246"/>
            <a:ext cx="226004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 1: Synthetic Data: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8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962763" cy="42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87" y="1053133"/>
            <a:ext cx="6836626" cy="47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99" y="1093500"/>
            <a:ext cx="6303601" cy="4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1554" y="389036"/>
            <a:ext cx="63632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 in numerical linear and multilinear algebra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73" y="2289438"/>
            <a:ext cx="2271150" cy="247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851351"/>
            <a:ext cx="3244500" cy="24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489" y="3387083"/>
            <a:ext cx="3105450" cy="247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489" y="3976615"/>
            <a:ext cx="2688300" cy="236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9" y="4554613"/>
            <a:ext cx="2989575" cy="25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22093"/>
              </p:ext>
            </p:extLst>
          </p:nvPr>
        </p:nvGraphicFramePr>
        <p:xfrm>
          <a:off x="2223489" y="5127253"/>
          <a:ext cx="430297" cy="51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Equation" r:id="rId8" imgW="75960" imgH="215640" progId="Equation.DSMT4">
                  <p:embed/>
                </p:oleObj>
              </mc:Choice>
              <mc:Fallback>
                <p:oleObj name="Equation" r:id="rId8" imgW="75960" imgH="2156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3489" y="5127253"/>
                        <a:ext cx="430297" cy="511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15401" y="1169045"/>
            <a:ext cx="64908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Randomization is a framework for performing numerical linear and </a:t>
            </a:r>
          </a:p>
          <a:p>
            <a:r>
              <a:rPr lang="en-US" dirty="0" smtClean="0"/>
              <a:t>multilinear algebra tasks more efficiently.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49" y="1211716"/>
            <a:ext cx="6396301" cy="44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6813451" cy="475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06802"/>
            <a:ext cx="629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for a fifth order tensor (40,40,40,40,40) of multilinear rank</a:t>
            </a:r>
          </a:p>
          <a:p>
            <a:r>
              <a:rPr lang="en-US" dirty="0" smtClean="0"/>
              <a:t>(10,10,10,10,10)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3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49" y="1053133"/>
            <a:ext cx="6952501" cy="47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24" y="1047366"/>
            <a:ext cx="6906151" cy="47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1600"/>
            <a:ext cx="6324600" cy="4494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33400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Result for a third order tensor (</a:t>
            </a:r>
            <a:r>
              <a:rPr lang="en-US" dirty="0" err="1" smtClean="0"/>
              <a:t>n,n,n</a:t>
            </a:r>
            <a:r>
              <a:rPr lang="en-US" dirty="0" smtClean="0"/>
              <a:t>) of multilinear rank</a:t>
            </a:r>
          </a:p>
          <a:p>
            <a:pPr algn="ctr"/>
            <a:r>
              <a:rPr lang="en-US" dirty="0" smtClean="0"/>
              <a:t>(70,70,70)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9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165" y="977246"/>
            <a:ext cx="272735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Yale Face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26691"/>
            <a:ext cx="5793751" cy="3932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1563469"/>
            <a:ext cx="588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data is a third order tensor of size </a:t>
            </a:r>
            <a:r>
              <a:rPr lang="ru-RU" dirty="0" smtClean="0"/>
              <a:t>8736</a:t>
            </a:r>
            <a:r>
              <a:rPr lang="en-US" dirty="0" smtClean="0"/>
              <a:t>x </a:t>
            </a:r>
            <a:r>
              <a:rPr lang="ru-RU" dirty="0" smtClean="0"/>
              <a:t>11</a:t>
            </a:r>
            <a:r>
              <a:rPr lang="en-US" dirty="0" smtClean="0"/>
              <a:t> x </a:t>
            </a:r>
            <a:r>
              <a:rPr lang="ru-RU" dirty="0" smtClean="0"/>
              <a:t>10</a:t>
            </a:r>
            <a:r>
              <a:rPr lang="en-US" dirty="0" smtClean="0"/>
              <a:t> and has</a:t>
            </a:r>
          </a:p>
          <a:p>
            <a:r>
              <a:rPr lang="en-US" dirty="0" smtClean="0"/>
              <a:t>multilinear rank (104,11,10)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87" y="1632683"/>
            <a:ext cx="5168026" cy="35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37" y="1736483"/>
            <a:ext cx="5075326" cy="33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19651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1: Video Data: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316" y="1447800"/>
            <a:ext cx="839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documentary film is taken from </a:t>
            </a:r>
            <a:r>
              <a:rPr lang="en-US" dirty="0"/>
              <a:t>https://www.youtube.com/watch?v=1qeWugmiGt4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96571"/>
            <a:ext cx="814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video duration is 89:93 and the </a:t>
            </a:r>
            <a:r>
              <a:rPr lang="en-US" dirty="0" err="1"/>
              <a:t>FrameRate</a:t>
            </a:r>
            <a:r>
              <a:rPr lang="en-US" dirty="0"/>
              <a:t> </a:t>
            </a:r>
            <a:r>
              <a:rPr lang="en-US" dirty="0" smtClean="0"/>
              <a:t>is 25 </a:t>
            </a:r>
            <a:r>
              <a:rPr lang="en-US" dirty="0"/>
              <a:t>leading a 4th-order tensor of size </a:t>
            </a:r>
            <a:r>
              <a:rPr lang="en-US" dirty="0" smtClean="0"/>
              <a:t>360 x 480 x 3 x 2248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Cube 2"/>
          <p:cNvSpPr/>
          <p:nvPr/>
        </p:nvSpPr>
        <p:spPr>
          <a:xfrm>
            <a:off x="304800" y="4062281"/>
            <a:ext cx="990600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Film</a:t>
            </a:r>
            <a:endParaRPr lang="ru-RU" dirty="0"/>
          </a:p>
        </p:txBody>
      </p:sp>
      <p:sp>
        <p:nvSpPr>
          <p:cNvPr id="6" name="Can 5"/>
          <p:cNvSpPr/>
          <p:nvPr/>
        </p:nvSpPr>
        <p:spPr>
          <a:xfrm>
            <a:off x="2486332" y="4648200"/>
            <a:ext cx="9906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</a:t>
            </a:r>
            <a:endParaRPr lang="ru-RU" dirty="0"/>
          </a:p>
        </p:txBody>
      </p:sp>
      <p:sp>
        <p:nvSpPr>
          <p:cNvPr id="7" name="Can 6"/>
          <p:cNvSpPr/>
          <p:nvPr/>
        </p:nvSpPr>
        <p:spPr>
          <a:xfrm>
            <a:off x="2536723" y="3235142"/>
            <a:ext cx="9906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ru-R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32271" y="3758864"/>
            <a:ext cx="1143000" cy="606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32271" y="4468938"/>
            <a:ext cx="1066800" cy="63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24716" y="492073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MR10"/>
              </a:rPr>
              <a:t>3965913</a:t>
            </a:r>
            <a:r>
              <a:rPr lang="en-US" dirty="0" smtClean="0">
                <a:latin typeface="CMR10"/>
              </a:rPr>
              <a:t> x </a:t>
            </a:r>
            <a:r>
              <a:rPr lang="ru-RU" dirty="0" smtClean="0">
                <a:latin typeface="CMR10"/>
              </a:rPr>
              <a:t>2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3588775" y="344459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MR10"/>
              </a:rPr>
              <a:t>360</a:t>
            </a:r>
            <a:r>
              <a:rPr lang="en-US" dirty="0" smtClean="0">
                <a:latin typeface="CMR10"/>
              </a:rPr>
              <a:t> x </a:t>
            </a:r>
            <a:r>
              <a:rPr lang="ru-RU" dirty="0" smtClean="0">
                <a:latin typeface="CMR10"/>
              </a:rPr>
              <a:t>480</a:t>
            </a:r>
            <a:r>
              <a:rPr lang="en-US" dirty="0" smtClean="0">
                <a:latin typeface="CMR10"/>
              </a:rPr>
              <a:t> x 200</a:t>
            </a:r>
            <a:endParaRPr lang="ru-RU" dirty="0"/>
          </a:p>
        </p:txBody>
      </p:sp>
      <p:sp>
        <p:nvSpPr>
          <p:cNvPr id="19" name="Left Brace 18"/>
          <p:cNvSpPr/>
          <p:nvPr/>
        </p:nvSpPr>
        <p:spPr>
          <a:xfrm>
            <a:off x="6400800" y="2681227"/>
            <a:ext cx="304800" cy="122255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Left Brace 19"/>
          <p:cNvSpPr/>
          <p:nvPr/>
        </p:nvSpPr>
        <p:spPr>
          <a:xfrm>
            <a:off x="6399039" y="4267200"/>
            <a:ext cx="196533" cy="135421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6629400" y="418946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MR10"/>
              </a:rPr>
              <a:t>51 </a:t>
            </a:r>
            <a:r>
              <a:rPr lang="en-US" dirty="0" smtClean="0">
                <a:latin typeface="CMR10"/>
              </a:rPr>
              <a:t>x</a:t>
            </a:r>
            <a:r>
              <a:rPr lang="ru-RU" dirty="0" smtClean="0">
                <a:latin typeface="CMSY10"/>
              </a:rPr>
              <a:t> </a:t>
            </a:r>
            <a:r>
              <a:rPr lang="ru-RU" dirty="0">
                <a:latin typeface="CMR10"/>
              </a:rPr>
              <a:t>155526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6629400" y="5225845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153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ru-RU" dirty="0"/>
              <a:t>51842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47360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MR10"/>
              </a:rPr>
              <a:t>23 </a:t>
            </a:r>
            <a:r>
              <a:rPr lang="en-US" dirty="0" smtClean="0">
                <a:latin typeface="CMR10"/>
              </a:rPr>
              <a:t>x</a:t>
            </a:r>
            <a:r>
              <a:rPr lang="ru-RU" dirty="0" smtClean="0">
                <a:latin typeface="CMSY10"/>
              </a:rPr>
              <a:t> </a:t>
            </a:r>
            <a:r>
              <a:rPr lang="ru-RU" dirty="0">
                <a:latin typeface="CMR10"/>
              </a:rPr>
              <a:t>344862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6723316" y="2614818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MR10"/>
              </a:rPr>
              <a:t>360</a:t>
            </a:r>
            <a:r>
              <a:rPr lang="en-US" dirty="0" smtClean="0">
                <a:latin typeface="CMR10"/>
              </a:rPr>
              <a:t> x </a:t>
            </a:r>
            <a:r>
              <a:rPr lang="ru-RU" dirty="0" smtClean="0">
                <a:latin typeface="CMR10"/>
              </a:rPr>
              <a:t>288000</a:t>
            </a:r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6647116" y="299849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MR10"/>
              </a:rPr>
              <a:t>480</a:t>
            </a:r>
            <a:r>
              <a:rPr lang="en-US" dirty="0" smtClean="0">
                <a:latin typeface="CMR10"/>
              </a:rPr>
              <a:t> x </a:t>
            </a:r>
            <a:r>
              <a:rPr lang="ru-RU" dirty="0" smtClean="0">
                <a:latin typeface="CMR10"/>
              </a:rPr>
              <a:t>216000</a:t>
            </a:r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6647116" y="342210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MR10"/>
              </a:rPr>
              <a:t>200</a:t>
            </a:r>
            <a:r>
              <a:rPr lang="en-US" dirty="0" smtClean="0">
                <a:latin typeface="CMR10"/>
              </a:rPr>
              <a:t> x </a:t>
            </a:r>
            <a:r>
              <a:rPr lang="ru-RU" dirty="0" smtClean="0">
                <a:latin typeface="CMR10"/>
              </a:rPr>
              <a:t>518400</a:t>
            </a:r>
            <a:endParaRPr lang="ru-RU" dirty="0"/>
          </a:p>
        </p:txBody>
      </p:sp>
      <p:cxnSp>
        <p:nvCxnSpPr>
          <p:cNvPr id="28" name="Straight Arrow Connector 27"/>
          <p:cNvCxnSpPr>
            <a:stCxn id="17" idx="3"/>
          </p:cNvCxnSpPr>
          <p:nvPr/>
        </p:nvCxnSpPr>
        <p:spPr>
          <a:xfrm>
            <a:off x="5414916" y="3629262"/>
            <a:ext cx="83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78960" y="5105400"/>
            <a:ext cx="116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7189" y="3168081"/>
            <a:ext cx="114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Reshaping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091093" y="4648200"/>
            <a:ext cx="114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Reshaping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0"/>
            <a:ext cx="4648200" cy="2963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87" y="3505200"/>
            <a:ext cx="4478813" cy="289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800" y="1321988"/>
            <a:ext cx="69762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0516" y="4343400"/>
            <a:ext cx="68480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414321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ight Arrow 9"/>
          <p:cNvSpPr/>
          <p:nvPr/>
        </p:nvSpPr>
        <p:spPr>
          <a:xfrm>
            <a:off x="6248400" y="4435733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48028" y="1121160"/>
            <a:ext cx="504035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focus on low-rank matrix-tensor approximation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143000" y="325652"/>
            <a:ext cx="64809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 low rank matrix and tensor decomposition</a:t>
            </a:r>
            <a:endParaRPr lang="ru-RU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30" y="1916668"/>
            <a:ext cx="6608026" cy="2040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238" y="4380413"/>
            <a:ext cx="37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taken from:</a:t>
            </a:r>
          </a:p>
          <a:p>
            <a:r>
              <a:rPr lang="en-US" dirty="0" smtClean="0"/>
              <a:t>https://arxiv.org/pdf/1608.02148.pdf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297269"/>
            <a:ext cx="821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Krylov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subspace algorithms: take advantage of structure of matrices and performing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matrix-vector efficiently but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unstructured and dense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lso they need pass the data O(N) times!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93204" y="2936681"/>
            <a:ext cx="740796" cy="2321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37" y="1713416"/>
            <a:ext cx="4889926" cy="34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4936276" cy="35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62" y="1673050"/>
            <a:ext cx="5121676" cy="35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49" y="1649983"/>
            <a:ext cx="4913101" cy="35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99" y="1606733"/>
            <a:ext cx="5005801" cy="36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37" y="1661516"/>
            <a:ext cx="4889926" cy="35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04856" cy="2016224"/>
          </a:xfrm>
          <a:solidFill>
            <a:schemeClr val="accent2">
              <a:lumMod val="75000"/>
              <a:alpha val="0"/>
            </a:schemeClr>
          </a:solidFill>
          <a:ln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i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40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 for your attention!</a:t>
            </a:r>
            <a:endParaRPr lang="en-CA" sz="4000" b="1" i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5858-A1EF-446B-ADB0-46D689996DAD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8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112359" y="2858597"/>
            <a:ext cx="1560817" cy="76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3217985" y="2854536"/>
            <a:ext cx="894374" cy="773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52600" y="3669268"/>
            <a:ext cx="28676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Sketching-Sampling approach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11176" y="3661271"/>
            <a:ext cx="19838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 projection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006176" y="2435079"/>
            <a:ext cx="24204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794520"/>
            <a:ext cx="554209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Two categorizes for randomized low-rank approximations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4239" y="381000"/>
            <a:ext cx="571380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 for low rank matrix approximation</a:t>
            </a:r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5105400"/>
            <a:ext cx="3734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taken from:</a:t>
            </a:r>
          </a:p>
          <a:p>
            <a:endParaRPr lang="en-US" dirty="0" smtClean="0"/>
          </a:p>
          <a:p>
            <a:r>
              <a:rPr lang="en-US" dirty="0"/>
              <a:t>https://arxiv.org/pdf/1703.09074.pdf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12" y="1613066"/>
            <a:ext cx="6975676" cy="26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6654361" cy="3206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4239" y="381000"/>
            <a:ext cx="571380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 for low rank matrix approximation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257800"/>
            <a:ext cx="3734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taken from:</a:t>
            </a:r>
          </a:p>
          <a:p>
            <a:endParaRPr lang="en-US" dirty="0" smtClean="0"/>
          </a:p>
          <a:p>
            <a:r>
              <a:rPr lang="en-US" dirty="0"/>
              <a:t>https://arxiv.org/pdf/1608.02148.pdf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0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687" y="250828"/>
            <a:ext cx="571380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 for low-rank matrix approximation</a:t>
            </a:r>
            <a:endParaRPr lang="ru-R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17375"/>
              </p:ext>
            </p:extLst>
          </p:nvPr>
        </p:nvGraphicFramePr>
        <p:xfrm>
          <a:off x="1673225" y="1449388"/>
          <a:ext cx="7118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4" imgW="4241520" imgH="368280" progId="Equation.DSMT4">
                  <p:embed/>
                </p:oleObj>
              </mc:Choice>
              <mc:Fallback>
                <p:oleObj name="Equation" r:id="rId4" imgW="4241520" imgH="3682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3225" y="1449388"/>
                        <a:ext cx="71183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26576"/>
              </p:ext>
            </p:extLst>
          </p:nvPr>
        </p:nvGraphicFramePr>
        <p:xfrm>
          <a:off x="4318000" y="5646738"/>
          <a:ext cx="1244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6" imgW="711000" imgH="368280" progId="Equation.DSMT4">
                  <p:embed/>
                </p:oleObj>
              </mc:Choice>
              <mc:Fallback>
                <p:oleObj name="Equation" r:id="rId6" imgW="711000" imgH="368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18000" y="5646738"/>
                        <a:ext cx="12446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81200" y="2034897"/>
            <a:ext cx="0" cy="1089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3296349"/>
            <a:ext cx="537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Orthogonal projector onto the range space of matrix A</a:t>
            </a:r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988" y="3587019"/>
            <a:ext cx="3875624" cy="1905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38400" y="182611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74591" y="2722196"/>
            <a:ext cx="4778809" cy="18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53400" y="2740514"/>
            <a:ext cx="0" cy="3126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38800" y="5885718"/>
            <a:ext cx="2510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065499"/>
              </p:ext>
            </p:extLst>
          </p:nvPr>
        </p:nvGraphicFramePr>
        <p:xfrm>
          <a:off x="1752600" y="3230958"/>
          <a:ext cx="1050037" cy="410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9" imgW="583920" imgH="228600" progId="Equation.DSMT4">
                  <p:embed/>
                </p:oleObj>
              </mc:Choice>
              <mc:Fallback>
                <p:oleObj name="Equation" r:id="rId9" imgW="583920" imgH="22860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3230958"/>
                        <a:ext cx="1050037" cy="410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16832"/>
              </p:ext>
            </p:extLst>
          </p:nvPr>
        </p:nvGraphicFramePr>
        <p:xfrm>
          <a:off x="506412" y="795887"/>
          <a:ext cx="38115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1" imgW="2120760" imgH="253800" progId="Equation.DSMT4">
                  <p:embed/>
                </p:oleObj>
              </mc:Choice>
              <mc:Fallback>
                <p:oleObj name="Equation" r:id="rId11" imgW="2120760" imgH="25380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412" y="795887"/>
                        <a:ext cx="3811588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603783"/>
              </p:ext>
            </p:extLst>
          </p:nvPr>
        </p:nvGraphicFramePr>
        <p:xfrm>
          <a:off x="2153443" y="5949951"/>
          <a:ext cx="10271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3" imgW="571320" imgH="190440" progId="Equation.DSMT4">
                  <p:embed/>
                </p:oleObj>
              </mc:Choice>
              <mc:Fallback>
                <p:oleObj name="Equation" r:id="rId13" imgW="571320" imgH="19044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3443" y="5949951"/>
                        <a:ext cx="1027113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3276600" y="622094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1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571380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 for low rank matrix approximation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143000"/>
            <a:ext cx="6587684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7006" y="2735533"/>
            <a:ext cx="24737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Multiple-pass algorithm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4501651"/>
            <a:ext cx="242047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384246" y="4888468"/>
            <a:ext cx="25106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Multiple-pass algorithms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66383" y="4182631"/>
            <a:ext cx="22765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Single-pass algorithms</a:t>
            </a:r>
            <a:endParaRPr lang="ru-RU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57600" y="4367297"/>
            <a:ext cx="641590" cy="31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57600" y="4703802"/>
            <a:ext cx="64159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28687" y="2348699"/>
            <a:ext cx="484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92432" y="2805899"/>
            <a:ext cx="484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5909295" y="2805899"/>
            <a:ext cx="5258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143000" y="5738336"/>
            <a:ext cx="242047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Randomized Algorithms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277789" y="6107668"/>
            <a:ext cx="26441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Fixed-Precision algorithms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290183" y="5419316"/>
            <a:ext cx="22576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Fixed-Rank algorithms</a:t>
            </a:r>
            <a:endParaRPr lang="ru-R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81400" y="5603982"/>
            <a:ext cx="641590" cy="31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81400" y="5940487"/>
            <a:ext cx="64159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648200" y="16764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22" grpId="0" animBg="1"/>
      <p:bldP spid="13" grpId="0" animBg="1"/>
      <p:bldP spid="15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5331</TotalTime>
  <Words>1021</Words>
  <Application>Microsoft Office PowerPoint</Application>
  <PresentationFormat>On-screen Show (4:3)</PresentationFormat>
  <Paragraphs>165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</vt:lpstr>
      <vt:lpstr>Calibri</vt:lpstr>
      <vt:lpstr>CMR10</vt:lpstr>
      <vt:lpstr>CMSY10</vt:lpstr>
      <vt:lpstr>Times New Roman</vt:lpstr>
      <vt:lpstr>Wingdings</vt:lpstr>
      <vt:lpstr>Thermal</vt:lpstr>
      <vt:lpstr>Equation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</dc:creator>
  <cp:lastModifiedBy>Salman Ahmadi Asl</cp:lastModifiedBy>
  <cp:revision>555</cp:revision>
  <cp:lastPrinted>2012-01-30T09:03:48Z</cp:lastPrinted>
  <dcterms:created xsi:type="dcterms:W3CDTF">2012-01-20T09:37:43Z</dcterms:created>
  <dcterms:modified xsi:type="dcterms:W3CDTF">2019-05-08T19:45:12Z</dcterms:modified>
</cp:coreProperties>
</file>