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0706100" cy="7086600"/>
  <p:notesSz cx="10706100" cy="7086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21459" cy="59683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6117" y="0"/>
            <a:ext cx="3100456" cy="232534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030593"/>
            <a:ext cx="1937785" cy="232534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921459" cy="596837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9394" y="1806015"/>
            <a:ext cx="465068" cy="465068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68481" y="1806015"/>
            <a:ext cx="581335" cy="4650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02551" y="2137572"/>
            <a:ext cx="5504815" cy="1149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5915" y="3566668"/>
            <a:ext cx="7494270" cy="159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94447" cy="61927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5305" y="1464881"/>
            <a:ext cx="4657153" cy="4203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13641" y="1464881"/>
            <a:ext cx="4657153" cy="42035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921459" cy="59683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1363" y="179094"/>
            <a:ext cx="3888740" cy="549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359" y="2207226"/>
            <a:ext cx="5212715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40074" y="5923216"/>
            <a:ext cx="3425952" cy="318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5305" y="5923216"/>
            <a:ext cx="2462403" cy="318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708392" y="5923216"/>
            <a:ext cx="2462403" cy="318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1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8.png"/><Relationship Id="rId4" Type="http://schemas.openxmlformats.org/officeDocument/2006/relationships/image" Target="../media/image31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82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3650" spc="525" b="1"/>
              <a:t>ArceOS</a:t>
            </a:r>
            <a:r>
              <a:rPr dirty="0" sz="3650" spc="375" b="1"/>
              <a:t> </a:t>
            </a:r>
            <a:r>
              <a:rPr dirty="0" sz="4300" spc="-575">
                <a:latin typeface="SimSun"/>
                <a:cs typeface="SimSun"/>
              </a:rPr>
              <a:t>架构与组件介绍</a:t>
            </a:r>
            <a:endParaRPr sz="4300">
              <a:latin typeface="SimSun"/>
              <a:cs typeface="SimSun"/>
            </a:endParaRPr>
          </a:p>
          <a:p>
            <a:pPr algn="ctr" marL="1905">
              <a:lnSpc>
                <a:spcPct val="100000"/>
              </a:lnSpc>
              <a:spcBef>
                <a:spcPts val="484"/>
              </a:spcBef>
            </a:pPr>
            <a:r>
              <a:rPr dirty="0" sz="1650" spc="-135">
                <a:latin typeface="SimSun"/>
                <a:cs typeface="SimSun"/>
              </a:rPr>
              <a:t>从经典操作系统架构到</a:t>
            </a:r>
            <a:r>
              <a:rPr dirty="0" sz="1450" spc="195">
                <a:latin typeface="Trebuchet MS"/>
                <a:cs typeface="Trebuchet MS"/>
              </a:rPr>
              <a:t>ArceOS</a:t>
            </a:r>
            <a:r>
              <a:rPr dirty="0" sz="1650" spc="-114">
                <a:latin typeface="SimSun"/>
                <a:cs typeface="SimSun"/>
              </a:rPr>
              <a:t>框架设计</a:t>
            </a:r>
            <a:endParaRPr sz="1650">
              <a:latin typeface="SimSun"/>
              <a:cs typeface="SimSu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8629" y="3976334"/>
            <a:ext cx="139520" cy="15502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470971" y="3920228"/>
            <a:ext cx="118110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150">
                <a:solidFill>
                  <a:srgbClr val="FFFFFF"/>
                </a:solidFill>
                <a:latin typeface="Trebuchet MS"/>
                <a:cs typeface="Trebuchet MS"/>
              </a:rPr>
              <a:t>2025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年</a:t>
            </a:r>
            <a:r>
              <a:rPr dirty="0" sz="1200" spc="15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⽉</a:t>
            </a:r>
            <a:r>
              <a:rPr dirty="0" sz="1200" spc="15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r>
              <a:rPr dirty="0" sz="1350" spc="-55">
                <a:solidFill>
                  <a:srgbClr val="FFFFFF"/>
                </a:solidFill>
                <a:latin typeface="Microsoft JhengHei"/>
                <a:cs typeface="Microsoft JhengHei"/>
              </a:rPr>
              <a:t>⽇</a:t>
            </a:r>
            <a:endParaRPr sz="135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94447" cy="61927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682" y="227031"/>
            <a:ext cx="3328670" cy="4330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345" b="1"/>
              <a:t>ArceOS</a:t>
            </a:r>
            <a:r>
              <a:rPr dirty="0" sz="2650" spc="-320">
                <a:latin typeface="SimSun"/>
                <a:cs typeface="SimSun"/>
              </a:rPr>
              <a:t>的核</a:t>
            </a:r>
            <a:r>
              <a:rPr dirty="0" sz="2650" spc="-320">
                <a:latin typeface="Microsoft JhengHei"/>
                <a:cs typeface="Microsoft JhengHei"/>
              </a:rPr>
              <a:t>⼼</a:t>
            </a:r>
            <a:r>
              <a:rPr dirty="0" sz="2650" spc="-350">
                <a:latin typeface="SimSun"/>
                <a:cs typeface="SimSun"/>
              </a:rPr>
              <a:t>组件构成</a:t>
            </a:r>
            <a:endParaRPr sz="2650">
              <a:latin typeface="SimSun"/>
              <a:cs typeface="SimSu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1701" y="3369822"/>
            <a:ext cx="9651365" cy="2252345"/>
          </a:xfrm>
          <a:custGeom>
            <a:avLst/>
            <a:gdLst/>
            <a:ahLst/>
            <a:cxnLst/>
            <a:rect l="l" t="t" r="r" b="b"/>
            <a:pathLst>
              <a:path w="9651365" h="2252345">
                <a:moveTo>
                  <a:pt x="9590928" y="2251909"/>
                </a:moveTo>
                <a:lnTo>
                  <a:pt x="60115" y="2251909"/>
                </a:lnTo>
                <a:lnTo>
                  <a:pt x="55931" y="2251497"/>
                </a:lnTo>
                <a:lnTo>
                  <a:pt x="15857" y="2230078"/>
                </a:lnTo>
                <a:lnTo>
                  <a:pt x="0" y="2191794"/>
                </a:lnTo>
                <a:lnTo>
                  <a:pt x="0" y="2187570"/>
                </a:lnTo>
                <a:lnTo>
                  <a:pt x="0" y="60115"/>
                </a:lnTo>
                <a:lnTo>
                  <a:pt x="15857" y="21831"/>
                </a:lnTo>
                <a:lnTo>
                  <a:pt x="55931" y="412"/>
                </a:lnTo>
                <a:lnTo>
                  <a:pt x="60115" y="0"/>
                </a:lnTo>
                <a:lnTo>
                  <a:pt x="9590928" y="0"/>
                </a:lnTo>
                <a:lnTo>
                  <a:pt x="9629212" y="15857"/>
                </a:lnTo>
                <a:lnTo>
                  <a:pt x="9650631" y="55931"/>
                </a:lnTo>
                <a:lnTo>
                  <a:pt x="9651044" y="60115"/>
                </a:lnTo>
                <a:lnTo>
                  <a:pt x="9651044" y="2191794"/>
                </a:lnTo>
                <a:lnTo>
                  <a:pt x="9635186" y="2230078"/>
                </a:lnTo>
                <a:lnTo>
                  <a:pt x="9595112" y="2251497"/>
                </a:lnTo>
                <a:lnTo>
                  <a:pt x="9590928" y="225190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6362" y="3498350"/>
            <a:ext cx="14732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185">
                <a:solidFill>
                  <a:srgbClr val="FFFFFF"/>
                </a:solidFill>
                <a:latin typeface="SimSun"/>
                <a:cs typeface="SimSun"/>
              </a:rPr>
              <a:t>组件关系与功能特点</a:t>
            </a:r>
            <a:endParaRPr sz="145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9852" y="3863159"/>
            <a:ext cx="79756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0">
                <a:solidFill>
                  <a:srgbClr val="BEDAFE"/>
                </a:solidFill>
                <a:latin typeface="SimSun"/>
                <a:cs typeface="SimSun"/>
              </a:rPr>
              <a:t>主要功能组件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4192" y="4037650"/>
            <a:ext cx="3371215" cy="131254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⽀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持多种架构</a:t>
            </a:r>
            <a:r>
              <a:rPr dirty="0" sz="1000" spc="1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x86_64,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riscv64,</a:t>
            </a:r>
            <a:r>
              <a:rPr dirty="0" sz="1000" spc="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70">
                <a:solidFill>
                  <a:srgbClr val="FFFFFF"/>
                </a:solidFill>
                <a:latin typeface="Trebuchet MS"/>
                <a:cs typeface="Trebuchet MS"/>
              </a:rPr>
              <a:t>aarch64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46800"/>
              </a:lnSpc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多种调度算法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: FIFO, 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时间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⽚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轮转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(RR), 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完全公平调度</a:t>
            </a:r>
            <a:r>
              <a:rPr dirty="0" sz="1000" spc="60">
                <a:solidFill>
                  <a:srgbClr val="FFFFFF"/>
                </a:solidFill>
                <a:latin typeface="Trebuchet MS"/>
                <a:cs typeface="Trebuchet MS"/>
              </a:rPr>
              <a:t>(CFS)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设备虚拟化</a:t>
            </a:r>
            <a:r>
              <a:rPr dirty="0" sz="1000" spc="16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VirtIO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络、块设备、</a:t>
            </a:r>
            <a:r>
              <a:rPr dirty="0" sz="1000" spc="80">
                <a:solidFill>
                  <a:srgbClr val="FFFFFF"/>
                </a:solidFill>
                <a:latin typeface="Trebuchet MS"/>
                <a:cs typeface="Trebuchet MS"/>
              </a:rPr>
              <a:t>GPU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驱动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轻量级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络协议栈</a:t>
            </a:r>
            <a:r>
              <a:rPr dirty="0" sz="1000" spc="3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smoltcp</a:t>
            </a:r>
            <a:r>
              <a:rPr dirty="0" sz="1150" spc="-100">
                <a:solidFill>
                  <a:srgbClr val="FFFFFF"/>
                </a:solidFill>
                <a:latin typeface="SimSun"/>
                <a:cs typeface="SimSun"/>
              </a:rPr>
              <a:t>实现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⽂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件系统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⽀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持</a:t>
            </a:r>
            <a:r>
              <a:rPr dirty="0" sz="1000" spc="4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⽀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持</a:t>
            </a:r>
            <a:r>
              <a:rPr dirty="0" sz="1000" spc="50">
                <a:solidFill>
                  <a:srgbClr val="FFFFFF"/>
                </a:solidFill>
                <a:latin typeface="Trebuchet MS"/>
                <a:cs typeface="Trebuchet MS"/>
              </a:rPr>
              <a:t>sqlite3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等复杂应</a:t>
            </a:r>
            <a:r>
              <a:rPr dirty="0" sz="1150" spc="-5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endParaRPr sz="1150">
              <a:latin typeface="Microsoft JhengHei"/>
              <a:cs typeface="Microsoft JhengHe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0"/>
            <a:ext cx="10696575" cy="6595109"/>
            <a:chOff x="0" y="0"/>
            <a:chExt cx="10696575" cy="6595109"/>
          </a:xfrm>
        </p:grpSpPr>
        <p:sp>
          <p:nvSpPr>
            <p:cNvPr id="9" name="object 9" descr=""/>
            <p:cNvSpPr/>
            <p:nvPr/>
          </p:nvSpPr>
          <p:spPr>
            <a:xfrm>
              <a:off x="5147223" y="3884545"/>
              <a:ext cx="8255" cy="1576705"/>
            </a:xfrm>
            <a:custGeom>
              <a:avLst/>
              <a:gdLst/>
              <a:ahLst/>
              <a:cxnLst/>
              <a:rect l="l" t="t" r="r" b="b"/>
              <a:pathLst>
                <a:path w="8254" h="1576704">
                  <a:moveTo>
                    <a:pt x="8042" y="1576337"/>
                  </a:moveTo>
                  <a:lnTo>
                    <a:pt x="0" y="1576337"/>
                  </a:lnTo>
                  <a:lnTo>
                    <a:pt x="0" y="0"/>
                  </a:lnTo>
                  <a:lnTo>
                    <a:pt x="8042" y="0"/>
                  </a:lnTo>
                  <a:lnTo>
                    <a:pt x="8042" y="1576337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3812" y="0"/>
              <a:ext cx="2412761" cy="160850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86373"/>
              <a:ext cx="1206380" cy="160850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21701" y="836424"/>
              <a:ext cx="3088640" cy="2340610"/>
            </a:xfrm>
            <a:custGeom>
              <a:avLst/>
              <a:gdLst/>
              <a:ahLst/>
              <a:cxnLst/>
              <a:rect l="l" t="t" r="r" b="b"/>
              <a:pathLst>
                <a:path w="3088640" h="2340610">
                  <a:moveTo>
                    <a:pt x="3032525" y="2340377"/>
                  </a:moveTo>
                  <a:lnTo>
                    <a:pt x="55808" y="2340377"/>
                  </a:lnTo>
                  <a:lnTo>
                    <a:pt x="47600" y="2338745"/>
                  </a:lnTo>
                  <a:lnTo>
                    <a:pt x="12811" y="2315499"/>
                  </a:lnTo>
                  <a:lnTo>
                    <a:pt x="0" y="228456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3032525" y="0"/>
                  </a:lnTo>
                  <a:lnTo>
                    <a:pt x="3075522" y="24877"/>
                  </a:lnTo>
                  <a:lnTo>
                    <a:pt x="3088334" y="55808"/>
                  </a:lnTo>
                  <a:lnTo>
                    <a:pt x="3088334" y="2284569"/>
                  </a:lnTo>
                  <a:lnTo>
                    <a:pt x="3063456" y="2327566"/>
                  </a:lnTo>
                  <a:lnTo>
                    <a:pt x="3032525" y="2340377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1701" y="836424"/>
              <a:ext cx="3088640" cy="2340610"/>
            </a:xfrm>
            <a:custGeom>
              <a:avLst/>
              <a:gdLst/>
              <a:ahLst/>
              <a:cxnLst/>
              <a:rect l="l" t="t" r="r" b="b"/>
              <a:pathLst>
                <a:path w="3088640" h="2340610">
                  <a:moveTo>
                    <a:pt x="3032525" y="2340377"/>
                  </a:moveTo>
                  <a:lnTo>
                    <a:pt x="55808" y="2340377"/>
                  </a:lnTo>
                  <a:lnTo>
                    <a:pt x="47600" y="2338745"/>
                  </a:lnTo>
                  <a:lnTo>
                    <a:pt x="12811" y="2315499"/>
                  </a:lnTo>
                  <a:lnTo>
                    <a:pt x="0" y="228456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3032525" y="0"/>
                  </a:lnTo>
                  <a:lnTo>
                    <a:pt x="3040732" y="1632"/>
                  </a:lnTo>
                  <a:lnTo>
                    <a:pt x="3056207" y="8042"/>
                  </a:lnTo>
                  <a:lnTo>
                    <a:pt x="60643" y="8042"/>
                  </a:lnTo>
                  <a:lnTo>
                    <a:pt x="56982" y="8403"/>
                  </a:lnTo>
                  <a:lnTo>
                    <a:pt x="21917" y="27145"/>
                  </a:lnTo>
                  <a:lnTo>
                    <a:pt x="8042" y="60643"/>
                  </a:lnTo>
                  <a:lnTo>
                    <a:pt x="8042" y="2279734"/>
                  </a:lnTo>
                  <a:lnTo>
                    <a:pt x="27145" y="2318459"/>
                  </a:lnTo>
                  <a:lnTo>
                    <a:pt x="59422" y="2332215"/>
                  </a:lnTo>
                  <a:lnTo>
                    <a:pt x="3056498" y="2332215"/>
                  </a:lnTo>
                  <a:lnTo>
                    <a:pt x="3040732" y="2338745"/>
                  </a:lnTo>
                  <a:lnTo>
                    <a:pt x="3032525" y="2340377"/>
                  </a:lnTo>
                  <a:close/>
                </a:path>
                <a:path w="3088640" h="2340610">
                  <a:moveTo>
                    <a:pt x="3056498" y="2332215"/>
                  </a:moveTo>
                  <a:lnTo>
                    <a:pt x="3028911" y="2332215"/>
                  </a:lnTo>
                  <a:lnTo>
                    <a:pt x="3031351" y="2331974"/>
                  </a:lnTo>
                  <a:lnTo>
                    <a:pt x="3038602" y="2330532"/>
                  </a:lnTo>
                  <a:lnTo>
                    <a:pt x="3072857" y="2304241"/>
                  </a:lnTo>
                  <a:lnTo>
                    <a:pt x="3080291" y="2279734"/>
                  </a:lnTo>
                  <a:lnTo>
                    <a:pt x="3080291" y="60643"/>
                  </a:lnTo>
                  <a:lnTo>
                    <a:pt x="3061188" y="21917"/>
                  </a:lnTo>
                  <a:lnTo>
                    <a:pt x="3027690" y="8042"/>
                  </a:lnTo>
                  <a:lnTo>
                    <a:pt x="3056318" y="8042"/>
                  </a:lnTo>
                  <a:lnTo>
                    <a:pt x="3086701" y="47600"/>
                  </a:lnTo>
                  <a:lnTo>
                    <a:pt x="3088334" y="55808"/>
                  </a:lnTo>
                  <a:lnTo>
                    <a:pt x="3088334" y="2284569"/>
                  </a:lnTo>
                  <a:lnTo>
                    <a:pt x="3086701" y="2292777"/>
                  </a:lnTo>
                  <a:lnTo>
                    <a:pt x="3080171" y="2308542"/>
                  </a:lnTo>
                  <a:lnTo>
                    <a:pt x="3075522" y="2315499"/>
                  </a:lnTo>
                  <a:lnTo>
                    <a:pt x="3063456" y="2327566"/>
                  </a:lnTo>
                  <a:lnTo>
                    <a:pt x="3056498" y="2332215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90594" y="1841741"/>
              <a:ext cx="2750820" cy="8255"/>
            </a:xfrm>
            <a:custGeom>
              <a:avLst/>
              <a:gdLst/>
              <a:ahLst/>
              <a:cxnLst/>
              <a:rect l="l" t="t" r="r" b="b"/>
              <a:pathLst>
                <a:path w="2750820" h="8255">
                  <a:moveTo>
                    <a:pt x="2750547" y="8042"/>
                  </a:moveTo>
                  <a:lnTo>
                    <a:pt x="0" y="8042"/>
                  </a:lnTo>
                  <a:lnTo>
                    <a:pt x="0" y="0"/>
                  </a:lnTo>
                  <a:lnTo>
                    <a:pt x="2750547" y="0"/>
                  </a:lnTo>
                  <a:lnTo>
                    <a:pt x="2750547" y="8042"/>
                  </a:lnTo>
                  <a:close/>
                </a:path>
              </a:pathLst>
            </a:custGeom>
            <a:solidFill>
              <a:srgbClr val="EC489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90594" y="1005317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160850" y="321701"/>
                  </a:moveTo>
                  <a:lnTo>
                    <a:pt x="121757" y="316879"/>
                  </a:lnTo>
                  <a:lnTo>
                    <a:pt x="85025" y="302709"/>
                  </a:lnTo>
                  <a:lnTo>
                    <a:pt x="52836" y="280040"/>
                  </a:lnTo>
                  <a:lnTo>
                    <a:pt x="27108" y="250214"/>
                  </a:lnTo>
                  <a:lnTo>
                    <a:pt x="9398" y="215031"/>
                  </a:lnTo>
                  <a:lnTo>
                    <a:pt x="772" y="176617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4" y="114157"/>
                  </a:lnTo>
                  <a:lnTo>
                    <a:pt x="22878" y="78164"/>
                  </a:lnTo>
                  <a:lnTo>
                    <a:pt x="47112" y="47111"/>
                  </a:lnTo>
                  <a:lnTo>
                    <a:pt x="78164" y="22878"/>
                  </a:lnTo>
                  <a:lnTo>
                    <a:pt x="114157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1"/>
                  </a:lnTo>
                  <a:lnTo>
                    <a:pt x="298822" y="78164"/>
                  </a:lnTo>
                  <a:lnTo>
                    <a:pt x="314777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7" y="207543"/>
                  </a:lnTo>
                  <a:lnTo>
                    <a:pt x="298822" y="243536"/>
                  </a:lnTo>
                  <a:lnTo>
                    <a:pt x="274589" y="274589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EC48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271246" y="3863159"/>
            <a:ext cx="79756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0">
                <a:solidFill>
                  <a:srgbClr val="BEDAFE"/>
                </a:solidFill>
                <a:latin typeface="SimSun"/>
                <a:cs typeface="SimSun"/>
              </a:rPr>
              <a:t>组件设计特点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335587" y="4037650"/>
            <a:ext cx="3198495" cy="1055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6800"/>
              </a:lnSpc>
              <a:spcBef>
                <a:spcPts val="100"/>
              </a:spcBef>
            </a:pP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内聚低耦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每个组件专注于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特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定功能，具有清晰接</a:t>
            </a:r>
            <a:r>
              <a:rPr dirty="0" sz="1150" spc="-150">
                <a:solidFill>
                  <a:srgbClr val="FFFFFF"/>
                </a:solidFill>
                <a:latin typeface="Microsoft JhengHei"/>
                <a:cs typeface="Microsoft JhengHei"/>
              </a:rPr>
              <a:t>⼝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按需组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开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发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者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可⾃由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选择和组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所需功能组件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46800"/>
              </a:lnSpc>
            </a:pP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⾼效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执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路径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为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特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定应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提供更短、更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⾼效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的执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50" spc="-150">
                <a:solidFill>
                  <a:srgbClr val="FFFFFF"/>
                </a:solidFill>
                <a:latin typeface="SimSun"/>
                <a:cs typeface="SimSun"/>
              </a:rPr>
              <a:t>路径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安全设计</a:t>
            </a:r>
            <a:r>
              <a:rPr dirty="0" sz="1000" spc="65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1150" spc="-140">
                <a:solidFill>
                  <a:srgbClr val="FFFFFF"/>
                </a:solidFill>
                <a:latin typeface="SimSun"/>
                <a:cs typeface="SimSun"/>
              </a:rPr>
              <a:t>模块化结构增强了系统稳定性和安全性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77894" y="991587"/>
            <a:ext cx="2727960" cy="751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30530">
              <a:lnSpc>
                <a:spcPct val="100000"/>
              </a:lnSpc>
              <a:spcBef>
                <a:spcPts val="130"/>
              </a:spcBef>
            </a:pPr>
            <a:r>
              <a:rPr dirty="0" sz="1500" spc="175" b="1">
                <a:solidFill>
                  <a:srgbClr val="FACFE7"/>
                </a:solidFill>
                <a:latin typeface="Trebuchet MS"/>
                <a:cs typeface="Trebuchet MS"/>
              </a:rPr>
              <a:t>Crates</a:t>
            </a:r>
            <a:r>
              <a:rPr dirty="0" sz="1500" spc="114" b="1">
                <a:solidFill>
                  <a:srgbClr val="FACFE7"/>
                </a:solidFill>
                <a:latin typeface="Trebuchet MS"/>
                <a:cs typeface="Trebuchet MS"/>
              </a:rPr>
              <a:t> (</a:t>
            </a:r>
            <a:r>
              <a:rPr dirty="0" sz="1750" spc="-245">
                <a:solidFill>
                  <a:srgbClr val="FACFE7"/>
                </a:solidFill>
                <a:latin typeface="SimSun"/>
                <a:cs typeface="SimSun"/>
              </a:rPr>
              <a:t>通</a:t>
            </a:r>
            <a:r>
              <a:rPr dirty="0" sz="1750" spc="-245">
                <a:solidFill>
                  <a:srgbClr val="FACFE7"/>
                </a:solidFill>
                <a:latin typeface="Microsoft JhengHei"/>
                <a:cs typeface="Microsoft JhengHei"/>
              </a:rPr>
              <a:t>⽤</a:t>
            </a:r>
            <a:r>
              <a:rPr dirty="0" sz="1750" spc="-245">
                <a:solidFill>
                  <a:srgbClr val="FACFE7"/>
                </a:solidFill>
                <a:latin typeface="SimSun"/>
                <a:cs typeface="SimSun"/>
              </a:rPr>
              <a:t>基础库</a:t>
            </a:r>
            <a:r>
              <a:rPr dirty="0" sz="1500" spc="90" b="1">
                <a:solidFill>
                  <a:srgbClr val="FACFE7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05500"/>
              </a:lnSpc>
              <a:spcBef>
                <a:spcPts val="1055"/>
              </a:spcBef>
            </a:pP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位于最底层，提供最基础、最通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⽤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的功能库，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是</a:t>
            </a:r>
            <a:r>
              <a:rPr dirty="0" sz="1000" spc="-100">
                <a:solidFill>
                  <a:srgbClr val="D0D5DA"/>
                </a:solidFill>
                <a:latin typeface="SimSun"/>
                <a:cs typeface="SimSun"/>
              </a:rPr>
              <a:t>与操作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系统逻辑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⽆关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的纯粹</a:t>
            </a:r>
            <a:r>
              <a:rPr dirty="0" sz="850" spc="70">
                <a:solidFill>
                  <a:srgbClr val="D0D5DA"/>
                </a:solidFill>
                <a:latin typeface="Trebuchet MS"/>
                <a:cs typeface="Trebuchet MS"/>
              </a:rPr>
              <a:t>Rust</a:t>
            </a:r>
            <a:r>
              <a:rPr dirty="0" sz="1000" spc="-85">
                <a:solidFill>
                  <a:srgbClr val="D0D5DA"/>
                </a:solidFill>
                <a:latin typeface="SimSun"/>
                <a:cs typeface="SimSun"/>
              </a:rPr>
              <a:t>库。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42235" y="1926999"/>
            <a:ext cx="10388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20">
                <a:solidFill>
                  <a:srgbClr val="FFFFFF"/>
                </a:solidFill>
                <a:latin typeface="SimSun"/>
                <a:cs typeface="SimSun"/>
              </a:rPr>
              <a:t>基本</a:t>
            </a: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数</a:t>
            </a: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据结构与算法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2235" y="2152189"/>
            <a:ext cx="10388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⼯</a:t>
            </a:r>
            <a:r>
              <a:rPr dirty="0" sz="1000" spc="-120">
                <a:solidFill>
                  <a:srgbClr val="FFFFFF"/>
                </a:solidFill>
                <a:latin typeface="SimSun"/>
                <a:cs typeface="SimSun"/>
              </a:rPr>
              <a:t>具函</a:t>
            </a: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数</a:t>
            </a:r>
            <a:r>
              <a:rPr dirty="0" sz="1000" spc="-120">
                <a:solidFill>
                  <a:srgbClr val="FFFFFF"/>
                </a:solidFill>
                <a:latin typeface="SimSun"/>
                <a:cs typeface="SimSun"/>
              </a:rPr>
              <a:t>与实</a:t>
            </a: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程序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2235" y="2377381"/>
            <a:ext cx="10388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20">
                <a:solidFill>
                  <a:srgbClr val="FFFFFF"/>
                </a:solidFill>
                <a:latin typeface="SimSun"/>
                <a:cs typeface="SimSun"/>
              </a:rPr>
              <a:t>基础绘图与显</a:t>
            </a: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⽰</a:t>
            </a:r>
            <a:r>
              <a:rPr dirty="0" sz="1000" spc="-120">
                <a:solidFill>
                  <a:srgbClr val="FFFFFF"/>
                </a:solidFill>
                <a:latin typeface="SimSun"/>
                <a:cs typeface="SimSun"/>
              </a:rPr>
              <a:t>函</a:t>
            </a:r>
            <a:r>
              <a:rPr dirty="0" sz="1000" spc="-50">
                <a:solidFill>
                  <a:srgbClr val="FFFFFF"/>
                </a:solidFill>
                <a:latin typeface="Microsoft JhengHei"/>
                <a:cs typeface="Microsoft JhengHei"/>
              </a:rPr>
              <a:t>数</a:t>
            </a:r>
            <a:endParaRPr sz="1000">
              <a:latin typeface="Microsoft JhengHei"/>
              <a:cs typeface="Microsoft JhengHe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29744" y="836424"/>
            <a:ext cx="6362065" cy="2340610"/>
            <a:chOff x="329744" y="836424"/>
            <a:chExt cx="6362065" cy="2340610"/>
          </a:xfrm>
        </p:grpSpPr>
        <p:sp>
          <p:nvSpPr>
            <p:cNvPr id="23" name="object 23" descr=""/>
            <p:cNvSpPr/>
            <p:nvPr/>
          </p:nvSpPr>
          <p:spPr>
            <a:xfrm>
              <a:off x="329744" y="844466"/>
              <a:ext cx="3072765" cy="64769"/>
            </a:xfrm>
            <a:custGeom>
              <a:avLst/>
              <a:gdLst/>
              <a:ahLst/>
              <a:cxnLst/>
              <a:rect l="l" t="t" r="r" b="b"/>
              <a:pathLst>
                <a:path w="3072765" h="64769">
                  <a:moveTo>
                    <a:pt x="3072249" y="64340"/>
                  </a:moveTo>
                  <a:lnTo>
                    <a:pt x="0" y="64340"/>
                  </a:lnTo>
                  <a:lnTo>
                    <a:pt x="0" y="48832"/>
                  </a:lnTo>
                  <a:lnTo>
                    <a:pt x="21768" y="11210"/>
                  </a:lnTo>
                  <a:lnTo>
                    <a:pt x="48832" y="0"/>
                  </a:lnTo>
                  <a:lnTo>
                    <a:pt x="3023416" y="0"/>
                  </a:lnTo>
                  <a:lnTo>
                    <a:pt x="3061038" y="21768"/>
                  </a:lnTo>
                  <a:lnTo>
                    <a:pt x="3072249" y="48832"/>
                  </a:lnTo>
                  <a:lnTo>
                    <a:pt x="3072249" y="64340"/>
                  </a:lnTo>
                  <a:close/>
                </a:path>
              </a:pathLst>
            </a:custGeom>
            <a:solidFill>
              <a:srgbClr val="EC48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603056" y="836424"/>
              <a:ext cx="3088640" cy="2340610"/>
            </a:xfrm>
            <a:custGeom>
              <a:avLst/>
              <a:gdLst/>
              <a:ahLst/>
              <a:cxnLst/>
              <a:rect l="l" t="t" r="r" b="b"/>
              <a:pathLst>
                <a:path w="3088640" h="2340610">
                  <a:moveTo>
                    <a:pt x="3032526" y="2340377"/>
                  </a:moveTo>
                  <a:lnTo>
                    <a:pt x="55808" y="2340377"/>
                  </a:lnTo>
                  <a:lnTo>
                    <a:pt x="47600" y="2338745"/>
                  </a:lnTo>
                  <a:lnTo>
                    <a:pt x="12811" y="2315499"/>
                  </a:lnTo>
                  <a:lnTo>
                    <a:pt x="0" y="228456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3032526" y="0"/>
                  </a:lnTo>
                  <a:lnTo>
                    <a:pt x="3075522" y="24877"/>
                  </a:lnTo>
                  <a:lnTo>
                    <a:pt x="3088334" y="55808"/>
                  </a:lnTo>
                  <a:lnTo>
                    <a:pt x="3088334" y="2284569"/>
                  </a:lnTo>
                  <a:lnTo>
                    <a:pt x="3063456" y="2327566"/>
                  </a:lnTo>
                  <a:lnTo>
                    <a:pt x="3032526" y="2340377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603056" y="836424"/>
              <a:ext cx="3088640" cy="2340610"/>
            </a:xfrm>
            <a:custGeom>
              <a:avLst/>
              <a:gdLst/>
              <a:ahLst/>
              <a:cxnLst/>
              <a:rect l="l" t="t" r="r" b="b"/>
              <a:pathLst>
                <a:path w="3088640" h="2340610">
                  <a:moveTo>
                    <a:pt x="3032525" y="2340377"/>
                  </a:moveTo>
                  <a:lnTo>
                    <a:pt x="55808" y="2340377"/>
                  </a:lnTo>
                  <a:lnTo>
                    <a:pt x="47600" y="2338745"/>
                  </a:lnTo>
                  <a:lnTo>
                    <a:pt x="12811" y="2315499"/>
                  </a:lnTo>
                  <a:lnTo>
                    <a:pt x="0" y="228456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3032525" y="0"/>
                  </a:lnTo>
                  <a:lnTo>
                    <a:pt x="3040733" y="1632"/>
                  </a:lnTo>
                  <a:lnTo>
                    <a:pt x="3056208" y="8042"/>
                  </a:lnTo>
                  <a:lnTo>
                    <a:pt x="60643" y="8042"/>
                  </a:lnTo>
                  <a:lnTo>
                    <a:pt x="56982" y="8403"/>
                  </a:lnTo>
                  <a:lnTo>
                    <a:pt x="21917" y="27145"/>
                  </a:lnTo>
                  <a:lnTo>
                    <a:pt x="8042" y="60643"/>
                  </a:lnTo>
                  <a:lnTo>
                    <a:pt x="8042" y="2279734"/>
                  </a:lnTo>
                  <a:lnTo>
                    <a:pt x="27145" y="2318459"/>
                  </a:lnTo>
                  <a:lnTo>
                    <a:pt x="59422" y="2332215"/>
                  </a:lnTo>
                  <a:lnTo>
                    <a:pt x="3056498" y="2332215"/>
                  </a:lnTo>
                  <a:lnTo>
                    <a:pt x="3040733" y="2338745"/>
                  </a:lnTo>
                  <a:lnTo>
                    <a:pt x="3032525" y="2340377"/>
                  </a:lnTo>
                  <a:close/>
                </a:path>
                <a:path w="3088640" h="2340610">
                  <a:moveTo>
                    <a:pt x="3056498" y="2332215"/>
                  </a:moveTo>
                  <a:lnTo>
                    <a:pt x="3028910" y="2332215"/>
                  </a:lnTo>
                  <a:lnTo>
                    <a:pt x="3031350" y="2331974"/>
                  </a:lnTo>
                  <a:lnTo>
                    <a:pt x="3038601" y="2330532"/>
                  </a:lnTo>
                  <a:lnTo>
                    <a:pt x="3072856" y="2304241"/>
                  </a:lnTo>
                  <a:lnTo>
                    <a:pt x="3080291" y="2279734"/>
                  </a:lnTo>
                  <a:lnTo>
                    <a:pt x="3080291" y="60643"/>
                  </a:lnTo>
                  <a:lnTo>
                    <a:pt x="3061187" y="21917"/>
                  </a:lnTo>
                  <a:lnTo>
                    <a:pt x="3027690" y="8042"/>
                  </a:lnTo>
                  <a:lnTo>
                    <a:pt x="3056318" y="8042"/>
                  </a:lnTo>
                  <a:lnTo>
                    <a:pt x="3086701" y="47600"/>
                  </a:lnTo>
                  <a:lnTo>
                    <a:pt x="3088334" y="55808"/>
                  </a:lnTo>
                  <a:lnTo>
                    <a:pt x="3088334" y="2284569"/>
                  </a:lnTo>
                  <a:lnTo>
                    <a:pt x="3086701" y="2292777"/>
                  </a:lnTo>
                  <a:lnTo>
                    <a:pt x="3080171" y="2308542"/>
                  </a:lnTo>
                  <a:lnTo>
                    <a:pt x="3075522" y="2315499"/>
                  </a:lnTo>
                  <a:lnTo>
                    <a:pt x="3063456" y="2327566"/>
                  </a:lnTo>
                  <a:lnTo>
                    <a:pt x="3056498" y="2332215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771949" y="1841741"/>
              <a:ext cx="2750820" cy="8255"/>
            </a:xfrm>
            <a:custGeom>
              <a:avLst/>
              <a:gdLst/>
              <a:ahLst/>
              <a:cxnLst/>
              <a:rect l="l" t="t" r="r" b="b"/>
              <a:pathLst>
                <a:path w="2750820" h="8255">
                  <a:moveTo>
                    <a:pt x="2750547" y="8042"/>
                  </a:moveTo>
                  <a:lnTo>
                    <a:pt x="0" y="8042"/>
                  </a:lnTo>
                  <a:lnTo>
                    <a:pt x="0" y="0"/>
                  </a:lnTo>
                  <a:lnTo>
                    <a:pt x="2750547" y="0"/>
                  </a:lnTo>
                  <a:lnTo>
                    <a:pt x="2750547" y="8042"/>
                  </a:lnTo>
                  <a:close/>
                </a:path>
              </a:pathLst>
            </a:custGeom>
            <a:solidFill>
              <a:srgbClr val="A754F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771949" y="1005317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160850" y="321701"/>
                  </a:moveTo>
                  <a:lnTo>
                    <a:pt x="121756" y="316879"/>
                  </a:lnTo>
                  <a:lnTo>
                    <a:pt x="85024" y="302709"/>
                  </a:lnTo>
                  <a:lnTo>
                    <a:pt x="52835" y="280040"/>
                  </a:lnTo>
                  <a:lnTo>
                    <a:pt x="27107" y="250214"/>
                  </a:lnTo>
                  <a:lnTo>
                    <a:pt x="9397" y="215031"/>
                  </a:lnTo>
                  <a:lnTo>
                    <a:pt x="772" y="176617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3" y="114157"/>
                  </a:lnTo>
                  <a:lnTo>
                    <a:pt x="22878" y="78164"/>
                  </a:lnTo>
                  <a:lnTo>
                    <a:pt x="47111" y="47111"/>
                  </a:lnTo>
                  <a:lnTo>
                    <a:pt x="78164" y="22878"/>
                  </a:lnTo>
                  <a:lnTo>
                    <a:pt x="114157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1"/>
                  </a:lnTo>
                  <a:lnTo>
                    <a:pt x="298822" y="78164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3"/>
                  </a:lnTo>
                  <a:lnTo>
                    <a:pt x="298822" y="243536"/>
                  </a:lnTo>
                  <a:lnTo>
                    <a:pt x="274589" y="274589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759249" y="991587"/>
            <a:ext cx="2689860" cy="751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30530">
              <a:lnSpc>
                <a:spcPct val="100000"/>
              </a:lnSpc>
              <a:spcBef>
                <a:spcPts val="130"/>
              </a:spcBef>
            </a:pPr>
            <a:r>
              <a:rPr dirty="0" sz="1500" spc="210" b="1">
                <a:solidFill>
                  <a:srgbClr val="E8D5FF"/>
                </a:solidFill>
                <a:latin typeface="Trebuchet MS"/>
                <a:cs typeface="Trebuchet MS"/>
              </a:rPr>
              <a:t>Modules</a:t>
            </a:r>
            <a:r>
              <a:rPr dirty="0" sz="1500" spc="110" b="1">
                <a:solidFill>
                  <a:srgbClr val="E8D5FF"/>
                </a:solidFill>
                <a:latin typeface="Trebuchet MS"/>
                <a:cs typeface="Trebuchet MS"/>
              </a:rPr>
              <a:t> (</a:t>
            </a:r>
            <a:r>
              <a:rPr dirty="0" sz="1750" spc="-245">
                <a:solidFill>
                  <a:srgbClr val="E8D5FF"/>
                </a:solidFill>
                <a:latin typeface="SimSun"/>
                <a:cs typeface="SimSun"/>
              </a:rPr>
              <a:t>组件库</a:t>
            </a:r>
            <a:r>
              <a:rPr dirty="0" sz="1500" spc="90" b="1">
                <a:solidFill>
                  <a:srgbClr val="E8D5FF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05500"/>
              </a:lnSpc>
              <a:spcBef>
                <a:spcPts val="1055"/>
              </a:spcBef>
            </a:pPr>
            <a:r>
              <a:rPr dirty="0" sz="850" spc="85">
                <a:solidFill>
                  <a:srgbClr val="D0D5DA"/>
                </a:solidFill>
                <a:latin typeface="Trebuchet MS"/>
                <a:cs typeface="Trebuchet MS"/>
              </a:rPr>
              <a:t>ArceOS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的核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⼼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，包含构成操作系统的所有功能组件，可根据需求选择性引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⼊</a:t>
            </a:r>
            <a:r>
              <a:rPr dirty="0" sz="1000" spc="-50">
                <a:solidFill>
                  <a:srgbClr val="D0D5DA"/>
                </a:solidFill>
                <a:latin typeface="SimSun"/>
                <a:cs typeface="SimSun"/>
              </a:rPr>
              <a:t>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823590" y="1854487"/>
            <a:ext cx="1183640" cy="115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800"/>
              </a:lnSpc>
              <a:spcBef>
                <a:spcPts val="100"/>
              </a:spcBef>
            </a:pPr>
            <a:r>
              <a:rPr dirty="0" sz="850" spc="85">
                <a:solidFill>
                  <a:srgbClr val="FFFFFF"/>
                </a:solidFill>
                <a:latin typeface="Trebuchet MS"/>
                <a:cs typeface="Trebuchet MS"/>
              </a:rPr>
              <a:t>CPU</a:t>
            </a:r>
            <a:r>
              <a:rPr dirty="0" sz="1000" spc="-120">
                <a:solidFill>
                  <a:srgbClr val="FFFFFF"/>
                </a:solidFill>
                <a:latin typeface="SimSun"/>
                <a:cs typeface="SimSun"/>
              </a:rPr>
              <a:t>架构与平台</a:t>
            </a: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⽀</a:t>
            </a:r>
            <a:r>
              <a:rPr dirty="0" sz="1000" spc="-50">
                <a:solidFill>
                  <a:srgbClr val="FFFFFF"/>
                </a:solidFill>
                <a:latin typeface="SimSun"/>
                <a:cs typeface="SimSun"/>
              </a:rPr>
              <a:t>持</a:t>
            </a:r>
            <a:r>
              <a:rPr dirty="0" sz="1000" spc="-5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1000" spc="-145">
                <a:solidFill>
                  <a:srgbClr val="FFFFFF"/>
                </a:solidFill>
                <a:latin typeface="SimSun"/>
                <a:cs typeface="SimSun"/>
              </a:rPr>
              <a:t>调度器 </a:t>
            </a: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(FIFO/RR/CFS)</a:t>
            </a:r>
            <a:r>
              <a:rPr dirty="0" sz="1000" spc="-140">
                <a:solidFill>
                  <a:srgbClr val="FFFFFF"/>
                </a:solidFill>
                <a:latin typeface="SimSun"/>
                <a:cs typeface="SimSun"/>
              </a:rPr>
              <a:t>设备驱动 </a:t>
            </a:r>
            <a:r>
              <a:rPr dirty="0" sz="850" spc="-10">
                <a:solidFill>
                  <a:srgbClr val="FFFFFF"/>
                </a:solidFill>
                <a:latin typeface="Trebuchet MS"/>
                <a:cs typeface="Trebuchet MS"/>
              </a:rPr>
              <a:t>(VirtIO)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000" spc="-140">
                <a:solidFill>
                  <a:srgbClr val="FFFFFF"/>
                </a:solidFill>
                <a:latin typeface="SimSun"/>
                <a:cs typeface="SimSun"/>
              </a:rPr>
              <a:t>络协议栈 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(smoltcp)</a:t>
            </a:r>
            <a:endParaRPr sz="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000" spc="-120">
                <a:solidFill>
                  <a:srgbClr val="FFFFFF"/>
                </a:solidFill>
                <a:latin typeface="SimSun"/>
                <a:cs typeface="SimSun"/>
              </a:rPr>
              <a:t>同步与互</a:t>
            </a: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斥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原语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611098" y="836424"/>
            <a:ext cx="6362065" cy="2340610"/>
            <a:chOff x="3611098" y="836424"/>
            <a:chExt cx="6362065" cy="2340610"/>
          </a:xfrm>
        </p:grpSpPr>
        <p:sp>
          <p:nvSpPr>
            <p:cNvPr id="31" name="object 31" descr=""/>
            <p:cNvSpPr/>
            <p:nvPr/>
          </p:nvSpPr>
          <p:spPr>
            <a:xfrm>
              <a:off x="3611098" y="844466"/>
              <a:ext cx="3072765" cy="64769"/>
            </a:xfrm>
            <a:custGeom>
              <a:avLst/>
              <a:gdLst/>
              <a:ahLst/>
              <a:cxnLst/>
              <a:rect l="l" t="t" r="r" b="b"/>
              <a:pathLst>
                <a:path w="3072765" h="64769">
                  <a:moveTo>
                    <a:pt x="3072248" y="64340"/>
                  </a:moveTo>
                  <a:lnTo>
                    <a:pt x="0" y="64340"/>
                  </a:lnTo>
                  <a:lnTo>
                    <a:pt x="0" y="48832"/>
                  </a:lnTo>
                  <a:lnTo>
                    <a:pt x="21768" y="11210"/>
                  </a:lnTo>
                  <a:lnTo>
                    <a:pt x="48832" y="0"/>
                  </a:lnTo>
                  <a:lnTo>
                    <a:pt x="3023416" y="0"/>
                  </a:lnTo>
                  <a:lnTo>
                    <a:pt x="3061038" y="21768"/>
                  </a:lnTo>
                  <a:lnTo>
                    <a:pt x="3072248" y="64340"/>
                  </a:lnTo>
                  <a:close/>
                </a:path>
              </a:pathLst>
            </a:custGeom>
            <a:solidFill>
              <a:srgbClr val="A754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84411" y="836424"/>
              <a:ext cx="3088640" cy="2340610"/>
            </a:xfrm>
            <a:custGeom>
              <a:avLst/>
              <a:gdLst/>
              <a:ahLst/>
              <a:cxnLst/>
              <a:rect l="l" t="t" r="r" b="b"/>
              <a:pathLst>
                <a:path w="3088640" h="2340610">
                  <a:moveTo>
                    <a:pt x="3032526" y="2340377"/>
                  </a:moveTo>
                  <a:lnTo>
                    <a:pt x="55808" y="2340377"/>
                  </a:lnTo>
                  <a:lnTo>
                    <a:pt x="47600" y="2338745"/>
                  </a:lnTo>
                  <a:lnTo>
                    <a:pt x="12811" y="2315499"/>
                  </a:lnTo>
                  <a:lnTo>
                    <a:pt x="0" y="228456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3032526" y="0"/>
                  </a:lnTo>
                  <a:lnTo>
                    <a:pt x="3075522" y="24877"/>
                  </a:lnTo>
                  <a:lnTo>
                    <a:pt x="3088334" y="55808"/>
                  </a:lnTo>
                  <a:lnTo>
                    <a:pt x="3088334" y="2284569"/>
                  </a:lnTo>
                  <a:lnTo>
                    <a:pt x="3063456" y="2327566"/>
                  </a:lnTo>
                  <a:lnTo>
                    <a:pt x="3032526" y="2340377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84411" y="836424"/>
              <a:ext cx="3088640" cy="2340610"/>
            </a:xfrm>
            <a:custGeom>
              <a:avLst/>
              <a:gdLst/>
              <a:ahLst/>
              <a:cxnLst/>
              <a:rect l="l" t="t" r="r" b="b"/>
              <a:pathLst>
                <a:path w="3088640" h="2340610">
                  <a:moveTo>
                    <a:pt x="3032525" y="2340377"/>
                  </a:moveTo>
                  <a:lnTo>
                    <a:pt x="55808" y="2340377"/>
                  </a:lnTo>
                  <a:lnTo>
                    <a:pt x="47600" y="2338745"/>
                  </a:lnTo>
                  <a:lnTo>
                    <a:pt x="12811" y="2315499"/>
                  </a:lnTo>
                  <a:lnTo>
                    <a:pt x="0" y="228456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3032525" y="0"/>
                  </a:lnTo>
                  <a:lnTo>
                    <a:pt x="3040733" y="1632"/>
                  </a:lnTo>
                  <a:lnTo>
                    <a:pt x="3056208" y="8042"/>
                  </a:lnTo>
                  <a:lnTo>
                    <a:pt x="60643" y="8042"/>
                  </a:lnTo>
                  <a:lnTo>
                    <a:pt x="56982" y="8403"/>
                  </a:lnTo>
                  <a:lnTo>
                    <a:pt x="21916" y="27145"/>
                  </a:lnTo>
                  <a:lnTo>
                    <a:pt x="8042" y="60643"/>
                  </a:lnTo>
                  <a:lnTo>
                    <a:pt x="8042" y="2279734"/>
                  </a:lnTo>
                  <a:lnTo>
                    <a:pt x="27145" y="2318459"/>
                  </a:lnTo>
                  <a:lnTo>
                    <a:pt x="59422" y="2332215"/>
                  </a:lnTo>
                  <a:lnTo>
                    <a:pt x="3056498" y="2332215"/>
                  </a:lnTo>
                  <a:lnTo>
                    <a:pt x="3040733" y="2338745"/>
                  </a:lnTo>
                  <a:lnTo>
                    <a:pt x="3032525" y="2340377"/>
                  </a:lnTo>
                  <a:close/>
                </a:path>
                <a:path w="3088640" h="2340610">
                  <a:moveTo>
                    <a:pt x="3056498" y="2332215"/>
                  </a:moveTo>
                  <a:lnTo>
                    <a:pt x="3028911" y="2332215"/>
                  </a:lnTo>
                  <a:lnTo>
                    <a:pt x="3031351" y="2331974"/>
                  </a:lnTo>
                  <a:lnTo>
                    <a:pt x="3038601" y="2330532"/>
                  </a:lnTo>
                  <a:lnTo>
                    <a:pt x="3072855" y="2304241"/>
                  </a:lnTo>
                  <a:lnTo>
                    <a:pt x="3080290" y="2279734"/>
                  </a:lnTo>
                  <a:lnTo>
                    <a:pt x="3080290" y="60643"/>
                  </a:lnTo>
                  <a:lnTo>
                    <a:pt x="3061187" y="21917"/>
                  </a:lnTo>
                  <a:lnTo>
                    <a:pt x="3027690" y="8042"/>
                  </a:lnTo>
                  <a:lnTo>
                    <a:pt x="3056318" y="8042"/>
                  </a:lnTo>
                  <a:lnTo>
                    <a:pt x="3086701" y="47600"/>
                  </a:lnTo>
                  <a:lnTo>
                    <a:pt x="3088334" y="55808"/>
                  </a:lnTo>
                  <a:lnTo>
                    <a:pt x="3088334" y="2284569"/>
                  </a:lnTo>
                  <a:lnTo>
                    <a:pt x="3086701" y="2292777"/>
                  </a:lnTo>
                  <a:lnTo>
                    <a:pt x="3080171" y="2308542"/>
                  </a:lnTo>
                  <a:lnTo>
                    <a:pt x="3075522" y="2315499"/>
                  </a:lnTo>
                  <a:lnTo>
                    <a:pt x="3063456" y="2327566"/>
                  </a:lnTo>
                  <a:lnTo>
                    <a:pt x="3056498" y="2332215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053304" y="1841741"/>
              <a:ext cx="2750820" cy="8255"/>
            </a:xfrm>
            <a:custGeom>
              <a:avLst/>
              <a:gdLst/>
              <a:ahLst/>
              <a:cxnLst/>
              <a:rect l="l" t="t" r="r" b="b"/>
              <a:pathLst>
                <a:path w="2750820" h="8255">
                  <a:moveTo>
                    <a:pt x="2750547" y="8042"/>
                  </a:moveTo>
                  <a:lnTo>
                    <a:pt x="0" y="8042"/>
                  </a:lnTo>
                  <a:lnTo>
                    <a:pt x="0" y="0"/>
                  </a:lnTo>
                  <a:lnTo>
                    <a:pt x="2750547" y="0"/>
                  </a:lnTo>
                  <a:lnTo>
                    <a:pt x="2750547" y="8042"/>
                  </a:lnTo>
                  <a:close/>
                </a:path>
              </a:pathLst>
            </a:custGeom>
            <a:solidFill>
              <a:srgbClr val="E9B308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53304" y="1005317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160850" y="321701"/>
                  </a:moveTo>
                  <a:lnTo>
                    <a:pt x="121757" y="316879"/>
                  </a:lnTo>
                  <a:lnTo>
                    <a:pt x="85024" y="302709"/>
                  </a:lnTo>
                  <a:lnTo>
                    <a:pt x="52835" y="280040"/>
                  </a:lnTo>
                  <a:lnTo>
                    <a:pt x="27106" y="250214"/>
                  </a:lnTo>
                  <a:lnTo>
                    <a:pt x="9397" y="215031"/>
                  </a:lnTo>
                  <a:lnTo>
                    <a:pt x="772" y="176617"/>
                  </a:lnTo>
                  <a:lnTo>
                    <a:pt x="0" y="160850"/>
                  </a:lnTo>
                  <a:lnTo>
                    <a:pt x="192" y="152948"/>
                  </a:lnTo>
                  <a:lnTo>
                    <a:pt x="6923" y="114157"/>
                  </a:lnTo>
                  <a:lnTo>
                    <a:pt x="22877" y="78164"/>
                  </a:lnTo>
                  <a:lnTo>
                    <a:pt x="47111" y="47111"/>
                  </a:lnTo>
                  <a:lnTo>
                    <a:pt x="78163" y="22878"/>
                  </a:lnTo>
                  <a:lnTo>
                    <a:pt x="114156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1"/>
                  </a:lnTo>
                  <a:lnTo>
                    <a:pt x="298822" y="78164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3"/>
                  </a:lnTo>
                  <a:lnTo>
                    <a:pt x="298822" y="243536"/>
                  </a:lnTo>
                  <a:lnTo>
                    <a:pt x="274589" y="274589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E9B30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040605" y="991587"/>
            <a:ext cx="2689860" cy="751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30530">
              <a:lnSpc>
                <a:spcPct val="100000"/>
              </a:lnSpc>
              <a:spcBef>
                <a:spcPts val="130"/>
              </a:spcBef>
            </a:pPr>
            <a:r>
              <a:rPr dirty="0" sz="1500" spc="225" b="1">
                <a:solidFill>
                  <a:srgbClr val="FEF08A"/>
                </a:solidFill>
                <a:latin typeface="Trebuchet MS"/>
                <a:cs typeface="Trebuchet MS"/>
              </a:rPr>
              <a:t>Apps</a:t>
            </a:r>
            <a:r>
              <a:rPr dirty="0" sz="1500" spc="110" b="1">
                <a:solidFill>
                  <a:srgbClr val="FEF08A"/>
                </a:solidFill>
                <a:latin typeface="Trebuchet MS"/>
                <a:cs typeface="Trebuchet MS"/>
              </a:rPr>
              <a:t> (</a:t>
            </a:r>
            <a:r>
              <a:rPr dirty="0" sz="1750" spc="-245">
                <a:solidFill>
                  <a:srgbClr val="FEF08A"/>
                </a:solidFill>
                <a:latin typeface="SimSun"/>
                <a:cs typeface="SimSun"/>
              </a:rPr>
              <a:t>应</a:t>
            </a:r>
            <a:r>
              <a:rPr dirty="0" sz="1750" spc="-245">
                <a:solidFill>
                  <a:srgbClr val="FEF08A"/>
                </a:solidFill>
                <a:latin typeface="Microsoft JhengHei"/>
                <a:cs typeface="Microsoft JhengHei"/>
              </a:rPr>
              <a:t>⽤</a:t>
            </a:r>
            <a:r>
              <a:rPr dirty="0" sz="1750" spc="-245">
                <a:solidFill>
                  <a:srgbClr val="FEF08A"/>
                </a:solidFill>
                <a:latin typeface="SimSun"/>
                <a:cs typeface="SimSun"/>
              </a:rPr>
              <a:t>程序</a:t>
            </a:r>
            <a:r>
              <a:rPr dirty="0" sz="1500" spc="90" b="1">
                <a:solidFill>
                  <a:srgbClr val="FEF08A"/>
                </a:solidFill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  <a:p>
            <a:pPr marL="12700" marR="5080">
              <a:lnSpc>
                <a:spcPct val="105500"/>
              </a:lnSpc>
              <a:spcBef>
                <a:spcPts val="1055"/>
              </a:spcBef>
            </a:pP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位于最顶层，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是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最终运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⾏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在</a:t>
            </a:r>
            <a:r>
              <a:rPr dirty="0" sz="850" spc="85">
                <a:solidFill>
                  <a:srgbClr val="D0D5DA"/>
                </a:solidFill>
                <a:latin typeface="Trebuchet MS"/>
                <a:cs typeface="Trebuchet MS"/>
              </a:rPr>
              <a:t>ArceOS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内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核之上的应</a:t>
            </a:r>
            <a:r>
              <a:rPr dirty="0" sz="1000" spc="-120">
                <a:solidFill>
                  <a:srgbClr val="D0D5DA"/>
                </a:solidFill>
                <a:latin typeface="Microsoft JhengHei"/>
                <a:cs typeface="Microsoft JhengHei"/>
              </a:rPr>
              <a:t>⽤</a:t>
            </a:r>
            <a:r>
              <a:rPr dirty="0" sz="1000" spc="-50">
                <a:solidFill>
                  <a:srgbClr val="D0D5DA"/>
                </a:solidFill>
                <a:latin typeface="SimSun"/>
                <a:cs typeface="SimSun"/>
              </a:rPr>
              <a:t>程</a:t>
            </a:r>
            <a:r>
              <a:rPr dirty="0" sz="1000" spc="-85">
                <a:solidFill>
                  <a:srgbClr val="D0D5DA"/>
                </a:solidFill>
                <a:latin typeface="SimSun"/>
                <a:cs typeface="SimSun"/>
              </a:rPr>
              <a:t>序。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104945" y="1926999"/>
            <a:ext cx="58864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20">
                <a:solidFill>
                  <a:srgbClr val="FFFFFF"/>
                </a:solidFill>
                <a:latin typeface="SimSun"/>
                <a:cs typeface="SimSun"/>
              </a:rPr>
              <a:t>命令</a:t>
            </a: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⾏⼯</a:t>
            </a:r>
            <a:r>
              <a:rPr dirty="0" sz="1000" spc="-50">
                <a:solidFill>
                  <a:srgbClr val="FFFFFF"/>
                </a:solidFill>
                <a:latin typeface="SimSun"/>
                <a:cs typeface="SimSun"/>
              </a:rPr>
              <a:t>具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104945" y="2152189"/>
            <a:ext cx="70104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⽂</a:t>
            </a: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件系统服务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104945" y="2377381"/>
            <a:ext cx="4762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20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000" spc="-100">
                <a:solidFill>
                  <a:srgbClr val="FFFFFF"/>
                </a:solidFill>
                <a:latin typeface="SimSun"/>
                <a:cs typeface="SimSun"/>
              </a:rPr>
              <a:t>络服务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104945" y="2602572"/>
            <a:ext cx="814069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10">
                <a:solidFill>
                  <a:srgbClr val="FFFFFF"/>
                </a:solidFill>
                <a:latin typeface="SimSun"/>
                <a:cs typeface="SimSun"/>
              </a:rPr>
              <a:t>系统监控与调试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844466"/>
            <a:ext cx="10294620" cy="5348605"/>
            <a:chOff x="0" y="844466"/>
            <a:chExt cx="10294620" cy="5348605"/>
          </a:xfrm>
        </p:grpSpPr>
        <p:sp>
          <p:nvSpPr>
            <p:cNvPr id="42" name="object 42" descr=""/>
            <p:cNvSpPr/>
            <p:nvPr/>
          </p:nvSpPr>
          <p:spPr>
            <a:xfrm>
              <a:off x="6892453" y="844466"/>
              <a:ext cx="3072765" cy="64769"/>
            </a:xfrm>
            <a:custGeom>
              <a:avLst/>
              <a:gdLst/>
              <a:ahLst/>
              <a:cxnLst/>
              <a:rect l="l" t="t" r="r" b="b"/>
              <a:pathLst>
                <a:path w="3072765" h="64769">
                  <a:moveTo>
                    <a:pt x="3072248" y="64340"/>
                  </a:moveTo>
                  <a:lnTo>
                    <a:pt x="0" y="64340"/>
                  </a:lnTo>
                  <a:lnTo>
                    <a:pt x="0" y="48832"/>
                  </a:lnTo>
                  <a:lnTo>
                    <a:pt x="21768" y="11210"/>
                  </a:lnTo>
                  <a:lnTo>
                    <a:pt x="48832" y="0"/>
                  </a:lnTo>
                  <a:lnTo>
                    <a:pt x="3023416" y="0"/>
                  </a:lnTo>
                  <a:lnTo>
                    <a:pt x="3061038" y="21768"/>
                  </a:lnTo>
                  <a:lnTo>
                    <a:pt x="3072248" y="64340"/>
                  </a:lnTo>
                  <a:close/>
                </a:path>
              </a:pathLst>
            </a:custGeom>
            <a:solidFill>
              <a:srgbClr val="E9B30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128413"/>
              <a:ext cx="10294447" cy="643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94447" cy="64340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682" y="227031"/>
            <a:ext cx="3032125" cy="4330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50" spc="345" b="1"/>
              <a:t>ArceOS</a:t>
            </a:r>
            <a:r>
              <a:rPr dirty="0" sz="2650" spc="-320">
                <a:latin typeface="SimSun"/>
                <a:cs typeface="SimSun"/>
              </a:rPr>
              <a:t>的多架构</a:t>
            </a:r>
            <a:r>
              <a:rPr dirty="0" sz="2650" spc="-320">
                <a:latin typeface="Microsoft JhengHei"/>
                <a:cs typeface="Microsoft JhengHei"/>
              </a:rPr>
              <a:t>⽀</a:t>
            </a:r>
            <a:r>
              <a:rPr dirty="0" sz="2650" spc="-425">
                <a:latin typeface="SimSun"/>
                <a:cs typeface="SimSun"/>
              </a:rPr>
              <a:t>持</a:t>
            </a:r>
            <a:endParaRPr sz="265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9001" y="826940"/>
            <a:ext cx="834072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采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与硬件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⽆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关的设计原则，实现了对多种主流</a:t>
            </a:r>
            <a:r>
              <a:rPr dirty="0" sz="1250" spc="95">
                <a:solidFill>
                  <a:srgbClr val="FFFFFF"/>
                </a:solidFill>
                <a:latin typeface="Trebuchet MS"/>
                <a:cs typeface="Trebuchet MS"/>
              </a:rPr>
              <a:t>CPU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架构的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⽀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持，使操作系统能够轻松移植到不同硬件平台。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0696575" cy="7077709"/>
            <a:chOff x="0" y="0"/>
            <a:chExt cx="10696575" cy="7077709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701" y="2806845"/>
              <a:ext cx="9651044" cy="1608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0244" y="3015951"/>
              <a:ext cx="4021268" cy="201867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3812" y="0"/>
              <a:ext cx="2412761" cy="16085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5066798"/>
              <a:ext cx="1367231" cy="2010634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21701" y="1294848"/>
              <a:ext cx="3056255" cy="1254760"/>
            </a:xfrm>
            <a:custGeom>
              <a:avLst/>
              <a:gdLst/>
              <a:ahLst/>
              <a:cxnLst/>
              <a:rect l="l" t="t" r="r" b="b"/>
              <a:pathLst>
                <a:path w="3056254" h="1254760">
                  <a:moveTo>
                    <a:pt x="2996048" y="1254635"/>
                  </a:moveTo>
                  <a:lnTo>
                    <a:pt x="60115" y="1254635"/>
                  </a:lnTo>
                  <a:lnTo>
                    <a:pt x="55931" y="1254223"/>
                  </a:lnTo>
                  <a:lnTo>
                    <a:pt x="15857" y="1232803"/>
                  </a:lnTo>
                  <a:lnTo>
                    <a:pt x="0" y="1194519"/>
                  </a:lnTo>
                  <a:lnTo>
                    <a:pt x="0" y="1190295"/>
                  </a:lnTo>
                  <a:lnTo>
                    <a:pt x="0" y="60115"/>
                  </a:lnTo>
                  <a:lnTo>
                    <a:pt x="15857" y="21831"/>
                  </a:lnTo>
                  <a:lnTo>
                    <a:pt x="55931" y="412"/>
                  </a:lnTo>
                  <a:lnTo>
                    <a:pt x="60115" y="0"/>
                  </a:lnTo>
                  <a:lnTo>
                    <a:pt x="2996048" y="0"/>
                  </a:lnTo>
                  <a:lnTo>
                    <a:pt x="3034331" y="15857"/>
                  </a:lnTo>
                  <a:lnTo>
                    <a:pt x="3055751" y="55931"/>
                  </a:lnTo>
                  <a:lnTo>
                    <a:pt x="3056164" y="60115"/>
                  </a:lnTo>
                  <a:lnTo>
                    <a:pt x="3056164" y="1194519"/>
                  </a:lnTo>
                  <a:lnTo>
                    <a:pt x="3040306" y="1232803"/>
                  </a:lnTo>
                  <a:lnTo>
                    <a:pt x="3000232" y="1254223"/>
                  </a:lnTo>
                  <a:lnTo>
                    <a:pt x="2996048" y="125463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2552" y="1455699"/>
              <a:ext cx="386080" cy="386080"/>
            </a:xfrm>
            <a:custGeom>
              <a:avLst/>
              <a:gdLst/>
              <a:ahLst/>
              <a:cxnLst/>
              <a:rect l="l" t="t" r="r" b="b"/>
              <a:pathLst>
                <a:path w="386080" h="386080">
                  <a:moveTo>
                    <a:pt x="193020" y="386041"/>
                  </a:moveTo>
                  <a:lnTo>
                    <a:pt x="146109" y="380255"/>
                  </a:lnTo>
                  <a:lnTo>
                    <a:pt x="102030" y="363251"/>
                  </a:lnTo>
                  <a:lnTo>
                    <a:pt x="63403" y="336048"/>
                  </a:lnTo>
                  <a:lnTo>
                    <a:pt x="32529" y="300257"/>
                  </a:lnTo>
                  <a:lnTo>
                    <a:pt x="11278" y="258036"/>
                  </a:lnTo>
                  <a:lnTo>
                    <a:pt x="927" y="211940"/>
                  </a:lnTo>
                  <a:lnTo>
                    <a:pt x="0" y="193020"/>
                  </a:lnTo>
                  <a:lnTo>
                    <a:pt x="231" y="183538"/>
                  </a:lnTo>
                  <a:lnTo>
                    <a:pt x="8309" y="136989"/>
                  </a:lnTo>
                  <a:lnTo>
                    <a:pt x="27454" y="93797"/>
                  </a:lnTo>
                  <a:lnTo>
                    <a:pt x="56534" y="56534"/>
                  </a:lnTo>
                  <a:lnTo>
                    <a:pt x="93797" y="27454"/>
                  </a:lnTo>
                  <a:lnTo>
                    <a:pt x="136989" y="8309"/>
                  </a:lnTo>
                  <a:lnTo>
                    <a:pt x="183538" y="231"/>
                  </a:lnTo>
                  <a:lnTo>
                    <a:pt x="193020" y="0"/>
                  </a:lnTo>
                  <a:lnTo>
                    <a:pt x="202503" y="231"/>
                  </a:lnTo>
                  <a:lnTo>
                    <a:pt x="249052" y="8309"/>
                  </a:lnTo>
                  <a:lnTo>
                    <a:pt x="292244" y="27454"/>
                  </a:lnTo>
                  <a:lnTo>
                    <a:pt x="329507" y="56534"/>
                  </a:lnTo>
                  <a:lnTo>
                    <a:pt x="358587" y="93797"/>
                  </a:lnTo>
                  <a:lnTo>
                    <a:pt x="377732" y="136989"/>
                  </a:lnTo>
                  <a:lnTo>
                    <a:pt x="385809" y="183538"/>
                  </a:lnTo>
                  <a:lnTo>
                    <a:pt x="386041" y="193020"/>
                  </a:lnTo>
                  <a:lnTo>
                    <a:pt x="385809" y="202503"/>
                  </a:lnTo>
                  <a:lnTo>
                    <a:pt x="377732" y="249052"/>
                  </a:lnTo>
                  <a:lnTo>
                    <a:pt x="358587" y="292243"/>
                  </a:lnTo>
                  <a:lnTo>
                    <a:pt x="329507" y="329507"/>
                  </a:lnTo>
                  <a:lnTo>
                    <a:pt x="292244" y="358587"/>
                  </a:lnTo>
                  <a:lnTo>
                    <a:pt x="249052" y="377732"/>
                  </a:lnTo>
                  <a:lnTo>
                    <a:pt x="202503" y="385809"/>
                  </a:lnTo>
                  <a:lnTo>
                    <a:pt x="193020" y="386041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309001" y="2970051"/>
            <a:ext cx="137668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45">
                <a:solidFill>
                  <a:srgbClr val="FEF08A"/>
                </a:solidFill>
                <a:latin typeface="SimSun"/>
                <a:cs typeface="SimSun"/>
              </a:rPr>
              <a:t>跨架构设计</a:t>
            </a:r>
            <a:r>
              <a:rPr dirty="0" sz="1750" spc="-245">
                <a:solidFill>
                  <a:srgbClr val="FEF08A"/>
                </a:solidFill>
                <a:latin typeface="Microsoft JhengHei"/>
                <a:cs typeface="Microsoft JhengHei"/>
              </a:rPr>
              <a:t>⽅</a:t>
            </a:r>
            <a:r>
              <a:rPr dirty="0" sz="1750" spc="-90">
                <a:solidFill>
                  <a:srgbClr val="FEF08A"/>
                </a:solidFill>
                <a:latin typeface="SimSun"/>
                <a:cs typeface="SimSun"/>
              </a:rPr>
              <a:t>法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05511" y="3362077"/>
            <a:ext cx="4529455" cy="128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将硬件相关代码（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如中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断处理、内存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⻚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表管理、设备初始化）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硬件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⽆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关的操作</a:t>
            </a: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系统逻辑分离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65200"/>
              </a:lnSpc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通过定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义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统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⼀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的抽象接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⼝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，使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层操作系统服务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可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以在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不同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硬件平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台上⽆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缝运</a:t>
            </a:r>
            <a:r>
              <a:rPr dirty="0" sz="1150" spc="-14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底层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只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需针对特定硬件实现相应的接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⼝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⼤⼤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提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⾼了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代码复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50">
                <a:solidFill>
                  <a:srgbClr val="FFFFFF"/>
                </a:solidFill>
                <a:latin typeface="SimSun"/>
                <a:cs typeface="SimSun"/>
              </a:rPr>
              <a:t>率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这种设计使得将</a:t>
            </a:r>
            <a:r>
              <a:rPr dirty="0" sz="1000" spc="8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移植到新的硬件平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台变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得更加容</a:t>
            </a:r>
            <a:r>
              <a:rPr dirty="0" sz="1150" spc="-50">
                <a:solidFill>
                  <a:srgbClr val="FFFFFF"/>
                </a:solidFill>
                <a:latin typeface="Microsoft JhengHei"/>
                <a:cs typeface="Microsoft JhengHei"/>
              </a:rPr>
              <a:t>易</a:t>
            </a:r>
            <a:endParaRPr sz="1150">
              <a:latin typeface="Microsoft JhengHei"/>
              <a:cs typeface="Microsoft JhengHe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2404" y="1507339"/>
            <a:ext cx="78422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10" b="1">
                <a:solidFill>
                  <a:srgbClr val="FFFFFF"/>
                </a:solidFill>
                <a:latin typeface="Trebuchet MS"/>
                <a:cs typeface="Trebuchet MS"/>
              </a:rPr>
              <a:t>x86_64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69852" y="1893927"/>
            <a:ext cx="2631440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⼴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泛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应⽤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于桌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⾯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和服务器领域，提供成熟的虚拟化和硬件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⽀</a:t>
            </a:r>
            <a:r>
              <a:rPr dirty="0" sz="1250" spc="-85">
                <a:solidFill>
                  <a:srgbClr val="FFFFFF"/>
                </a:solidFill>
                <a:latin typeface="SimSun"/>
                <a:cs typeface="SimSun"/>
              </a:rPr>
              <a:t>持。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619141" y="1294848"/>
            <a:ext cx="3056255" cy="1254760"/>
            <a:chOff x="3619141" y="1294848"/>
            <a:chExt cx="3056255" cy="1254760"/>
          </a:xfrm>
        </p:grpSpPr>
        <p:sp>
          <p:nvSpPr>
            <p:cNvPr id="17" name="object 17" descr=""/>
            <p:cNvSpPr/>
            <p:nvPr/>
          </p:nvSpPr>
          <p:spPr>
            <a:xfrm>
              <a:off x="3619141" y="1294848"/>
              <a:ext cx="3056255" cy="1254760"/>
            </a:xfrm>
            <a:custGeom>
              <a:avLst/>
              <a:gdLst/>
              <a:ahLst/>
              <a:cxnLst/>
              <a:rect l="l" t="t" r="r" b="b"/>
              <a:pathLst>
                <a:path w="3056254" h="1254760">
                  <a:moveTo>
                    <a:pt x="2996047" y="1254635"/>
                  </a:moveTo>
                  <a:lnTo>
                    <a:pt x="60115" y="1254635"/>
                  </a:lnTo>
                  <a:lnTo>
                    <a:pt x="55931" y="1254223"/>
                  </a:lnTo>
                  <a:lnTo>
                    <a:pt x="15857" y="1232803"/>
                  </a:lnTo>
                  <a:lnTo>
                    <a:pt x="0" y="1194519"/>
                  </a:lnTo>
                  <a:lnTo>
                    <a:pt x="0" y="1190295"/>
                  </a:lnTo>
                  <a:lnTo>
                    <a:pt x="0" y="60115"/>
                  </a:lnTo>
                  <a:lnTo>
                    <a:pt x="15857" y="21831"/>
                  </a:lnTo>
                  <a:lnTo>
                    <a:pt x="55931" y="412"/>
                  </a:lnTo>
                  <a:lnTo>
                    <a:pt x="60115" y="0"/>
                  </a:lnTo>
                  <a:lnTo>
                    <a:pt x="2996047" y="0"/>
                  </a:lnTo>
                  <a:lnTo>
                    <a:pt x="3034331" y="15857"/>
                  </a:lnTo>
                  <a:lnTo>
                    <a:pt x="3055751" y="55931"/>
                  </a:lnTo>
                  <a:lnTo>
                    <a:pt x="3056164" y="60115"/>
                  </a:lnTo>
                  <a:lnTo>
                    <a:pt x="3056164" y="1194519"/>
                  </a:lnTo>
                  <a:lnTo>
                    <a:pt x="3040306" y="1232803"/>
                  </a:lnTo>
                  <a:lnTo>
                    <a:pt x="3000231" y="1254223"/>
                  </a:lnTo>
                  <a:lnTo>
                    <a:pt x="2996047" y="125463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779992" y="1455699"/>
              <a:ext cx="386080" cy="386080"/>
            </a:xfrm>
            <a:custGeom>
              <a:avLst/>
              <a:gdLst/>
              <a:ahLst/>
              <a:cxnLst/>
              <a:rect l="l" t="t" r="r" b="b"/>
              <a:pathLst>
                <a:path w="386079" h="386080">
                  <a:moveTo>
                    <a:pt x="193020" y="386041"/>
                  </a:moveTo>
                  <a:lnTo>
                    <a:pt x="146108" y="380255"/>
                  </a:lnTo>
                  <a:lnTo>
                    <a:pt x="102030" y="363251"/>
                  </a:lnTo>
                  <a:lnTo>
                    <a:pt x="63403" y="336048"/>
                  </a:lnTo>
                  <a:lnTo>
                    <a:pt x="32529" y="300257"/>
                  </a:lnTo>
                  <a:lnTo>
                    <a:pt x="11277" y="258036"/>
                  </a:lnTo>
                  <a:lnTo>
                    <a:pt x="926" y="211940"/>
                  </a:lnTo>
                  <a:lnTo>
                    <a:pt x="0" y="193020"/>
                  </a:lnTo>
                  <a:lnTo>
                    <a:pt x="231" y="183538"/>
                  </a:lnTo>
                  <a:lnTo>
                    <a:pt x="8308" y="136989"/>
                  </a:lnTo>
                  <a:lnTo>
                    <a:pt x="27454" y="93797"/>
                  </a:lnTo>
                  <a:lnTo>
                    <a:pt x="56534" y="56534"/>
                  </a:lnTo>
                  <a:lnTo>
                    <a:pt x="93797" y="27454"/>
                  </a:lnTo>
                  <a:lnTo>
                    <a:pt x="136988" y="8309"/>
                  </a:lnTo>
                  <a:lnTo>
                    <a:pt x="183538" y="231"/>
                  </a:lnTo>
                  <a:lnTo>
                    <a:pt x="193020" y="0"/>
                  </a:lnTo>
                  <a:lnTo>
                    <a:pt x="202503" y="231"/>
                  </a:lnTo>
                  <a:lnTo>
                    <a:pt x="249052" y="8309"/>
                  </a:lnTo>
                  <a:lnTo>
                    <a:pt x="292243" y="27454"/>
                  </a:lnTo>
                  <a:lnTo>
                    <a:pt x="329506" y="56534"/>
                  </a:lnTo>
                  <a:lnTo>
                    <a:pt x="358586" y="93797"/>
                  </a:lnTo>
                  <a:lnTo>
                    <a:pt x="377731" y="136989"/>
                  </a:lnTo>
                  <a:lnTo>
                    <a:pt x="385809" y="183538"/>
                  </a:lnTo>
                  <a:lnTo>
                    <a:pt x="386041" y="193020"/>
                  </a:lnTo>
                  <a:lnTo>
                    <a:pt x="385809" y="202503"/>
                  </a:lnTo>
                  <a:lnTo>
                    <a:pt x="377731" y="249052"/>
                  </a:lnTo>
                  <a:lnTo>
                    <a:pt x="358586" y="292243"/>
                  </a:lnTo>
                  <a:lnTo>
                    <a:pt x="329506" y="329507"/>
                  </a:lnTo>
                  <a:lnTo>
                    <a:pt x="292243" y="358587"/>
                  </a:lnTo>
                  <a:lnTo>
                    <a:pt x="249052" y="377732"/>
                  </a:lnTo>
                  <a:lnTo>
                    <a:pt x="202503" y="385809"/>
                  </a:lnTo>
                  <a:lnTo>
                    <a:pt x="193020" y="386041"/>
                  </a:lnTo>
                  <a:close/>
                </a:path>
              </a:pathLst>
            </a:custGeom>
            <a:solidFill>
              <a:srgbClr val="21C45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249844" y="1507339"/>
            <a:ext cx="81089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45" b="1">
                <a:solidFill>
                  <a:srgbClr val="FFFFFF"/>
                </a:solidFill>
                <a:latin typeface="Trebuchet MS"/>
                <a:cs typeface="Trebuchet MS"/>
              </a:rPr>
              <a:t>riscv64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767292" y="1893927"/>
            <a:ext cx="2631440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开源指令集架构，在物联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和嵌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⼊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式领域发展迅速，提供灵活的硬件实现。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916581" y="1294848"/>
            <a:ext cx="3056255" cy="1254760"/>
            <a:chOff x="6916581" y="1294848"/>
            <a:chExt cx="3056255" cy="1254760"/>
          </a:xfrm>
        </p:grpSpPr>
        <p:sp>
          <p:nvSpPr>
            <p:cNvPr id="22" name="object 22" descr=""/>
            <p:cNvSpPr/>
            <p:nvPr/>
          </p:nvSpPr>
          <p:spPr>
            <a:xfrm>
              <a:off x="6916581" y="1294848"/>
              <a:ext cx="3056255" cy="1254760"/>
            </a:xfrm>
            <a:custGeom>
              <a:avLst/>
              <a:gdLst/>
              <a:ahLst/>
              <a:cxnLst/>
              <a:rect l="l" t="t" r="r" b="b"/>
              <a:pathLst>
                <a:path w="3056254" h="1254760">
                  <a:moveTo>
                    <a:pt x="2996048" y="1254635"/>
                  </a:moveTo>
                  <a:lnTo>
                    <a:pt x="60115" y="1254635"/>
                  </a:lnTo>
                  <a:lnTo>
                    <a:pt x="55931" y="1254223"/>
                  </a:lnTo>
                  <a:lnTo>
                    <a:pt x="15856" y="1232803"/>
                  </a:lnTo>
                  <a:lnTo>
                    <a:pt x="0" y="1194519"/>
                  </a:lnTo>
                  <a:lnTo>
                    <a:pt x="0" y="1190295"/>
                  </a:lnTo>
                  <a:lnTo>
                    <a:pt x="0" y="60115"/>
                  </a:lnTo>
                  <a:lnTo>
                    <a:pt x="15856" y="21831"/>
                  </a:lnTo>
                  <a:lnTo>
                    <a:pt x="55931" y="412"/>
                  </a:lnTo>
                  <a:lnTo>
                    <a:pt x="60115" y="0"/>
                  </a:lnTo>
                  <a:lnTo>
                    <a:pt x="2996048" y="0"/>
                  </a:lnTo>
                  <a:lnTo>
                    <a:pt x="3034331" y="15857"/>
                  </a:lnTo>
                  <a:lnTo>
                    <a:pt x="3055751" y="55931"/>
                  </a:lnTo>
                  <a:lnTo>
                    <a:pt x="3056164" y="60115"/>
                  </a:lnTo>
                  <a:lnTo>
                    <a:pt x="3056164" y="1194519"/>
                  </a:lnTo>
                  <a:lnTo>
                    <a:pt x="3040306" y="1232803"/>
                  </a:lnTo>
                  <a:lnTo>
                    <a:pt x="3000232" y="1254223"/>
                  </a:lnTo>
                  <a:lnTo>
                    <a:pt x="2996048" y="125463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77432" y="1455699"/>
              <a:ext cx="386080" cy="386080"/>
            </a:xfrm>
            <a:custGeom>
              <a:avLst/>
              <a:gdLst/>
              <a:ahLst/>
              <a:cxnLst/>
              <a:rect l="l" t="t" r="r" b="b"/>
              <a:pathLst>
                <a:path w="386079" h="386080">
                  <a:moveTo>
                    <a:pt x="193020" y="386041"/>
                  </a:moveTo>
                  <a:lnTo>
                    <a:pt x="146108" y="380255"/>
                  </a:lnTo>
                  <a:lnTo>
                    <a:pt x="102029" y="363251"/>
                  </a:lnTo>
                  <a:lnTo>
                    <a:pt x="63402" y="336048"/>
                  </a:lnTo>
                  <a:lnTo>
                    <a:pt x="32529" y="300257"/>
                  </a:lnTo>
                  <a:lnTo>
                    <a:pt x="11277" y="258036"/>
                  </a:lnTo>
                  <a:lnTo>
                    <a:pt x="926" y="211940"/>
                  </a:lnTo>
                  <a:lnTo>
                    <a:pt x="0" y="193020"/>
                  </a:lnTo>
                  <a:lnTo>
                    <a:pt x="231" y="183538"/>
                  </a:lnTo>
                  <a:lnTo>
                    <a:pt x="8308" y="136989"/>
                  </a:lnTo>
                  <a:lnTo>
                    <a:pt x="27453" y="93797"/>
                  </a:lnTo>
                  <a:lnTo>
                    <a:pt x="56533" y="56534"/>
                  </a:lnTo>
                  <a:lnTo>
                    <a:pt x="93796" y="27454"/>
                  </a:lnTo>
                  <a:lnTo>
                    <a:pt x="136988" y="8309"/>
                  </a:lnTo>
                  <a:lnTo>
                    <a:pt x="183538" y="231"/>
                  </a:lnTo>
                  <a:lnTo>
                    <a:pt x="193020" y="0"/>
                  </a:lnTo>
                  <a:lnTo>
                    <a:pt x="202503" y="231"/>
                  </a:lnTo>
                  <a:lnTo>
                    <a:pt x="249051" y="8309"/>
                  </a:lnTo>
                  <a:lnTo>
                    <a:pt x="292243" y="27454"/>
                  </a:lnTo>
                  <a:lnTo>
                    <a:pt x="329506" y="56534"/>
                  </a:lnTo>
                  <a:lnTo>
                    <a:pt x="358586" y="93797"/>
                  </a:lnTo>
                  <a:lnTo>
                    <a:pt x="377731" y="136989"/>
                  </a:lnTo>
                  <a:lnTo>
                    <a:pt x="385809" y="183538"/>
                  </a:lnTo>
                  <a:lnTo>
                    <a:pt x="386041" y="193020"/>
                  </a:lnTo>
                  <a:lnTo>
                    <a:pt x="385809" y="202503"/>
                  </a:lnTo>
                  <a:lnTo>
                    <a:pt x="377731" y="249052"/>
                  </a:lnTo>
                  <a:lnTo>
                    <a:pt x="358586" y="292243"/>
                  </a:lnTo>
                  <a:lnTo>
                    <a:pt x="329506" y="329507"/>
                  </a:lnTo>
                  <a:lnTo>
                    <a:pt x="292243" y="358587"/>
                  </a:lnTo>
                  <a:lnTo>
                    <a:pt x="249051" y="377732"/>
                  </a:lnTo>
                  <a:lnTo>
                    <a:pt x="202503" y="385809"/>
                  </a:lnTo>
                  <a:lnTo>
                    <a:pt x="193020" y="386041"/>
                  </a:lnTo>
                  <a:close/>
                </a:path>
              </a:pathLst>
            </a:custGeom>
            <a:solidFill>
              <a:srgbClr val="EF444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547285" y="1507339"/>
            <a:ext cx="90170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65" b="1">
                <a:solidFill>
                  <a:srgbClr val="FFFFFF"/>
                </a:solidFill>
                <a:latin typeface="Trebuchet MS"/>
                <a:cs typeface="Trebuchet MS"/>
              </a:rPr>
              <a:t>aarch64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064733" y="1893927"/>
            <a:ext cx="2752090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100" spc="155">
                <a:solidFill>
                  <a:srgbClr val="FFFFFF"/>
                </a:solidFill>
                <a:latin typeface="Trebuchet MS"/>
                <a:cs typeface="Trebuchet MS"/>
              </a:rPr>
              <a:t>ARM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45">
                <a:solidFill>
                  <a:srgbClr val="FFFFFF"/>
                </a:solidFill>
                <a:latin typeface="Trebuchet MS"/>
                <a:cs typeface="Trebuchet MS"/>
              </a:rPr>
              <a:t>64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位架构，在移动设备和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数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据中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⼼</a:t>
            </a:r>
            <a:r>
              <a:rPr dirty="0" sz="1250" spc="-105">
                <a:solidFill>
                  <a:srgbClr val="FFFFFF"/>
                </a:solidFill>
                <a:latin typeface="SimSun"/>
                <a:cs typeface="SimSun"/>
              </a:rPr>
              <a:t>领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域占据主导地位，能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效⽐⾼</a:t>
            </a:r>
            <a:r>
              <a:rPr dirty="0" sz="1250" spc="-5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1250">
              <a:latin typeface="SimSun"/>
              <a:cs typeface="SimSun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69689"/>
            <a:ext cx="10294447" cy="64340"/>
          </a:xfrm>
          <a:prstGeom prst="rect">
            <a:avLst/>
          </a:prstGeom>
        </p:spPr>
      </p:pic>
      <p:sp>
        <p:nvSpPr>
          <p:cNvPr id="27" name="object 27" descr=""/>
          <p:cNvSpPr txBox="1"/>
          <p:nvPr/>
        </p:nvSpPr>
        <p:spPr>
          <a:xfrm>
            <a:off x="9692631" y="6139841"/>
            <a:ext cx="42164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10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16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85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363" y="179094"/>
            <a:ext cx="4270375" cy="5492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40" b="1"/>
              <a:t>ArceOS</a:t>
            </a:r>
            <a:r>
              <a:rPr dirty="0" sz="3400" spc="-430">
                <a:latin typeface="SimSun"/>
                <a:cs typeface="SimSun"/>
              </a:rPr>
              <a:t>的性能优化策略</a:t>
            </a:r>
            <a:endParaRPr sz="3400">
              <a:latin typeface="SimSun"/>
              <a:cs typeface="SimSu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34976" y="3457008"/>
            <a:ext cx="2976438" cy="170525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870313" y="3567334"/>
            <a:ext cx="114173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35">
                <a:solidFill>
                  <a:srgbClr val="FFFFFF"/>
                </a:solidFill>
                <a:latin typeface="SimSun"/>
                <a:cs typeface="SimSun"/>
              </a:rPr>
              <a:t>性能提升效果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39308" y="3963015"/>
            <a:ext cx="1266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系统启动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时间显</a:t>
            </a:r>
            <a:r>
              <a:rPr dirty="0" sz="1100" spc="-110">
                <a:solidFill>
                  <a:srgbClr val="FFFFFF"/>
                </a:solidFill>
                <a:latin typeface="SimSun"/>
                <a:cs typeface="SimSun"/>
              </a:rPr>
              <a:t>著缩短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839308" y="4242056"/>
            <a:ext cx="10179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内存占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幅减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少</a:t>
            </a:r>
            <a:endParaRPr sz="1100">
              <a:latin typeface="Microsoft JhengHei"/>
              <a:cs typeface="Microsoft JhengHe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39308" y="4521097"/>
            <a:ext cx="1266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系统调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延迟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⼤</a:t>
            </a:r>
            <a:r>
              <a:rPr dirty="0" sz="1100" spc="-110">
                <a:solidFill>
                  <a:srgbClr val="FFFFFF"/>
                </a:solidFill>
                <a:latin typeface="SimSun"/>
                <a:cs typeface="SimSun"/>
              </a:rPr>
              <a:t>幅降低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39308" y="4800138"/>
            <a:ext cx="13900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特定应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吞吐量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显</a:t>
            </a:r>
            <a:r>
              <a:rPr dirty="0" sz="1100" spc="-110">
                <a:solidFill>
                  <a:srgbClr val="FFFFFF"/>
                </a:solidFill>
                <a:latin typeface="SimSun"/>
                <a:cs typeface="SimSun"/>
              </a:rPr>
              <a:t>著提升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0"/>
            <a:ext cx="10696575" cy="6356350"/>
            <a:chOff x="0" y="0"/>
            <a:chExt cx="10696575" cy="635635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117" y="0"/>
              <a:ext cx="3100456" cy="232534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30593"/>
              <a:ext cx="1937785" cy="232534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10045" y="1550227"/>
              <a:ext cx="2976880" cy="1720850"/>
            </a:xfrm>
            <a:custGeom>
              <a:avLst/>
              <a:gdLst/>
              <a:ahLst/>
              <a:cxnLst/>
              <a:rect l="l" t="t" r="r" b="b"/>
              <a:pathLst>
                <a:path w="2976879" h="1720850">
                  <a:moveTo>
                    <a:pt x="2922651" y="1720753"/>
                  </a:moveTo>
                  <a:lnTo>
                    <a:pt x="53786" y="1720753"/>
                  </a:lnTo>
                  <a:lnTo>
                    <a:pt x="45876" y="1719179"/>
                  </a:lnTo>
                  <a:lnTo>
                    <a:pt x="12347" y="1696776"/>
                  </a:lnTo>
                  <a:lnTo>
                    <a:pt x="0" y="1666966"/>
                  </a:lnTo>
                  <a:lnTo>
                    <a:pt x="0" y="53786"/>
                  </a:lnTo>
                  <a:lnTo>
                    <a:pt x="23976" y="12347"/>
                  </a:lnTo>
                  <a:lnTo>
                    <a:pt x="53786" y="0"/>
                  </a:lnTo>
                  <a:lnTo>
                    <a:pt x="2922651" y="0"/>
                  </a:lnTo>
                  <a:lnTo>
                    <a:pt x="2964090" y="23976"/>
                  </a:lnTo>
                  <a:lnTo>
                    <a:pt x="2976437" y="53786"/>
                  </a:lnTo>
                  <a:lnTo>
                    <a:pt x="2976437" y="1666966"/>
                  </a:lnTo>
                  <a:lnTo>
                    <a:pt x="2952461" y="1708405"/>
                  </a:lnTo>
                  <a:lnTo>
                    <a:pt x="2922651" y="1720753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0045" y="1550237"/>
              <a:ext cx="2976880" cy="1720850"/>
            </a:xfrm>
            <a:custGeom>
              <a:avLst/>
              <a:gdLst/>
              <a:ahLst/>
              <a:cxnLst/>
              <a:rect l="l" t="t" r="r" b="b"/>
              <a:pathLst>
                <a:path w="2976879" h="1720850">
                  <a:moveTo>
                    <a:pt x="534822" y="348792"/>
                  </a:moveTo>
                  <a:lnTo>
                    <a:pt x="529247" y="303580"/>
                  </a:lnTo>
                  <a:lnTo>
                    <a:pt x="512864" y="261099"/>
                  </a:lnTo>
                  <a:lnTo>
                    <a:pt x="486638" y="223875"/>
                  </a:lnTo>
                  <a:lnTo>
                    <a:pt x="452145" y="194119"/>
                  </a:lnTo>
                  <a:lnTo>
                    <a:pt x="411454" y="173634"/>
                  </a:lnTo>
                  <a:lnTo>
                    <a:pt x="367030" y="163664"/>
                  </a:lnTo>
                  <a:lnTo>
                    <a:pt x="348792" y="162775"/>
                  </a:lnTo>
                  <a:lnTo>
                    <a:pt x="339661" y="162991"/>
                  </a:lnTo>
                  <a:lnTo>
                    <a:pt x="294792" y="170776"/>
                  </a:lnTo>
                  <a:lnTo>
                    <a:pt x="253161" y="189230"/>
                  </a:lnTo>
                  <a:lnTo>
                    <a:pt x="217258" y="217258"/>
                  </a:lnTo>
                  <a:lnTo>
                    <a:pt x="189230" y="253174"/>
                  </a:lnTo>
                  <a:lnTo>
                    <a:pt x="170776" y="294792"/>
                  </a:lnTo>
                  <a:lnTo>
                    <a:pt x="162991" y="339661"/>
                  </a:lnTo>
                  <a:lnTo>
                    <a:pt x="162763" y="348792"/>
                  </a:lnTo>
                  <a:lnTo>
                    <a:pt x="162991" y="357936"/>
                  </a:lnTo>
                  <a:lnTo>
                    <a:pt x="170776" y="402793"/>
                  </a:lnTo>
                  <a:lnTo>
                    <a:pt x="189230" y="444423"/>
                  </a:lnTo>
                  <a:lnTo>
                    <a:pt x="217258" y="480339"/>
                  </a:lnTo>
                  <a:lnTo>
                    <a:pt x="253161" y="508368"/>
                  </a:lnTo>
                  <a:lnTo>
                    <a:pt x="294792" y="526821"/>
                  </a:lnTo>
                  <a:lnTo>
                    <a:pt x="339661" y="534606"/>
                  </a:lnTo>
                  <a:lnTo>
                    <a:pt x="348792" y="534822"/>
                  </a:lnTo>
                  <a:lnTo>
                    <a:pt x="357936" y="534606"/>
                  </a:lnTo>
                  <a:lnTo>
                    <a:pt x="402793" y="526821"/>
                  </a:lnTo>
                  <a:lnTo>
                    <a:pt x="444423" y="508368"/>
                  </a:lnTo>
                  <a:lnTo>
                    <a:pt x="480339" y="480339"/>
                  </a:lnTo>
                  <a:lnTo>
                    <a:pt x="508368" y="444423"/>
                  </a:lnTo>
                  <a:lnTo>
                    <a:pt x="526808" y="402793"/>
                  </a:lnTo>
                  <a:lnTo>
                    <a:pt x="534593" y="357936"/>
                  </a:lnTo>
                  <a:lnTo>
                    <a:pt x="534822" y="348792"/>
                  </a:lnTo>
                  <a:close/>
                </a:path>
                <a:path w="2976879" h="1720850">
                  <a:moveTo>
                    <a:pt x="2976435" y="53784"/>
                  </a:moveTo>
                  <a:lnTo>
                    <a:pt x="2974860" y="45872"/>
                  </a:lnTo>
                  <a:lnTo>
                    <a:pt x="2968675" y="30962"/>
                  </a:lnTo>
                  <a:lnTo>
                    <a:pt x="2968675" y="58445"/>
                  </a:lnTo>
                  <a:lnTo>
                    <a:pt x="2968675" y="1662303"/>
                  </a:lnTo>
                  <a:lnTo>
                    <a:pt x="2950273" y="1699628"/>
                  </a:lnTo>
                  <a:lnTo>
                    <a:pt x="2919158" y="1712887"/>
                  </a:lnTo>
                  <a:lnTo>
                    <a:pt x="57264" y="1712887"/>
                  </a:lnTo>
                  <a:lnTo>
                    <a:pt x="21120" y="1694586"/>
                  </a:lnTo>
                  <a:lnTo>
                    <a:pt x="7747" y="1662303"/>
                  </a:lnTo>
                  <a:lnTo>
                    <a:pt x="7747" y="58445"/>
                  </a:lnTo>
                  <a:lnTo>
                    <a:pt x="26162" y="21120"/>
                  </a:lnTo>
                  <a:lnTo>
                    <a:pt x="58445" y="7747"/>
                  </a:lnTo>
                  <a:lnTo>
                    <a:pt x="2917990" y="7747"/>
                  </a:lnTo>
                  <a:lnTo>
                    <a:pt x="2955302" y="26162"/>
                  </a:lnTo>
                  <a:lnTo>
                    <a:pt x="2968675" y="58445"/>
                  </a:lnTo>
                  <a:lnTo>
                    <a:pt x="2968675" y="30962"/>
                  </a:lnTo>
                  <a:lnTo>
                    <a:pt x="2968561" y="30683"/>
                  </a:lnTo>
                  <a:lnTo>
                    <a:pt x="2964078" y="23977"/>
                  </a:lnTo>
                  <a:lnTo>
                    <a:pt x="2952458" y="12344"/>
                  </a:lnTo>
                  <a:lnTo>
                    <a:pt x="2945574" y="7747"/>
                  </a:lnTo>
                  <a:lnTo>
                    <a:pt x="2930550" y="1574"/>
                  </a:lnTo>
                  <a:lnTo>
                    <a:pt x="2922651" y="0"/>
                  </a:lnTo>
                  <a:lnTo>
                    <a:pt x="53784" y="0"/>
                  </a:lnTo>
                  <a:lnTo>
                    <a:pt x="12344" y="23977"/>
                  </a:lnTo>
                  <a:lnTo>
                    <a:pt x="0" y="53784"/>
                  </a:lnTo>
                  <a:lnTo>
                    <a:pt x="0" y="1666963"/>
                  </a:lnTo>
                  <a:lnTo>
                    <a:pt x="23964" y="1708404"/>
                  </a:lnTo>
                  <a:lnTo>
                    <a:pt x="53784" y="1720748"/>
                  </a:lnTo>
                  <a:lnTo>
                    <a:pt x="2922651" y="1720748"/>
                  </a:lnTo>
                  <a:lnTo>
                    <a:pt x="2964078" y="1696770"/>
                  </a:lnTo>
                  <a:lnTo>
                    <a:pt x="2976435" y="1666963"/>
                  </a:lnTo>
                  <a:lnTo>
                    <a:pt x="2976435" y="5378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60119" y="2139140"/>
            <a:ext cx="2630170" cy="95567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dirty="0" sz="950" spc="50">
                <a:solidFill>
                  <a:srgbClr val="FFFFFF"/>
                </a:solidFill>
                <a:latin typeface="Trebuchet MS"/>
                <a:cs typeface="Trebuchet MS"/>
              </a:rPr>
              <a:t>Unikernel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模式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下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，应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程序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内核被编译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成</a:t>
            </a:r>
            <a:endParaRPr sz="1100">
              <a:latin typeface="Microsoft JhengHei"/>
              <a:cs typeface="Microsoft JhengHei"/>
            </a:endParaRPr>
          </a:p>
          <a:p>
            <a:pPr algn="just" marL="12700" marR="5080">
              <a:lnSpc>
                <a:spcPct val="111000"/>
              </a:lnSpc>
            </a:pP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⼀个整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体，运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在同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特权级（通常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是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最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特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权级</a:t>
            </a:r>
            <a:r>
              <a:rPr dirty="0" sz="950" spc="85">
                <a:solidFill>
                  <a:srgbClr val="FFFFFF"/>
                </a:solidFill>
                <a:latin typeface="Trebuchet MS"/>
                <a:cs typeface="Trebuchet MS"/>
              </a:rPr>
              <a:t>Ring </a:t>
            </a:r>
            <a:r>
              <a:rPr dirty="0" sz="950" spc="25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r>
              <a:rPr dirty="0" sz="1100" spc="-535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。消除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了⽤⼾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态和内核态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之间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下⽂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切换，避免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跨特权级的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数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据拷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⻉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，极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⼤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提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升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系统调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⽤效</a:t>
            </a:r>
            <a:r>
              <a:rPr dirty="0" sz="1100" spc="-95">
                <a:solidFill>
                  <a:srgbClr val="FFFFFF"/>
                </a:solidFill>
                <a:latin typeface="SimSun"/>
                <a:cs typeface="SimSun"/>
              </a:rPr>
              <a:t>率。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472510" y="1550227"/>
            <a:ext cx="2976880" cy="1720850"/>
            <a:chOff x="3472510" y="1550227"/>
            <a:chExt cx="2976880" cy="1720850"/>
          </a:xfrm>
        </p:grpSpPr>
        <p:sp>
          <p:nvSpPr>
            <p:cNvPr id="16" name="object 16" descr=""/>
            <p:cNvSpPr/>
            <p:nvPr/>
          </p:nvSpPr>
          <p:spPr>
            <a:xfrm>
              <a:off x="3472510" y="1550227"/>
              <a:ext cx="2976880" cy="1720850"/>
            </a:xfrm>
            <a:custGeom>
              <a:avLst/>
              <a:gdLst/>
              <a:ahLst/>
              <a:cxnLst/>
              <a:rect l="l" t="t" r="r" b="b"/>
              <a:pathLst>
                <a:path w="2976879" h="1720850">
                  <a:moveTo>
                    <a:pt x="2922652" y="1720753"/>
                  </a:moveTo>
                  <a:lnTo>
                    <a:pt x="53786" y="1720753"/>
                  </a:lnTo>
                  <a:lnTo>
                    <a:pt x="45876" y="1719179"/>
                  </a:lnTo>
                  <a:lnTo>
                    <a:pt x="12347" y="1696776"/>
                  </a:lnTo>
                  <a:lnTo>
                    <a:pt x="0" y="1666966"/>
                  </a:lnTo>
                  <a:lnTo>
                    <a:pt x="0" y="53786"/>
                  </a:lnTo>
                  <a:lnTo>
                    <a:pt x="23976" y="12347"/>
                  </a:lnTo>
                  <a:lnTo>
                    <a:pt x="53786" y="0"/>
                  </a:lnTo>
                  <a:lnTo>
                    <a:pt x="2922652" y="0"/>
                  </a:lnTo>
                  <a:lnTo>
                    <a:pt x="2964090" y="23976"/>
                  </a:lnTo>
                  <a:lnTo>
                    <a:pt x="2976438" y="53786"/>
                  </a:lnTo>
                  <a:lnTo>
                    <a:pt x="2976438" y="1666966"/>
                  </a:lnTo>
                  <a:lnTo>
                    <a:pt x="2952461" y="1708405"/>
                  </a:lnTo>
                  <a:lnTo>
                    <a:pt x="2922652" y="1720753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472510" y="1550237"/>
              <a:ext cx="2976880" cy="1720850"/>
            </a:xfrm>
            <a:custGeom>
              <a:avLst/>
              <a:gdLst/>
              <a:ahLst/>
              <a:cxnLst/>
              <a:rect l="l" t="t" r="r" b="b"/>
              <a:pathLst>
                <a:path w="2976879" h="1720850">
                  <a:moveTo>
                    <a:pt x="534822" y="348792"/>
                  </a:moveTo>
                  <a:lnTo>
                    <a:pt x="529247" y="303580"/>
                  </a:lnTo>
                  <a:lnTo>
                    <a:pt x="512864" y="261099"/>
                  </a:lnTo>
                  <a:lnTo>
                    <a:pt x="486638" y="223875"/>
                  </a:lnTo>
                  <a:lnTo>
                    <a:pt x="452145" y="194119"/>
                  </a:lnTo>
                  <a:lnTo>
                    <a:pt x="411454" y="173634"/>
                  </a:lnTo>
                  <a:lnTo>
                    <a:pt x="367030" y="163664"/>
                  </a:lnTo>
                  <a:lnTo>
                    <a:pt x="348792" y="162775"/>
                  </a:lnTo>
                  <a:lnTo>
                    <a:pt x="339661" y="162991"/>
                  </a:lnTo>
                  <a:lnTo>
                    <a:pt x="294792" y="170776"/>
                  </a:lnTo>
                  <a:lnTo>
                    <a:pt x="253161" y="189230"/>
                  </a:lnTo>
                  <a:lnTo>
                    <a:pt x="217258" y="217258"/>
                  </a:lnTo>
                  <a:lnTo>
                    <a:pt x="189230" y="253174"/>
                  </a:lnTo>
                  <a:lnTo>
                    <a:pt x="170776" y="294792"/>
                  </a:lnTo>
                  <a:lnTo>
                    <a:pt x="162991" y="339661"/>
                  </a:lnTo>
                  <a:lnTo>
                    <a:pt x="162763" y="348792"/>
                  </a:lnTo>
                  <a:lnTo>
                    <a:pt x="162991" y="357936"/>
                  </a:lnTo>
                  <a:lnTo>
                    <a:pt x="170776" y="402793"/>
                  </a:lnTo>
                  <a:lnTo>
                    <a:pt x="189230" y="444423"/>
                  </a:lnTo>
                  <a:lnTo>
                    <a:pt x="217258" y="480339"/>
                  </a:lnTo>
                  <a:lnTo>
                    <a:pt x="253161" y="508368"/>
                  </a:lnTo>
                  <a:lnTo>
                    <a:pt x="294792" y="526821"/>
                  </a:lnTo>
                  <a:lnTo>
                    <a:pt x="339661" y="534606"/>
                  </a:lnTo>
                  <a:lnTo>
                    <a:pt x="348792" y="534822"/>
                  </a:lnTo>
                  <a:lnTo>
                    <a:pt x="357936" y="534606"/>
                  </a:lnTo>
                  <a:lnTo>
                    <a:pt x="402793" y="526821"/>
                  </a:lnTo>
                  <a:lnTo>
                    <a:pt x="444423" y="508368"/>
                  </a:lnTo>
                  <a:lnTo>
                    <a:pt x="480339" y="480339"/>
                  </a:lnTo>
                  <a:lnTo>
                    <a:pt x="508368" y="444423"/>
                  </a:lnTo>
                  <a:lnTo>
                    <a:pt x="526821" y="402793"/>
                  </a:lnTo>
                  <a:lnTo>
                    <a:pt x="534593" y="357936"/>
                  </a:lnTo>
                  <a:lnTo>
                    <a:pt x="534822" y="348792"/>
                  </a:lnTo>
                  <a:close/>
                </a:path>
                <a:path w="2976879" h="1720850">
                  <a:moveTo>
                    <a:pt x="2976435" y="53784"/>
                  </a:moveTo>
                  <a:lnTo>
                    <a:pt x="2974860" y="45872"/>
                  </a:lnTo>
                  <a:lnTo>
                    <a:pt x="2968675" y="30962"/>
                  </a:lnTo>
                  <a:lnTo>
                    <a:pt x="2968675" y="58445"/>
                  </a:lnTo>
                  <a:lnTo>
                    <a:pt x="2968675" y="1662303"/>
                  </a:lnTo>
                  <a:lnTo>
                    <a:pt x="2950273" y="1699628"/>
                  </a:lnTo>
                  <a:lnTo>
                    <a:pt x="2919158" y="1712887"/>
                  </a:lnTo>
                  <a:lnTo>
                    <a:pt x="57264" y="1712887"/>
                  </a:lnTo>
                  <a:lnTo>
                    <a:pt x="21120" y="1694586"/>
                  </a:lnTo>
                  <a:lnTo>
                    <a:pt x="7747" y="1662303"/>
                  </a:lnTo>
                  <a:lnTo>
                    <a:pt x="7747" y="58445"/>
                  </a:lnTo>
                  <a:lnTo>
                    <a:pt x="26162" y="21120"/>
                  </a:lnTo>
                  <a:lnTo>
                    <a:pt x="58445" y="7747"/>
                  </a:lnTo>
                  <a:lnTo>
                    <a:pt x="2917990" y="7747"/>
                  </a:lnTo>
                  <a:lnTo>
                    <a:pt x="2955302" y="26162"/>
                  </a:lnTo>
                  <a:lnTo>
                    <a:pt x="2968675" y="58445"/>
                  </a:lnTo>
                  <a:lnTo>
                    <a:pt x="2968675" y="30962"/>
                  </a:lnTo>
                  <a:lnTo>
                    <a:pt x="2968561" y="30683"/>
                  </a:lnTo>
                  <a:lnTo>
                    <a:pt x="2964091" y="23977"/>
                  </a:lnTo>
                  <a:lnTo>
                    <a:pt x="2952458" y="12344"/>
                  </a:lnTo>
                  <a:lnTo>
                    <a:pt x="2945574" y="7747"/>
                  </a:lnTo>
                  <a:lnTo>
                    <a:pt x="2930550" y="1574"/>
                  </a:lnTo>
                  <a:lnTo>
                    <a:pt x="2922651" y="0"/>
                  </a:lnTo>
                  <a:lnTo>
                    <a:pt x="53784" y="0"/>
                  </a:lnTo>
                  <a:lnTo>
                    <a:pt x="12344" y="23977"/>
                  </a:lnTo>
                  <a:lnTo>
                    <a:pt x="0" y="53784"/>
                  </a:lnTo>
                  <a:lnTo>
                    <a:pt x="0" y="1666963"/>
                  </a:lnTo>
                  <a:lnTo>
                    <a:pt x="23964" y="1708404"/>
                  </a:lnTo>
                  <a:lnTo>
                    <a:pt x="53784" y="1720748"/>
                  </a:lnTo>
                  <a:lnTo>
                    <a:pt x="2922651" y="1720748"/>
                  </a:lnTo>
                  <a:lnTo>
                    <a:pt x="2964091" y="1696770"/>
                  </a:lnTo>
                  <a:lnTo>
                    <a:pt x="2976435" y="1666963"/>
                  </a:lnTo>
                  <a:lnTo>
                    <a:pt x="2976435" y="5378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97345" y="905035"/>
            <a:ext cx="6948805" cy="111252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4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针对特定应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场景，采取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了⼀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系列激进的性能优化策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略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，显著提升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系统在特定任务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下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的执</a:t>
            </a:r>
            <a:r>
              <a:rPr dirty="0" sz="1350" spc="-5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效率。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SimSun"/>
              <a:cs typeface="SimSun"/>
            </a:endParaRPr>
          </a:p>
          <a:p>
            <a:pPr marL="640080">
              <a:lnSpc>
                <a:spcPct val="100000"/>
              </a:lnSpc>
              <a:tabLst>
                <a:tab pos="3802379" algn="l"/>
              </a:tabLst>
            </a:pPr>
            <a:r>
              <a:rPr dirty="0" sz="1700" spc="-245">
                <a:solidFill>
                  <a:srgbClr val="FACFE7"/>
                </a:solidFill>
                <a:latin typeface="SimSun"/>
                <a:cs typeface="SimSun"/>
              </a:rPr>
              <a:t>单</a:t>
            </a:r>
            <a:r>
              <a:rPr dirty="0" sz="1700" spc="-245">
                <a:solidFill>
                  <a:srgbClr val="FACFE7"/>
                </a:solidFill>
                <a:latin typeface="Microsoft JhengHei"/>
                <a:cs typeface="Microsoft JhengHei"/>
              </a:rPr>
              <a:t>⼀</a:t>
            </a:r>
            <a:r>
              <a:rPr dirty="0" sz="1700" spc="-245">
                <a:solidFill>
                  <a:srgbClr val="FACFE7"/>
                </a:solidFill>
                <a:latin typeface="SimSun"/>
                <a:cs typeface="SimSun"/>
              </a:rPr>
              <a:t>保护</a:t>
            </a:r>
            <a:r>
              <a:rPr dirty="0" sz="1700" spc="-50">
                <a:solidFill>
                  <a:srgbClr val="FACFE7"/>
                </a:solidFill>
                <a:latin typeface="SimSun"/>
                <a:cs typeface="SimSun"/>
              </a:rPr>
              <a:t>域</a:t>
            </a:r>
            <a:r>
              <a:rPr dirty="0" sz="1700">
                <a:solidFill>
                  <a:srgbClr val="FACFE7"/>
                </a:solidFill>
                <a:latin typeface="SimSun"/>
                <a:cs typeface="SimSun"/>
              </a:rPr>
              <a:t>	</a:t>
            </a:r>
            <a:r>
              <a:rPr dirty="0" sz="1700" spc="-245">
                <a:solidFill>
                  <a:srgbClr val="FEF08A"/>
                </a:solidFill>
                <a:latin typeface="SimSun"/>
                <a:cs typeface="SimSun"/>
              </a:rPr>
              <a:t>单</a:t>
            </a:r>
            <a:r>
              <a:rPr dirty="0" sz="1700" spc="-245">
                <a:solidFill>
                  <a:srgbClr val="FEF08A"/>
                </a:solidFill>
                <a:latin typeface="Microsoft JhengHei"/>
                <a:cs typeface="Microsoft JhengHei"/>
              </a:rPr>
              <a:t>⼀</a:t>
            </a:r>
            <a:r>
              <a:rPr dirty="0" sz="1700" spc="-245">
                <a:solidFill>
                  <a:srgbClr val="FEF08A"/>
                </a:solidFill>
                <a:latin typeface="SimSun"/>
                <a:cs typeface="SimSun"/>
              </a:rPr>
              <a:t>地址空</a:t>
            </a:r>
            <a:r>
              <a:rPr dirty="0" sz="1700" spc="-50">
                <a:solidFill>
                  <a:srgbClr val="FEF08A"/>
                </a:solidFill>
                <a:latin typeface="SimSun"/>
                <a:cs typeface="SimSun"/>
              </a:rPr>
              <a:t>间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622585" y="2139140"/>
            <a:ext cx="2630170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000"/>
              </a:lnSpc>
              <a:spcBef>
                <a:spcPts val="95"/>
              </a:spcBef>
            </a:pP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对于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单应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场景，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整个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系统（内核</a:t>
            </a:r>
            <a:r>
              <a:rPr dirty="0" sz="950" spc="315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）运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在单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⼀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的虚拟地址空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间中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。避免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了多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进程架构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中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切换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⻚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表带来的</a:t>
            </a:r>
            <a:r>
              <a:rPr dirty="0" sz="950" spc="75">
                <a:solidFill>
                  <a:srgbClr val="FFFFFF"/>
                </a:solidFill>
                <a:latin typeface="Trebuchet MS"/>
                <a:cs typeface="Trebuchet MS"/>
              </a:rPr>
              <a:t>TLB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刷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新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开销，提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⾼了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内存访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问</a:t>
            </a:r>
            <a:r>
              <a:rPr dirty="0" sz="1100" spc="-110">
                <a:solidFill>
                  <a:srgbClr val="FFFFFF"/>
                </a:solidFill>
                <a:latin typeface="SimSun"/>
                <a:cs typeface="SimSun"/>
              </a:rPr>
              <a:t>速度。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634976" y="1550227"/>
            <a:ext cx="2976880" cy="1720850"/>
            <a:chOff x="6634976" y="1550227"/>
            <a:chExt cx="2976880" cy="1720850"/>
          </a:xfrm>
        </p:grpSpPr>
        <p:sp>
          <p:nvSpPr>
            <p:cNvPr id="21" name="object 21" descr=""/>
            <p:cNvSpPr/>
            <p:nvPr/>
          </p:nvSpPr>
          <p:spPr>
            <a:xfrm>
              <a:off x="6634976" y="1550227"/>
              <a:ext cx="2976880" cy="1720850"/>
            </a:xfrm>
            <a:custGeom>
              <a:avLst/>
              <a:gdLst/>
              <a:ahLst/>
              <a:cxnLst/>
              <a:rect l="l" t="t" r="r" b="b"/>
              <a:pathLst>
                <a:path w="2976879" h="1720850">
                  <a:moveTo>
                    <a:pt x="2922651" y="1720753"/>
                  </a:moveTo>
                  <a:lnTo>
                    <a:pt x="53786" y="1720753"/>
                  </a:lnTo>
                  <a:lnTo>
                    <a:pt x="45876" y="1719179"/>
                  </a:lnTo>
                  <a:lnTo>
                    <a:pt x="12347" y="1696776"/>
                  </a:lnTo>
                  <a:lnTo>
                    <a:pt x="0" y="1666966"/>
                  </a:lnTo>
                  <a:lnTo>
                    <a:pt x="0" y="53786"/>
                  </a:lnTo>
                  <a:lnTo>
                    <a:pt x="23976" y="12347"/>
                  </a:lnTo>
                  <a:lnTo>
                    <a:pt x="53786" y="0"/>
                  </a:lnTo>
                  <a:lnTo>
                    <a:pt x="2922651" y="0"/>
                  </a:lnTo>
                  <a:lnTo>
                    <a:pt x="2964090" y="23976"/>
                  </a:lnTo>
                  <a:lnTo>
                    <a:pt x="2976438" y="53786"/>
                  </a:lnTo>
                  <a:lnTo>
                    <a:pt x="2976438" y="1666966"/>
                  </a:lnTo>
                  <a:lnTo>
                    <a:pt x="2952461" y="1708405"/>
                  </a:lnTo>
                  <a:lnTo>
                    <a:pt x="2922651" y="1720753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634975" y="1550237"/>
              <a:ext cx="2976880" cy="1720850"/>
            </a:xfrm>
            <a:custGeom>
              <a:avLst/>
              <a:gdLst/>
              <a:ahLst/>
              <a:cxnLst/>
              <a:rect l="l" t="t" r="r" b="b"/>
              <a:pathLst>
                <a:path w="2976879" h="1720850">
                  <a:moveTo>
                    <a:pt x="534822" y="348792"/>
                  </a:moveTo>
                  <a:lnTo>
                    <a:pt x="529247" y="303580"/>
                  </a:lnTo>
                  <a:lnTo>
                    <a:pt x="512864" y="261099"/>
                  </a:lnTo>
                  <a:lnTo>
                    <a:pt x="486638" y="223875"/>
                  </a:lnTo>
                  <a:lnTo>
                    <a:pt x="452145" y="194119"/>
                  </a:lnTo>
                  <a:lnTo>
                    <a:pt x="411454" y="173634"/>
                  </a:lnTo>
                  <a:lnTo>
                    <a:pt x="367030" y="163664"/>
                  </a:lnTo>
                  <a:lnTo>
                    <a:pt x="348792" y="162775"/>
                  </a:lnTo>
                  <a:lnTo>
                    <a:pt x="339661" y="162991"/>
                  </a:lnTo>
                  <a:lnTo>
                    <a:pt x="294792" y="170776"/>
                  </a:lnTo>
                  <a:lnTo>
                    <a:pt x="253161" y="189230"/>
                  </a:lnTo>
                  <a:lnTo>
                    <a:pt x="217258" y="217258"/>
                  </a:lnTo>
                  <a:lnTo>
                    <a:pt x="189230" y="253174"/>
                  </a:lnTo>
                  <a:lnTo>
                    <a:pt x="170776" y="294792"/>
                  </a:lnTo>
                  <a:lnTo>
                    <a:pt x="162991" y="339661"/>
                  </a:lnTo>
                  <a:lnTo>
                    <a:pt x="162763" y="348792"/>
                  </a:lnTo>
                  <a:lnTo>
                    <a:pt x="162991" y="357936"/>
                  </a:lnTo>
                  <a:lnTo>
                    <a:pt x="170776" y="402793"/>
                  </a:lnTo>
                  <a:lnTo>
                    <a:pt x="189230" y="444423"/>
                  </a:lnTo>
                  <a:lnTo>
                    <a:pt x="217258" y="480339"/>
                  </a:lnTo>
                  <a:lnTo>
                    <a:pt x="253161" y="508368"/>
                  </a:lnTo>
                  <a:lnTo>
                    <a:pt x="294792" y="526821"/>
                  </a:lnTo>
                  <a:lnTo>
                    <a:pt x="339661" y="534606"/>
                  </a:lnTo>
                  <a:lnTo>
                    <a:pt x="348792" y="534822"/>
                  </a:lnTo>
                  <a:lnTo>
                    <a:pt x="357936" y="534606"/>
                  </a:lnTo>
                  <a:lnTo>
                    <a:pt x="402793" y="526821"/>
                  </a:lnTo>
                  <a:lnTo>
                    <a:pt x="444423" y="508368"/>
                  </a:lnTo>
                  <a:lnTo>
                    <a:pt x="480339" y="480339"/>
                  </a:lnTo>
                  <a:lnTo>
                    <a:pt x="508368" y="444423"/>
                  </a:lnTo>
                  <a:lnTo>
                    <a:pt x="526821" y="402793"/>
                  </a:lnTo>
                  <a:lnTo>
                    <a:pt x="534593" y="357936"/>
                  </a:lnTo>
                  <a:lnTo>
                    <a:pt x="534822" y="348792"/>
                  </a:lnTo>
                  <a:close/>
                </a:path>
                <a:path w="2976879" h="1720850">
                  <a:moveTo>
                    <a:pt x="2976435" y="53784"/>
                  </a:moveTo>
                  <a:lnTo>
                    <a:pt x="2974860" y="45872"/>
                  </a:lnTo>
                  <a:lnTo>
                    <a:pt x="2968675" y="30962"/>
                  </a:lnTo>
                  <a:lnTo>
                    <a:pt x="2968675" y="58445"/>
                  </a:lnTo>
                  <a:lnTo>
                    <a:pt x="2968675" y="1662303"/>
                  </a:lnTo>
                  <a:lnTo>
                    <a:pt x="2950273" y="1699628"/>
                  </a:lnTo>
                  <a:lnTo>
                    <a:pt x="2919158" y="1712887"/>
                  </a:lnTo>
                  <a:lnTo>
                    <a:pt x="57264" y="1712887"/>
                  </a:lnTo>
                  <a:lnTo>
                    <a:pt x="21120" y="1694586"/>
                  </a:lnTo>
                  <a:lnTo>
                    <a:pt x="7747" y="1662303"/>
                  </a:lnTo>
                  <a:lnTo>
                    <a:pt x="7747" y="58445"/>
                  </a:lnTo>
                  <a:lnTo>
                    <a:pt x="26162" y="21120"/>
                  </a:lnTo>
                  <a:lnTo>
                    <a:pt x="58445" y="7747"/>
                  </a:lnTo>
                  <a:lnTo>
                    <a:pt x="2917990" y="7747"/>
                  </a:lnTo>
                  <a:lnTo>
                    <a:pt x="2955302" y="26162"/>
                  </a:lnTo>
                  <a:lnTo>
                    <a:pt x="2968675" y="58445"/>
                  </a:lnTo>
                  <a:lnTo>
                    <a:pt x="2968675" y="30962"/>
                  </a:lnTo>
                  <a:lnTo>
                    <a:pt x="2968561" y="30683"/>
                  </a:lnTo>
                  <a:lnTo>
                    <a:pt x="2964091" y="23977"/>
                  </a:lnTo>
                  <a:lnTo>
                    <a:pt x="2952458" y="12344"/>
                  </a:lnTo>
                  <a:lnTo>
                    <a:pt x="2945574" y="7747"/>
                  </a:lnTo>
                  <a:lnTo>
                    <a:pt x="2930550" y="1574"/>
                  </a:lnTo>
                  <a:lnTo>
                    <a:pt x="2922651" y="0"/>
                  </a:lnTo>
                  <a:lnTo>
                    <a:pt x="53784" y="0"/>
                  </a:lnTo>
                  <a:lnTo>
                    <a:pt x="12344" y="23977"/>
                  </a:lnTo>
                  <a:lnTo>
                    <a:pt x="0" y="53784"/>
                  </a:lnTo>
                  <a:lnTo>
                    <a:pt x="0" y="1666963"/>
                  </a:lnTo>
                  <a:lnTo>
                    <a:pt x="23977" y="1708404"/>
                  </a:lnTo>
                  <a:lnTo>
                    <a:pt x="53784" y="1720748"/>
                  </a:lnTo>
                  <a:lnTo>
                    <a:pt x="2922651" y="1720748"/>
                  </a:lnTo>
                  <a:lnTo>
                    <a:pt x="2964091" y="1696770"/>
                  </a:lnTo>
                  <a:lnTo>
                    <a:pt x="2976435" y="1666963"/>
                  </a:lnTo>
                  <a:lnTo>
                    <a:pt x="2976435" y="5378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250118" y="1730314"/>
            <a:ext cx="169989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0">
                <a:solidFill>
                  <a:srgbClr val="BEDAFE"/>
                </a:solidFill>
                <a:latin typeface="SimSun"/>
                <a:cs typeface="SimSun"/>
              </a:rPr>
              <a:t>按需编译与内核裁剪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785050" y="2139140"/>
            <a:ext cx="2630170" cy="769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5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得益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于</a:t>
            </a:r>
            <a:r>
              <a:rPr dirty="0" sz="1100" spc="-114">
                <a:solidFill>
                  <a:srgbClr val="FFFFFF"/>
                </a:solidFill>
                <a:latin typeface="SimSun"/>
                <a:cs typeface="SimSun"/>
              </a:rPr>
              <a:t>其模块化设计，</a:t>
            </a:r>
            <a:r>
              <a:rPr dirty="0" sz="950" spc="5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可以仅链接应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真正需要的内核组件。这使得最终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⽣成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的可执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镜像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⾮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常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⼩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，减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少了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内存占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，并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显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著缩短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启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动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时间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10045" y="3457008"/>
            <a:ext cx="2976880" cy="1705610"/>
            <a:chOff x="310045" y="3457008"/>
            <a:chExt cx="2976880" cy="1705610"/>
          </a:xfrm>
        </p:grpSpPr>
        <p:sp>
          <p:nvSpPr>
            <p:cNvPr id="26" name="object 26" descr=""/>
            <p:cNvSpPr/>
            <p:nvPr/>
          </p:nvSpPr>
          <p:spPr>
            <a:xfrm>
              <a:off x="310045" y="3457008"/>
              <a:ext cx="2976880" cy="1705610"/>
            </a:xfrm>
            <a:custGeom>
              <a:avLst/>
              <a:gdLst/>
              <a:ahLst/>
              <a:cxnLst/>
              <a:rect l="l" t="t" r="r" b="b"/>
              <a:pathLst>
                <a:path w="2976879" h="1705610">
                  <a:moveTo>
                    <a:pt x="2922651" y="1705250"/>
                  </a:moveTo>
                  <a:lnTo>
                    <a:pt x="53786" y="1705250"/>
                  </a:lnTo>
                  <a:lnTo>
                    <a:pt x="45876" y="1703677"/>
                  </a:lnTo>
                  <a:lnTo>
                    <a:pt x="12347" y="1681274"/>
                  </a:lnTo>
                  <a:lnTo>
                    <a:pt x="0" y="1651464"/>
                  </a:lnTo>
                  <a:lnTo>
                    <a:pt x="0" y="53786"/>
                  </a:lnTo>
                  <a:lnTo>
                    <a:pt x="23976" y="12347"/>
                  </a:lnTo>
                  <a:lnTo>
                    <a:pt x="53786" y="0"/>
                  </a:lnTo>
                  <a:lnTo>
                    <a:pt x="2922651" y="0"/>
                  </a:lnTo>
                  <a:lnTo>
                    <a:pt x="2964090" y="23976"/>
                  </a:lnTo>
                  <a:lnTo>
                    <a:pt x="2976437" y="53786"/>
                  </a:lnTo>
                  <a:lnTo>
                    <a:pt x="2976437" y="1651464"/>
                  </a:lnTo>
                  <a:lnTo>
                    <a:pt x="2952461" y="1692903"/>
                  </a:lnTo>
                  <a:lnTo>
                    <a:pt x="2922651" y="1705250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10045" y="3457015"/>
              <a:ext cx="2976880" cy="1705610"/>
            </a:xfrm>
            <a:custGeom>
              <a:avLst/>
              <a:gdLst/>
              <a:ahLst/>
              <a:cxnLst/>
              <a:rect l="l" t="t" r="r" b="b"/>
              <a:pathLst>
                <a:path w="2976879" h="1705610">
                  <a:moveTo>
                    <a:pt x="534822" y="348805"/>
                  </a:moveTo>
                  <a:lnTo>
                    <a:pt x="529247" y="303593"/>
                  </a:lnTo>
                  <a:lnTo>
                    <a:pt x="512864" y="261112"/>
                  </a:lnTo>
                  <a:lnTo>
                    <a:pt x="486638" y="223875"/>
                  </a:lnTo>
                  <a:lnTo>
                    <a:pt x="452145" y="194119"/>
                  </a:lnTo>
                  <a:lnTo>
                    <a:pt x="411454" y="173647"/>
                  </a:lnTo>
                  <a:lnTo>
                    <a:pt x="367030" y="163664"/>
                  </a:lnTo>
                  <a:lnTo>
                    <a:pt x="348792" y="162775"/>
                  </a:lnTo>
                  <a:lnTo>
                    <a:pt x="339661" y="162991"/>
                  </a:lnTo>
                  <a:lnTo>
                    <a:pt x="294792" y="170776"/>
                  </a:lnTo>
                  <a:lnTo>
                    <a:pt x="253161" y="189230"/>
                  </a:lnTo>
                  <a:lnTo>
                    <a:pt x="217258" y="217258"/>
                  </a:lnTo>
                  <a:lnTo>
                    <a:pt x="189230" y="253174"/>
                  </a:lnTo>
                  <a:lnTo>
                    <a:pt x="170776" y="294792"/>
                  </a:lnTo>
                  <a:lnTo>
                    <a:pt x="162991" y="339661"/>
                  </a:lnTo>
                  <a:lnTo>
                    <a:pt x="162763" y="348805"/>
                  </a:lnTo>
                  <a:lnTo>
                    <a:pt x="162991" y="357936"/>
                  </a:lnTo>
                  <a:lnTo>
                    <a:pt x="170776" y="402805"/>
                  </a:lnTo>
                  <a:lnTo>
                    <a:pt x="189230" y="444423"/>
                  </a:lnTo>
                  <a:lnTo>
                    <a:pt x="217258" y="480339"/>
                  </a:lnTo>
                  <a:lnTo>
                    <a:pt x="253161" y="508368"/>
                  </a:lnTo>
                  <a:lnTo>
                    <a:pt x="294792" y="526821"/>
                  </a:lnTo>
                  <a:lnTo>
                    <a:pt x="339661" y="534606"/>
                  </a:lnTo>
                  <a:lnTo>
                    <a:pt x="348792" y="534822"/>
                  </a:lnTo>
                  <a:lnTo>
                    <a:pt x="357936" y="534606"/>
                  </a:lnTo>
                  <a:lnTo>
                    <a:pt x="402793" y="526821"/>
                  </a:lnTo>
                  <a:lnTo>
                    <a:pt x="444423" y="508368"/>
                  </a:lnTo>
                  <a:lnTo>
                    <a:pt x="480339" y="480339"/>
                  </a:lnTo>
                  <a:lnTo>
                    <a:pt x="508368" y="444423"/>
                  </a:lnTo>
                  <a:lnTo>
                    <a:pt x="526808" y="402805"/>
                  </a:lnTo>
                  <a:lnTo>
                    <a:pt x="534593" y="357936"/>
                  </a:lnTo>
                  <a:lnTo>
                    <a:pt x="534822" y="348805"/>
                  </a:lnTo>
                  <a:close/>
                </a:path>
                <a:path w="2976879" h="1705610">
                  <a:moveTo>
                    <a:pt x="2976435" y="53784"/>
                  </a:moveTo>
                  <a:lnTo>
                    <a:pt x="2974860" y="45872"/>
                  </a:lnTo>
                  <a:lnTo>
                    <a:pt x="2968675" y="30962"/>
                  </a:lnTo>
                  <a:lnTo>
                    <a:pt x="2968675" y="58445"/>
                  </a:lnTo>
                  <a:lnTo>
                    <a:pt x="2968675" y="1646809"/>
                  </a:lnTo>
                  <a:lnTo>
                    <a:pt x="2950273" y="1684121"/>
                  </a:lnTo>
                  <a:lnTo>
                    <a:pt x="2919158" y="1697380"/>
                  </a:lnTo>
                  <a:lnTo>
                    <a:pt x="57264" y="1697380"/>
                  </a:lnTo>
                  <a:lnTo>
                    <a:pt x="21120" y="1679092"/>
                  </a:lnTo>
                  <a:lnTo>
                    <a:pt x="7747" y="1646809"/>
                  </a:lnTo>
                  <a:lnTo>
                    <a:pt x="7747" y="58445"/>
                  </a:lnTo>
                  <a:lnTo>
                    <a:pt x="26162" y="21120"/>
                  </a:lnTo>
                  <a:lnTo>
                    <a:pt x="58445" y="7747"/>
                  </a:lnTo>
                  <a:lnTo>
                    <a:pt x="2917990" y="7747"/>
                  </a:lnTo>
                  <a:lnTo>
                    <a:pt x="2955302" y="26162"/>
                  </a:lnTo>
                  <a:lnTo>
                    <a:pt x="2968675" y="58445"/>
                  </a:lnTo>
                  <a:lnTo>
                    <a:pt x="2968675" y="30962"/>
                  </a:lnTo>
                  <a:lnTo>
                    <a:pt x="2968561" y="30683"/>
                  </a:lnTo>
                  <a:lnTo>
                    <a:pt x="2964078" y="23977"/>
                  </a:lnTo>
                  <a:lnTo>
                    <a:pt x="2952458" y="12344"/>
                  </a:lnTo>
                  <a:lnTo>
                    <a:pt x="2945574" y="7747"/>
                  </a:lnTo>
                  <a:lnTo>
                    <a:pt x="2930550" y="1574"/>
                  </a:lnTo>
                  <a:lnTo>
                    <a:pt x="2922651" y="0"/>
                  </a:lnTo>
                  <a:lnTo>
                    <a:pt x="53784" y="0"/>
                  </a:lnTo>
                  <a:lnTo>
                    <a:pt x="12344" y="23977"/>
                  </a:lnTo>
                  <a:lnTo>
                    <a:pt x="0" y="53784"/>
                  </a:lnTo>
                  <a:lnTo>
                    <a:pt x="0" y="1651457"/>
                  </a:lnTo>
                  <a:lnTo>
                    <a:pt x="23964" y="1692897"/>
                  </a:lnTo>
                  <a:lnTo>
                    <a:pt x="53784" y="1705254"/>
                  </a:lnTo>
                  <a:lnTo>
                    <a:pt x="2922651" y="1705254"/>
                  </a:lnTo>
                  <a:lnTo>
                    <a:pt x="2964078" y="1681276"/>
                  </a:lnTo>
                  <a:lnTo>
                    <a:pt x="2976435" y="1651457"/>
                  </a:lnTo>
                  <a:lnTo>
                    <a:pt x="2976435" y="5378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925188" y="3637095"/>
            <a:ext cx="132778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5">
                <a:solidFill>
                  <a:srgbClr val="BAF6D0"/>
                </a:solidFill>
                <a:latin typeface="SimSun"/>
                <a:cs typeface="SimSun"/>
              </a:rPr>
              <a:t>优化的执</a:t>
            </a:r>
            <a:r>
              <a:rPr dirty="0" sz="1700" spc="-245">
                <a:solidFill>
                  <a:srgbClr val="BAF6D0"/>
                </a:solidFill>
                <a:latin typeface="Microsoft JhengHei"/>
                <a:cs typeface="Microsoft JhengHei"/>
              </a:rPr>
              <a:t>⾏</a:t>
            </a:r>
            <a:r>
              <a:rPr dirty="0" sz="1700" spc="-210">
                <a:solidFill>
                  <a:srgbClr val="BAF6D0"/>
                </a:solidFill>
                <a:latin typeface="SimSun"/>
                <a:cs typeface="SimSun"/>
              </a:rPr>
              <a:t>路径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60119" y="4045921"/>
            <a:ext cx="2630170" cy="76962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950" spc="9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可以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为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特定应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提供更短、更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⾼效</a:t>
            </a:r>
            <a:r>
              <a:rPr dirty="0" sz="1100" spc="-95">
                <a:solidFill>
                  <a:srgbClr val="FFFFFF"/>
                </a:solidFill>
                <a:latin typeface="SimSun"/>
                <a:cs typeface="SimSun"/>
              </a:rPr>
              <a:t>的执</a:t>
            </a:r>
            <a:endParaRPr sz="1100">
              <a:latin typeface="SimSun"/>
              <a:cs typeface="SimSun"/>
            </a:endParaRPr>
          </a:p>
          <a:p>
            <a:pPr algn="just" marL="12700" marR="5080">
              <a:lnSpc>
                <a:spcPct val="111000"/>
              </a:lnSpc>
            </a:pP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路径。例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如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纯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络应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可以直接调</a:t>
            </a:r>
            <a:r>
              <a:rPr dirty="0" sz="1100" spc="-95">
                <a:solidFill>
                  <a:srgbClr val="FFFFFF"/>
                </a:solidFill>
                <a:latin typeface="Microsoft JhengHei"/>
                <a:cs typeface="Microsoft JhengHei"/>
              </a:rPr>
              <a:t>⽤⽹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络协议栈，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⽽⽆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需经过通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但冗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⻓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的虚拟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⽂</a:t>
            </a:r>
            <a:r>
              <a:rPr dirty="0" sz="1100" spc="-95">
                <a:solidFill>
                  <a:srgbClr val="FFFFFF"/>
                </a:solidFill>
                <a:latin typeface="SimSun"/>
                <a:cs typeface="SimSun"/>
              </a:rPr>
              <a:t>件系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统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dirty="0" sz="950">
                <a:solidFill>
                  <a:srgbClr val="FFFFFF"/>
                </a:solidFill>
                <a:latin typeface="Trebuchet MS"/>
                <a:cs typeface="Trebuchet MS"/>
              </a:rPr>
              <a:t>VFS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抽象层，从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⽽</a:t>
            </a:r>
            <a:r>
              <a:rPr dirty="0" sz="1100" spc="-125">
                <a:solidFill>
                  <a:srgbClr val="FFFFFF"/>
                </a:solidFill>
                <a:latin typeface="SimSun"/>
                <a:cs typeface="SimSun"/>
              </a:rPr>
              <a:t>降低延迟。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472510" y="3457008"/>
            <a:ext cx="2976880" cy="1705610"/>
            <a:chOff x="3472510" y="3457008"/>
            <a:chExt cx="2976880" cy="1705610"/>
          </a:xfrm>
        </p:grpSpPr>
        <p:sp>
          <p:nvSpPr>
            <p:cNvPr id="31" name="object 31" descr=""/>
            <p:cNvSpPr/>
            <p:nvPr/>
          </p:nvSpPr>
          <p:spPr>
            <a:xfrm>
              <a:off x="3472510" y="3457008"/>
              <a:ext cx="2976880" cy="1705610"/>
            </a:xfrm>
            <a:custGeom>
              <a:avLst/>
              <a:gdLst/>
              <a:ahLst/>
              <a:cxnLst/>
              <a:rect l="l" t="t" r="r" b="b"/>
              <a:pathLst>
                <a:path w="2976879" h="1705610">
                  <a:moveTo>
                    <a:pt x="2922652" y="1705250"/>
                  </a:moveTo>
                  <a:lnTo>
                    <a:pt x="53786" y="1705250"/>
                  </a:lnTo>
                  <a:lnTo>
                    <a:pt x="45876" y="1703677"/>
                  </a:lnTo>
                  <a:lnTo>
                    <a:pt x="12347" y="1681274"/>
                  </a:lnTo>
                  <a:lnTo>
                    <a:pt x="0" y="1651464"/>
                  </a:lnTo>
                  <a:lnTo>
                    <a:pt x="0" y="53786"/>
                  </a:lnTo>
                  <a:lnTo>
                    <a:pt x="23976" y="12347"/>
                  </a:lnTo>
                  <a:lnTo>
                    <a:pt x="53786" y="0"/>
                  </a:lnTo>
                  <a:lnTo>
                    <a:pt x="2922652" y="0"/>
                  </a:lnTo>
                  <a:lnTo>
                    <a:pt x="2964090" y="23976"/>
                  </a:lnTo>
                  <a:lnTo>
                    <a:pt x="2976438" y="53786"/>
                  </a:lnTo>
                  <a:lnTo>
                    <a:pt x="2976438" y="1651464"/>
                  </a:lnTo>
                  <a:lnTo>
                    <a:pt x="2952461" y="1692903"/>
                  </a:lnTo>
                  <a:lnTo>
                    <a:pt x="2922652" y="1705250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472510" y="3457015"/>
              <a:ext cx="2976880" cy="1705610"/>
            </a:xfrm>
            <a:custGeom>
              <a:avLst/>
              <a:gdLst/>
              <a:ahLst/>
              <a:cxnLst/>
              <a:rect l="l" t="t" r="r" b="b"/>
              <a:pathLst>
                <a:path w="2976879" h="1705610">
                  <a:moveTo>
                    <a:pt x="534822" y="348805"/>
                  </a:moveTo>
                  <a:lnTo>
                    <a:pt x="529247" y="303593"/>
                  </a:lnTo>
                  <a:lnTo>
                    <a:pt x="512864" y="261112"/>
                  </a:lnTo>
                  <a:lnTo>
                    <a:pt x="486638" y="223875"/>
                  </a:lnTo>
                  <a:lnTo>
                    <a:pt x="452145" y="194119"/>
                  </a:lnTo>
                  <a:lnTo>
                    <a:pt x="411454" y="173647"/>
                  </a:lnTo>
                  <a:lnTo>
                    <a:pt x="367030" y="163664"/>
                  </a:lnTo>
                  <a:lnTo>
                    <a:pt x="348792" y="162775"/>
                  </a:lnTo>
                  <a:lnTo>
                    <a:pt x="339661" y="162991"/>
                  </a:lnTo>
                  <a:lnTo>
                    <a:pt x="294792" y="170776"/>
                  </a:lnTo>
                  <a:lnTo>
                    <a:pt x="253161" y="189230"/>
                  </a:lnTo>
                  <a:lnTo>
                    <a:pt x="217258" y="217258"/>
                  </a:lnTo>
                  <a:lnTo>
                    <a:pt x="189230" y="253174"/>
                  </a:lnTo>
                  <a:lnTo>
                    <a:pt x="170776" y="294792"/>
                  </a:lnTo>
                  <a:lnTo>
                    <a:pt x="162991" y="339661"/>
                  </a:lnTo>
                  <a:lnTo>
                    <a:pt x="162763" y="348805"/>
                  </a:lnTo>
                  <a:lnTo>
                    <a:pt x="162991" y="357936"/>
                  </a:lnTo>
                  <a:lnTo>
                    <a:pt x="170776" y="402805"/>
                  </a:lnTo>
                  <a:lnTo>
                    <a:pt x="189230" y="444423"/>
                  </a:lnTo>
                  <a:lnTo>
                    <a:pt x="217258" y="480339"/>
                  </a:lnTo>
                  <a:lnTo>
                    <a:pt x="253161" y="508368"/>
                  </a:lnTo>
                  <a:lnTo>
                    <a:pt x="294792" y="526821"/>
                  </a:lnTo>
                  <a:lnTo>
                    <a:pt x="339661" y="534606"/>
                  </a:lnTo>
                  <a:lnTo>
                    <a:pt x="348792" y="534822"/>
                  </a:lnTo>
                  <a:lnTo>
                    <a:pt x="357936" y="534606"/>
                  </a:lnTo>
                  <a:lnTo>
                    <a:pt x="402793" y="526821"/>
                  </a:lnTo>
                  <a:lnTo>
                    <a:pt x="444423" y="508368"/>
                  </a:lnTo>
                  <a:lnTo>
                    <a:pt x="480339" y="480339"/>
                  </a:lnTo>
                  <a:lnTo>
                    <a:pt x="508368" y="444423"/>
                  </a:lnTo>
                  <a:lnTo>
                    <a:pt x="526821" y="402805"/>
                  </a:lnTo>
                  <a:lnTo>
                    <a:pt x="534593" y="357936"/>
                  </a:lnTo>
                  <a:lnTo>
                    <a:pt x="534822" y="348805"/>
                  </a:lnTo>
                  <a:close/>
                </a:path>
                <a:path w="2976879" h="1705610">
                  <a:moveTo>
                    <a:pt x="2976435" y="53784"/>
                  </a:moveTo>
                  <a:lnTo>
                    <a:pt x="2974860" y="45872"/>
                  </a:lnTo>
                  <a:lnTo>
                    <a:pt x="2968675" y="30962"/>
                  </a:lnTo>
                  <a:lnTo>
                    <a:pt x="2968675" y="58445"/>
                  </a:lnTo>
                  <a:lnTo>
                    <a:pt x="2968675" y="1646809"/>
                  </a:lnTo>
                  <a:lnTo>
                    <a:pt x="2950273" y="1684121"/>
                  </a:lnTo>
                  <a:lnTo>
                    <a:pt x="2919158" y="1697380"/>
                  </a:lnTo>
                  <a:lnTo>
                    <a:pt x="57264" y="1697380"/>
                  </a:lnTo>
                  <a:lnTo>
                    <a:pt x="21120" y="1679092"/>
                  </a:lnTo>
                  <a:lnTo>
                    <a:pt x="7747" y="1646809"/>
                  </a:lnTo>
                  <a:lnTo>
                    <a:pt x="7747" y="58445"/>
                  </a:lnTo>
                  <a:lnTo>
                    <a:pt x="26162" y="21120"/>
                  </a:lnTo>
                  <a:lnTo>
                    <a:pt x="58445" y="7747"/>
                  </a:lnTo>
                  <a:lnTo>
                    <a:pt x="2917990" y="7747"/>
                  </a:lnTo>
                  <a:lnTo>
                    <a:pt x="2955302" y="26162"/>
                  </a:lnTo>
                  <a:lnTo>
                    <a:pt x="2968675" y="58445"/>
                  </a:lnTo>
                  <a:lnTo>
                    <a:pt x="2968675" y="30962"/>
                  </a:lnTo>
                  <a:lnTo>
                    <a:pt x="2968561" y="30683"/>
                  </a:lnTo>
                  <a:lnTo>
                    <a:pt x="2964091" y="23977"/>
                  </a:lnTo>
                  <a:lnTo>
                    <a:pt x="2952458" y="12344"/>
                  </a:lnTo>
                  <a:lnTo>
                    <a:pt x="2945574" y="7747"/>
                  </a:lnTo>
                  <a:lnTo>
                    <a:pt x="2930550" y="1574"/>
                  </a:lnTo>
                  <a:lnTo>
                    <a:pt x="2922651" y="0"/>
                  </a:lnTo>
                  <a:lnTo>
                    <a:pt x="53784" y="0"/>
                  </a:lnTo>
                  <a:lnTo>
                    <a:pt x="12344" y="23977"/>
                  </a:lnTo>
                  <a:lnTo>
                    <a:pt x="0" y="53784"/>
                  </a:lnTo>
                  <a:lnTo>
                    <a:pt x="0" y="1651457"/>
                  </a:lnTo>
                  <a:lnTo>
                    <a:pt x="23964" y="1692897"/>
                  </a:lnTo>
                  <a:lnTo>
                    <a:pt x="53784" y="1705254"/>
                  </a:lnTo>
                  <a:lnTo>
                    <a:pt x="2922651" y="1705254"/>
                  </a:lnTo>
                  <a:lnTo>
                    <a:pt x="2964091" y="1681276"/>
                  </a:lnTo>
                  <a:lnTo>
                    <a:pt x="2976435" y="1651457"/>
                  </a:lnTo>
                  <a:lnTo>
                    <a:pt x="2976435" y="5378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087653" y="3637095"/>
            <a:ext cx="151384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5">
                <a:solidFill>
                  <a:srgbClr val="E8D5FF"/>
                </a:solidFill>
                <a:latin typeface="SimSun"/>
                <a:cs typeface="SimSun"/>
              </a:rPr>
              <a:t>可定制的核</a:t>
            </a:r>
            <a:r>
              <a:rPr dirty="0" sz="1700" spc="-245">
                <a:solidFill>
                  <a:srgbClr val="E8D5FF"/>
                </a:solidFill>
                <a:latin typeface="Microsoft JhengHei"/>
                <a:cs typeface="Microsoft JhengHei"/>
              </a:rPr>
              <a:t>⼼</a:t>
            </a:r>
            <a:r>
              <a:rPr dirty="0" sz="1700" spc="-210">
                <a:solidFill>
                  <a:srgbClr val="E8D5FF"/>
                </a:solidFill>
                <a:latin typeface="SimSun"/>
                <a:cs typeface="SimSun"/>
              </a:rPr>
              <a:t>算法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622585" y="4045921"/>
            <a:ext cx="2658745" cy="583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000"/>
              </a:lnSpc>
              <a:spcBef>
                <a:spcPts val="95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允许开发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者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根据应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⽤负</a:t>
            </a:r>
            <a:r>
              <a:rPr dirty="0" sz="1100" spc="-135">
                <a:solidFill>
                  <a:srgbClr val="FFFFFF"/>
                </a:solidFill>
                <a:latin typeface="SimSun"/>
                <a:cs typeface="SimSun"/>
              </a:rPr>
              <a:t>载的特点，选择最合适的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内核算法，例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如为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实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时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选择</a:t>
            </a:r>
            <a:r>
              <a:rPr dirty="0" sz="950" spc="65">
                <a:solidFill>
                  <a:srgbClr val="FFFFFF"/>
                </a:solidFill>
                <a:latin typeface="Trebuchet MS"/>
                <a:cs typeface="Trebuchet MS"/>
              </a:rPr>
              <a:t>FIFO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调度器，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或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为⾼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吞吐量应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35">
                <a:solidFill>
                  <a:srgbClr val="FFFFFF"/>
                </a:solidFill>
                <a:latin typeface="SimSun"/>
                <a:cs typeface="SimSun"/>
              </a:rPr>
              <a:t>选择特定的内存分配器。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906369"/>
            <a:ext cx="9921459" cy="6200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9286488" y="5653383"/>
            <a:ext cx="4616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20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-17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95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40" b="1"/>
              <a:t>ArceOS</a:t>
            </a:r>
            <a:r>
              <a:rPr dirty="0" sz="3400" spc="-434">
                <a:latin typeface="SimSun"/>
                <a:cs typeface="SimSun"/>
              </a:rPr>
              <a:t>的安全性设计</a:t>
            </a:r>
            <a:endParaRPr sz="340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7345" y="905035"/>
            <a:ext cx="570865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将安全性作为其设计的核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⼼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考量，通过多重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⼿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段构建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350" spc="-130">
                <a:solidFill>
                  <a:srgbClr val="FFFFFF"/>
                </a:solidFill>
                <a:latin typeface="SimSun"/>
                <a:cs typeface="SimSun"/>
              </a:rPr>
              <a:t>安全的操作系统环境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9354" y="5425965"/>
            <a:ext cx="207137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安全性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是</a:t>
            </a: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的核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⼼</a:t>
            </a:r>
            <a:r>
              <a:rPr dirty="0" sz="1250" spc="-140">
                <a:solidFill>
                  <a:srgbClr val="FFFFFF"/>
                </a:solidFill>
                <a:latin typeface="SimSun"/>
                <a:cs typeface="SimSun"/>
              </a:rPr>
              <a:t>设计考量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2470" y="5451854"/>
            <a:ext cx="461645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120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-17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9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95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0696575" cy="6356350"/>
            <a:chOff x="0" y="0"/>
            <a:chExt cx="10696575" cy="635635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117" y="0"/>
              <a:ext cx="3100456" cy="232534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030593"/>
              <a:ext cx="1937785" cy="232534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10045" y="1333195"/>
              <a:ext cx="2976880" cy="3922395"/>
            </a:xfrm>
            <a:custGeom>
              <a:avLst/>
              <a:gdLst/>
              <a:ahLst/>
              <a:cxnLst/>
              <a:rect l="l" t="t" r="r" b="b"/>
              <a:pathLst>
                <a:path w="2976879" h="3922395">
                  <a:moveTo>
                    <a:pt x="2883424" y="3922077"/>
                  </a:moveTo>
                  <a:lnTo>
                    <a:pt x="93013" y="3922077"/>
                  </a:lnTo>
                  <a:lnTo>
                    <a:pt x="83850" y="3921634"/>
                  </a:lnTo>
                  <a:lnTo>
                    <a:pt x="41328" y="3906416"/>
                  </a:lnTo>
                  <a:lnTo>
                    <a:pt x="10995" y="3872953"/>
                  </a:lnTo>
                  <a:lnTo>
                    <a:pt x="0" y="3829063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2883424" y="0"/>
                  </a:lnTo>
                  <a:lnTo>
                    <a:pt x="2927314" y="10995"/>
                  </a:lnTo>
                  <a:lnTo>
                    <a:pt x="2960776" y="41328"/>
                  </a:lnTo>
                  <a:lnTo>
                    <a:pt x="2975995" y="83850"/>
                  </a:lnTo>
                  <a:lnTo>
                    <a:pt x="2976438" y="93013"/>
                  </a:lnTo>
                  <a:lnTo>
                    <a:pt x="2976438" y="3829063"/>
                  </a:lnTo>
                  <a:lnTo>
                    <a:pt x="2965442" y="3872953"/>
                  </a:lnTo>
                  <a:lnTo>
                    <a:pt x="2935109" y="3906416"/>
                  </a:lnTo>
                  <a:lnTo>
                    <a:pt x="2892586" y="3921634"/>
                  </a:lnTo>
                  <a:lnTo>
                    <a:pt x="2883424" y="392207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0045" y="1333207"/>
              <a:ext cx="2976880" cy="3922395"/>
            </a:xfrm>
            <a:custGeom>
              <a:avLst/>
              <a:gdLst/>
              <a:ahLst/>
              <a:cxnLst/>
              <a:rect l="l" t="t" r="r" b="b"/>
              <a:pathLst>
                <a:path w="2976879" h="3922395">
                  <a:moveTo>
                    <a:pt x="565823" y="379806"/>
                  </a:moveTo>
                  <a:lnTo>
                    <a:pt x="560247" y="334594"/>
                  </a:lnTo>
                  <a:lnTo>
                    <a:pt x="543864" y="292112"/>
                  </a:lnTo>
                  <a:lnTo>
                    <a:pt x="517639" y="254876"/>
                  </a:lnTo>
                  <a:lnTo>
                    <a:pt x="483146" y="225120"/>
                  </a:lnTo>
                  <a:lnTo>
                    <a:pt x="442455" y="204647"/>
                  </a:lnTo>
                  <a:lnTo>
                    <a:pt x="398030" y="194665"/>
                  </a:lnTo>
                  <a:lnTo>
                    <a:pt x="379806" y="193776"/>
                  </a:lnTo>
                  <a:lnTo>
                    <a:pt x="370662" y="193992"/>
                  </a:lnTo>
                  <a:lnTo>
                    <a:pt x="325793" y="201777"/>
                  </a:lnTo>
                  <a:lnTo>
                    <a:pt x="284175" y="220230"/>
                  </a:lnTo>
                  <a:lnTo>
                    <a:pt x="248259" y="248259"/>
                  </a:lnTo>
                  <a:lnTo>
                    <a:pt x="220230" y="284175"/>
                  </a:lnTo>
                  <a:lnTo>
                    <a:pt x="201777" y="325793"/>
                  </a:lnTo>
                  <a:lnTo>
                    <a:pt x="193992" y="370662"/>
                  </a:lnTo>
                  <a:lnTo>
                    <a:pt x="193776" y="379806"/>
                  </a:lnTo>
                  <a:lnTo>
                    <a:pt x="193992" y="388937"/>
                  </a:lnTo>
                  <a:lnTo>
                    <a:pt x="201777" y="433806"/>
                  </a:lnTo>
                  <a:lnTo>
                    <a:pt x="220230" y="475424"/>
                  </a:lnTo>
                  <a:lnTo>
                    <a:pt x="248259" y="511340"/>
                  </a:lnTo>
                  <a:lnTo>
                    <a:pt x="284175" y="539369"/>
                  </a:lnTo>
                  <a:lnTo>
                    <a:pt x="325793" y="557822"/>
                  </a:lnTo>
                  <a:lnTo>
                    <a:pt x="370662" y="565607"/>
                  </a:lnTo>
                  <a:lnTo>
                    <a:pt x="379806" y="565823"/>
                  </a:lnTo>
                  <a:lnTo>
                    <a:pt x="388937" y="565607"/>
                  </a:lnTo>
                  <a:lnTo>
                    <a:pt x="433806" y="557822"/>
                  </a:lnTo>
                  <a:lnTo>
                    <a:pt x="475424" y="539369"/>
                  </a:lnTo>
                  <a:lnTo>
                    <a:pt x="511340" y="511340"/>
                  </a:lnTo>
                  <a:lnTo>
                    <a:pt x="539369" y="475424"/>
                  </a:lnTo>
                  <a:lnTo>
                    <a:pt x="557822" y="433806"/>
                  </a:lnTo>
                  <a:lnTo>
                    <a:pt x="565607" y="388937"/>
                  </a:lnTo>
                  <a:lnTo>
                    <a:pt x="565823" y="379806"/>
                  </a:lnTo>
                  <a:close/>
                </a:path>
                <a:path w="2976879" h="3922395">
                  <a:moveTo>
                    <a:pt x="2976435" y="93002"/>
                  </a:moveTo>
                  <a:lnTo>
                    <a:pt x="2968675" y="55994"/>
                  </a:lnTo>
                  <a:lnTo>
                    <a:pt x="2968675" y="87414"/>
                  </a:lnTo>
                  <a:lnTo>
                    <a:pt x="2968675" y="3834650"/>
                  </a:lnTo>
                  <a:lnTo>
                    <a:pt x="2957423" y="3871772"/>
                  </a:lnTo>
                  <a:lnTo>
                    <a:pt x="2926130" y="3903065"/>
                  </a:lnTo>
                  <a:lnTo>
                    <a:pt x="2889021" y="3914317"/>
                  </a:lnTo>
                  <a:lnTo>
                    <a:pt x="87414" y="3914317"/>
                  </a:lnTo>
                  <a:lnTo>
                    <a:pt x="50292" y="3903065"/>
                  </a:lnTo>
                  <a:lnTo>
                    <a:pt x="18999" y="3871772"/>
                  </a:lnTo>
                  <a:lnTo>
                    <a:pt x="7747" y="3834650"/>
                  </a:lnTo>
                  <a:lnTo>
                    <a:pt x="7747" y="87414"/>
                  </a:lnTo>
                  <a:lnTo>
                    <a:pt x="18999" y="50292"/>
                  </a:lnTo>
                  <a:lnTo>
                    <a:pt x="50292" y="18999"/>
                  </a:lnTo>
                  <a:lnTo>
                    <a:pt x="87414" y="7747"/>
                  </a:lnTo>
                  <a:lnTo>
                    <a:pt x="2889021" y="7747"/>
                  </a:lnTo>
                  <a:lnTo>
                    <a:pt x="2926130" y="18999"/>
                  </a:lnTo>
                  <a:lnTo>
                    <a:pt x="2957423" y="50292"/>
                  </a:lnTo>
                  <a:lnTo>
                    <a:pt x="2968675" y="87414"/>
                  </a:lnTo>
                  <a:lnTo>
                    <a:pt x="2968675" y="55994"/>
                  </a:lnTo>
                  <a:lnTo>
                    <a:pt x="2942399" y="21069"/>
                  </a:lnTo>
                  <a:lnTo>
                    <a:pt x="2920428" y="7747"/>
                  </a:lnTo>
                  <a:lnTo>
                    <a:pt x="2919018" y="7073"/>
                  </a:lnTo>
                  <a:lnTo>
                    <a:pt x="2910382" y="3975"/>
                  </a:lnTo>
                  <a:lnTo>
                    <a:pt x="2901569" y="1765"/>
                  </a:lnTo>
                  <a:lnTo>
                    <a:pt x="2892577" y="431"/>
                  </a:lnTo>
                  <a:lnTo>
                    <a:pt x="2883420" y="0"/>
                  </a:lnTo>
                  <a:lnTo>
                    <a:pt x="93002" y="0"/>
                  </a:lnTo>
                  <a:lnTo>
                    <a:pt x="49110" y="10985"/>
                  </a:lnTo>
                  <a:lnTo>
                    <a:pt x="15659" y="41325"/>
                  </a:lnTo>
                  <a:lnTo>
                    <a:pt x="431" y="83845"/>
                  </a:lnTo>
                  <a:lnTo>
                    <a:pt x="0" y="93002"/>
                  </a:lnTo>
                  <a:lnTo>
                    <a:pt x="0" y="3829062"/>
                  </a:lnTo>
                  <a:lnTo>
                    <a:pt x="10985" y="3872954"/>
                  </a:lnTo>
                  <a:lnTo>
                    <a:pt x="41325" y="3906405"/>
                  </a:lnTo>
                  <a:lnTo>
                    <a:pt x="83845" y="3921633"/>
                  </a:lnTo>
                  <a:lnTo>
                    <a:pt x="93002" y="3922077"/>
                  </a:lnTo>
                  <a:lnTo>
                    <a:pt x="2883420" y="3922077"/>
                  </a:lnTo>
                  <a:lnTo>
                    <a:pt x="2920428" y="3914317"/>
                  </a:lnTo>
                  <a:lnTo>
                    <a:pt x="2927312" y="3911079"/>
                  </a:lnTo>
                  <a:lnTo>
                    <a:pt x="2960776" y="3880739"/>
                  </a:lnTo>
                  <a:lnTo>
                    <a:pt x="2975991" y="3838219"/>
                  </a:lnTo>
                  <a:lnTo>
                    <a:pt x="2976435" y="3829062"/>
                  </a:lnTo>
                  <a:lnTo>
                    <a:pt x="2976435" y="93002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56192" y="1544286"/>
            <a:ext cx="161734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5">
                <a:solidFill>
                  <a:srgbClr val="FACFE7"/>
                </a:solidFill>
                <a:latin typeface="SimSun"/>
                <a:cs typeface="SimSun"/>
              </a:rPr>
              <a:t>基于</a:t>
            </a:r>
            <a:r>
              <a:rPr dirty="0" sz="1450" spc="190" b="1">
                <a:solidFill>
                  <a:srgbClr val="FACFE7"/>
                </a:solidFill>
                <a:latin typeface="Trebuchet MS"/>
                <a:cs typeface="Trebuchet MS"/>
              </a:rPr>
              <a:t>Rust</a:t>
            </a:r>
            <a:r>
              <a:rPr dirty="0" sz="1700" spc="-245">
                <a:solidFill>
                  <a:srgbClr val="FACFE7"/>
                </a:solidFill>
                <a:latin typeface="SimSun"/>
                <a:cs typeface="SimSun"/>
              </a:rPr>
              <a:t>语</a:t>
            </a:r>
            <a:r>
              <a:rPr dirty="0" sz="1700" spc="-245">
                <a:solidFill>
                  <a:srgbClr val="FACFE7"/>
                </a:solidFill>
                <a:latin typeface="Microsoft JhengHei"/>
                <a:cs typeface="Microsoft JhengHei"/>
              </a:rPr>
              <a:t>⾔</a:t>
            </a:r>
            <a:r>
              <a:rPr dirty="0" sz="1700" spc="-200">
                <a:solidFill>
                  <a:srgbClr val="FACFE7"/>
                </a:solidFill>
                <a:latin typeface="SimSun"/>
                <a:cs typeface="SimSun"/>
              </a:rPr>
              <a:t>开发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3133" y="2007712"/>
            <a:ext cx="156019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所有权系统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借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30">
                <a:solidFill>
                  <a:srgbClr val="FFFFFF"/>
                </a:solidFill>
                <a:latin typeface="SimSun"/>
                <a:cs typeface="SimSun"/>
              </a:rPr>
              <a:t>检查器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53133" y="2317757"/>
            <a:ext cx="156019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编译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时</a:t>
            </a:r>
            <a:r>
              <a:rPr dirty="0" sz="1250" spc="-155">
                <a:solidFill>
                  <a:srgbClr val="FFFFFF"/>
                </a:solidFill>
                <a:latin typeface="SimSun"/>
                <a:cs typeface="SimSun"/>
              </a:rPr>
              <a:t>检测内存安全问题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53133" y="2627803"/>
            <a:ext cx="197929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避免空指针解引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50">
                <a:solidFill>
                  <a:srgbClr val="FFFFFF"/>
                </a:solidFill>
                <a:latin typeface="SimSun"/>
                <a:cs typeface="SimSun"/>
              </a:rPr>
              <a:t>、缓冲区溢出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3133" y="2937849"/>
            <a:ext cx="156019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减少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数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据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竞争与并</a:t>
            </a:r>
            <a:r>
              <a:rPr dirty="0" sz="1250" spc="-130">
                <a:solidFill>
                  <a:srgbClr val="FFFFFF"/>
                </a:solidFill>
                <a:latin typeface="SimSun"/>
                <a:cs typeface="SimSun"/>
              </a:rPr>
              <a:t>发问题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503824" y="1333196"/>
            <a:ext cx="5945505" cy="3922395"/>
            <a:chOff x="503824" y="1333196"/>
            <a:chExt cx="5945505" cy="3922395"/>
          </a:xfrm>
        </p:grpSpPr>
        <p:sp>
          <p:nvSpPr>
            <p:cNvPr id="17" name="object 17" descr=""/>
            <p:cNvSpPr/>
            <p:nvPr/>
          </p:nvSpPr>
          <p:spPr>
            <a:xfrm>
              <a:off x="503824" y="4557670"/>
              <a:ext cx="2588895" cy="8255"/>
            </a:xfrm>
            <a:custGeom>
              <a:avLst/>
              <a:gdLst/>
              <a:ahLst/>
              <a:cxnLst/>
              <a:rect l="l" t="t" r="r" b="b"/>
              <a:pathLst>
                <a:path w="2588895" h="8254">
                  <a:moveTo>
                    <a:pt x="2588881" y="7751"/>
                  </a:moveTo>
                  <a:lnTo>
                    <a:pt x="0" y="7751"/>
                  </a:lnTo>
                  <a:lnTo>
                    <a:pt x="0" y="0"/>
                  </a:lnTo>
                  <a:lnTo>
                    <a:pt x="2588881" y="0"/>
                  </a:lnTo>
                  <a:lnTo>
                    <a:pt x="2588881" y="7751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72510" y="1333196"/>
              <a:ext cx="2976880" cy="3922395"/>
            </a:xfrm>
            <a:custGeom>
              <a:avLst/>
              <a:gdLst/>
              <a:ahLst/>
              <a:cxnLst/>
              <a:rect l="l" t="t" r="r" b="b"/>
              <a:pathLst>
                <a:path w="2976879" h="3922395">
                  <a:moveTo>
                    <a:pt x="2883424" y="3922077"/>
                  </a:moveTo>
                  <a:lnTo>
                    <a:pt x="93013" y="3922077"/>
                  </a:lnTo>
                  <a:lnTo>
                    <a:pt x="83850" y="3921634"/>
                  </a:lnTo>
                  <a:lnTo>
                    <a:pt x="41328" y="3906416"/>
                  </a:lnTo>
                  <a:lnTo>
                    <a:pt x="10995" y="3872953"/>
                  </a:lnTo>
                  <a:lnTo>
                    <a:pt x="0" y="3829063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2883424" y="0"/>
                  </a:lnTo>
                  <a:lnTo>
                    <a:pt x="2927315" y="10995"/>
                  </a:lnTo>
                  <a:lnTo>
                    <a:pt x="2960777" y="41328"/>
                  </a:lnTo>
                  <a:lnTo>
                    <a:pt x="2975995" y="83850"/>
                  </a:lnTo>
                  <a:lnTo>
                    <a:pt x="2976438" y="93013"/>
                  </a:lnTo>
                  <a:lnTo>
                    <a:pt x="2976438" y="3829063"/>
                  </a:lnTo>
                  <a:lnTo>
                    <a:pt x="2965442" y="3872953"/>
                  </a:lnTo>
                  <a:lnTo>
                    <a:pt x="2935110" y="3906416"/>
                  </a:lnTo>
                  <a:lnTo>
                    <a:pt x="2892587" y="3921634"/>
                  </a:lnTo>
                  <a:lnTo>
                    <a:pt x="2883424" y="392207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472510" y="1333207"/>
              <a:ext cx="2976880" cy="3922395"/>
            </a:xfrm>
            <a:custGeom>
              <a:avLst/>
              <a:gdLst/>
              <a:ahLst/>
              <a:cxnLst/>
              <a:rect l="l" t="t" r="r" b="b"/>
              <a:pathLst>
                <a:path w="2976879" h="3922395">
                  <a:moveTo>
                    <a:pt x="565823" y="379806"/>
                  </a:moveTo>
                  <a:lnTo>
                    <a:pt x="560247" y="334594"/>
                  </a:lnTo>
                  <a:lnTo>
                    <a:pt x="543864" y="292112"/>
                  </a:lnTo>
                  <a:lnTo>
                    <a:pt x="517639" y="254876"/>
                  </a:lnTo>
                  <a:lnTo>
                    <a:pt x="483146" y="225120"/>
                  </a:lnTo>
                  <a:lnTo>
                    <a:pt x="442455" y="204647"/>
                  </a:lnTo>
                  <a:lnTo>
                    <a:pt x="398030" y="194665"/>
                  </a:lnTo>
                  <a:lnTo>
                    <a:pt x="379806" y="193776"/>
                  </a:lnTo>
                  <a:lnTo>
                    <a:pt x="370662" y="193992"/>
                  </a:lnTo>
                  <a:lnTo>
                    <a:pt x="325793" y="201777"/>
                  </a:lnTo>
                  <a:lnTo>
                    <a:pt x="284175" y="220230"/>
                  </a:lnTo>
                  <a:lnTo>
                    <a:pt x="248259" y="248259"/>
                  </a:lnTo>
                  <a:lnTo>
                    <a:pt x="220230" y="284175"/>
                  </a:lnTo>
                  <a:lnTo>
                    <a:pt x="201777" y="325793"/>
                  </a:lnTo>
                  <a:lnTo>
                    <a:pt x="193992" y="370662"/>
                  </a:lnTo>
                  <a:lnTo>
                    <a:pt x="193776" y="379806"/>
                  </a:lnTo>
                  <a:lnTo>
                    <a:pt x="193992" y="388937"/>
                  </a:lnTo>
                  <a:lnTo>
                    <a:pt x="201777" y="433806"/>
                  </a:lnTo>
                  <a:lnTo>
                    <a:pt x="220230" y="475424"/>
                  </a:lnTo>
                  <a:lnTo>
                    <a:pt x="248259" y="511340"/>
                  </a:lnTo>
                  <a:lnTo>
                    <a:pt x="284175" y="539369"/>
                  </a:lnTo>
                  <a:lnTo>
                    <a:pt x="325793" y="557822"/>
                  </a:lnTo>
                  <a:lnTo>
                    <a:pt x="370662" y="565607"/>
                  </a:lnTo>
                  <a:lnTo>
                    <a:pt x="379806" y="565823"/>
                  </a:lnTo>
                  <a:lnTo>
                    <a:pt x="388937" y="565607"/>
                  </a:lnTo>
                  <a:lnTo>
                    <a:pt x="433806" y="557822"/>
                  </a:lnTo>
                  <a:lnTo>
                    <a:pt x="475424" y="539369"/>
                  </a:lnTo>
                  <a:lnTo>
                    <a:pt x="511340" y="511340"/>
                  </a:lnTo>
                  <a:lnTo>
                    <a:pt x="539369" y="475424"/>
                  </a:lnTo>
                  <a:lnTo>
                    <a:pt x="557822" y="433806"/>
                  </a:lnTo>
                  <a:lnTo>
                    <a:pt x="565607" y="388937"/>
                  </a:lnTo>
                  <a:lnTo>
                    <a:pt x="565823" y="379806"/>
                  </a:lnTo>
                  <a:close/>
                </a:path>
                <a:path w="2976879" h="3922395">
                  <a:moveTo>
                    <a:pt x="2976435" y="93002"/>
                  </a:moveTo>
                  <a:lnTo>
                    <a:pt x="2968675" y="55994"/>
                  </a:lnTo>
                  <a:lnTo>
                    <a:pt x="2968675" y="87414"/>
                  </a:lnTo>
                  <a:lnTo>
                    <a:pt x="2968675" y="3834650"/>
                  </a:lnTo>
                  <a:lnTo>
                    <a:pt x="2957423" y="3871772"/>
                  </a:lnTo>
                  <a:lnTo>
                    <a:pt x="2926130" y="3903065"/>
                  </a:lnTo>
                  <a:lnTo>
                    <a:pt x="2889021" y="3914317"/>
                  </a:lnTo>
                  <a:lnTo>
                    <a:pt x="87414" y="3914317"/>
                  </a:lnTo>
                  <a:lnTo>
                    <a:pt x="50292" y="3903065"/>
                  </a:lnTo>
                  <a:lnTo>
                    <a:pt x="18999" y="3871772"/>
                  </a:lnTo>
                  <a:lnTo>
                    <a:pt x="7747" y="3834650"/>
                  </a:lnTo>
                  <a:lnTo>
                    <a:pt x="7747" y="87414"/>
                  </a:lnTo>
                  <a:lnTo>
                    <a:pt x="18999" y="50292"/>
                  </a:lnTo>
                  <a:lnTo>
                    <a:pt x="50292" y="18999"/>
                  </a:lnTo>
                  <a:lnTo>
                    <a:pt x="87414" y="7747"/>
                  </a:lnTo>
                  <a:lnTo>
                    <a:pt x="2889021" y="7747"/>
                  </a:lnTo>
                  <a:lnTo>
                    <a:pt x="2926130" y="18999"/>
                  </a:lnTo>
                  <a:lnTo>
                    <a:pt x="2957423" y="50292"/>
                  </a:lnTo>
                  <a:lnTo>
                    <a:pt x="2968675" y="87414"/>
                  </a:lnTo>
                  <a:lnTo>
                    <a:pt x="2968675" y="55994"/>
                  </a:lnTo>
                  <a:lnTo>
                    <a:pt x="2942399" y="21069"/>
                  </a:lnTo>
                  <a:lnTo>
                    <a:pt x="2920441" y="7747"/>
                  </a:lnTo>
                  <a:lnTo>
                    <a:pt x="2919018" y="7073"/>
                  </a:lnTo>
                  <a:lnTo>
                    <a:pt x="2910382" y="3975"/>
                  </a:lnTo>
                  <a:lnTo>
                    <a:pt x="2901569" y="1765"/>
                  </a:lnTo>
                  <a:lnTo>
                    <a:pt x="2892577" y="431"/>
                  </a:lnTo>
                  <a:lnTo>
                    <a:pt x="2883420" y="0"/>
                  </a:lnTo>
                  <a:lnTo>
                    <a:pt x="93002" y="0"/>
                  </a:lnTo>
                  <a:lnTo>
                    <a:pt x="49123" y="10985"/>
                  </a:lnTo>
                  <a:lnTo>
                    <a:pt x="15659" y="41325"/>
                  </a:lnTo>
                  <a:lnTo>
                    <a:pt x="431" y="83845"/>
                  </a:lnTo>
                  <a:lnTo>
                    <a:pt x="0" y="93002"/>
                  </a:lnTo>
                  <a:lnTo>
                    <a:pt x="0" y="3829062"/>
                  </a:lnTo>
                  <a:lnTo>
                    <a:pt x="10985" y="3872954"/>
                  </a:lnTo>
                  <a:lnTo>
                    <a:pt x="41325" y="3906405"/>
                  </a:lnTo>
                  <a:lnTo>
                    <a:pt x="83845" y="3921633"/>
                  </a:lnTo>
                  <a:lnTo>
                    <a:pt x="93002" y="3922077"/>
                  </a:lnTo>
                  <a:lnTo>
                    <a:pt x="2883420" y="3922077"/>
                  </a:lnTo>
                  <a:lnTo>
                    <a:pt x="2920441" y="3914317"/>
                  </a:lnTo>
                  <a:lnTo>
                    <a:pt x="2927312" y="3911079"/>
                  </a:lnTo>
                  <a:lnTo>
                    <a:pt x="2960776" y="3880739"/>
                  </a:lnTo>
                  <a:lnTo>
                    <a:pt x="2975991" y="3838219"/>
                  </a:lnTo>
                  <a:lnTo>
                    <a:pt x="2976435" y="3829062"/>
                  </a:lnTo>
                  <a:lnTo>
                    <a:pt x="2976435" y="93002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91124" y="4651372"/>
            <a:ext cx="2613660" cy="397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0"/>
              </a:spcBef>
            </a:pPr>
            <a:r>
              <a:rPr dirty="0" sz="1000" spc="120" i="1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从根本上杜绝了传统</a:t>
            </a:r>
            <a:r>
              <a:rPr dirty="0" sz="1000" spc="105" i="1">
                <a:solidFill>
                  <a:srgbClr val="FFFFFF"/>
                </a:solidFill>
                <a:latin typeface="Trebuchet MS"/>
                <a:cs typeface="Trebuchet MS"/>
              </a:rPr>
              <a:t>C/C++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系统中最常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⻅</a:t>
            </a:r>
            <a:r>
              <a:rPr dirty="0" sz="1100" spc="-95">
                <a:solidFill>
                  <a:srgbClr val="FFFFFF"/>
                </a:solidFill>
                <a:latin typeface="SimSun"/>
                <a:cs typeface="SimSun"/>
              </a:rPr>
              <a:t>的安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全漏洞来源</a:t>
            </a:r>
            <a:r>
              <a:rPr dirty="0" sz="1000" spc="70" i="1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18657" y="1544286"/>
            <a:ext cx="9556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5">
                <a:solidFill>
                  <a:srgbClr val="E8D5FF"/>
                </a:solidFill>
                <a:latin typeface="SimSun"/>
                <a:cs typeface="SimSun"/>
              </a:rPr>
              <a:t>单应</a:t>
            </a:r>
            <a:r>
              <a:rPr dirty="0" sz="1700" spc="-245">
                <a:solidFill>
                  <a:srgbClr val="E8D5FF"/>
                </a:solidFill>
                <a:latin typeface="Microsoft JhengHei"/>
                <a:cs typeface="Microsoft JhengHei"/>
              </a:rPr>
              <a:t>⽤</a:t>
            </a:r>
            <a:r>
              <a:rPr dirty="0" sz="1700" spc="-215">
                <a:solidFill>
                  <a:srgbClr val="E8D5FF"/>
                </a:solidFill>
                <a:latin typeface="SimSun"/>
                <a:cs typeface="SimSun"/>
              </a:rPr>
              <a:t>架构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715598" y="1979870"/>
            <a:ext cx="2498090" cy="45974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Unikernel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模式：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镜像只包含</a:t>
            </a:r>
            <a:r>
              <a:rPr dirty="0" sz="1250" spc="-130">
                <a:solidFill>
                  <a:srgbClr val="FFFFFF"/>
                </a:solidFill>
                <a:latin typeface="Microsoft JhengHei"/>
                <a:cs typeface="Microsoft JhengHei"/>
              </a:rPr>
              <a:t>⼀个应</a:t>
            </a:r>
            <a:endParaRPr sz="12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50" spc="-5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endParaRPr sz="1250">
              <a:latin typeface="Microsoft JhengHei"/>
              <a:cs typeface="Microsoft JhengHe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715598" y="2534789"/>
            <a:ext cx="156019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避免多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应⽤</a:t>
            </a:r>
            <a:r>
              <a:rPr dirty="0" sz="1250" spc="-150">
                <a:solidFill>
                  <a:srgbClr val="FFFFFF"/>
                </a:solidFill>
                <a:latin typeface="SimSun"/>
                <a:cs typeface="SimSun"/>
              </a:rPr>
              <a:t>间的资源抢占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715598" y="2844835"/>
            <a:ext cx="169989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防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⽌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恶意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应⽤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间的相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互⼲</a:t>
            </a:r>
            <a:r>
              <a:rPr dirty="0" sz="1250" spc="-50">
                <a:solidFill>
                  <a:srgbClr val="FFFFFF"/>
                </a:solidFill>
                <a:latin typeface="SimSun"/>
                <a:cs typeface="SimSun"/>
              </a:rPr>
              <a:t>扰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15598" y="3154881"/>
            <a:ext cx="211836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每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个应⽤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运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在独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⽴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隔离的实例</a:t>
            </a:r>
            <a:r>
              <a:rPr dirty="0" sz="1250" spc="-50">
                <a:solidFill>
                  <a:srgbClr val="FFFFFF"/>
                </a:solidFill>
                <a:latin typeface="Microsoft JhengHei"/>
                <a:cs typeface="Microsoft JhengHei"/>
              </a:rPr>
              <a:t>中</a:t>
            </a:r>
            <a:endParaRPr sz="1250">
              <a:latin typeface="Microsoft JhengHei"/>
              <a:cs typeface="Microsoft JhengHe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666289" y="1333196"/>
            <a:ext cx="5945505" cy="3922395"/>
            <a:chOff x="3666289" y="1333196"/>
            <a:chExt cx="5945505" cy="3922395"/>
          </a:xfrm>
        </p:grpSpPr>
        <p:sp>
          <p:nvSpPr>
            <p:cNvPr id="27" name="object 27" descr=""/>
            <p:cNvSpPr/>
            <p:nvPr/>
          </p:nvSpPr>
          <p:spPr>
            <a:xfrm>
              <a:off x="3666289" y="4557670"/>
              <a:ext cx="2588895" cy="8255"/>
            </a:xfrm>
            <a:custGeom>
              <a:avLst/>
              <a:gdLst/>
              <a:ahLst/>
              <a:cxnLst/>
              <a:rect l="l" t="t" r="r" b="b"/>
              <a:pathLst>
                <a:path w="2588895" h="8254">
                  <a:moveTo>
                    <a:pt x="2588881" y="7751"/>
                  </a:moveTo>
                  <a:lnTo>
                    <a:pt x="0" y="7751"/>
                  </a:lnTo>
                  <a:lnTo>
                    <a:pt x="0" y="0"/>
                  </a:lnTo>
                  <a:lnTo>
                    <a:pt x="2588881" y="0"/>
                  </a:lnTo>
                  <a:lnTo>
                    <a:pt x="2588881" y="7751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634976" y="1333196"/>
              <a:ext cx="2976880" cy="3922395"/>
            </a:xfrm>
            <a:custGeom>
              <a:avLst/>
              <a:gdLst/>
              <a:ahLst/>
              <a:cxnLst/>
              <a:rect l="l" t="t" r="r" b="b"/>
              <a:pathLst>
                <a:path w="2976879" h="3922395">
                  <a:moveTo>
                    <a:pt x="2883424" y="3922077"/>
                  </a:moveTo>
                  <a:lnTo>
                    <a:pt x="93013" y="3922077"/>
                  </a:lnTo>
                  <a:lnTo>
                    <a:pt x="83850" y="3921634"/>
                  </a:lnTo>
                  <a:lnTo>
                    <a:pt x="41328" y="3906416"/>
                  </a:lnTo>
                  <a:lnTo>
                    <a:pt x="10995" y="3872953"/>
                  </a:lnTo>
                  <a:lnTo>
                    <a:pt x="0" y="3829063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2883424" y="0"/>
                  </a:lnTo>
                  <a:lnTo>
                    <a:pt x="2927314" y="10995"/>
                  </a:lnTo>
                  <a:lnTo>
                    <a:pt x="2960776" y="41328"/>
                  </a:lnTo>
                  <a:lnTo>
                    <a:pt x="2975995" y="83850"/>
                  </a:lnTo>
                  <a:lnTo>
                    <a:pt x="2976438" y="93013"/>
                  </a:lnTo>
                  <a:lnTo>
                    <a:pt x="2976438" y="3829063"/>
                  </a:lnTo>
                  <a:lnTo>
                    <a:pt x="2965442" y="3872953"/>
                  </a:lnTo>
                  <a:lnTo>
                    <a:pt x="2935109" y="3906416"/>
                  </a:lnTo>
                  <a:lnTo>
                    <a:pt x="2892587" y="3921634"/>
                  </a:lnTo>
                  <a:lnTo>
                    <a:pt x="2883424" y="392207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634975" y="1333207"/>
              <a:ext cx="2976880" cy="3922395"/>
            </a:xfrm>
            <a:custGeom>
              <a:avLst/>
              <a:gdLst/>
              <a:ahLst/>
              <a:cxnLst/>
              <a:rect l="l" t="t" r="r" b="b"/>
              <a:pathLst>
                <a:path w="2976879" h="3922395">
                  <a:moveTo>
                    <a:pt x="565823" y="379806"/>
                  </a:moveTo>
                  <a:lnTo>
                    <a:pt x="560247" y="334594"/>
                  </a:lnTo>
                  <a:lnTo>
                    <a:pt x="543864" y="292112"/>
                  </a:lnTo>
                  <a:lnTo>
                    <a:pt x="517639" y="254876"/>
                  </a:lnTo>
                  <a:lnTo>
                    <a:pt x="483146" y="225120"/>
                  </a:lnTo>
                  <a:lnTo>
                    <a:pt x="442455" y="204647"/>
                  </a:lnTo>
                  <a:lnTo>
                    <a:pt x="398030" y="194665"/>
                  </a:lnTo>
                  <a:lnTo>
                    <a:pt x="379806" y="193776"/>
                  </a:lnTo>
                  <a:lnTo>
                    <a:pt x="370662" y="193992"/>
                  </a:lnTo>
                  <a:lnTo>
                    <a:pt x="325793" y="201777"/>
                  </a:lnTo>
                  <a:lnTo>
                    <a:pt x="284175" y="220230"/>
                  </a:lnTo>
                  <a:lnTo>
                    <a:pt x="248259" y="248259"/>
                  </a:lnTo>
                  <a:lnTo>
                    <a:pt x="220230" y="284175"/>
                  </a:lnTo>
                  <a:lnTo>
                    <a:pt x="201777" y="325793"/>
                  </a:lnTo>
                  <a:lnTo>
                    <a:pt x="193992" y="370662"/>
                  </a:lnTo>
                  <a:lnTo>
                    <a:pt x="193776" y="379806"/>
                  </a:lnTo>
                  <a:lnTo>
                    <a:pt x="193992" y="388937"/>
                  </a:lnTo>
                  <a:lnTo>
                    <a:pt x="201777" y="433806"/>
                  </a:lnTo>
                  <a:lnTo>
                    <a:pt x="220230" y="475424"/>
                  </a:lnTo>
                  <a:lnTo>
                    <a:pt x="248259" y="511340"/>
                  </a:lnTo>
                  <a:lnTo>
                    <a:pt x="284175" y="539369"/>
                  </a:lnTo>
                  <a:lnTo>
                    <a:pt x="325793" y="557822"/>
                  </a:lnTo>
                  <a:lnTo>
                    <a:pt x="370662" y="565607"/>
                  </a:lnTo>
                  <a:lnTo>
                    <a:pt x="379806" y="565823"/>
                  </a:lnTo>
                  <a:lnTo>
                    <a:pt x="388937" y="565607"/>
                  </a:lnTo>
                  <a:lnTo>
                    <a:pt x="433806" y="557822"/>
                  </a:lnTo>
                  <a:lnTo>
                    <a:pt x="475424" y="539369"/>
                  </a:lnTo>
                  <a:lnTo>
                    <a:pt x="511340" y="511340"/>
                  </a:lnTo>
                  <a:lnTo>
                    <a:pt x="539369" y="475424"/>
                  </a:lnTo>
                  <a:lnTo>
                    <a:pt x="557822" y="433806"/>
                  </a:lnTo>
                  <a:lnTo>
                    <a:pt x="565607" y="388937"/>
                  </a:lnTo>
                  <a:lnTo>
                    <a:pt x="565823" y="379806"/>
                  </a:lnTo>
                  <a:close/>
                </a:path>
                <a:path w="2976879" h="3922395">
                  <a:moveTo>
                    <a:pt x="2976435" y="93002"/>
                  </a:moveTo>
                  <a:lnTo>
                    <a:pt x="2968675" y="55994"/>
                  </a:lnTo>
                  <a:lnTo>
                    <a:pt x="2968675" y="87414"/>
                  </a:lnTo>
                  <a:lnTo>
                    <a:pt x="2968675" y="3834650"/>
                  </a:lnTo>
                  <a:lnTo>
                    <a:pt x="2957423" y="3871772"/>
                  </a:lnTo>
                  <a:lnTo>
                    <a:pt x="2926130" y="3903065"/>
                  </a:lnTo>
                  <a:lnTo>
                    <a:pt x="2889021" y="3914317"/>
                  </a:lnTo>
                  <a:lnTo>
                    <a:pt x="87414" y="3914317"/>
                  </a:lnTo>
                  <a:lnTo>
                    <a:pt x="50292" y="3903065"/>
                  </a:lnTo>
                  <a:lnTo>
                    <a:pt x="18999" y="3871772"/>
                  </a:lnTo>
                  <a:lnTo>
                    <a:pt x="7747" y="3834650"/>
                  </a:lnTo>
                  <a:lnTo>
                    <a:pt x="7747" y="87414"/>
                  </a:lnTo>
                  <a:lnTo>
                    <a:pt x="18999" y="50292"/>
                  </a:lnTo>
                  <a:lnTo>
                    <a:pt x="50292" y="18999"/>
                  </a:lnTo>
                  <a:lnTo>
                    <a:pt x="87414" y="7747"/>
                  </a:lnTo>
                  <a:lnTo>
                    <a:pt x="2889021" y="7747"/>
                  </a:lnTo>
                  <a:lnTo>
                    <a:pt x="2926130" y="18999"/>
                  </a:lnTo>
                  <a:lnTo>
                    <a:pt x="2957423" y="50292"/>
                  </a:lnTo>
                  <a:lnTo>
                    <a:pt x="2968675" y="87414"/>
                  </a:lnTo>
                  <a:lnTo>
                    <a:pt x="2968675" y="55994"/>
                  </a:lnTo>
                  <a:lnTo>
                    <a:pt x="2942399" y="21069"/>
                  </a:lnTo>
                  <a:lnTo>
                    <a:pt x="2920441" y="7747"/>
                  </a:lnTo>
                  <a:lnTo>
                    <a:pt x="2919018" y="7073"/>
                  </a:lnTo>
                  <a:lnTo>
                    <a:pt x="2910382" y="3975"/>
                  </a:lnTo>
                  <a:lnTo>
                    <a:pt x="2901569" y="1765"/>
                  </a:lnTo>
                  <a:lnTo>
                    <a:pt x="2892577" y="431"/>
                  </a:lnTo>
                  <a:lnTo>
                    <a:pt x="2883420" y="0"/>
                  </a:lnTo>
                  <a:lnTo>
                    <a:pt x="93014" y="0"/>
                  </a:lnTo>
                  <a:lnTo>
                    <a:pt x="49123" y="10985"/>
                  </a:lnTo>
                  <a:lnTo>
                    <a:pt x="15659" y="41325"/>
                  </a:lnTo>
                  <a:lnTo>
                    <a:pt x="431" y="83845"/>
                  </a:lnTo>
                  <a:lnTo>
                    <a:pt x="0" y="93002"/>
                  </a:lnTo>
                  <a:lnTo>
                    <a:pt x="0" y="3829062"/>
                  </a:lnTo>
                  <a:lnTo>
                    <a:pt x="10985" y="3872954"/>
                  </a:lnTo>
                  <a:lnTo>
                    <a:pt x="41325" y="3906405"/>
                  </a:lnTo>
                  <a:lnTo>
                    <a:pt x="83845" y="3921633"/>
                  </a:lnTo>
                  <a:lnTo>
                    <a:pt x="93014" y="3922077"/>
                  </a:lnTo>
                  <a:lnTo>
                    <a:pt x="2883420" y="3922077"/>
                  </a:lnTo>
                  <a:lnTo>
                    <a:pt x="2920441" y="3914317"/>
                  </a:lnTo>
                  <a:lnTo>
                    <a:pt x="2927312" y="3911079"/>
                  </a:lnTo>
                  <a:lnTo>
                    <a:pt x="2960776" y="3880739"/>
                  </a:lnTo>
                  <a:lnTo>
                    <a:pt x="2975991" y="3838219"/>
                  </a:lnTo>
                  <a:lnTo>
                    <a:pt x="2976435" y="3829062"/>
                  </a:lnTo>
                  <a:lnTo>
                    <a:pt x="2976435" y="93002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653589" y="4651372"/>
            <a:ext cx="2506980" cy="397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0"/>
              </a:spcBef>
            </a:pPr>
            <a:r>
              <a:rPr dirty="0" sz="1000" spc="120" i="1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不存在</a:t>
            </a:r>
            <a:r>
              <a:rPr dirty="0" sz="1000" spc="105" i="1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其他应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000" spc="105" i="1">
                <a:solidFill>
                  <a:srgbClr val="FFFFFF"/>
                </a:solidFill>
                <a:latin typeface="Trebuchet MS"/>
                <a:cs typeface="Trebuchet MS"/>
              </a:rPr>
              <a:t>'</a:t>
            </a:r>
            <a:r>
              <a:rPr dirty="0" sz="1100" spc="-135">
                <a:solidFill>
                  <a:srgbClr val="FFFFFF"/>
                </a:solidFill>
                <a:latin typeface="SimSun"/>
                <a:cs typeface="SimSun"/>
              </a:rPr>
              <a:t>可以攻击，提供了天然的安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全屏障</a:t>
            </a:r>
            <a:r>
              <a:rPr dirty="0" sz="1000" spc="70" i="1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281123" y="1544286"/>
            <a:ext cx="9556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35">
                <a:solidFill>
                  <a:srgbClr val="FEF08A"/>
                </a:solidFill>
                <a:latin typeface="SimSun"/>
                <a:cs typeface="SimSun"/>
              </a:rPr>
              <a:t>虚拟机隔离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878063" y="2007712"/>
            <a:ext cx="175704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轻量级虚拟机</a:t>
            </a:r>
            <a:r>
              <a:rPr dirty="0" sz="1250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dirty="0" sz="1100">
                <a:solidFill>
                  <a:srgbClr val="FFFFFF"/>
                </a:solidFill>
                <a:latin typeface="Trebuchet MS"/>
                <a:cs typeface="Trebuchet MS"/>
              </a:rPr>
              <a:t>VMM</a:t>
            </a:r>
            <a:r>
              <a:rPr dirty="0" sz="1250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⽀</a:t>
            </a:r>
            <a:r>
              <a:rPr dirty="0" sz="1250" spc="-50">
                <a:solidFill>
                  <a:srgbClr val="FFFFFF"/>
                </a:solidFill>
                <a:latin typeface="SimSun"/>
                <a:cs typeface="SimSun"/>
              </a:rPr>
              <a:t>持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878063" y="2289915"/>
            <a:ext cx="2482215" cy="45974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适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⽤于⽆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法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Rust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重写的</a:t>
            </a:r>
            <a:r>
              <a:rPr dirty="0" sz="1100" spc="130">
                <a:solidFill>
                  <a:srgbClr val="FFFFFF"/>
                </a:solidFill>
                <a:latin typeface="Trebuchet MS"/>
                <a:cs typeface="Trebuchet MS"/>
              </a:rPr>
              <a:t>C/C++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遗</a:t>
            </a:r>
            <a:r>
              <a:rPr dirty="0" sz="1250" spc="-110">
                <a:solidFill>
                  <a:srgbClr val="FFFFFF"/>
                </a:solidFill>
                <a:latin typeface="Microsoft JhengHei"/>
                <a:cs typeface="Microsoft JhengHei"/>
              </a:rPr>
              <a:t>留应</a:t>
            </a:r>
            <a:endParaRPr sz="125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dirty="0" sz="1250" spc="-5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endParaRPr sz="1250">
              <a:latin typeface="Microsoft JhengHei"/>
              <a:cs typeface="Microsoft JhengHe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878063" y="2844835"/>
            <a:ext cx="128143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利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55">
                <a:solidFill>
                  <a:srgbClr val="FFFFFF"/>
                </a:solidFill>
                <a:latin typeface="SimSun"/>
                <a:cs typeface="SimSun"/>
              </a:rPr>
              <a:t>硬件虚拟化技术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878063" y="3154881"/>
            <a:ext cx="1699895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提供最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250" spc="-155">
                <a:solidFill>
                  <a:srgbClr val="FFFFFF"/>
                </a:solidFill>
                <a:latin typeface="SimSun"/>
                <a:cs typeface="SimSun"/>
              </a:rPr>
              <a:t>级别的强隔离保障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0" y="4557670"/>
            <a:ext cx="9921875" cy="1410970"/>
            <a:chOff x="0" y="4557670"/>
            <a:chExt cx="9921875" cy="1410970"/>
          </a:xfrm>
        </p:grpSpPr>
        <p:sp>
          <p:nvSpPr>
            <p:cNvPr id="37" name="object 37" descr=""/>
            <p:cNvSpPr/>
            <p:nvPr/>
          </p:nvSpPr>
          <p:spPr>
            <a:xfrm>
              <a:off x="6828755" y="4557670"/>
              <a:ext cx="2588895" cy="8255"/>
            </a:xfrm>
            <a:custGeom>
              <a:avLst/>
              <a:gdLst/>
              <a:ahLst/>
              <a:cxnLst/>
              <a:rect l="l" t="t" r="r" b="b"/>
              <a:pathLst>
                <a:path w="2588895" h="8254">
                  <a:moveTo>
                    <a:pt x="2588881" y="7751"/>
                  </a:moveTo>
                  <a:lnTo>
                    <a:pt x="0" y="7751"/>
                  </a:lnTo>
                  <a:lnTo>
                    <a:pt x="0" y="0"/>
                  </a:lnTo>
                  <a:lnTo>
                    <a:pt x="2588881" y="0"/>
                  </a:lnTo>
                  <a:lnTo>
                    <a:pt x="2588881" y="7751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906369"/>
              <a:ext cx="9921459" cy="62009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6816055" y="4651372"/>
            <a:ext cx="2397125" cy="397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0"/>
              </a:spcBef>
            </a:pPr>
            <a:r>
              <a:rPr dirty="0" sz="1000" spc="120" i="1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将整个</a:t>
            </a:r>
            <a:r>
              <a:rPr dirty="0" sz="1000" spc="60" i="1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实例作为整体运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00" spc="-120">
                <a:solidFill>
                  <a:srgbClr val="FFFFFF"/>
                </a:solidFill>
                <a:latin typeface="SimSun"/>
                <a:cs typeface="SimSun"/>
              </a:rPr>
              <a:t>在虚拟机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中，额外增强安全性</a:t>
            </a:r>
            <a:r>
              <a:rPr dirty="0" sz="1000" spc="70" i="1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94447" cy="61927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682" y="186304"/>
            <a:ext cx="4034154" cy="5683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00" spc="465" b="1"/>
              <a:t>ArceOS</a:t>
            </a:r>
            <a:r>
              <a:rPr dirty="0" sz="3550" spc="-459">
                <a:latin typeface="SimSun"/>
                <a:cs typeface="SimSun"/>
              </a:rPr>
              <a:t>的应</a:t>
            </a:r>
            <a:r>
              <a:rPr dirty="0" sz="3550" spc="-459">
                <a:latin typeface="Microsoft JhengHei"/>
                <a:cs typeface="Microsoft JhengHei"/>
              </a:rPr>
              <a:t>⽤</a:t>
            </a:r>
            <a:r>
              <a:rPr dirty="0" sz="3550" spc="-505">
                <a:latin typeface="SimSun"/>
                <a:cs typeface="SimSun"/>
              </a:rPr>
              <a:t>与展望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21701" y="965104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4">
                <a:moveTo>
                  <a:pt x="160850" y="321701"/>
                </a:moveTo>
                <a:lnTo>
                  <a:pt x="121757" y="316879"/>
                </a:lnTo>
                <a:lnTo>
                  <a:pt x="85025" y="302709"/>
                </a:lnTo>
                <a:lnTo>
                  <a:pt x="52836" y="280040"/>
                </a:lnTo>
                <a:lnTo>
                  <a:pt x="27108" y="250214"/>
                </a:lnTo>
                <a:lnTo>
                  <a:pt x="9398" y="215030"/>
                </a:lnTo>
                <a:lnTo>
                  <a:pt x="772" y="176617"/>
                </a:lnTo>
                <a:lnTo>
                  <a:pt x="0" y="160850"/>
                </a:lnTo>
                <a:lnTo>
                  <a:pt x="193" y="152948"/>
                </a:lnTo>
                <a:lnTo>
                  <a:pt x="6924" y="114157"/>
                </a:lnTo>
                <a:lnTo>
                  <a:pt x="22878" y="78164"/>
                </a:lnTo>
                <a:lnTo>
                  <a:pt x="47112" y="47112"/>
                </a:lnTo>
                <a:lnTo>
                  <a:pt x="78164" y="22878"/>
                </a:lnTo>
                <a:lnTo>
                  <a:pt x="114157" y="6924"/>
                </a:lnTo>
                <a:lnTo>
                  <a:pt x="152948" y="193"/>
                </a:lnTo>
                <a:lnTo>
                  <a:pt x="160850" y="0"/>
                </a:lnTo>
                <a:lnTo>
                  <a:pt x="168752" y="193"/>
                </a:lnTo>
                <a:lnTo>
                  <a:pt x="207543" y="6924"/>
                </a:lnTo>
                <a:lnTo>
                  <a:pt x="243536" y="22878"/>
                </a:lnTo>
                <a:lnTo>
                  <a:pt x="274589" y="47112"/>
                </a:lnTo>
                <a:lnTo>
                  <a:pt x="298822" y="78164"/>
                </a:lnTo>
                <a:lnTo>
                  <a:pt x="314776" y="114157"/>
                </a:lnTo>
                <a:lnTo>
                  <a:pt x="321508" y="152948"/>
                </a:lnTo>
                <a:lnTo>
                  <a:pt x="321701" y="160850"/>
                </a:lnTo>
                <a:lnTo>
                  <a:pt x="321508" y="168752"/>
                </a:lnTo>
                <a:lnTo>
                  <a:pt x="314776" y="207543"/>
                </a:lnTo>
                <a:lnTo>
                  <a:pt x="298822" y="243536"/>
                </a:lnTo>
                <a:lnTo>
                  <a:pt x="274589" y="274589"/>
                </a:lnTo>
                <a:lnTo>
                  <a:pt x="243536" y="298822"/>
                </a:lnTo>
                <a:lnTo>
                  <a:pt x="207543" y="314776"/>
                </a:lnTo>
                <a:lnTo>
                  <a:pt x="168752" y="321508"/>
                </a:lnTo>
                <a:lnTo>
                  <a:pt x="160850" y="321701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27213" y="910904"/>
            <a:ext cx="99060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-325">
                <a:solidFill>
                  <a:srgbClr val="FACFE7"/>
                </a:solidFill>
                <a:latin typeface="SimSun"/>
                <a:cs typeface="SimSun"/>
              </a:rPr>
              <a:t>创新价值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9383" y="1358712"/>
            <a:ext cx="9177655" cy="5562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4400"/>
              </a:lnSpc>
              <a:spcBef>
                <a:spcPts val="90"/>
              </a:spcBef>
            </a:pP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通过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将</a:t>
            </a:r>
            <a:r>
              <a:rPr dirty="0" sz="1250" spc="60">
                <a:solidFill>
                  <a:srgbClr val="FFFFFF"/>
                </a:solidFill>
                <a:latin typeface="Trebuchet MS"/>
                <a:cs typeface="Trebuchet MS"/>
              </a:rPr>
              <a:t>Unikernel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性能、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⼩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体积优势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250" spc="90">
                <a:solidFill>
                  <a:srgbClr val="FFFFFF"/>
                </a:solidFill>
                <a:latin typeface="Trebuchet MS"/>
                <a:cs typeface="Trebuchet MS"/>
              </a:rPr>
              <a:t>Rust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语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⾔</a:t>
            </a:r>
            <a:r>
              <a:rPr dirty="0" sz="1400" spc="-150">
                <a:solidFill>
                  <a:srgbClr val="FFFFFF"/>
                </a:solidFill>
                <a:latin typeface="SimSun"/>
                <a:cs typeface="SimSun"/>
              </a:rPr>
              <a:t>的内存安全特性相结合， 并借助彻底的模块化理念，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解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决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400" spc="-120">
                <a:solidFill>
                  <a:srgbClr val="FFFFFF"/>
                </a:solidFill>
                <a:latin typeface="SimSun"/>
                <a:cs typeface="SimSun"/>
              </a:rPr>
              <a:t>传统操作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系统在灵活性和开发效率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dirty="0" sz="1400" spc="-170">
                <a:solidFill>
                  <a:srgbClr val="FFFFFF"/>
                </a:solidFill>
                <a:latin typeface="SimSun"/>
                <a:cs typeface="SimSun"/>
              </a:rPr>
              <a:t>的痛点。 它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不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仅是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新的操作系统，更是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⼀</a:t>
            </a:r>
            <a:r>
              <a:rPr dirty="0" sz="1400" spc="-135">
                <a:solidFill>
                  <a:srgbClr val="FFFFFF"/>
                </a:solidFill>
                <a:latin typeface="SimSun"/>
                <a:cs typeface="SimSun"/>
              </a:rPr>
              <a:t>种构建操作系统的新范式。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0"/>
            <a:ext cx="10696575" cy="6595109"/>
            <a:chOff x="0" y="0"/>
            <a:chExt cx="10696575" cy="6595109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701" y="4857692"/>
              <a:ext cx="9651044" cy="1608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21701" y="5002457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160850" y="321701"/>
                  </a:moveTo>
                  <a:lnTo>
                    <a:pt x="121757" y="316879"/>
                  </a:lnTo>
                  <a:lnTo>
                    <a:pt x="85025" y="302709"/>
                  </a:lnTo>
                  <a:lnTo>
                    <a:pt x="52836" y="280040"/>
                  </a:lnTo>
                  <a:lnTo>
                    <a:pt x="27108" y="250214"/>
                  </a:lnTo>
                  <a:lnTo>
                    <a:pt x="9398" y="215030"/>
                  </a:lnTo>
                  <a:lnTo>
                    <a:pt x="772" y="176616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4" y="114157"/>
                  </a:lnTo>
                  <a:lnTo>
                    <a:pt x="22878" y="78164"/>
                  </a:lnTo>
                  <a:lnTo>
                    <a:pt x="47112" y="47111"/>
                  </a:lnTo>
                  <a:lnTo>
                    <a:pt x="78164" y="22878"/>
                  </a:lnTo>
                  <a:lnTo>
                    <a:pt x="114157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1"/>
                  </a:lnTo>
                  <a:lnTo>
                    <a:pt x="298822" y="78163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2"/>
                  </a:lnTo>
                  <a:lnTo>
                    <a:pt x="298822" y="243536"/>
                  </a:lnTo>
                  <a:lnTo>
                    <a:pt x="274589" y="274589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3812" y="0"/>
              <a:ext cx="2412761" cy="1608507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986373"/>
              <a:ext cx="1206380" cy="160850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21701" y="2195613"/>
              <a:ext cx="3088640" cy="2404745"/>
            </a:xfrm>
            <a:custGeom>
              <a:avLst/>
              <a:gdLst/>
              <a:ahLst/>
              <a:cxnLst/>
              <a:rect l="l" t="t" r="r" b="b"/>
              <a:pathLst>
                <a:path w="3088640" h="2404745">
                  <a:moveTo>
                    <a:pt x="2991823" y="2404718"/>
                  </a:moveTo>
                  <a:lnTo>
                    <a:pt x="96510" y="2404718"/>
                  </a:lnTo>
                  <a:lnTo>
                    <a:pt x="87003" y="2404259"/>
                  </a:lnTo>
                  <a:lnTo>
                    <a:pt x="42882" y="2388468"/>
                  </a:lnTo>
                  <a:lnTo>
                    <a:pt x="11408" y="2353748"/>
                  </a:lnTo>
                  <a:lnTo>
                    <a:pt x="0" y="2308208"/>
                  </a:lnTo>
                  <a:lnTo>
                    <a:pt x="0" y="96510"/>
                  </a:lnTo>
                  <a:lnTo>
                    <a:pt x="11408" y="50969"/>
                  </a:lnTo>
                  <a:lnTo>
                    <a:pt x="42882" y="16249"/>
                  </a:lnTo>
                  <a:lnTo>
                    <a:pt x="87003" y="459"/>
                  </a:lnTo>
                  <a:lnTo>
                    <a:pt x="96510" y="0"/>
                  </a:lnTo>
                  <a:lnTo>
                    <a:pt x="2991823" y="0"/>
                  </a:lnTo>
                  <a:lnTo>
                    <a:pt x="3037364" y="11408"/>
                  </a:lnTo>
                  <a:lnTo>
                    <a:pt x="3072084" y="42882"/>
                  </a:lnTo>
                  <a:lnTo>
                    <a:pt x="3087875" y="87003"/>
                  </a:lnTo>
                  <a:lnTo>
                    <a:pt x="3088334" y="96510"/>
                  </a:lnTo>
                  <a:lnTo>
                    <a:pt x="3088334" y="2308208"/>
                  </a:lnTo>
                  <a:lnTo>
                    <a:pt x="3076925" y="2353748"/>
                  </a:lnTo>
                  <a:lnTo>
                    <a:pt x="3045452" y="2388468"/>
                  </a:lnTo>
                  <a:lnTo>
                    <a:pt x="3001331" y="2404259"/>
                  </a:lnTo>
                  <a:lnTo>
                    <a:pt x="2991823" y="2404718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1691" y="2195614"/>
              <a:ext cx="3088640" cy="2404745"/>
            </a:xfrm>
            <a:custGeom>
              <a:avLst/>
              <a:gdLst/>
              <a:ahLst/>
              <a:cxnLst/>
              <a:rect l="l" t="t" r="r" b="b"/>
              <a:pathLst>
                <a:path w="3088640" h="2404745">
                  <a:moveTo>
                    <a:pt x="587108" y="394093"/>
                  </a:moveTo>
                  <a:lnTo>
                    <a:pt x="581317" y="347179"/>
                  </a:lnTo>
                  <a:lnTo>
                    <a:pt x="564324" y="303098"/>
                  </a:lnTo>
                  <a:lnTo>
                    <a:pt x="537121" y="264477"/>
                  </a:lnTo>
                  <a:lnTo>
                    <a:pt x="501319" y="233603"/>
                  </a:lnTo>
                  <a:lnTo>
                    <a:pt x="459105" y="212344"/>
                  </a:lnTo>
                  <a:lnTo>
                    <a:pt x="413004" y="201993"/>
                  </a:lnTo>
                  <a:lnTo>
                    <a:pt x="394093" y="201066"/>
                  </a:lnTo>
                  <a:lnTo>
                    <a:pt x="384606" y="201295"/>
                  </a:lnTo>
                  <a:lnTo>
                    <a:pt x="338061" y="209372"/>
                  </a:lnTo>
                  <a:lnTo>
                    <a:pt x="294868" y="228523"/>
                  </a:lnTo>
                  <a:lnTo>
                    <a:pt x="257606" y="257606"/>
                  </a:lnTo>
                  <a:lnTo>
                    <a:pt x="228523" y="294868"/>
                  </a:lnTo>
                  <a:lnTo>
                    <a:pt x="209372" y="338061"/>
                  </a:lnTo>
                  <a:lnTo>
                    <a:pt x="201295" y="384606"/>
                  </a:lnTo>
                  <a:lnTo>
                    <a:pt x="201066" y="394093"/>
                  </a:lnTo>
                  <a:lnTo>
                    <a:pt x="201295" y="403567"/>
                  </a:lnTo>
                  <a:lnTo>
                    <a:pt x="209372" y="450126"/>
                  </a:lnTo>
                  <a:lnTo>
                    <a:pt x="228523" y="493306"/>
                  </a:lnTo>
                  <a:lnTo>
                    <a:pt x="257606" y="530580"/>
                  </a:lnTo>
                  <a:lnTo>
                    <a:pt x="294868" y="559650"/>
                  </a:lnTo>
                  <a:lnTo>
                    <a:pt x="338061" y="578802"/>
                  </a:lnTo>
                  <a:lnTo>
                    <a:pt x="384606" y="586879"/>
                  </a:lnTo>
                  <a:lnTo>
                    <a:pt x="394093" y="587108"/>
                  </a:lnTo>
                  <a:lnTo>
                    <a:pt x="403567" y="586879"/>
                  </a:lnTo>
                  <a:lnTo>
                    <a:pt x="450126" y="578802"/>
                  </a:lnTo>
                  <a:lnTo>
                    <a:pt x="493306" y="559650"/>
                  </a:lnTo>
                  <a:lnTo>
                    <a:pt x="530580" y="530580"/>
                  </a:lnTo>
                  <a:lnTo>
                    <a:pt x="559650" y="493306"/>
                  </a:lnTo>
                  <a:lnTo>
                    <a:pt x="578802" y="450126"/>
                  </a:lnTo>
                  <a:lnTo>
                    <a:pt x="586879" y="403567"/>
                  </a:lnTo>
                  <a:lnTo>
                    <a:pt x="587108" y="394093"/>
                  </a:lnTo>
                  <a:close/>
                </a:path>
                <a:path w="3088640" h="2404745">
                  <a:moveTo>
                    <a:pt x="3088335" y="96520"/>
                  </a:moveTo>
                  <a:lnTo>
                    <a:pt x="3080296" y="58115"/>
                  </a:lnTo>
                  <a:lnTo>
                    <a:pt x="3080296" y="90703"/>
                  </a:lnTo>
                  <a:lnTo>
                    <a:pt x="3080296" y="2314016"/>
                  </a:lnTo>
                  <a:lnTo>
                    <a:pt x="3068612" y="2352535"/>
                  </a:lnTo>
                  <a:lnTo>
                    <a:pt x="3036151" y="2384996"/>
                  </a:lnTo>
                  <a:lnTo>
                    <a:pt x="2997631" y="2396680"/>
                  </a:lnTo>
                  <a:lnTo>
                    <a:pt x="90703" y="2396680"/>
                  </a:lnTo>
                  <a:lnTo>
                    <a:pt x="52197" y="2384996"/>
                  </a:lnTo>
                  <a:lnTo>
                    <a:pt x="19723" y="2352535"/>
                  </a:lnTo>
                  <a:lnTo>
                    <a:pt x="8051" y="2314016"/>
                  </a:lnTo>
                  <a:lnTo>
                    <a:pt x="8051" y="90703"/>
                  </a:lnTo>
                  <a:lnTo>
                    <a:pt x="19723" y="52197"/>
                  </a:lnTo>
                  <a:lnTo>
                    <a:pt x="52197" y="19735"/>
                  </a:lnTo>
                  <a:lnTo>
                    <a:pt x="90703" y="8051"/>
                  </a:lnTo>
                  <a:lnTo>
                    <a:pt x="2997631" y="8051"/>
                  </a:lnTo>
                  <a:lnTo>
                    <a:pt x="3036151" y="19735"/>
                  </a:lnTo>
                  <a:lnTo>
                    <a:pt x="3068612" y="52197"/>
                  </a:lnTo>
                  <a:lnTo>
                    <a:pt x="3080296" y="90703"/>
                  </a:lnTo>
                  <a:lnTo>
                    <a:pt x="3080296" y="58115"/>
                  </a:lnTo>
                  <a:lnTo>
                    <a:pt x="3053029" y="21869"/>
                  </a:lnTo>
                  <a:lnTo>
                    <a:pt x="3030232" y="8051"/>
                  </a:lnTo>
                  <a:lnTo>
                    <a:pt x="3028759" y="7353"/>
                  </a:lnTo>
                  <a:lnTo>
                    <a:pt x="3019806" y="4140"/>
                  </a:lnTo>
                  <a:lnTo>
                    <a:pt x="3010662" y="1841"/>
                  </a:lnTo>
                  <a:lnTo>
                    <a:pt x="3001340" y="469"/>
                  </a:lnTo>
                  <a:lnTo>
                    <a:pt x="2991828" y="0"/>
                  </a:lnTo>
                  <a:lnTo>
                    <a:pt x="96520" y="0"/>
                  </a:lnTo>
                  <a:lnTo>
                    <a:pt x="50977" y="11417"/>
                  </a:lnTo>
                  <a:lnTo>
                    <a:pt x="16256" y="42887"/>
                  </a:lnTo>
                  <a:lnTo>
                    <a:pt x="457" y="87007"/>
                  </a:lnTo>
                  <a:lnTo>
                    <a:pt x="0" y="96520"/>
                  </a:lnTo>
                  <a:lnTo>
                    <a:pt x="0" y="2308212"/>
                  </a:lnTo>
                  <a:lnTo>
                    <a:pt x="11417" y="2353754"/>
                  </a:lnTo>
                  <a:lnTo>
                    <a:pt x="42887" y="2388476"/>
                  </a:lnTo>
                  <a:lnTo>
                    <a:pt x="87007" y="2404262"/>
                  </a:lnTo>
                  <a:lnTo>
                    <a:pt x="96520" y="2404719"/>
                  </a:lnTo>
                  <a:lnTo>
                    <a:pt x="2991828" y="2404719"/>
                  </a:lnTo>
                  <a:lnTo>
                    <a:pt x="3030232" y="2396680"/>
                  </a:lnTo>
                  <a:lnTo>
                    <a:pt x="3037370" y="2393315"/>
                  </a:lnTo>
                  <a:lnTo>
                    <a:pt x="3072092" y="2361844"/>
                  </a:lnTo>
                  <a:lnTo>
                    <a:pt x="3087878" y="2317724"/>
                  </a:lnTo>
                  <a:lnTo>
                    <a:pt x="3088335" y="2308212"/>
                  </a:lnTo>
                  <a:lnTo>
                    <a:pt x="3088335" y="9652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92617" y="2415116"/>
            <a:ext cx="195580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4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750" spc="-245">
                <a:solidFill>
                  <a:srgbClr val="FFFFFF"/>
                </a:solidFill>
                <a:latin typeface="SimSun"/>
                <a:cs typeface="SimSun"/>
              </a:rPr>
              <a:t>性能</a:t>
            </a:r>
            <a:r>
              <a:rPr dirty="0" sz="1750" spc="-245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750" spc="-215">
                <a:solidFill>
                  <a:srgbClr val="FFFFFF"/>
                </a:solidFill>
                <a:latin typeface="SimSun"/>
                <a:cs typeface="SimSun"/>
              </a:rPr>
              <a:t>络功能虚拟化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10064" y="2867075"/>
            <a:ext cx="2533015" cy="701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为路由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器、防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⽕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墙等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络设备提供低延迟、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吞吐量的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数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据包处理能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⼒</a:t>
            </a:r>
            <a:r>
              <a:rPr dirty="0" sz="1250" spc="-165">
                <a:solidFill>
                  <a:srgbClr val="FFFFFF"/>
                </a:solidFill>
                <a:latin typeface="SimSun"/>
                <a:cs typeface="SimSun"/>
              </a:rPr>
              <a:t>， 满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⾜</a:t>
            </a:r>
            <a:r>
              <a:rPr dirty="0" sz="1250" spc="-3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dirty="0" sz="1100" spc="135">
                <a:solidFill>
                  <a:srgbClr val="FFFFFF"/>
                </a:solidFill>
                <a:latin typeface="Trebuchet MS"/>
                <a:cs typeface="Trebuchet MS"/>
              </a:rPr>
              <a:t>5G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和物联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时代的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性能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络需求。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4405" y="4184860"/>
            <a:ext cx="105537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5">
                <a:solidFill>
                  <a:srgbClr val="93C4FD"/>
                </a:solidFill>
                <a:latin typeface="SimSun"/>
                <a:cs typeface="SimSun"/>
              </a:rPr>
              <a:t>降低</a:t>
            </a:r>
            <a:r>
              <a:rPr dirty="0" sz="1150" spc="-145">
                <a:solidFill>
                  <a:srgbClr val="93C4FD"/>
                </a:solidFill>
                <a:latin typeface="Microsoft JhengHei"/>
                <a:cs typeface="Microsoft JhengHei"/>
              </a:rPr>
              <a:t>⽹</a:t>
            </a:r>
            <a:r>
              <a:rPr dirty="0" sz="1150" spc="-135">
                <a:solidFill>
                  <a:srgbClr val="93C4FD"/>
                </a:solidFill>
                <a:latin typeface="SimSun"/>
                <a:cs typeface="SimSun"/>
              </a:rPr>
              <a:t>络设备延迟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603056" y="2195613"/>
            <a:ext cx="3088640" cy="2404745"/>
            <a:chOff x="3603056" y="2195613"/>
            <a:chExt cx="3088640" cy="2404745"/>
          </a:xfrm>
        </p:grpSpPr>
        <p:sp>
          <p:nvSpPr>
            <p:cNvPr id="18" name="object 18" descr=""/>
            <p:cNvSpPr/>
            <p:nvPr/>
          </p:nvSpPr>
          <p:spPr>
            <a:xfrm>
              <a:off x="3603056" y="2195613"/>
              <a:ext cx="3088640" cy="2404745"/>
            </a:xfrm>
            <a:custGeom>
              <a:avLst/>
              <a:gdLst/>
              <a:ahLst/>
              <a:cxnLst/>
              <a:rect l="l" t="t" r="r" b="b"/>
              <a:pathLst>
                <a:path w="3088640" h="2404745">
                  <a:moveTo>
                    <a:pt x="2991824" y="2404718"/>
                  </a:moveTo>
                  <a:lnTo>
                    <a:pt x="96510" y="2404718"/>
                  </a:lnTo>
                  <a:lnTo>
                    <a:pt x="87003" y="2404259"/>
                  </a:lnTo>
                  <a:lnTo>
                    <a:pt x="42882" y="2388468"/>
                  </a:lnTo>
                  <a:lnTo>
                    <a:pt x="11408" y="2353748"/>
                  </a:lnTo>
                  <a:lnTo>
                    <a:pt x="0" y="2308208"/>
                  </a:lnTo>
                  <a:lnTo>
                    <a:pt x="0" y="96510"/>
                  </a:lnTo>
                  <a:lnTo>
                    <a:pt x="11408" y="50969"/>
                  </a:lnTo>
                  <a:lnTo>
                    <a:pt x="42882" y="16249"/>
                  </a:lnTo>
                  <a:lnTo>
                    <a:pt x="87003" y="459"/>
                  </a:lnTo>
                  <a:lnTo>
                    <a:pt x="96510" y="0"/>
                  </a:lnTo>
                  <a:lnTo>
                    <a:pt x="2991824" y="0"/>
                  </a:lnTo>
                  <a:lnTo>
                    <a:pt x="3037364" y="11408"/>
                  </a:lnTo>
                  <a:lnTo>
                    <a:pt x="3072084" y="42882"/>
                  </a:lnTo>
                  <a:lnTo>
                    <a:pt x="3087875" y="87003"/>
                  </a:lnTo>
                  <a:lnTo>
                    <a:pt x="3088334" y="96510"/>
                  </a:lnTo>
                  <a:lnTo>
                    <a:pt x="3088334" y="2308208"/>
                  </a:lnTo>
                  <a:lnTo>
                    <a:pt x="3076925" y="2353748"/>
                  </a:lnTo>
                  <a:lnTo>
                    <a:pt x="3045452" y="2388468"/>
                  </a:lnTo>
                  <a:lnTo>
                    <a:pt x="3001331" y="2404259"/>
                  </a:lnTo>
                  <a:lnTo>
                    <a:pt x="2991824" y="2404718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603053" y="2195614"/>
              <a:ext cx="3088640" cy="2404745"/>
            </a:xfrm>
            <a:custGeom>
              <a:avLst/>
              <a:gdLst/>
              <a:ahLst/>
              <a:cxnLst/>
              <a:rect l="l" t="t" r="r" b="b"/>
              <a:pathLst>
                <a:path w="3088640" h="2404745">
                  <a:moveTo>
                    <a:pt x="587095" y="394093"/>
                  </a:moveTo>
                  <a:lnTo>
                    <a:pt x="581317" y="347179"/>
                  </a:lnTo>
                  <a:lnTo>
                    <a:pt x="564311" y="303098"/>
                  </a:lnTo>
                  <a:lnTo>
                    <a:pt x="537108" y="264477"/>
                  </a:lnTo>
                  <a:lnTo>
                    <a:pt x="501319" y="233603"/>
                  </a:lnTo>
                  <a:lnTo>
                    <a:pt x="459092" y="212344"/>
                  </a:lnTo>
                  <a:lnTo>
                    <a:pt x="413004" y="201993"/>
                  </a:lnTo>
                  <a:lnTo>
                    <a:pt x="394081" y="201066"/>
                  </a:lnTo>
                  <a:lnTo>
                    <a:pt x="384594" y="201295"/>
                  </a:lnTo>
                  <a:lnTo>
                    <a:pt x="338048" y="209372"/>
                  </a:lnTo>
                  <a:lnTo>
                    <a:pt x="294855" y="228523"/>
                  </a:lnTo>
                  <a:lnTo>
                    <a:pt x="257594" y="257606"/>
                  </a:lnTo>
                  <a:lnTo>
                    <a:pt x="228511" y="294868"/>
                  </a:lnTo>
                  <a:lnTo>
                    <a:pt x="209372" y="338061"/>
                  </a:lnTo>
                  <a:lnTo>
                    <a:pt x="201295" y="384606"/>
                  </a:lnTo>
                  <a:lnTo>
                    <a:pt x="201066" y="394093"/>
                  </a:lnTo>
                  <a:lnTo>
                    <a:pt x="201295" y="403567"/>
                  </a:lnTo>
                  <a:lnTo>
                    <a:pt x="209372" y="450126"/>
                  </a:lnTo>
                  <a:lnTo>
                    <a:pt x="228511" y="493306"/>
                  </a:lnTo>
                  <a:lnTo>
                    <a:pt x="257594" y="530580"/>
                  </a:lnTo>
                  <a:lnTo>
                    <a:pt x="294855" y="559650"/>
                  </a:lnTo>
                  <a:lnTo>
                    <a:pt x="338048" y="578802"/>
                  </a:lnTo>
                  <a:lnTo>
                    <a:pt x="384594" y="586879"/>
                  </a:lnTo>
                  <a:lnTo>
                    <a:pt x="394081" y="587108"/>
                  </a:lnTo>
                  <a:lnTo>
                    <a:pt x="403567" y="586879"/>
                  </a:lnTo>
                  <a:lnTo>
                    <a:pt x="450113" y="578802"/>
                  </a:lnTo>
                  <a:lnTo>
                    <a:pt x="493306" y="559650"/>
                  </a:lnTo>
                  <a:lnTo>
                    <a:pt x="530567" y="530580"/>
                  </a:lnTo>
                  <a:lnTo>
                    <a:pt x="559650" y="493306"/>
                  </a:lnTo>
                  <a:lnTo>
                    <a:pt x="578789" y="450126"/>
                  </a:lnTo>
                  <a:lnTo>
                    <a:pt x="586867" y="403567"/>
                  </a:lnTo>
                  <a:lnTo>
                    <a:pt x="587095" y="394093"/>
                  </a:lnTo>
                  <a:close/>
                </a:path>
                <a:path w="3088640" h="2404745">
                  <a:moveTo>
                    <a:pt x="3088335" y="96520"/>
                  </a:moveTo>
                  <a:lnTo>
                    <a:pt x="3080283" y="58115"/>
                  </a:lnTo>
                  <a:lnTo>
                    <a:pt x="3080283" y="90703"/>
                  </a:lnTo>
                  <a:lnTo>
                    <a:pt x="3080283" y="2314016"/>
                  </a:lnTo>
                  <a:lnTo>
                    <a:pt x="3068599" y="2352535"/>
                  </a:lnTo>
                  <a:lnTo>
                    <a:pt x="3036138" y="2384996"/>
                  </a:lnTo>
                  <a:lnTo>
                    <a:pt x="2997631" y="2396680"/>
                  </a:lnTo>
                  <a:lnTo>
                    <a:pt x="90703" y="2396680"/>
                  </a:lnTo>
                  <a:lnTo>
                    <a:pt x="52184" y="2384996"/>
                  </a:lnTo>
                  <a:lnTo>
                    <a:pt x="19723" y="2352535"/>
                  </a:lnTo>
                  <a:lnTo>
                    <a:pt x="8039" y="2314016"/>
                  </a:lnTo>
                  <a:lnTo>
                    <a:pt x="8039" y="90703"/>
                  </a:lnTo>
                  <a:lnTo>
                    <a:pt x="19723" y="52197"/>
                  </a:lnTo>
                  <a:lnTo>
                    <a:pt x="52184" y="19735"/>
                  </a:lnTo>
                  <a:lnTo>
                    <a:pt x="90703" y="8051"/>
                  </a:lnTo>
                  <a:lnTo>
                    <a:pt x="2997631" y="8051"/>
                  </a:lnTo>
                  <a:lnTo>
                    <a:pt x="3036138" y="19735"/>
                  </a:lnTo>
                  <a:lnTo>
                    <a:pt x="3068599" y="52197"/>
                  </a:lnTo>
                  <a:lnTo>
                    <a:pt x="3080283" y="90703"/>
                  </a:lnTo>
                  <a:lnTo>
                    <a:pt x="3080283" y="58115"/>
                  </a:lnTo>
                  <a:lnTo>
                    <a:pt x="3053016" y="21869"/>
                  </a:lnTo>
                  <a:lnTo>
                    <a:pt x="3030232" y="8051"/>
                  </a:lnTo>
                  <a:lnTo>
                    <a:pt x="3028759" y="7353"/>
                  </a:lnTo>
                  <a:lnTo>
                    <a:pt x="3019793" y="4140"/>
                  </a:lnTo>
                  <a:lnTo>
                    <a:pt x="3010649" y="1841"/>
                  </a:lnTo>
                  <a:lnTo>
                    <a:pt x="3001327" y="469"/>
                  </a:lnTo>
                  <a:lnTo>
                    <a:pt x="2991815" y="0"/>
                  </a:lnTo>
                  <a:lnTo>
                    <a:pt x="96507" y="0"/>
                  </a:lnTo>
                  <a:lnTo>
                    <a:pt x="50965" y="11417"/>
                  </a:lnTo>
                  <a:lnTo>
                    <a:pt x="16243" y="42887"/>
                  </a:lnTo>
                  <a:lnTo>
                    <a:pt x="457" y="87007"/>
                  </a:lnTo>
                  <a:lnTo>
                    <a:pt x="0" y="96520"/>
                  </a:lnTo>
                  <a:lnTo>
                    <a:pt x="0" y="2308212"/>
                  </a:lnTo>
                  <a:lnTo>
                    <a:pt x="11404" y="2353754"/>
                  </a:lnTo>
                  <a:lnTo>
                    <a:pt x="42875" y="2388476"/>
                  </a:lnTo>
                  <a:lnTo>
                    <a:pt x="86995" y="2404262"/>
                  </a:lnTo>
                  <a:lnTo>
                    <a:pt x="96507" y="2404719"/>
                  </a:lnTo>
                  <a:lnTo>
                    <a:pt x="2991815" y="2404719"/>
                  </a:lnTo>
                  <a:lnTo>
                    <a:pt x="3030232" y="2396680"/>
                  </a:lnTo>
                  <a:lnTo>
                    <a:pt x="3037357" y="2393315"/>
                  </a:lnTo>
                  <a:lnTo>
                    <a:pt x="3072079" y="2361844"/>
                  </a:lnTo>
                  <a:lnTo>
                    <a:pt x="3087878" y="2317724"/>
                  </a:lnTo>
                  <a:lnTo>
                    <a:pt x="3088335" y="2308212"/>
                  </a:lnTo>
                  <a:lnTo>
                    <a:pt x="3088335" y="9652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273972" y="2415116"/>
            <a:ext cx="156972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45">
                <a:solidFill>
                  <a:srgbClr val="FFFFFF"/>
                </a:solidFill>
                <a:latin typeface="SimSun"/>
                <a:cs typeface="SimSun"/>
              </a:rPr>
              <a:t>安全的物联</a:t>
            </a:r>
            <a:r>
              <a:rPr dirty="0" sz="1750" spc="-245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750" spc="-160">
                <a:solidFill>
                  <a:srgbClr val="FFFFFF"/>
                </a:solidFill>
                <a:latin typeface="SimSun"/>
                <a:cs typeface="SimSun"/>
              </a:rPr>
              <a:t>设备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791420" y="2867075"/>
            <a:ext cx="2677795" cy="701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以极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⼩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资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源占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为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嵌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⼊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式设备提供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安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可靠的运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45">
                <a:solidFill>
                  <a:srgbClr val="FFFFFF"/>
                </a:solidFill>
                <a:latin typeface="SimSun"/>
                <a:cs typeface="SimSun"/>
              </a:rPr>
              <a:t>环境， 解决传统操作系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统在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资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源受限设备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的安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问题。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55760" y="4184860"/>
            <a:ext cx="92646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0">
                <a:solidFill>
                  <a:srgbClr val="86EFAB"/>
                </a:solidFill>
                <a:latin typeface="SimSun"/>
                <a:cs typeface="SimSun"/>
              </a:rPr>
              <a:t>轻量级安全防护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884411" y="2195613"/>
            <a:ext cx="3088640" cy="2404745"/>
            <a:chOff x="6884411" y="2195613"/>
            <a:chExt cx="3088640" cy="2404745"/>
          </a:xfrm>
        </p:grpSpPr>
        <p:sp>
          <p:nvSpPr>
            <p:cNvPr id="24" name="object 24" descr=""/>
            <p:cNvSpPr/>
            <p:nvPr/>
          </p:nvSpPr>
          <p:spPr>
            <a:xfrm>
              <a:off x="6884411" y="2195613"/>
              <a:ext cx="3088640" cy="2404745"/>
            </a:xfrm>
            <a:custGeom>
              <a:avLst/>
              <a:gdLst/>
              <a:ahLst/>
              <a:cxnLst/>
              <a:rect l="l" t="t" r="r" b="b"/>
              <a:pathLst>
                <a:path w="3088640" h="2404745">
                  <a:moveTo>
                    <a:pt x="2991824" y="2404718"/>
                  </a:moveTo>
                  <a:lnTo>
                    <a:pt x="96510" y="2404718"/>
                  </a:lnTo>
                  <a:lnTo>
                    <a:pt x="87003" y="2404259"/>
                  </a:lnTo>
                  <a:lnTo>
                    <a:pt x="42882" y="2388468"/>
                  </a:lnTo>
                  <a:lnTo>
                    <a:pt x="11408" y="2353748"/>
                  </a:lnTo>
                  <a:lnTo>
                    <a:pt x="0" y="2308208"/>
                  </a:lnTo>
                  <a:lnTo>
                    <a:pt x="0" y="96510"/>
                  </a:lnTo>
                  <a:lnTo>
                    <a:pt x="11408" y="50969"/>
                  </a:lnTo>
                  <a:lnTo>
                    <a:pt x="42882" y="16249"/>
                  </a:lnTo>
                  <a:lnTo>
                    <a:pt x="87003" y="459"/>
                  </a:lnTo>
                  <a:lnTo>
                    <a:pt x="96510" y="0"/>
                  </a:lnTo>
                  <a:lnTo>
                    <a:pt x="2991824" y="0"/>
                  </a:lnTo>
                  <a:lnTo>
                    <a:pt x="3037364" y="11408"/>
                  </a:lnTo>
                  <a:lnTo>
                    <a:pt x="3072084" y="42882"/>
                  </a:lnTo>
                  <a:lnTo>
                    <a:pt x="3087875" y="87003"/>
                  </a:lnTo>
                  <a:lnTo>
                    <a:pt x="3088334" y="96510"/>
                  </a:lnTo>
                  <a:lnTo>
                    <a:pt x="3088334" y="2308208"/>
                  </a:lnTo>
                  <a:lnTo>
                    <a:pt x="3076925" y="2353748"/>
                  </a:lnTo>
                  <a:lnTo>
                    <a:pt x="3045452" y="2388468"/>
                  </a:lnTo>
                  <a:lnTo>
                    <a:pt x="3001331" y="2404259"/>
                  </a:lnTo>
                  <a:lnTo>
                    <a:pt x="2991824" y="2404718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84403" y="2195614"/>
              <a:ext cx="3088640" cy="2404745"/>
            </a:xfrm>
            <a:custGeom>
              <a:avLst/>
              <a:gdLst/>
              <a:ahLst/>
              <a:cxnLst/>
              <a:rect l="l" t="t" r="r" b="b"/>
              <a:pathLst>
                <a:path w="3088640" h="2404745">
                  <a:moveTo>
                    <a:pt x="571017" y="450392"/>
                  </a:moveTo>
                  <a:lnTo>
                    <a:pt x="565480" y="405434"/>
                  </a:lnTo>
                  <a:lnTo>
                    <a:pt x="549186" y="363181"/>
                  </a:lnTo>
                  <a:lnTo>
                    <a:pt x="523113" y="326174"/>
                  </a:lnTo>
                  <a:lnTo>
                    <a:pt x="488810" y="296583"/>
                  </a:lnTo>
                  <a:lnTo>
                    <a:pt x="448348" y="276212"/>
                  </a:lnTo>
                  <a:lnTo>
                    <a:pt x="404177" y="266293"/>
                  </a:lnTo>
                  <a:lnTo>
                    <a:pt x="386041" y="265404"/>
                  </a:lnTo>
                  <a:lnTo>
                    <a:pt x="376961" y="265633"/>
                  </a:lnTo>
                  <a:lnTo>
                    <a:pt x="332346" y="273367"/>
                  </a:lnTo>
                  <a:lnTo>
                    <a:pt x="290957" y="291719"/>
                  </a:lnTo>
                  <a:lnTo>
                    <a:pt x="255244" y="319582"/>
                  </a:lnTo>
                  <a:lnTo>
                    <a:pt x="227380" y="355295"/>
                  </a:lnTo>
                  <a:lnTo>
                    <a:pt x="209029" y="396684"/>
                  </a:lnTo>
                  <a:lnTo>
                    <a:pt x="201282" y="441299"/>
                  </a:lnTo>
                  <a:lnTo>
                    <a:pt x="201066" y="450392"/>
                  </a:lnTo>
                  <a:lnTo>
                    <a:pt x="201066" y="466471"/>
                  </a:lnTo>
                  <a:lnTo>
                    <a:pt x="206616" y="511429"/>
                  </a:lnTo>
                  <a:lnTo>
                    <a:pt x="222910" y="553669"/>
                  </a:lnTo>
                  <a:lnTo>
                    <a:pt x="248970" y="590689"/>
                  </a:lnTo>
                  <a:lnTo>
                    <a:pt x="283273" y="620280"/>
                  </a:lnTo>
                  <a:lnTo>
                    <a:pt x="323735" y="640638"/>
                  </a:lnTo>
                  <a:lnTo>
                    <a:pt x="367906" y="650557"/>
                  </a:lnTo>
                  <a:lnTo>
                    <a:pt x="386041" y="651446"/>
                  </a:lnTo>
                  <a:lnTo>
                    <a:pt x="395135" y="651230"/>
                  </a:lnTo>
                  <a:lnTo>
                    <a:pt x="439737" y="643483"/>
                  </a:lnTo>
                  <a:lnTo>
                    <a:pt x="481126" y="625144"/>
                  </a:lnTo>
                  <a:lnTo>
                    <a:pt x="516839" y="597268"/>
                  </a:lnTo>
                  <a:lnTo>
                    <a:pt x="544715" y="561555"/>
                  </a:lnTo>
                  <a:lnTo>
                    <a:pt x="563054" y="520166"/>
                  </a:lnTo>
                  <a:lnTo>
                    <a:pt x="570801" y="475564"/>
                  </a:lnTo>
                  <a:lnTo>
                    <a:pt x="571017" y="466471"/>
                  </a:lnTo>
                  <a:lnTo>
                    <a:pt x="571017" y="450392"/>
                  </a:lnTo>
                  <a:close/>
                </a:path>
                <a:path w="3088640" h="2404745">
                  <a:moveTo>
                    <a:pt x="3088335" y="96520"/>
                  </a:moveTo>
                  <a:lnTo>
                    <a:pt x="3080296" y="58115"/>
                  </a:lnTo>
                  <a:lnTo>
                    <a:pt x="3080296" y="90703"/>
                  </a:lnTo>
                  <a:lnTo>
                    <a:pt x="3080296" y="2314016"/>
                  </a:lnTo>
                  <a:lnTo>
                    <a:pt x="3068612" y="2352535"/>
                  </a:lnTo>
                  <a:lnTo>
                    <a:pt x="3036151" y="2384996"/>
                  </a:lnTo>
                  <a:lnTo>
                    <a:pt x="2997631" y="2396680"/>
                  </a:lnTo>
                  <a:lnTo>
                    <a:pt x="90703" y="2396680"/>
                  </a:lnTo>
                  <a:lnTo>
                    <a:pt x="52197" y="2384996"/>
                  </a:lnTo>
                  <a:lnTo>
                    <a:pt x="19723" y="2352535"/>
                  </a:lnTo>
                  <a:lnTo>
                    <a:pt x="8039" y="2314016"/>
                  </a:lnTo>
                  <a:lnTo>
                    <a:pt x="8039" y="90703"/>
                  </a:lnTo>
                  <a:lnTo>
                    <a:pt x="19723" y="52197"/>
                  </a:lnTo>
                  <a:lnTo>
                    <a:pt x="52197" y="19735"/>
                  </a:lnTo>
                  <a:lnTo>
                    <a:pt x="90703" y="8051"/>
                  </a:lnTo>
                  <a:lnTo>
                    <a:pt x="2997631" y="8051"/>
                  </a:lnTo>
                  <a:lnTo>
                    <a:pt x="3036151" y="19735"/>
                  </a:lnTo>
                  <a:lnTo>
                    <a:pt x="3068612" y="52197"/>
                  </a:lnTo>
                  <a:lnTo>
                    <a:pt x="3080296" y="90703"/>
                  </a:lnTo>
                  <a:lnTo>
                    <a:pt x="3080296" y="58115"/>
                  </a:lnTo>
                  <a:lnTo>
                    <a:pt x="3053016" y="21869"/>
                  </a:lnTo>
                  <a:lnTo>
                    <a:pt x="3030232" y="8051"/>
                  </a:lnTo>
                  <a:lnTo>
                    <a:pt x="3028759" y="7353"/>
                  </a:lnTo>
                  <a:lnTo>
                    <a:pt x="3019793" y="4140"/>
                  </a:lnTo>
                  <a:lnTo>
                    <a:pt x="3010662" y="1841"/>
                  </a:lnTo>
                  <a:lnTo>
                    <a:pt x="3001327" y="469"/>
                  </a:lnTo>
                  <a:lnTo>
                    <a:pt x="2991828" y="0"/>
                  </a:lnTo>
                  <a:lnTo>
                    <a:pt x="96507" y="0"/>
                  </a:lnTo>
                  <a:lnTo>
                    <a:pt x="50965" y="11417"/>
                  </a:lnTo>
                  <a:lnTo>
                    <a:pt x="16256" y="42887"/>
                  </a:lnTo>
                  <a:lnTo>
                    <a:pt x="457" y="87007"/>
                  </a:lnTo>
                  <a:lnTo>
                    <a:pt x="0" y="96520"/>
                  </a:lnTo>
                  <a:lnTo>
                    <a:pt x="0" y="2308212"/>
                  </a:lnTo>
                  <a:lnTo>
                    <a:pt x="11404" y="2353754"/>
                  </a:lnTo>
                  <a:lnTo>
                    <a:pt x="42887" y="2388476"/>
                  </a:lnTo>
                  <a:lnTo>
                    <a:pt x="87007" y="2404262"/>
                  </a:lnTo>
                  <a:lnTo>
                    <a:pt x="96507" y="2404719"/>
                  </a:lnTo>
                  <a:lnTo>
                    <a:pt x="2991828" y="2404719"/>
                  </a:lnTo>
                  <a:lnTo>
                    <a:pt x="3030232" y="2396680"/>
                  </a:lnTo>
                  <a:lnTo>
                    <a:pt x="3037370" y="2393315"/>
                  </a:lnTo>
                  <a:lnTo>
                    <a:pt x="3072092" y="2361844"/>
                  </a:lnTo>
                  <a:lnTo>
                    <a:pt x="3087878" y="2317724"/>
                  </a:lnTo>
                  <a:lnTo>
                    <a:pt x="3088335" y="2308212"/>
                  </a:lnTo>
                  <a:lnTo>
                    <a:pt x="3088335" y="9652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072775" y="2328395"/>
            <a:ext cx="2677795" cy="136842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480695">
              <a:lnSpc>
                <a:spcPct val="100000"/>
              </a:lnSpc>
              <a:spcBef>
                <a:spcPts val="305"/>
              </a:spcBef>
            </a:pPr>
            <a:r>
              <a:rPr dirty="0" sz="1750" spc="-215">
                <a:solidFill>
                  <a:srgbClr val="FFFFFF"/>
                </a:solidFill>
                <a:latin typeface="SimSun"/>
                <a:cs typeface="SimSun"/>
              </a:rPr>
              <a:t>轻量级容器与</a:t>
            </a:r>
            <a:endParaRPr sz="1750">
              <a:latin typeface="SimSun"/>
              <a:cs typeface="SimSun"/>
            </a:endParaRPr>
          </a:p>
          <a:p>
            <a:pPr marL="480695">
              <a:lnSpc>
                <a:spcPct val="100000"/>
              </a:lnSpc>
              <a:spcBef>
                <a:spcPts val="175"/>
              </a:spcBef>
            </a:pPr>
            <a:r>
              <a:rPr dirty="0" sz="1500" spc="165" b="1">
                <a:solidFill>
                  <a:srgbClr val="FFFFFF"/>
                </a:solidFill>
                <a:latin typeface="Trebuchet MS"/>
                <a:cs typeface="Trebuchet MS"/>
              </a:rPr>
              <a:t>Serverless</a:t>
            </a:r>
            <a:endParaRPr sz="1500">
              <a:latin typeface="Trebuchet MS"/>
              <a:cs typeface="Trebuchet MS"/>
            </a:endParaRPr>
          </a:p>
          <a:p>
            <a:pPr algn="just" marL="12700" marR="5080">
              <a:lnSpc>
                <a:spcPct val="118200"/>
              </a:lnSpc>
              <a:spcBef>
                <a:spcPts val="965"/>
              </a:spcBef>
            </a:pP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提供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⽐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传统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容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器更快的启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动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速度和更强的隔离性，是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下⼀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代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云</a:t>
            </a:r>
            <a:r>
              <a:rPr dirty="0" sz="1250" spc="-135">
                <a:solidFill>
                  <a:srgbClr val="FFFFFF"/>
                </a:solidFill>
                <a:latin typeface="SimSun"/>
                <a:cs typeface="SimSun"/>
              </a:rPr>
              <a:t>计算的理想选择， 适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合函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数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即服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务</a:t>
            </a: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(FaaS)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等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新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型计算模式。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137115" y="4184860"/>
            <a:ext cx="797560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0">
                <a:solidFill>
                  <a:srgbClr val="FDDF46"/>
                </a:solidFill>
                <a:latin typeface="SimSun"/>
                <a:cs typeface="SimSun"/>
              </a:rPr>
              <a:t>极致启动速度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27213" y="4988728"/>
            <a:ext cx="9387205" cy="105791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00">
                <a:solidFill>
                  <a:srgbClr val="E8D5FF"/>
                </a:solidFill>
                <a:latin typeface="SimSun"/>
                <a:cs typeface="SimSun"/>
              </a:rPr>
              <a:t>未来展望</a:t>
            </a:r>
            <a:endParaRPr sz="1750">
              <a:latin typeface="SimSun"/>
              <a:cs typeface="SimSun"/>
            </a:endParaRPr>
          </a:p>
          <a:p>
            <a:pPr marL="44450" marR="217170">
              <a:lnSpc>
                <a:spcPct val="118200"/>
              </a:lnSpc>
              <a:spcBef>
                <a:spcPts val="915"/>
              </a:spcBef>
            </a:pP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随着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云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计算、物联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和边缘计算等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新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场景的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兴起</a:t>
            </a:r>
            <a:r>
              <a:rPr dirty="0" sz="1250" spc="8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代表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操作系统正朝着更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加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组件化、可定制化和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安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性的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⽅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向发展的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趋势</a:t>
            </a:r>
            <a:r>
              <a:rPr dirty="0" sz="1250" spc="-190">
                <a:solidFill>
                  <a:srgbClr val="FFFFFF"/>
                </a:solidFill>
                <a:latin typeface="SimSun"/>
                <a:cs typeface="SimSun"/>
              </a:rPr>
              <a:t>， 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为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特定应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打造最优的运</a:t>
            </a:r>
            <a:r>
              <a:rPr dirty="0" sz="1250" spc="-114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环境。</a:t>
            </a:r>
            <a:endParaRPr sz="1250">
              <a:latin typeface="SimSun"/>
              <a:cs typeface="SimSun"/>
            </a:endParaRPr>
          </a:p>
          <a:p>
            <a:pPr algn="r" marR="5080">
              <a:lnSpc>
                <a:spcPct val="100000"/>
              </a:lnSpc>
              <a:spcBef>
                <a:spcPts val="330"/>
              </a:spcBef>
            </a:pPr>
            <a:r>
              <a:rPr dirty="0" sz="1000" spc="114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9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9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128413"/>
            <a:ext cx="10294447" cy="64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363" y="179094"/>
            <a:ext cx="1923414" cy="5492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400" spc="-434">
                <a:latin typeface="SimSun"/>
                <a:cs typeface="SimSun"/>
              </a:rPr>
              <a:t>总结与问答</a:t>
            </a:r>
            <a:endParaRPr sz="3400">
              <a:latin typeface="SimSun"/>
              <a:cs typeface="SimSu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10045" y="868127"/>
            <a:ext cx="5433695" cy="2395220"/>
            <a:chOff x="310045" y="868127"/>
            <a:chExt cx="5433695" cy="2395220"/>
          </a:xfrm>
        </p:grpSpPr>
        <p:sp>
          <p:nvSpPr>
            <p:cNvPr id="4" name="object 4" descr=""/>
            <p:cNvSpPr/>
            <p:nvPr/>
          </p:nvSpPr>
          <p:spPr>
            <a:xfrm>
              <a:off x="310045" y="3255479"/>
              <a:ext cx="5433695" cy="8255"/>
            </a:xfrm>
            <a:custGeom>
              <a:avLst/>
              <a:gdLst/>
              <a:ahLst/>
              <a:cxnLst/>
              <a:rect l="l" t="t" r="r" b="b"/>
              <a:pathLst>
                <a:path w="5433695" h="8254">
                  <a:moveTo>
                    <a:pt x="5433549" y="7751"/>
                  </a:moveTo>
                  <a:lnTo>
                    <a:pt x="0" y="7751"/>
                  </a:lnTo>
                  <a:lnTo>
                    <a:pt x="0" y="0"/>
                  </a:lnTo>
                  <a:lnTo>
                    <a:pt x="5433549" y="0"/>
                  </a:lnTo>
                  <a:lnTo>
                    <a:pt x="5433549" y="7751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0045" y="868127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5">
                  <a:moveTo>
                    <a:pt x="155022" y="310045"/>
                  </a:moveTo>
                  <a:lnTo>
                    <a:pt x="110021" y="303371"/>
                  </a:lnTo>
                  <a:lnTo>
                    <a:pt x="68896" y="283919"/>
                  </a:lnTo>
                  <a:lnTo>
                    <a:pt x="35187" y="253369"/>
                  </a:lnTo>
                  <a:lnTo>
                    <a:pt x="11800" y="214347"/>
                  </a:lnTo>
                  <a:lnTo>
                    <a:pt x="744" y="170217"/>
                  </a:lnTo>
                  <a:lnTo>
                    <a:pt x="0" y="155022"/>
                  </a:lnTo>
                  <a:lnTo>
                    <a:pt x="186" y="147406"/>
                  </a:lnTo>
                  <a:lnTo>
                    <a:pt x="9057" y="102805"/>
                  </a:lnTo>
                  <a:lnTo>
                    <a:pt x="30511" y="62667"/>
                  </a:lnTo>
                  <a:lnTo>
                    <a:pt x="62667" y="30511"/>
                  </a:lnTo>
                  <a:lnTo>
                    <a:pt x="102805" y="9057"/>
                  </a:lnTo>
                  <a:lnTo>
                    <a:pt x="147406" y="186"/>
                  </a:lnTo>
                  <a:lnTo>
                    <a:pt x="155022" y="0"/>
                  </a:lnTo>
                  <a:lnTo>
                    <a:pt x="162638" y="186"/>
                  </a:lnTo>
                  <a:lnTo>
                    <a:pt x="207239" y="9057"/>
                  </a:lnTo>
                  <a:lnTo>
                    <a:pt x="247377" y="30511"/>
                  </a:lnTo>
                  <a:lnTo>
                    <a:pt x="279533" y="62667"/>
                  </a:lnTo>
                  <a:lnTo>
                    <a:pt x="300987" y="102805"/>
                  </a:lnTo>
                  <a:lnTo>
                    <a:pt x="309859" y="147406"/>
                  </a:lnTo>
                  <a:lnTo>
                    <a:pt x="310045" y="155022"/>
                  </a:lnTo>
                  <a:lnTo>
                    <a:pt x="309859" y="162638"/>
                  </a:lnTo>
                  <a:lnTo>
                    <a:pt x="300987" y="207239"/>
                  </a:lnTo>
                  <a:lnTo>
                    <a:pt x="279533" y="247377"/>
                  </a:lnTo>
                  <a:lnTo>
                    <a:pt x="247377" y="279533"/>
                  </a:lnTo>
                  <a:lnTo>
                    <a:pt x="207239" y="300987"/>
                  </a:lnTo>
                  <a:lnTo>
                    <a:pt x="162638" y="309859"/>
                  </a:lnTo>
                  <a:lnTo>
                    <a:pt x="155022" y="31004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00404" y="815431"/>
            <a:ext cx="95567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340">
                <a:solidFill>
                  <a:srgbClr val="FACFE7"/>
                </a:solidFill>
                <a:latin typeface="SimSun"/>
                <a:cs typeface="SimSun"/>
              </a:rPr>
              <a:t>关键总结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4423" y="1308094"/>
            <a:ext cx="4831715" cy="45275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40"/>
              </a:spcBef>
            </a:pP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经典操作系统架构（宏内核、微内核、混合内核）各有优缺点，适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350" spc="-50">
                <a:solidFill>
                  <a:srgbClr val="FFFFFF"/>
                </a:solidFill>
                <a:latin typeface="SimSun"/>
                <a:cs typeface="SimSun"/>
              </a:rPr>
              <a:t>不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同场景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4423" y="1866176"/>
            <a:ext cx="4034154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融合了微内核的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性能与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Rust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语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⾔</a:t>
            </a:r>
            <a:r>
              <a:rPr dirty="0" sz="1350" spc="-125">
                <a:solidFill>
                  <a:srgbClr val="FFFFFF"/>
                </a:solidFill>
                <a:latin typeface="SimSun"/>
                <a:cs typeface="SimSun"/>
              </a:rPr>
              <a:t>的内存安全特性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446405" marR="5080">
              <a:lnSpc>
                <a:spcPct val="105500"/>
              </a:lnSpc>
              <a:spcBef>
                <a:spcPts val="40"/>
              </a:spcBef>
            </a:pPr>
            <a:r>
              <a:rPr dirty="0" spc="-135"/>
              <a:t>模块化设计使</a:t>
            </a:r>
            <a:r>
              <a:rPr dirty="0" sz="1200" spc="100">
                <a:latin typeface="Trebuchet MS"/>
                <a:cs typeface="Trebuchet MS"/>
              </a:rPr>
              <a:t>ArceOS</a:t>
            </a:r>
            <a:r>
              <a:rPr dirty="0" spc="-135"/>
              <a:t>能够根据需求快速定制，提供</a:t>
            </a:r>
            <a:r>
              <a:rPr dirty="0" spc="-135">
                <a:latin typeface="Microsoft JhengHei"/>
                <a:cs typeface="Microsoft JhengHei"/>
              </a:rPr>
              <a:t>⾼</a:t>
            </a:r>
            <a:r>
              <a:rPr dirty="0" spc="-125"/>
              <a:t>度灵活的组件化</a:t>
            </a:r>
            <a:r>
              <a:rPr dirty="0" spc="-114"/>
              <a:t>操作系统</a:t>
            </a:r>
            <a:endParaRPr sz="1200">
              <a:latin typeface="Microsoft JhengHei"/>
              <a:cs typeface="Microsoft JhengHei"/>
            </a:endParaRPr>
          </a:p>
          <a:p>
            <a:pPr marL="446405">
              <a:lnSpc>
                <a:spcPct val="100000"/>
              </a:lnSpc>
              <a:spcBef>
                <a:spcPts val="1065"/>
              </a:spcBef>
            </a:pPr>
            <a:r>
              <a:rPr dirty="0" sz="1200" spc="100">
                <a:latin typeface="Trebuchet MS"/>
                <a:cs typeface="Trebuchet MS"/>
              </a:rPr>
              <a:t>ArceOS</a:t>
            </a:r>
            <a:r>
              <a:rPr dirty="0" spc="-135"/>
              <a:t>为云计算、物联</a:t>
            </a:r>
            <a:r>
              <a:rPr dirty="0" spc="-135">
                <a:latin typeface="Microsoft JhengHei"/>
                <a:cs typeface="Microsoft JhengHei"/>
              </a:rPr>
              <a:t>⽹</a:t>
            </a:r>
            <a:r>
              <a:rPr dirty="0" spc="-135"/>
              <a:t>和边缘计算等新场景提供了创新的架构范式</a:t>
            </a:r>
            <a:endParaRPr sz="12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</a:pPr>
            <a:endParaRPr sz="1200"/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z="1650" spc="-170">
                <a:solidFill>
                  <a:srgbClr val="FEF08A"/>
                </a:solidFill>
              </a:rPr>
              <a:t>未来展望</a:t>
            </a:r>
            <a:endParaRPr sz="1650"/>
          </a:p>
        </p:txBody>
      </p:sp>
      <p:sp>
        <p:nvSpPr>
          <p:cNvPr id="10" name="object 10" descr=""/>
          <p:cNvSpPr txBox="1"/>
          <p:nvPr/>
        </p:nvSpPr>
        <p:spPr>
          <a:xfrm>
            <a:off x="607391" y="3778134"/>
            <a:ext cx="5001260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代表了操作系统正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朝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着更加组件化、可定制化和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安全性的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⽅</a:t>
            </a:r>
            <a:r>
              <a:rPr dirty="0" sz="1250" spc="-150">
                <a:solidFill>
                  <a:srgbClr val="FFFFFF"/>
                </a:solidFill>
                <a:latin typeface="SimSun"/>
                <a:cs typeface="SimSun"/>
              </a:rPr>
              <a:t>向发展的趋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势，为特定应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提供量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⾝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定制的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最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优运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30">
                <a:solidFill>
                  <a:srgbClr val="FFFFFF"/>
                </a:solidFill>
                <a:latin typeface="SimSun"/>
                <a:cs typeface="SimSun"/>
              </a:rPr>
              <a:t>环境。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991631" y="868127"/>
            <a:ext cx="3620135" cy="4325620"/>
            <a:chOff x="5991631" y="868127"/>
            <a:chExt cx="3620135" cy="4325620"/>
          </a:xfrm>
        </p:grpSpPr>
        <p:sp>
          <p:nvSpPr>
            <p:cNvPr id="12" name="object 12" descr=""/>
            <p:cNvSpPr/>
            <p:nvPr/>
          </p:nvSpPr>
          <p:spPr>
            <a:xfrm>
              <a:off x="5991631" y="868127"/>
              <a:ext cx="3620135" cy="4325620"/>
            </a:xfrm>
            <a:custGeom>
              <a:avLst/>
              <a:gdLst/>
              <a:ahLst/>
              <a:cxnLst/>
              <a:rect l="l" t="t" r="r" b="b"/>
              <a:pathLst>
                <a:path w="3620134" h="4325620">
                  <a:moveTo>
                    <a:pt x="3526769" y="4325136"/>
                  </a:moveTo>
                  <a:lnTo>
                    <a:pt x="93013" y="4325136"/>
                  </a:lnTo>
                  <a:lnTo>
                    <a:pt x="83850" y="4324693"/>
                  </a:lnTo>
                  <a:lnTo>
                    <a:pt x="41328" y="4309475"/>
                  </a:lnTo>
                  <a:lnTo>
                    <a:pt x="10995" y="4276013"/>
                  </a:lnTo>
                  <a:lnTo>
                    <a:pt x="0" y="4232122"/>
                  </a:lnTo>
                  <a:lnTo>
                    <a:pt x="0" y="93013"/>
                  </a:lnTo>
                  <a:lnTo>
                    <a:pt x="10994" y="49122"/>
                  </a:lnTo>
                  <a:lnTo>
                    <a:pt x="41327" y="15660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3526769" y="0"/>
                  </a:lnTo>
                  <a:lnTo>
                    <a:pt x="3570658" y="10995"/>
                  </a:lnTo>
                  <a:lnTo>
                    <a:pt x="3604120" y="41328"/>
                  </a:lnTo>
                  <a:lnTo>
                    <a:pt x="3619340" y="83850"/>
                  </a:lnTo>
                  <a:lnTo>
                    <a:pt x="3619782" y="93013"/>
                  </a:lnTo>
                  <a:lnTo>
                    <a:pt x="3619782" y="4232122"/>
                  </a:lnTo>
                  <a:lnTo>
                    <a:pt x="3608785" y="4276013"/>
                  </a:lnTo>
                  <a:lnTo>
                    <a:pt x="3578453" y="4309475"/>
                  </a:lnTo>
                  <a:lnTo>
                    <a:pt x="3535931" y="4324693"/>
                  </a:lnTo>
                  <a:lnTo>
                    <a:pt x="3526769" y="4325136"/>
                  </a:lnTo>
                  <a:close/>
                </a:path>
              </a:pathLst>
            </a:custGeom>
            <a:solidFill>
              <a:srgbClr val="FFFFFF">
                <a:alpha val="783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991631" y="868133"/>
              <a:ext cx="3620135" cy="4325620"/>
            </a:xfrm>
            <a:custGeom>
              <a:avLst/>
              <a:gdLst/>
              <a:ahLst/>
              <a:cxnLst/>
              <a:rect l="l" t="t" r="r" b="b"/>
              <a:pathLst>
                <a:path w="3620134" h="4325620">
                  <a:moveTo>
                    <a:pt x="565823" y="379806"/>
                  </a:moveTo>
                  <a:lnTo>
                    <a:pt x="560247" y="334594"/>
                  </a:lnTo>
                  <a:lnTo>
                    <a:pt x="543864" y="292112"/>
                  </a:lnTo>
                  <a:lnTo>
                    <a:pt x="517639" y="254889"/>
                  </a:lnTo>
                  <a:lnTo>
                    <a:pt x="483146" y="225132"/>
                  </a:lnTo>
                  <a:lnTo>
                    <a:pt x="442455" y="204647"/>
                  </a:lnTo>
                  <a:lnTo>
                    <a:pt x="398030" y="194678"/>
                  </a:lnTo>
                  <a:lnTo>
                    <a:pt x="379806" y="193776"/>
                  </a:lnTo>
                  <a:lnTo>
                    <a:pt x="370662" y="194005"/>
                  </a:lnTo>
                  <a:lnTo>
                    <a:pt x="325793" y="201790"/>
                  </a:lnTo>
                  <a:lnTo>
                    <a:pt x="284175" y="220243"/>
                  </a:lnTo>
                  <a:lnTo>
                    <a:pt x="248259" y="248259"/>
                  </a:lnTo>
                  <a:lnTo>
                    <a:pt x="220230" y="284175"/>
                  </a:lnTo>
                  <a:lnTo>
                    <a:pt x="201777" y="325805"/>
                  </a:lnTo>
                  <a:lnTo>
                    <a:pt x="193992" y="370662"/>
                  </a:lnTo>
                  <a:lnTo>
                    <a:pt x="193776" y="379806"/>
                  </a:lnTo>
                  <a:lnTo>
                    <a:pt x="193992" y="388950"/>
                  </a:lnTo>
                  <a:lnTo>
                    <a:pt x="201777" y="433806"/>
                  </a:lnTo>
                  <a:lnTo>
                    <a:pt x="220230" y="475437"/>
                  </a:lnTo>
                  <a:lnTo>
                    <a:pt x="248259" y="511352"/>
                  </a:lnTo>
                  <a:lnTo>
                    <a:pt x="284175" y="539369"/>
                  </a:lnTo>
                  <a:lnTo>
                    <a:pt x="325793" y="557822"/>
                  </a:lnTo>
                  <a:lnTo>
                    <a:pt x="370662" y="565607"/>
                  </a:lnTo>
                  <a:lnTo>
                    <a:pt x="379806" y="565835"/>
                  </a:lnTo>
                  <a:lnTo>
                    <a:pt x="388937" y="565607"/>
                  </a:lnTo>
                  <a:lnTo>
                    <a:pt x="433806" y="557822"/>
                  </a:lnTo>
                  <a:lnTo>
                    <a:pt x="475424" y="539369"/>
                  </a:lnTo>
                  <a:lnTo>
                    <a:pt x="511340" y="511352"/>
                  </a:lnTo>
                  <a:lnTo>
                    <a:pt x="539369" y="475437"/>
                  </a:lnTo>
                  <a:lnTo>
                    <a:pt x="557822" y="433806"/>
                  </a:lnTo>
                  <a:lnTo>
                    <a:pt x="565607" y="388950"/>
                  </a:lnTo>
                  <a:lnTo>
                    <a:pt x="565823" y="379806"/>
                  </a:lnTo>
                  <a:close/>
                </a:path>
                <a:path w="3620134" h="4325620">
                  <a:moveTo>
                    <a:pt x="3619779" y="93014"/>
                  </a:moveTo>
                  <a:lnTo>
                    <a:pt x="3612019" y="55994"/>
                  </a:lnTo>
                  <a:lnTo>
                    <a:pt x="3612019" y="87414"/>
                  </a:lnTo>
                  <a:lnTo>
                    <a:pt x="3612019" y="4237723"/>
                  </a:lnTo>
                  <a:lnTo>
                    <a:pt x="3600767" y="4274832"/>
                  </a:lnTo>
                  <a:lnTo>
                    <a:pt x="3569474" y="4306125"/>
                  </a:lnTo>
                  <a:lnTo>
                    <a:pt x="3532365" y="4317390"/>
                  </a:lnTo>
                  <a:lnTo>
                    <a:pt x="87414" y="4317390"/>
                  </a:lnTo>
                  <a:lnTo>
                    <a:pt x="50292" y="4306125"/>
                  </a:lnTo>
                  <a:lnTo>
                    <a:pt x="18999" y="4274832"/>
                  </a:lnTo>
                  <a:lnTo>
                    <a:pt x="7747" y="4237723"/>
                  </a:lnTo>
                  <a:lnTo>
                    <a:pt x="7747" y="87414"/>
                  </a:lnTo>
                  <a:lnTo>
                    <a:pt x="18999" y="50304"/>
                  </a:lnTo>
                  <a:lnTo>
                    <a:pt x="50292" y="19011"/>
                  </a:lnTo>
                  <a:lnTo>
                    <a:pt x="87414" y="7747"/>
                  </a:lnTo>
                  <a:lnTo>
                    <a:pt x="3532365" y="7747"/>
                  </a:lnTo>
                  <a:lnTo>
                    <a:pt x="3569474" y="19011"/>
                  </a:lnTo>
                  <a:lnTo>
                    <a:pt x="3600767" y="50304"/>
                  </a:lnTo>
                  <a:lnTo>
                    <a:pt x="3612019" y="87414"/>
                  </a:lnTo>
                  <a:lnTo>
                    <a:pt x="3612019" y="55994"/>
                  </a:lnTo>
                  <a:lnTo>
                    <a:pt x="3585743" y="21082"/>
                  </a:lnTo>
                  <a:lnTo>
                    <a:pt x="3563785" y="7747"/>
                  </a:lnTo>
                  <a:lnTo>
                    <a:pt x="3562362" y="7073"/>
                  </a:lnTo>
                  <a:lnTo>
                    <a:pt x="3553726" y="3987"/>
                  </a:lnTo>
                  <a:lnTo>
                    <a:pt x="3544913" y="1765"/>
                  </a:lnTo>
                  <a:lnTo>
                    <a:pt x="3535921" y="444"/>
                  </a:lnTo>
                  <a:lnTo>
                    <a:pt x="3526764" y="0"/>
                  </a:lnTo>
                  <a:lnTo>
                    <a:pt x="93002" y="0"/>
                  </a:lnTo>
                  <a:lnTo>
                    <a:pt x="49110" y="10998"/>
                  </a:lnTo>
                  <a:lnTo>
                    <a:pt x="15659" y="41325"/>
                  </a:lnTo>
                  <a:lnTo>
                    <a:pt x="431" y="83845"/>
                  </a:lnTo>
                  <a:lnTo>
                    <a:pt x="0" y="93014"/>
                  </a:lnTo>
                  <a:lnTo>
                    <a:pt x="0" y="4232122"/>
                  </a:lnTo>
                  <a:lnTo>
                    <a:pt x="10985" y="4276014"/>
                  </a:lnTo>
                  <a:lnTo>
                    <a:pt x="41325" y="4309478"/>
                  </a:lnTo>
                  <a:lnTo>
                    <a:pt x="83845" y="4324693"/>
                  </a:lnTo>
                  <a:lnTo>
                    <a:pt x="93002" y="4325137"/>
                  </a:lnTo>
                  <a:lnTo>
                    <a:pt x="3526764" y="4325137"/>
                  </a:lnTo>
                  <a:lnTo>
                    <a:pt x="3570655" y="4314139"/>
                  </a:lnTo>
                  <a:lnTo>
                    <a:pt x="3604120" y="4283811"/>
                  </a:lnTo>
                  <a:lnTo>
                    <a:pt x="3619335" y="4241279"/>
                  </a:lnTo>
                  <a:lnTo>
                    <a:pt x="3619779" y="4232122"/>
                  </a:lnTo>
                  <a:lnTo>
                    <a:pt x="3619779" y="9301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636204" y="1040214"/>
            <a:ext cx="95567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340">
                <a:solidFill>
                  <a:srgbClr val="BEDAFE"/>
                </a:solidFill>
                <a:latin typeface="SimSun"/>
                <a:cs typeface="SimSun"/>
              </a:rPr>
              <a:t>问答环节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71136" y="1563882"/>
            <a:ext cx="3228340" cy="66992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40"/>
              </a:spcBef>
            </a:pP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感谢您的关注！现在开始问答环节，请随时提出关于</a:t>
            </a: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350" spc="-130">
                <a:solidFill>
                  <a:srgbClr val="FFFFFF"/>
                </a:solidFill>
                <a:latin typeface="SimSun"/>
                <a:cs typeface="SimSun"/>
              </a:rPr>
              <a:t>架构设计、组件化操作系统未来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发展的任何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疑</a:t>
            </a:r>
            <a:r>
              <a:rPr dirty="0" sz="1350" spc="-95">
                <a:solidFill>
                  <a:srgbClr val="FFFFFF"/>
                </a:solidFill>
                <a:latin typeface="SimSun"/>
                <a:cs typeface="SimSun"/>
              </a:rPr>
              <a:t>问。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487601" y="3464759"/>
            <a:ext cx="620395" cy="8255"/>
          </a:xfrm>
          <a:custGeom>
            <a:avLst/>
            <a:gdLst/>
            <a:ahLst/>
            <a:cxnLst/>
            <a:rect l="l" t="t" r="r" b="b"/>
            <a:pathLst>
              <a:path w="620395" h="8254">
                <a:moveTo>
                  <a:pt x="620091" y="7751"/>
                </a:moveTo>
                <a:lnTo>
                  <a:pt x="0" y="7751"/>
                </a:lnTo>
                <a:lnTo>
                  <a:pt x="0" y="0"/>
                </a:lnTo>
                <a:lnTo>
                  <a:pt x="620091" y="0"/>
                </a:lnTo>
                <a:lnTo>
                  <a:pt x="620091" y="7751"/>
                </a:lnTo>
                <a:close/>
              </a:path>
            </a:pathLst>
          </a:custGeom>
          <a:solidFill>
            <a:srgbClr val="FFFFFF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586306" y="3683663"/>
            <a:ext cx="242887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19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r>
              <a:rPr dirty="0" sz="1650" spc="-204">
                <a:solidFill>
                  <a:srgbClr val="FFFFFF"/>
                </a:solidFill>
                <a:latin typeface="SimSun"/>
                <a:cs typeface="SimSun"/>
              </a:rPr>
              <a:t>组件化，是操作系统的未来</a:t>
            </a:r>
            <a:r>
              <a:rPr dirty="0" sz="1450" spc="140">
                <a:solidFill>
                  <a:srgbClr val="FFFFFF"/>
                </a:solidFill>
                <a:latin typeface="Trebuchet MS"/>
                <a:cs typeface="Trebuchet MS"/>
              </a:rPr>
              <a:t>"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59354" y="5425965"/>
            <a:ext cx="106553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20">
                <a:solidFill>
                  <a:srgbClr val="FFFFFF"/>
                </a:solidFill>
                <a:latin typeface="Trebuchet MS"/>
                <a:cs typeface="Trebuchet MS"/>
              </a:rPr>
              <a:t>2025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年</a:t>
            </a:r>
            <a:r>
              <a:rPr dirty="0" sz="1100" spc="12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⽉</a:t>
            </a:r>
            <a:r>
              <a:rPr dirty="0" sz="1100" spc="120">
                <a:solidFill>
                  <a:srgbClr val="FFFFFF"/>
                </a:solidFill>
                <a:latin typeface="Trebuchet MS"/>
                <a:cs typeface="Trebuchet MS"/>
              </a:rPr>
              <a:t>31</a:t>
            </a:r>
            <a:r>
              <a:rPr dirty="0" sz="1250" spc="-65">
                <a:solidFill>
                  <a:srgbClr val="FFFFFF"/>
                </a:solidFill>
                <a:latin typeface="Microsoft JhengHei"/>
                <a:cs typeface="Microsoft JhengHei"/>
              </a:rPr>
              <a:t>⽇</a:t>
            </a:r>
            <a:endParaRPr sz="1250">
              <a:latin typeface="Microsoft JhengHei"/>
              <a:cs typeface="Microsoft JhengHe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647244" y="5425965"/>
            <a:ext cx="1977389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架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构</a:t>
            </a:r>
            <a:r>
              <a:rPr dirty="0" sz="1250" spc="-155">
                <a:solidFill>
                  <a:srgbClr val="FFFFFF"/>
                </a:solidFill>
                <a:latin typeface="SimSun"/>
                <a:cs typeface="SimSun"/>
              </a:rPr>
              <a:t>与组件介绍 </a:t>
            </a:r>
            <a:r>
              <a:rPr dirty="0" sz="1100" spc="45">
                <a:solidFill>
                  <a:srgbClr val="FFFFFF"/>
                </a:solidFill>
                <a:latin typeface="Trebuchet MS"/>
                <a:cs typeface="Trebuchet MS"/>
              </a:rPr>
              <a:t>15/15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6117" y="0"/>
            <a:ext cx="3100456" cy="232534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030593"/>
            <a:ext cx="9921459" cy="23253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682" y="186304"/>
            <a:ext cx="807720" cy="5683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459">
                <a:latin typeface="Microsoft JhengHei"/>
                <a:cs typeface="Microsoft JhengHei"/>
              </a:rPr>
              <a:t>⽬</a:t>
            </a:r>
            <a:r>
              <a:rPr dirty="0" sz="3550" spc="-585">
                <a:latin typeface="SimSun"/>
                <a:cs typeface="SimSun"/>
              </a:rPr>
              <a:t>录</a:t>
            </a:r>
            <a:endParaRPr sz="3550">
              <a:latin typeface="SimSun"/>
              <a:cs typeface="SimSu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21701" y="965104"/>
            <a:ext cx="708025" cy="708025"/>
            <a:chOff x="321701" y="965104"/>
            <a:chExt cx="708025" cy="708025"/>
          </a:xfrm>
        </p:grpSpPr>
        <p:sp>
          <p:nvSpPr>
            <p:cNvPr id="4" name="object 4" descr=""/>
            <p:cNvSpPr/>
            <p:nvPr/>
          </p:nvSpPr>
          <p:spPr>
            <a:xfrm>
              <a:off x="321701" y="965104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160850" y="321701"/>
                  </a:moveTo>
                  <a:lnTo>
                    <a:pt x="121757" y="316879"/>
                  </a:lnTo>
                  <a:lnTo>
                    <a:pt x="85025" y="302709"/>
                  </a:lnTo>
                  <a:lnTo>
                    <a:pt x="52836" y="280040"/>
                  </a:lnTo>
                  <a:lnTo>
                    <a:pt x="27108" y="250214"/>
                  </a:lnTo>
                  <a:lnTo>
                    <a:pt x="9398" y="215030"/>
                  </a:lnTo>
                  <a:lnTo>
                    <a:pt x="772" y="176617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4" y="114157"/>
                  </a:lnTo>
                  <a:lnTo>
                    <a:pt x="22878" y="78164"/>
                  </a:lnTo>
                  <a:lnTo>
                    <a:pt x="47112" y="47112"/>
                  </a:lnTo>
                  <a:lnTo>
                    <a:pt x="78164" y="22878"/>
                  </a:lnTo>
                  <a:lnTo>
                    <a:pt x="114157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2"/>
                  </a:lnTo>
                  <a:lnTo>
                    <a:pt x="298822" y="78164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3"/>
                  </a:lnTo>
                  <a:lnTo>
                    <a:pt x="298822" y="243536"/>
                  </a:lnTo>
                  <a:lnTo>
                    <a:pt x="274589" y="274589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2083" y="1415486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09" h="257810">
                  <a:moveTo>
                    <a:pt x="137129" y="257361"/>
                  </a:moveTo>
                  <a:lnTo>
                    <a:pt x="120231" y="257361"/>
                  </a:lnTo>
                  <a:lnTo>
                    <a:pt x="111863" y="256536"/>
                  </a:lnTo>
                  <a:lnTo>
                    <a:pt x="71630" y="244332"/>
                  </a:lnTo>
                  <a:lnTo>
                    <a:pt x="31715" y="213696"/>
                  </a:lnTo>
                  <a:lnTo>
                    <a:pt x="6561" y="170118"/>
                  </a:lnTo>
                  <a:lnTo>
                    <a:pt x="0" y="137129"/>
                  </a:lnTo>
                  <a:lnTo>
                    <a:pt x="0" y="120231"/>
                  </a:lnTo>
                  <a:lnTo>
                    <a:pt x="13028" y="71630"/>
                  </a:lnTo>
                  <a:lnTo>
                    <a:pt x="43664" y="31715"/>
                  </a:lnTo>
                  <a:lnTo>
                    <a:pt x="87242" y="6561"/>
                  </a:lnTo>
                  <a:lnTo>
                    <a:pt x="120231" y="0"/>
                  </a:lnTo>
                  <a:lnTo>
                    <a:pt x="137129" y="0"/>
                  </a:lnTo>
                  <a:lnTo>
                    <a:pt x="185730" y="13028"/>
                  </a:lnTo>
                  <a:lnTo>
                    <a:pt x="225646" y="43664"/>
                  </a:lnTo>
                  <a:lnTo>
                    <a:pt x="250799" y="87242"/>
                  </a:lnTo>
                  <a:lnTo>
                    <a:pt x="257361" y="128680"/>
                  </a:lnTo>
                  <a:lnTo>
                    <a:pt x="257361" y="137129"/>
                  </a:lnTo>
                  <a:lnTo>
                    <a:pt x="244332" y="185730"/>
                  </a:lnTo>
                  <a:lnTo>
                    <a:pt x="213697" y="225645"/>
                  </a:lnTo>
                  <a:lnTo>
                    <a:pt x="170118" y="250799"/>
                  </a:lnTo>
                  <a:lnTo>
                    <a:pt x="137129" y="257361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27213" y="910904"/>
            <a:ext cx="3162300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-310">
                <a:solidFill>
                  <a:srgbClr val="FACFE7"/>
                </a:solidFill>
                <a:latin typeface="SimSun"/>
                <a:cs typeface="SimSun"/>
              </a:rPr>
              <a:t>第</a:t>
            </a:r>
            <a:r>
              <a:rPr dirty="0" sz="2200" spc="-310">
                <a:solidFill>
                  <a:srgbClr val="FACFE7"/>
                </a:solidFill>
                <a:latin typeface="Microsoft JhengHei"/>
                <a:cs typeface="Microsoft JhengHei"/>
              </a:rPr>
              <a:t>⼀</a:t>
            </a:r>
            <a:r>
              <a:rPr dirty="0" sz="2200" spc="-315">
                <a:solidFill>
                  <a:srgbClr val="FACFE7"/>
                </a:solidFill>
                <a:latin typeface="SimSun"/>
                <a:cs typeface="SimSun"/>
              </a:rPr>
              <a:t>部分：操作系统经典架构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2124" y="1459084"/>
            <a:ext cx="9715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13255" y="1406003"/>
            <a:ext cx="1634489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35">
                <a:solidFill>
                  <a:srgbClr val="FFFFFF"/>
                </a:solidFill>
                <a:latin typeface="SimSun"/>
                <a:cs typeface="SimSun"/>
              </a:rPr>
              <a:t>操作系统经典架构概述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72083" y="1801528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37129" y="257361"/>
                </a:moveTo>
                <a:lnTo>
                  <a:pt x="120231" y="257361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8"/>
                </a:lnTo>
                <a:lnTo>
                  <a:pt x="0" y="137129"/>
                </a:lnTo>
                <a:lnTo>
                  <a:pt x="0" y="120231"/>
                </a:lnTo>
                <a:lnTo>
                  <a:pt x="13028" y="71630"/>
                </a:lnTo>
                <a:lnTo>
                  <a:pt x="43664" y="31714"/>
                </a:lnTo>
                <a:lnTo>
                  <a:pt x="87242" y="6561"/>
                </a:lnTo>
                <a:lnTo>
                  <a:pt x="120231" y="0"/>
                </a:lnTo>
                <a:lnTo>
                  <a:pt x="137129" y="0"/>
                </a:lnTo>
                <a:lnTo>
                  <a:pt x="185730" y="13028"/>
                </a:lnTo>
                <a:lnTo>
                  <a:pt x="225646" y="43664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7" y="225645"/>
                </a:lnTo>
                <a:lnTo>
                  <a:pt x="170118" y="250799"/>
                </a:lnTo>
                <a:lnTo>
                  <a:pt x="137129" y="257361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52124" y="1845126"/>
            <a:ext cx="9715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13255" y="1792045"/>
            <a:ext cx="829944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25">
                <a:solidFill>
                  <a:srgbClr val="FFFFFF"/>
                </a:solidFill>
                <a:latin typeface="SimSun"/>
                <a:cs typeface="SimSun"/>
              </a:rPr>
              <a:t>宏内核架构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72083" y="2187569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37129" y="257360"/>
                </a:moveTo>
                <a:lnTo>
                  <a:pt x="120231" y="257360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7"/>
                </a:lnTo>
                <a:lnTo>
                  <a:pt x="0" y="137129"/>
                </a:lnTo>
                <a:lnTo>
                  <a:pt x="0" y="120231"/>
                </a:lnTo>
                <a:lnTo>
                  <a:pt x="13028" y="71630"/>
                </a:lnTo>
                <a:lnTo>
                  <a:pt x="43664" y="31714"/>
                </a:lnTo>
                <a:lnTo>
                  <a:pt x="87242" y="6561"/>
                </a:lnTo>
                <a:lnTo>
                  <a:pt x="120231" y="0"/>
                </a:lnTo>
                <a:lnTo>
                  <a:pt x="137129" y="0"/>
                </a:lnTo>
                <a:lnTo>
                  <a:pt x="185730" y="13028"/>
                </a:lnTo>
                <a:lnTo>
                  <a:pt x="225646" y="43664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7" y="225645"/>
                </a:lnTo>
                <a:lnTo>
                  <a:pt x="170118" y="250798"/>
                </a:lnTo>
                <a:lnTo>
                  <a:pt x="137129" y="25736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52124" y="2231168"/>
            <a:ext cx="9715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13255" y="2178087"/>
            <a:ext cx="829944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微</a:t>
            </a:r>
            <a:r>
              <a:rPr dirty="0" sz="1400" spc="-120">
                <a:solidFill>
                  <a:srgbClr val="FFFFFF"/>
                </a:solidFill>
                <a:latin typeface="SimSun"/>
                <a:cs typeface="SimSun"/>
              </a:rPr>
              <a:t>内核架构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72083" y="2573611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37129" y="257360"/>
                </a:moveTo>
                <a:lnTo>
                  <a:pt x="120231" y="257360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8"/>
                </a:lnTo>
                <a:lnTo>
                  <a:pt x="0" y="137129"/>
                </a:lnTo>
                <a:lnTo>
                  <a:pt x="0" y="120231"/>
                </a:lnTo>
                <a:lnTo>
                  <a:pt x="13028" y="71630"/>
                </a:lnTo>
                <a:lnTo>
                  <a:pt x="43664" y="31715"/>
                </a:lnTo>
                <a:lnTo>
                  <a:pt x="87242" y="6561"/>
                </a:lnTo>
                <a:lnTo>
                  <a:pt x="120231" y="0"/>
                </a:lnTo>
                <a:lnTo>
                  <a:pt x="137129" y="0"/>
                </a:lnTo>
                <a:lnTo>
                  <a:pt x="185730" y="13028"/>
                </a:lnTo>
                <a:lnTo>
                  <a:pt x="225646" y="43663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7" y="225645"/>
                </a:lnTo>
                <a:lnTo>
                  <a:pt x="170118" y="250799"/>
                </a:lnTo>
                <a:lnTo>
                  <a:pt x="137129" y="25736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52124" y="2617209"/>
            <a:ext cx="9715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13255" y="2564128"/>
            <a:ext cx="99060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25">
                <a:solidFill>
                  <a:srgbClr val="FFFFFF"/>
                </a:solidFill>
                <a:latin typeface="SimSun"/>
                <a:cs typeface="SimSun"/>
              </a:rPr>
              <a:t>混合内核架构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72083" y="2959653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09" h="257810">
                <a:moveTo>
                  <a:pt x="137129" y="257360"/>
                </a:moveTo>
                <a:lnTo>
                  <a:pt x="120231" y="257360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7"/>
                </a:lnTo>
                <a:lnTo>
                  <a:pt x="0" y="137129"/>
                </a:lnTo>
                <a:lnTo>
                  <a:pt x="0" y="120231"/>
                </a:lnTo>
                <a:lnTo>
                  <a:pt x="13028" y="71630"/>
                </a:lnTo>
                <a:lnTo>
                  <a:pt x="43664" y="31714"/>
                </a:lnTo>
                <a:lnTo>
                  <a:pt x="87242" y="6561"/>
                </a:lnTo>
                <a:lnTo>
                  <a:pt x="120231" y="0"/>
                </a:lnTo>
                <a:lnTo>
                  <a:pt x="137129" y="0"/>
                </a:lnTo>
                <a:lnTo>
                  <a:pt x="185730" y="13028"/>
                </a:lnTo>
                <a:lnTo>
                  <a:pt x="225646" y="43664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7" y="225645"/>
                </a:lnTo>
                <a:lnTo>
                  <a:pt x="170118" y="250798"/>
                </a:lnTo>
                <a:lnTo>
                  <a:pt x="137129" y="25736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52124" y="3003251"/>
            <a:ext cx="9715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13255" y="2950170"/>
            <a:ext cx="99060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经典架构对</a:t>
            </a:r>
            <a:r>
              <a:rPr dirty="0" sz="1400" spc="-50">
                <a:solidFill>
                  <a:srgbClr val="FFFFFF"/>
                </a:solidFill>
                <a:latin typeface="Microsoft JhengHei"/>
                <a:cs typeface="Microsoft JhengHei"/>
              </a:rPr>
              <a:t>⽐</a:t>
            </a:r>
            <a:endParaRPr sz="1400">
              <a:latin typeface="Microsoft JhengHei"/>
              <a:cs typeface="Microsoft JhengHe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5147223" y="965104"/>
            <a:ext cx="973455" cy="4464050"/>
            <a:chOff x="5147223" y="965104"/>
            <a:chExt cx="973455" cy="4464050"/>
          </a:xfrm>
        </p:grpSpPr>
        <p:sp>
          <p:nvSpPr>
            <p:cNvPr id="22" name="object 22" descr=""/>
            <p:cNvSpPr/>
            <p:nvPr/>
          </p:nvSpPr>
          <p:spPr>
            <a:xfrm>
              <a:off x="5147223" y="965104"/>
              <a:ext cx="8255" cy="4464050"/>
            </a:xfrm>
            <a:custGeom>
              <a:avLst/>
              <a:gdLst/>
              <a:ahLst/>
              <a:cxnLst/>
              <a:rect l="l" t="t" r="r" b="b"/>
              <a:pathLst>
                <a:path w="8254" h="4464050">
                  <a:moveTo>
                    <a:pt x="8042" y="4463607"/>
                  </a:moveTo>
                  <a:lnTo>
                    <a:pt x="0" y="4463607"/>
                  </a:lnTo>
                  <a:lnTo>
                    <a:pt x="0" y="0"/>
                  </a:lnTo>
                  <a:lnTo>
                    <a:pt x="8042" y="0"/>
                  </a:lnTo>
                  <a:lnTo>
                    <a:pt x="8042" y="4463607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412627" y="965104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4">
                  <a:moveTo>
                    <a:pt x="160850" y="321701"/>
                  </a:moveTo>
                  <a:lnTo>
                    <a:pt x="121756" y="316879"/>
                  </a:lnTo>
                  <a:lnTo>
                    <a:pt x="85024" y="302709"/>
                  </a:lnTo>
                  <a:lnTo>
                    <a:pt x="52835" y="280040"/>
                  </a:lnTo>
                  <a:lnTo>
                    <a:pt x="27107" y="250214"/>
                  </a:lnTo>
                  <a:lnTo>
                    <a:pt x="9397" y="215030"/>
                  </a:lnTo>
                  <a:lnTo>
                    <a:pt x="772" y="176617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3" y="114157"/>
                  </a:lnTo>
                  <a:lnTo>
                    <a:pt x="22877" y="78164"/>
                  </a:lnTo>
                  <a:lnTo>
                    <a:pt x="47111" y="47112"/>
                  </a:lnTo>
                  <a:lnTo>
                    <a:pt x="78164" y="22878"/>
                  </a:lnTo>
                  <a:lnTo>
                    <a:pt x="114156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2"/>
                  </a:lnTo>
                  <a:lnTo>
                    <a:pt x="298822" y="78164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3"/>
                  </a:lnTo>
                  <a:lnTo>
                    <a:pt x="298822" y="243536"/>
                  </a:lnTo>
                  <a:lnTo>
                    <a:pt x="274589" y="274589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863009" y="1415486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10">
                  <a:moveTo>
                    <a:pt x="137130" y="257361"/>
                  </a:moveTo>
                  <a:lnTo>
                    <a:pt x="120231" y="257361"/>
                  </a:lnTo>
                  <a:lnTo>
                    <a:pt x="111863" y="256536"/>
                  </a:lnTo>
                  <a:lnTo>
                    <a:pt x="71630" y="244332"/>
                  </a:lnTo>
                  <a:lnTo>
                    <a:pt x="31715" y="213696"/>
                  </a:lnTo>
                  <a:lnTo>
                    <a:pt x="6561" y="170118"/>
                  </a:lnTo>
                  <a:lnTo>
                    <a:pt x="0" y="137129"/>
                  </a:lnTo>
                  <a:lnTo>
                    <a:pt x="0" y="120231"/>
                  </a:lnTo>
                  <a:lnTo>
                    <a:pt x="13027" y="71630"/>
                  </a:lnTo>
                  <a:lnTo>
                    <a:pt x="43664" y="31715"/>
                  </a:lnTo>
                  <a:lnTo>
                    <a:pt x="87242" y="6561"/>
                  </a:lnTo>
                  <a:lnTo>
                    <a:pt x="120231" y="0"/>
                  </a:lnTo>
                  <a:lnTo>
                    <a:pt x="137130" y="0"/>
                  </a:lnTo>
                  <a:lnTo>
                    <a:pt x="185730" y="13028"/>
                  </a:lnTo>
                  <a:lnTo>
                    <a:pt x="225646" y="43664"/>
                  </a:lnTo>
                  <a:lnTo>
                    <a:pt x="250799" y="87242"/>
                  </a:lnTo>
                  <a:lnTo>
                    <a:pt x="257361" y="128680"/>
                  </a:lnTo>
                  <a:lnTo>
                    <a:pt x="257361" y="137129"/>
                  </a:lnTo>
                  <a:lnTo>
                    <a:pt x="244332" y="185730"/>
                  </a:lnTo>
                  <a:lnTo>
                    <a:pt x="213696" y="225645"/>
                  </a:lnTo>
                  <a:lnTo>
                    <a:pt x="170117" y="250799"/>
                  </a:lnTo>
                  <a:lnTo>
                    <a:pt x="137130" y="257361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818139" y="910904"/>
            <a:ext cx="318833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-310">
                <a:solidFill>
                  <a:srgbClr val="FEF08A"/>
                </a:solidFill>
                <a:latin typeface="SimSun"/>
                <a:cs typeface="SimSun"/>
              </a:rPr>
              <a:t>第</a:t>
            </a:r>
            <a:r>
              <a:rPr dirty="0" sz="2200" spc="-310">
                <a:solidFill>
                  <a:srgbClr val="FEF08A"/>
                </a:solidFill>
                <a:latin typeface="Microsoft JhengHei"/>
                <a:cs typeface="Microsoft JhengHei"/>
              </a:rPr>
              <a:t>⼆</a:t>
            </a:r>
            <a:r>
              <a:rPr dirty="0" sz="2200" spc="-155">
                <a:solidFill>
                  <a:srgbClr val="FEF08A"/>
                </a:solidFill>
                <a:latin typeface="SimSun"/>
                <a:cs typeface="SimSun"/>
              </a:rPr>
              <a:t>部分：</a:t>
            </a:r>
            <a:r>
              <a:rPr dirty="0" sz="1900" spc="155" b="1">
                <a:solidFill>
                  <a:srgbClr val="FEF08A"/>
                </a:solidFill>
                <a:latin typeface="Trebuchet MS"/>
                <a:cs typeface="Trebuchet MS"/>
              </a:rPr>
              <a:t>ArceOS</a:t>
            </a:r>
            <a:r>
              <a:rPr dirty="0" sz="2200" spc="-325">
                <a:solidFill>
                  <a:srgbClr val="FEF08A"/>
                </a:solidFill>
                <a:latin typeface="SimSun"/>
                <a:cs typeface="SimSun"/>
              </a:rPr>
              <a:t>框架设计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943050" y="1459084"/>
            <a:ext cx="9715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863008" y="1801528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37130" y="257361"/>
                </a:moveTo>
                <a:lnTo>
                  <a:pt x="120231" y="257361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8"/>
                </a:lnTo>
                <a:lnTo>
                  <a:pt x="0" y="137129"/>
                </a:lnTo>
                <a:lnTo>
                  <a:pt x="0" y="120231"/>
                </a:lnTo>
                <a:lnTo>
                  <a:pt x="13027" y="71630"/>
                </a:lnTo>
                <a:lnTo>
                  <a:pt x="43664" y="31714"/>
                </a:lnTo>
                <a:lnTo>
                  <a:pt x="87242" y="6561"/>
                </a:lnTo>
                <a:lnTo>
                  <a:pt x="120231" y="0"/>
                </a:lnTo>
                <a:lnTo>
                  <a:pt x="137130" y="0"/>
                </a:lnTo>
                <a:lnTo>
                  <a:pt x="185730" y="13028"/>
                </a:lnTo>
                <a:lnTo>
                  <a:pt x="225646" y="43664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6" y="225645"/>
                </a:lnTo>
                <a:lnTo>
                  <a:pt x="170117" y="250799"/>
                </a:lnTo>
                <a:lnTo>
                  <a:pt x="137130" y="257361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943050" y="1845126"/>
            <a:ext cx="9715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6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863008" y="2187569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37130" y="257360"/>
                </a:moveTo>
                <a:lnTo>
                  <a:pt x="120231" y="257360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7"/>
                </a:lnTo>
                <a:lnTo>
                  <a:pt x="0" y="137129"/>
                </a:lnTo>
                <a:lnTo>
                  <a:pt x="0" y="120231"/>
                </a:lnTo>
                <a:lnTo>
                  <a:pt x="13027" y="71630"/>
                </a:lnTo>
                <a:lnTo>
                  <a:pt x="43664" y="31714"/>
                </a:lnTo>
                <a:lnTo>
                  <a:pt x="87242" y="6561"/>
                </a:lnTo>
                <a:lnTo>
                  <a:pt x="120231" y="0"/>
                </a:lnTo>
                <a:lnTo>
                  <a:pt x="137130" y="0"/>
                </a:lnTo>
                <a:lnTo>
                  <a:pt x="185730" y="13028"/>
                </a:lnTo>
                <a:lnTo>
                  <a:pt x="225646" y="43664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6" y="225645"/>
                </a:lnTo>
                <a:lnTo>
                  <a:pt x="170117" y="250798"/>
                </a:lnTo>
                <a:lnTo>
                  <a:pt x="137130" y="25736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5907235" y="2231168"/>
            <a:ext cx="16891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85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863008" y="2573611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37130" y="257360"/>
                </a:moveTo>
                <a:lnTo>
                  <a:pt x="120231" y="257360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8"/>
                </a:lnTo>
                <a:lnTo>
                  <a:pt x="0" y="137129"/>
                </a:lnTo>
                <a:lnTo>
                  <a:pt x="0" y="120231"/>
                </a:lnTo>
                <a:lnTo>
                  <a:pt x="13027" y="71630"/>
                </a:lnTo>
                <a:lnTo>
                  <a:pt x="43664" y="31715"/>
                </a:lnTo>
                <a:lnTo>
                  <a:pt x="87242" y="6561"/>
                </a:lnTo>
                <a:lnTo>
                  <a:pt x="120231" y="0"/>
                </a:lnTo>
                <a:lnTo>
                  <a:pt x="137130" y="0"/>
                </a:lnTo>
                <a:lnTo>
                  <a:pt x="185730" y="13028"/>
                </a:lnTo>
                <a:lnTo>
                  <a:pt x="225646" y="43663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6" y="225645"/>
                </a:lnTo>
                <a:lnTo>
                  <a:pt x="170117" y="250799"/>
                </a:lnTo>
                <a:lnTo>
                  <a:pt x="137130" y="25736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5907235" y="2617209"/>
            <a:ext cx="16891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85">
                <a:solidFill>
                  <a:srgbClr val="FFFFFF"/>
                </a:solidFill>
                <a:latin typeface="Trebuchet MS"/>
                <a:cs typeface="Trebuchet MS"/>
              </a:rPr>
              <a:t>11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5863008" y="2959653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37130" y="257360"/>
                </a:moveTo>
                <a:lnTo>
                  <a:pt x="120231" y="257360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7"/>
                </a:lnTo>
                <a:lnTo>
                  <a:pt x="0" y="137129"/>
                </a:lnTo>
                <a:lnTo>
                  <a:pt x="0" y="120231"/>
                </a:lnTo>
                <a:lnTo>
                  <a:pt x="13027" y="71630"/>
                </a:lnTo>
                <a:lnTo>
                  <a:pt x="43664" y="31714"/>
                </a:lnTo>
                <a:lnTo>
                  <a:pt x="87242" y="6561"/>
                </a:lnTo>
                <a:lnTo>
                  <a:pt x="120231" y="0"/>
                </a:lnTo>
                <a:lnTo>
                  <a:pt x="137130" y="0"/>
                </a:lnTo>
                <a:lnTo>
                  <a:pt x="185730" y="13028"/>
                </a:lnTo>
                <a:lnTo>
                  <a:pt x="225646" y="43664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6" y="225645"/>
                </a:lnTo>
                <a:lnTo>
                  <a:pt x="170117" y="250798"/>
                </a:lnTo>
                <a:lnTo>
                  <a:pt x="137130" y="25736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5907235" y="3003251"/>
            <a:ext cx="16891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85">
                <a:solidFill>
                  <a:srgbClr val="FFFFFF"/>
                </a:solidFill>
                <a:latin typeface="Trebuchet MS"/>
                <a:cs typeface="Trebuchet MS"/>
              </a:rPr>
              <a:t>12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5863008" y="3345695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37130" y="257360"/>
                </a:moveTo>
                <a:lnTo>
                  <a:pt x="120231" y="257360"/>
                </a:lnTo>
                <a:lnTo>
                  <a:pt x="111863" y="256536"/>
                </a:lnTo>
                <a:lnTo>
                  <a:pt x="71630" y="244331"/>
                </a:lnTo>
                <a:lnTo>
                  <a:pt x="31715" y="213696"/>
                </a:lnTo>
                <a:lnTo>
                  <a:pt x="6561" y="170117"/>
                </a:lnTo>
                <a:lnTo>
                  <a:pt x="0" y="137129"/>
                </a:lnTo>
                <a:lnTo>
                  <a:pt x="0" y="120231"/>
                </a:lnTo>
                <a:lnTo>
                  <a:pt x="13027" y="71630"/>
                </a:lnTo>
                <a:lnTo>
                  <a:pt x="43664" y="31714"/>
                </a:lnTo>
                <a:lnTo>
                  <a:pt x="87242" y="6561"/>
                </a:lnTo>
                <a:lnTo>
                  <a:pt x="120231" y="0"/>
                </a:lnTo>
                <a:lnTo>
                  <a:pt x="137130" y="0"/>
                </a:lnTo>
                <a:lnTo>
                  <a:pt x="185730" y="13028"/>
                </a:lnTo>
                <a:lnTo>
                  <a:pt x="225646" y="43663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6" y="225645"/>
                </a:lnTo>
                <a:lnTo>
                  <a:pt x="170117" y="250798"/>
                </a:lnTo>
                <a:lnTo>
                  <a:pt x="137130" y="25736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5907235" y="3389293"/>
            <a:ext cx="16891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85">
                <a:solidFill>
                  <a:srgbClr val="FFFFFF"/>
                </a:solidFill>
                <a:latin typeface="Trebuchet MS"/>
                <a:cs typeface="Trebuchet MS"/>
              </a:rPr>
              <a:t>13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5863008" y="3731736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137130" y="257360"/>
                </a:moveTo>
                <a:lnTo>
                  <a:pt x="120231" y="257360"/>
                </a:lnTo>
                <a:lnTo>
                  <a:pt x="111863" y="256536"/>
                </a:lnTo>
                <a:lnTo>
                  <a:pt x="71630" y="244332"/>
                </a:lnTo>
                <a:lnTo>
                  <a:pt x="31715" y="213696"/>
                </a:lnTo>
                <a:lnTo>
                  <a:pt x="6561" y="170117"/>
                </a:lnTo>
                <a:lnTo>
                  <a:pt x="0" y="137129"/>
                </a:lnTo>
                <a:lnTo>
                  <a:pt x="0" y="120231"/>
                </a:lnTo>
                <a:lnTo>
                  <a:pt x="13027" y="71630"/>
                </a:lnTo>
                <a:lnTo>
                  <a:pt x="43664" y="31714"/>
                </a:lnTo>
                <a:lnTo>
                  <a:pt x="87242" y="6561"/>
                </a:lnTo>
                <a:lnTo>
                  <a:pt x="120231" y="0"/>
                </a:lnTo>
                <a:lnTo>
                  <a:pt x="137130" y="0"/>
                </a:lnTo>
                <a:lnTo>
                  <a:pt x="185730" y="13028"/>
                </a:lnTo>
                <a:lnTo>
                  <a:pt x="225646" y="43663"/>
                </a:lnTo>
                <a:lnTo>
                  <a:pt x="250799" y="87242"/>
                </a:lnTo>
                <a:lnTo>
                  <a:pt x="257361" y="128680"/>
                </a:lnTo>
                <a:lnTo>
                  <a:pt x="257361" y="137129"/>
                </a:lnTo>
                <a:lnTo>
                  <a:pt x="244332" y="185730"/>
                </a:lnTo>
                <a:lnTo>
                  <a:pt x="213696" y="225645"/>
                </a:lnTo>
                <a:lnTo>
                  <a:pt x="170117" y="250798"/>
                </a:lnTo>
                <a:lnTo>
                  <a:pt x="137130" y="25736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907235" y="3775335"/>
            <a:ext cx="16891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85">
                <a:solidFill>
                  <a:srgbClr val="FFFFFF"/>
                </a:solidFill>
                <a:latin typeface="Trebuchet MS"/>
                <a:cs typeface="Trebuchet MS"/>
              </a:rPr>
              <a:t>14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204181" y="1406003"/>
            <a:ext cx="1901189" cy="2560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25">
                <a:solidFill>
                  <a:srgbClr val="FFFFFF"/>
                </a:solidFill>
                <a:latin typeface="SimSun"/>
                <a:cs typeface="SimSun"/>
              </a:rPr>
              <a:t>框架设计概述</a:t>
            </a:r>
            <a:endParaRPr sz="1400">
              <a:latin typeface="SimSun"/>
              <a:cs typeface="SimSun"/>
            </a:endParaRPr>
          </a:p>
          <a:p>
            <a:pPr marL="12700" marR="5080">
              <a:lnSpc>
                <a:spcPct val="180900"/>
              </a:lnSpc>
            </a:pP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的模块化设计理</a:t>
            </a:r>
            <a:r>
              <a:rPr dirty="0" sz="1400" spc="-125">
                <a:solidFill>
                  <a:srgbClr val="FFFFFF"/>
                </a:solidFill>
                <a:latin typeface="Microsoft JhengHei"/>
                <a:cs typeface="Microsoft JhengHei"/>
              </a:rPr>
              <a:t>念 </a:t>
            </a: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的核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⼼</a:t>
            </a:r>
            <a:r>
              <a:rPr dirty="0" sz="1400" spc="-120">
                <a:solidFill>
                  <a:srgbClr val="FFFFFF"/>
                </a:solidFill>
                <a:latin typeface="SimSun"/>
                <a:cs typeface="SimSun"/>
              </a:rPr>
              <a:t>组件构成</a:t>
            </a:r>
            <a:r>
              <a:rPr dirty="0" sz="1400" spc="-5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的多架构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⽀</a:t>
            </a:r>
            <a:r>
              <a:rPr dirty="0" sz="1400" spc="-50">
                <a:solidFill>
                  <a:srgbClr val="FFFFFF"/>
                </a:solidFill>
                <a:latin typeface="SimSun"/>
                <a:cs typeface="SimSun"/>
              </a:rPr>
              <a:t>持 </a:t>
            </a: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的性能优化策</a:t>
            </a:r>
            <a:r>
              <a:rPr dirty="0" sz="1400" spc="-50">
                <a:solidFill>
                  <a:srgbClr val="FFFFFF"/>
                </a:solidFill>
                <a:latin typeface="Microsoft JhengHei"/>
                <a:cs typeface="Microsoft JhengHei"/>
              </a:rPr>
              <a:t>略 </a:t>
            </a: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25">
                <a:solidFill>
                  <a:srgbClr val="FFFFFF"/>
                </a:solidFill>
                <a:latin typeface="SimSun"/>
                <a:cs typeface="SimSun"/>
              </a:rPr>
              <a:t>的安全性设计</a:t>
            </a:r>
            <a:r>
              <a:rPr dirty="0" sz="1400" spc="-50">
                <a:solidFill>
                  <a:srgbClr val="FFFFFF"/>
                </a:solidFill>
                <a:latin typeface="SimSun"/>
                <a:cs typeface="SimSun"/>
              </a:rPr>
              <a:t> </a:t>
            </a:r>
            <a:r>
              <a:rPr dirty="0" sz="1250" spc="105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400" spc="-140">
                <a:solidFill>
                  <a:srgbClr val="FFFFFF"/>
                </a:solidFill>
                <a:latin typeface="SimSun"/>
                <a:cs typeface="SimSun"/>
              </a:rPr>
              <a:t>的应</a:t>
            </a:r>
            <a:r>
              <a:rPr dirty="0" sz="14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400" spc="-110">
                <a:solidFill>
                  <a:srgbClr val="FFFFFF"/>
                </a:solidFill>
                <a:latin typeface="SimSun"/>
                <a:cs typeface="SimSun"/>
              </a:rPr>
              <a:t>与展望</a:t>
            </a:r>
            <a:endParaRPr sz="1400">
              <a:latin typeface="SimSun"/>
              <a:cs typeface="SimSu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4584246"/>
            <a:ext cx="10696575" cy="2011045"/>
            <a:chOff x="0" y="4584246"/>
            <a:chExt cx="10696575" cy="2011045"/>
          </a:xfrm>
        </p:grpSpPr>
        <p:pic>
          <p:nvPicPr>
            <p:cNvPr id="41" name="object 4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701" y="5428712"/>
              <a:ext cx="9651044" cy="24127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4533" y="5710201"/>
              <a:ext cx="96511" cy="9650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383" y="5710201"/>
              <a:ext cx="96511" cy="9650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76234" y="5710201"/>
              <a:ext cx="96511" cy="9650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5940" y="4584246"/>
              <a:ext cx="2010634" cy="2010634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6128413"/>
              <a:ext cx="10294447" cy="64340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373341" y="5630426"/>
            <a:ext cx="933450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本演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⽰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共</a:t>
            </a:r>
            <a:r>
              <a:rPr dirty="0" sz="1100" spc="145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r>
              <a:rPr dirty="0" sz="1250" spc="-50">
                <a:solidFill>
                  <a:srgbClr val="FFFFFF"/>
                </a:solidFill>
                <a:latin typeface="Microsoft JhengHei"/>
                <a:cs typeface="Microsoft JhengHei"/>
              </a:rPr>
              <a:t>⻚</a:t>
            </a:r>
            <a:endParaRPr sz="1250">
              <a:latin typeface="Microsoft JhengHei"/>
              <a:cs typeface="Microsoft JhengHei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6380" y="0"/>
            <a:ext cx="2814887" cy="16085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94447" cy="61927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682" y="186304"/>
            <a:ext cx="3973195" cy="5683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475">
                <a:latin typeface="SimSun"/>
                <a:cs typeface="SimSun"/>
              </a:rPr>
              <a:t>操作系统经典架构概述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3341" y="5646511"/>
            <a:ext cx="3065780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后续将详细介绍宏内核、微内核及混合内核架构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542839" y="5665331"/>
            <a:ext cx="442595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14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-204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1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1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0696575" cy="6595109"/>
            <a:chOff x="0" y="0"/>
            <a:chExt cx="10696575" cy="6595109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3812" y="0"/>
              <a:ext cx="2412761" cy="160850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986373"/>
              <a:ext cx="1206380" cy="16085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701" y="900764"/>
              <a:ext cx="9651044" cy="160850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21701" y="2895313"/>
              <a:ext cx="4697095" cy="1254760"/>
            </a:xfrm>
            <a:custGeom>
              <a:avLst/>
              <a:gdLst/>
              <a:ahLst/>
              <a:cxnLst/>
              <a:rect l="l" t="t" r="r" b="b"/>
              <a:pathLst>
                <a:path w="4697095" h="1254760">
                  <a:moveTo>
                    <a:pt x="4636725" y="1254635"/>
                  </a:moveTo>
                  <a:lnTo>
                    <a:pt x="60115" y="1254635"/>
                  </a:lnTo>
                  <a:lnTo>
                    <a:pt x="55931" y="1254223"/>
                  </a:lnTo>
                  <a:lnTo>
                    <a:pt x="15857" y="1232803"/>
                  </a:lnTo>
                  <a:lnTo>
                    <a:pt x="0" y="1194519"/>
                  </a:lnTo>
                  <a:lnTo>
                    <a:pt x="0" y="1190295"/>
                  </a:lnTo>
                  <a:lnTo>
                    <a:pt x="0" y="60115"/>
                  </a:lnTo>
                  <a:lnTo>
                    <a:pt x="15857" y="21832"/>
                  </a:lnTo>
                  <a:lnTo>
                    <a:pt x="55931" y="412"/>
                  </a:lnTo>
                  <a:lnTo>
                    <a:pt x="60115" y="0"/>
                  </a:lnTo>
                  <a:lnTo>
                    <a:pt x="4636725" y="0"/>
                  </a:lnTo>
                  <a:lnTo>
                    <a:pt x="4675008" y="15857"/>
                  </a:lnTo>
                  <a:lnTo>
                    <a:pt x="4696428" y="55931"/>
                  </a:lnTo>
                  <a:lnTo>
                    <a:pt x="4696841" y="60115"/>
                  </a:lnTo>
                  <a:lnTo>
                    <a:pt x="4696841" y="1194519"/>
                  </a:lnTo>
                  <a:lnTo>
                    <a:pt x="4680983" y="1232803"/>
                  </a:lnTo>
                  <a:lnTo>
                    <a:pt x="4640909" y="1254223"/>
                  </a:lnTo>
                  <a:lnTo>
                    <a:pt x="4636725" y="125463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4722" y="3088334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160850" y="321701"/>
                  </a:moveTo>
                  <a:lnTo>
                    <a:pt x="121757" y="316879"/>
                  </a:lnTo>
                  <a:lnTo>
                    <a:pt x="85025" y="302709"/>
                  </a:lnTo>
                  <a:lnTo>
                    <a:pt x="52836" y="280039"/>
                  </a:lnTo>
                  <a:lnTo>
                    <a:pt x="27108" y="250214"/>
                  </a:lnTo>
                  <a:lnTo>
                    <a:pt x="9398" y="215030"/>
                  </a:lnTo>
                  <a:lnTo>
                    <a:pt x="772" y="176616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4" y="114157"/>
                  </a:lnTo>
                  <a:lnTo>
                    <a:pt x="22878" y="78164"/>
                  </a:lnTo>
                  <a:lnTo>
                    <a:pt x="47112" y="47111"/>
                  </a:lnTo>
                  <a:lnTo>
                    <a:pt x="78164" y="22878"/>
                  </a:lnTo>
                  <a:lnTo>
                    <a:pt x="114157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1"/>
                  </a:lnTo>
                  <a:lnTo>
                    <a:pt x="298822" y="78164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3"/>
                  </a:lnTo>
                  <a:lnTo>
                    <a:pt x="298822" y="243536"/>
                  </a:lnTo>
                  <a:lnTo>
                    <a:pt x="274589" y="274589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EC48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20234" y="3074604"/>
            <a:ext cx="234188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45">
                <a:solidFill>
                  <a:srgbClr val="FACFE7"/>
                </a:solidFill>
                <a:latin typeface="SimSun"/>
                <a:cs typeface="SimSun"/>
              </a:rPr>
              <a:t>连接应</a:t>
            </a:r>
            <a:r>
              <a:rPr dirty="0" sz="1750" spc="-245">
                <a:solidFill>
                  <a:srgbClr val="FACFE7"/>
                </a:solidFill>
                <a:latin typeface="Microsoft JhengHei"/>
                <a:cs typeface="Microsoft JhengHei"/>
              </a:rPr>
              <a:t>⽤</a:t>
            </a:r>
            <a:r>
              <a:rPr dirty="0" sz="1750" spc="-225">
                <a:solidFill>
                  <a:srgbClr val="FACFE7"/>
                </a:solidFill>
                <a:latin typeface="SimSun"/>
                <a:cs typeface="SimSun"/>
              </a:rPr>
              <a:t>程序和硬件的桥梁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2404" y="3462222"/>
            <a:ext cx="3789679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操作系统内核是连接应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程序和硬件的桥梁，其架构设计直接决定了整个系统的性能、安全性、可靠性和可扩展性。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275903" y="2895313"/>
            <a:ext cx="4697095" cy="1254760"/>
            <a:chOff x="5275903" y="2895313"/>
            <a:chExt cx="4697095" cy="1254760"/>
          </a:xfrm>
        </p:grpSpPr>
        <p:sp>
          <p:nvSpPr>
            <p:cNvPr id="15" name="object 15" descr=""/>
            <p:cNvSpPr/>
            <p:nvPr/>
          </p:nvSpPr>
          <p:spPr>
            <a:xfrm>
              <a:off x="5275903" y="2895313"/>
              <a:ext cx="4697095" cy="1254760"/>
            </a:xfrm>
            <a:custGeom>
              <a:avLst/>
              <a:gdLst/>
              <a:ahLst/>
              <a:cxnLst/>
              <a:rect l="l" t="t" r="r" b="b"/>
              <a:pathLst>
                <a:path w="4697095" h="1254760">
                  <a:moveTo>
                    <a:pt x="4636726" y="1254635"/>
                  </a:moveTo>
                  <a:lnTo>
                    <a:pt x="60115" y="1254635"/>
                  </a:lnTo>
                  <a:lnTo>
                    <a:pt x="55931" y="1254223"/>
                  </a:lnTo>
                  <a:lnTo>
                    <a:pt x="15857" y="1232803"/>
                  </a:lnTo>
                  <a:lnTo>
                    <a:pt x="0" y="1194519"/>
                  </a:lnTo>
                  <a:lnTo>
                    <a:pt x="0" y="1190295"/>
                  </a:lnTo>
                  <a:lnTo>
                    <a:pt x="0" y="60115"/>
                  </a:lnTo>
                  <a:lnTo>
                    <a:pt x="15857" y="21832"/>
                  </a:lnTo>
                  <a:lnTo>
                    <a:pt x="55931" y="412"/>
                  </a:lnTo>
                  <a:lnTo>
                    <a:pt x="60115" y="0"/>
                  </a:lnTo>
                  <a:lnTo>
                    <a:pt x="4636726" y="0"/>
                  </a:lnTo>
                  <a:lnTo>
                    <a:pt x="4675009" y="15857"/>
                  </a:lnTo>
                  <a:lnTo>
                    <a:pt x="4696429" y="55931"/>
                  </a:lnTo>
                  <a:lnTo>
                    <a:pt x="4696842" y="60115"/>
                  </a:lnTo>
                  <a:lnTo>
                    <a:pt x="4696842" y="1194519"/>
                  </a:lnTo>
                  <a:lnTo>
                    <a:pt x="4680984" y="1232803"/>
                  </a:lnTo>
                  <a:lnTo>
                    <a:pt x="4640910" y="1254223"/>
                  </a:lnTo>
                  <a:lnTo>
                    <a:pt x="4636726" y="125463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468924" y="3088334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160850" y="321701"/>
                  </a:moveTo>
                  <a:lnTo>
                    <a:pt x="121757" y="316879"/>
                  </a:lnTo>
                  <a:lnTo>
                    <a:pt x="85025" y="302709"/>
                  </a:lnTo>
                  <a:lnTo>
                    <a:pt x="52836" y="280039"/>
                  </a:lnTo>
                  <a:lnTo>
                    <a:pt x="27107" y="250214"/>
                  </a:lnTo>
                  <a:lnTo>
                    <a:pt x="9398" y="215030"/>
                  </a:lnTo>
                  <a:lnTo>
                    <a:pt x="772" y="176616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4" y="114157"/>
                  </a:lnTo>
                  <a:lnTo>
                    <a:pt x="22878" y="78164"/>
                  </a:lnTo>
                  <a:lnTo>
                    <a:pt x="47111" y="47111"/>
                  </a:lnTo>
                  <a:lnTo>
                    <a:pt x="78164" y="22878"/>
                  </a:lnTo>
                  <a:lnTo>
                    <a:pt x="114157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1"/>
                  </a:lnTo>
                  <a:lnTo>
                    <a:pt x="298822" y="78164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3"/>
                  </a:lnTo>
                  <a:lnTo>
                    <a:pt x="298822" y="243536"/>
                  </a:lnTo>
                  <a:lnTo>
                    <a:pt x="274589" y="274589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E9B30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874437" y="3074604"/>
            <a:ext cx="156972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25">
                <a:solidFill>
                  <a:srgbClr val="FEF08A"/>
                </a:solidFill>
                <a:latin typeface="SimSun"/>
                <a:cs typeface="SimSun"/>
              </a:rPr>
              <a:t>架构设计的重要性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906607" y="3462222"/>
            <a:ext cx="3884929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理解经典的操作系统架构，是探讨</a:t>
            </a:r>
            <a:r>
              <a:rPr dirty="0" sz="1100" spc="11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等新型操作系统设计理念的基础，为创新设计提供思路。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21701" y="4407310"/>
            <a:ext cx="4697095" cy="1254760"/>
            <a:chOff x="321701" y="4407310"/>
            <a:chExt cx="4697095" cy="1254760"/>
          </a:xfrm>
        </p:grpSpPr>
        <p:sp>
          <p:nvSpPr>
            <p:cNvPr id="20" name="object 20" descr=""/>
            <p:cNvSpPr/>
            <p:nvPr/>
          </p:nvSpPr>
          <p:spPr>
            <a:xfrm>
              <a:off x="321701" y="4407310"/>
              <a:ext cx="4697095" cy="1254760"/>
            </a:xfrm>
            <a:custGeom>
              <a:avLst/>
              <a:gdLst/>
              <a:ahLst/>
              <a:cxnLst/>
              <a:rect l="l" t="t" r="r" b="b"/>
              <a:pathLst>
                <a:path w="4697095" h="1254760">
                  <a:moveTo>
                    <a:pt x="4636725" y="1254635"/>
                  </a:moveTo>
                  <a:lnTo>
                    <a:pt x="60115" y="1254635"/>
                  </a:lnTo>
                  <a:lnTo>
                    <a:pt x="55931" y="1254222"/>
                  </a:lnTo>
                  <a:lnTo>
                    <a:pt x="15857" y="1232803"/>
                  </a:lnTo>
                  <a:lnTo>
                    <a:pt x="0" y="1194519"/>
                  </a:lnTo>
                  <a:lnTo>
                    <a:pt x="0" y="1190295"/>
                  </a:lnTo>
                  <a:lnTo>
                    <a:pt x="0" y="60115"/>
                  </a:lnTo>
                  <a:lnTo>
                    <a:pt x="15857" y="21831"/>
                  </a:lnTo>
                  <a:lnTo>
                    <a:pt x="55931" y="411"/>
                  </a:lnTo>
                  <a:lnTo>
                    <a:pt x="60115" y="0"/>
                  </a:lnTo>
                  <a:lnTo>
                    <a:pt x="4636725" y="0"/>
                  </a:lnTo>
                  <a:lnTo>
                    <a:pt x="4675008" y="15857"/>
                  </a:lnTo>
                  <a:lnTo>
                    <a:pt x="4696428" y="55931"/>
                  </a:lnTo>
                  <a:lnTo>
                    <a:pt x="4696841" y="60115"/>
                  </a:lnTo>
                  <a:lnTo>
                    <a:pt x="4696841" y="1194519"/>
                  </a:lnTo>
                  <a:lnTo>
                    <a:pt x="4680983" y="1232803"/>
                  </a:lnTo>
                  <a:lnTo>
                    <a:pt x="4640909" y="1254222"/>
                  </a:lnTo>
                  <a:lnTo>
                    <a:pt x="4636725" y="125463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14722" y="4600330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4" h="321945">
                  <a:moveTo>
                    <a:pt x="160850" y="321701"/>
                  </a:moveTo>
                  <a:lnTo>
                    <a:pt x="121757" y="316878"/>
                  </a:lnTo>
                  <a:lnTo>
                    <a:pt x="85025" y="302709"/>
                  </a:lnTo>
                  <a:lnTo>
                    <a:pt x="52836" y="280039"/>
                  </a:lnTo>
                  <a:lnTo>
                    <a:pt x="27108" y="250213"/>
                  </a:lnTo>
                  <a:lnTo>
                    <a:pt x="9398" y="215030"/>
                  </a:lnTo>
                  <a:lnTo>
                    <a:pt x="772" y="176616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4" y="114157"/>
                  </a:lnTo>
                  <a:lnTo>
                    <a:pt x="22878" y="78164"/>
                  </a:lnTo>
                  <a:lnTo>
                    <a:pt x="47112" y="47111"/>
                  </a:lnTo>
                  <a:lnTo>
                    <a:pt x="78164" y="22878"/>
                  </a:lnTo>
                  <a:lnTo>
                    <a:pt x="114157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1"/>
                  </a:lnTo>
                  <a:lnTo>
                    <a:pt x="298822" y="78164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2"/>
                  </a:lnTo>
                  <a:lnTo>
                    <a:pt x="298822" y="243535"/>
                  </a:lnTo>
                  <a:lnTo>
                    <a:pt x="274589" y="274588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20234" y="4586601"/>
            <a:ext cx="79756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20">
                <a:solidFill>
                  <a:srgbClr val="E8D5FF"/>
                </a:solidFill>
                <a:latin typeface="SimSun"/>
                <a:cs typeface="SimSun"/>
              </a:rPr>
              <a:t>性能影响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2404" y="4974220"/>
            <a:ext cx="3789679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内核架构直接影响系统的响应速度、吞吐量和延迟特性，不同场景下需要不同的架构设计以获得最佳性能。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275903" y="4407310"/>
            <a:ext cx="4697095" cy="1254760"/>
            <a:chOff x="5275903" y="4407310"/>
            <a:chExt cx="4697095" cy="1254760"/>
          </a:xfrm>
        </p:grpSpPr>
        <p:sp>
          <p:nvSpPr>
            <p:cNvPr id="25" name="object 25" descr=""/>
            <p:cNvSpPr/>
            <p:nvPr/>
          </p:nvSpPr>
          <p:spPr>
            <a:xfrm>
              <a:off x="5275903" y="4407310"/>
              <a:ext cx="4697095" cy="1254760"/>
            </a:xfrm>
            <a:custGeom>
              <a:avLst/>
              <a:gdLst/>
              <a:ahLst/>
              <a:cxnLst/>
              <a:rect l="l" t="t" r="r" b="b"/>
              <a:pathLst>
                <a:path w="4697095" h="1254760">
                  <a:moveTo>
                    <a:pt x="4636726" y="1254635"/>
                  </a:moveTo>
                  <a:lnTo>
                    <a:pt x="60115" y="1254635"/>
                  </a:lnTo>
                  <a:lnTo>
                    <a:pt x="55931" y="1254222"/>
                  </a:lnTo>
                  <a:lnTo>
                    <a:pt x="15857" y="1232803"/>
                  </a:lnTo>
                  <a:lnTo>
                    <a:pt x="0" y="1194519"/>
                  </a:lnTo>
                  <a:lnTo>
                    <a:pt x="0" y="1190295"/>
                  </a:lnTo>
                  <a:lnTo>
                    <a:pt x="0" y="60115"/>
                  </a:lnTo>
                  <a:lnTo>
                    <a:pt x="15857" y="21831"/>
                  </a:lnTo>
                  <a:lnTo>
                    <a:pt x="55931" y="411"/>
                  </a:lnTo>
                  <a:lnTo>
                    <a:pt x="60115" y="0"/>
                  </a:lnTo>
                  <a:lnTo>
                    <a:pt x="4636726" y="0"/>
                  </a:lnTo>
                  <a:lnTo>
                    <a:pt x="4675009" y="15857"/>
                  </a:lnTo>
                  <a:lnTo>
                    <a:pt x="4696429" y="55931"/>
                  </a:lnTo>
                  <a:lnTo>
                    <a:pt x="4696842" y="60115"/>
                  </a:lnTo>
                  <a:lnTo>
                    <a:pt x="4696842" y="1194519"/>
                  </a:lnTo>
                  <a:lnTo>
                    <a:pt x="4680984" y="1232803"/>
                  </a:lnTo>
                  <a:lnTo>
                    <a:pt x="4640910" y="1254222"/>
                  </a:lnTo>
                  <a:lnTo>
                    <a:pt x="4636726" y="125463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468924" y="4600330"/>
              <a:ext cx="321945" cy="321945"/>
            </a:xfrm>
            <a:custGeom>
              <a:avLst/>
              <a:gdLst/>
              <a:ahLst/>
              <a:cxnLst/>
              <a:rect l="l" t="t" r="r" b="b"/>
              <a:pathLst>
                <a:path w="321945" h="321945">
                  <a:moveTo>
                    <a:pt x="160850" y="321701"/>
                  </a:moveTo>
                  <a:lnTo>
                    <a:pt x="121757" y="316878"/>
                  </a:lnTo>
                  <a:lnTo>
                    <a:pt x="85025" y="302709"/>
                  </a:lnTo>
                  <a:lnTo>
                    <a:pt x="52836" y="280039"/>
                  </a:lnTo>
                  <a:lnTo>
                    <a:pt x="27107" y="250213"/>
                  </a:lnTo>
                  <a:lnTo>
                    <a:pt x="9398" y="215030"/>
                  </a:lnTo>
                  <a:lnTo>
                    <a:pt x="772" y="176616"/>
                  </a:lnTo>
                  <a:lnTo>
                    <a:pt x="0" y="160850"/>
                  </a:lnTo>
                  <a:lnTo>
                    <a:pt x="193" y="152948"/>
                  </a:lnTo>
                  <a:lnTo>
                    <a:pt x="6924" y="114157"/>
                  </a:lnTo>
                  <a:lnTo>
                    <a:pt x="22878" y="78164"/>
                  </a:lnTo>
                  <a:lnTo>
                    <a:pt x="47111" y="47111"/>
                  </a:lnTo>
                  <a:lnTo>
                    <a:pt x="78164" y="22878"/>
                  </a:lnTo>
                  <a:lnTo>
                    <a:pt x="114157" y="6924"/>
                  </a:lnTo>
                  <a:lnTo>
                    <a:pt x="152948" y="193"/>
                  </a:lnTo>
                  <a:lnTo>
                    <a:pt x="160850" y="0"/>
                  </a:lnTo>
                  <a:lnTo>
                    <a:pt x="168752" y="193"/>
                  </a:lnTo>
                  <a:lnTo>
                    <a:pt x="207543" y="6924"/>
                  </a:lnTo>
                  <a:lnTo>
                    <a:pt x="243536" y="22878"/>
                  </a:lnTo>
                  <a:lnTo>
                    <a:pt x="274589" y="47111"/>
                  </a:lnTo>
                  <a:lnTo>
                    <a:pt x="298822" y="78164"/>
                  </a:lnTo>
                  <a:lnTo>
                    <a:pt x="314776" y="114157"/>
                  </a:lnTo>
                  <a:lnTo>
                    <a:pt x="321508" y="152948"/>
                  </a:lnTo>
                  <a:lnTo>
                    <a:pt x="321701" y="160850"/>
                  </a:lnTo>
                  <a:lnTo>
                    <a:pt x="321508" y="168752"/>
                  </a:lnTo>
                  <a:lnTo>
                    <a:pt x="314776" y="207542"/>
                  </a:lnTo>
                  <a:lnTo>
                    <a:pt x="298822" y="243535"/>
                  </a:lnTo>
                  <a:lnTo>
                    <a:pt x="274589" y="274588"/>
                  </a:lnTo>
                  <a:lnTo>
                    <a:pt x="243536" y="298822"/>
                  </a:lnTo>
                  <a:lnTo>
                    <a:pt x="207543" y="314776"/>
                  </a:lnTo>
                  <a:lnTo>
                    <a:pt x="168752" y="321508"/>
                  </a:lnTo>
                  <a:lnTo>
                    <a:pt x="160850" y="321701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874437" y="4586601"/>
            <a:ext cx="118364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25">
                <a:solidFill>
                  <a:srgbClr val="BEDAFE"/>
                </a:solidFill>
                <a:latin typeface="SimSun"/>
                <a:cs typeface="SimSun"/>
              </a:rPr>
              <a:t>安全与可靠性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06607" y="4974220"/>
            <a:ext cx="3789679" cy="476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内核设计决定了系统的安全边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界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和故障隔离能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⼒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，关系到整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个系统的稳定性和数据完整性。</a:t>
            </a:r>
            <a:endParaRPr sz="1250">
              <a:latin typeface="SimSun"/>
              <a:cs typeface="SimSun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128413"/>
            <a:ext cx="10294447" cy="643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682" y="186304"/>
            <a:ext cx="1994535" cy="5683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484">
                <a:latin typeface="SimSun"/>
                <a:cs typeface="SimSun"/>
              </a:rPr>
              <a:t>宏内核架构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73341" y="854864"/>
            <a:ext cx="79756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45">
                <a:solidFill>
                  <a:srgbClr val="FACFE7"/>
                </a:solidFill>
                <a:latin typeface="Microsoft JhengHei"/>
                <a:cs typeface="Microsoft JhengHei"/>
              </a:rPr>
              <a:t>⼯</a:t>
            </a:r>
            <a:r>
              <a:rPr dirty="0" sz="1750" spc="-215">
                <a:solidFill>
                  <a:srgbClr val="FACFE7"/>
                </a:solidFill>
                <a:latin typeface="SimSun"/>
                <a:cs typeface="SimSun"/>
              </a:rPr>
              <a:t>作原理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9001" y="3523281"/>
            <a:ext cx="3065780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将</a:t>
            </a:r>
            <a:r>
              <a:rPr dirty="0" sz="1250" spc="-120">
                <a:solidFill>
                  <a:srgbClr val="FDDF46"/>
                </a:solidFill>
                <a:latin typeface="SimSun"/>
                <a:cs typeface="SimSun"/>
              </a:rPr>
              <a:t>所有核</a:t>
            </a:r>
            <a:r>
              <a:rPr dirty="0" sz="1250" spc="-120">
                <a:solidFill>
                  <a:srgbClr val="FDDF46"/>
                </a:solidFill>
                <a:latin typeface="Microsoft JhengHei"/>
                <a:cs typeface="Microsoft JhengHei"/>
              </a:rPr>
              <a:t>⼼</a:t>
            </a:r>
            <a:r>
              <a:rPr dirty="0" sz="1250" spc="-120">
                <a:solidFill>
                  <a:srgbClr val="FDDF46"/>
                </a:solidFill>
                <a:latin typeface="SimSun"/>
                <a:cs typeface="SimSun"/>
              </a:rPr>
              <a:t>系统服务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集成在</a:t>
            </a:r>
            <a:r>
              <a:rPr dirty="0" sz="1250" spc="-120">
                <a:solidFill>
                  <a:srgbClr val="FDDF46"/>
                </a:solidFill>
                <a:latin typeface="SimSun"/>
                <a:cs typeface="SimSun"/>
              </a:rPr>
              <a:t>单</a:t>
            </a:r>
            <a:r>
              <a:rPr dirty="0" sz="1250" spc="-120">
                <a:solidFill>
                  <a:srgbClr val="FDDF46"/>
                </a:solidFill>
                <a:latin typeface="Microsoft JhengHei"/>
                <a:cs typeface="Microsoft JhengHei"/>
              </a:rPr>
              <a:t>⼀</a:t>
            </a:r>
            <a:r>
              <a:rPr dirty="0" sz="1250" spc="-120">
                <a:solidFill>
                  <a:srgbClr val="FDDF46"/>
                </a:solidFill>
                <a:latin typeface="SimSun"/>
                <a:cs typeface="SimSun"/>
              </a:rPr>
              <a:t>的内核程序</a:t>
            </a:r>
            <a:r>
              <a:rPr dirty="0" sz="1250" spc="-85">
                <a:solidFill>
                  <a:srgbClr val="FFFFFF"/>
                </a:solidFill>
                <a:latin typeface="SimSun"/>
                <a:cs typeface="SimSun"/>
              </a:rPr>
              <a:t>中：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7990" y="3932809"/>
            <a:ext cx="40640" cy="554990"/>
          </a:xfrm>
          <a:custGeom>
            <a:avLst/>
            <a:gdLst/>
            <a:ahLst/>
            <a:cxnLst/>
            <a:rect l="l" t="t" r="r" b="b"/>
            <a:pathLst>
              <a:path w="40640" h="554989">
                <a:moveTo>
                  <a:pt x="40220" y="532155"/>
                </a:moveTo>
                <a:lnTo>
                  <a:pt x="22771" y="514718"/>
                </a:lnTo>
                <a:lnTo>
                  <a:pt x="17437" y="514718"/>
                </a:lnTo>
                <a:lnTo>
                  <a:pt x="0" y="532155"/>
                </a:lnTo>
                <a:lnTo>
                  <a:pt x="0" y="537489"/>
                </a:lnTo>
                <a:lnTo>
                  <a:pt x="17437" y="554926"/>
                </a:lnTo>
                <a:lnTo>
                  <a:pt x="22771" y="554926"/>
                </a:lnTo>
                <a:lnTo>
                  <a:pt x="40220" y="537489"/>
                </a:lnTo>
                <a:lnTo>
                  <a:pt x="40220" y="534822"/>
                </a:lnTo>
                <a:lnTo>
                  <a:pt x="40220" y="532155"/>
                </a:lnTo>
                <a:close/>
              </a:path>
              <a:path w="40640" h="554989">
                <a:moveTo>
                  <a:pt x="40220" y="274802"/>
                </a:moveTo>
                <a:lnTo>
                  <a:pt x="22771" y="257352"/>
                </a:lnTo>
                <a:lnTo>
                  <a:pt x="17437" y="257352"/>
                </a:lnTo>
                <a:lnTo>
                  <a:pt x="0" y="274802"/>
                </a:lnTo>
                <a:lnTo>
                  <a:pt x="0" y="280136"/>
                </a:lnTo>
                <a:lnTo>
                  <a:pt x="17437" y="297573"/>
                </a:lnTo>
                <a:lnTo>
                  <a:pt x="22771" y="297573"/>
                </a:lnTo>
                <a:lnTo>
                  <a:pt x="40220" y="280136"/>
                </a:lnTo>
                <a:lnTo>
                  <a:pt x="40220" y="277469"/>
                </a:lnTo>
                <a:lnTo>
                  <a:pt x="40220" y="274802"/>
                </a:lnTo>
                <a:close/>
              </a:path>
              <a:path w="40640" h="554989">
                <a:moveTo>
                  <a:pt x="40220" y="17437"/>
                </a:moveTo>
                <a:lnTo>
                  <a:pt x="22771" y="0"/>
                </a:lnTo>
                <a:lnTo>
                  <a:pt x="17437" y="0"/>
                </a:lnTo>
                <a:lnTo>
                  <a:pt x="0" y="17437"/>
                </a:lnTo>
                <a:lnTo>
                  <a:pt x="0" y="22771"/>
                </a:lnTo>
                <a:lnTo>
                  <a:pt x="17437" y="40208"/>
                </a:lnTo>
                <a:lnTo>
                  <a:pt x="22771" y="40208"/>
                </a:lnTo>
                <a:lnTo>
                  <a:pt x="40220" y="22771"/>
                </a:lnTo>
                <a:lnTo>
                  <a:pt x="40220" y="20104"/>
                </a:lnTo>
                <a:lnTo>
                  <a:pt x="40220" y="17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02022" y="3839031"/>
            <a:ext cx="285686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核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的各功能模块通过</a:t>
            </a:r>
            <a:r>
              <a:rPr dirty="0" sz="1150" spc="-145">
                <a:solidFill>
                  <a:srgbClr val="86EFAB"/>
                </a:solidFill>
                <a:latin typeface="SimSun"/>
                <a:cs typeface="SimSun"/>
              </a:rPr>
              <a:t>直接的函数调</a:t>
            </a:r>
            <a:r>
              <a:rPr dirty="0" sz="1150" spc="-145">
                <a:solidFill>
                  <a:srgbClr val="86EFAB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进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50" spc="-105">
                <a:solidFill>
                  <a:srgbClr val="FFFFFF"/>
                </a:solidFill>
                <a:latin typeface="SimSun"/>
                <a:cs typeface="SimSun"/>
              </a:rPr>
              <a:t>通信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2022" y="4096392"/>
            <a:ext cx="247078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应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程序通过</a:t>
            </a:r>
            <a:r>
              <a:rPr dirty="0" sz="1150" spc="-145">
                <a:solidFill>
                  <a:srgbClr val="86EFAB"/>
                </a:solidFill>
                <a:latin typeface="SimSun"/>
                <a:cs typeface="SimSun"/>
              </a:rPr>
              <a:t>系统调</a:t>
            </a:r>
            <a:r>
              <a:rPr dirty="0" sz="1150" spc="-145">
                <a:solidFill>
                  <a:srgbClr val="86EFAB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从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⽤⼾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态陷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⼊内</a:t>
            </a:r>
            <a:r>
              <a:rPr dirty="0" sz="1150" spc="-110">
                <a:solidFill>
                  <a:srgbClr val="FFFFFF"/>
                </a:solidFill>
                <a:latin typeface="SimSun"/>
                <a:cs typeface="SimSun"/>
              </a:rPr>
              <a:t>核态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2022" y="4353754"/>
            <a:ext cx="337121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所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有组件运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dirty="0" sz="1150" spc="-145">
                <a:solidFill>
                  <a:srgbClr val="86EFAB"/>
                </a:solidFill>
                <a:latin typeface="SimSun"/>
                <a:cs typeface="SimSun"/>
              </a:rPr>
              <a:t>同</a:t>
            </a:r>
            <a:r>
              <a:rPr dirty="0" sz="1150" spc="-145">
                <a:solidFill>
                  <a:srgbClr val="86EFAB"/>
                </a:solidFill>
                <a:latin typeface="Microsoft JhengHei"/>
                <a:cs typeface="Microsoft JhengHei"/>
              </a:rPr>
              <a:t>⼀</a:t>
            </a:r>
            <a:r>
              <a:rPr dirty="0" sz="1150" spc="-145">
                <a:solidFill>
                  <a:srgbClr val="86EFAB"/>
                </a:solidFill>
                <a:latin typeface="SimSun"/>
                <a:cs typeface="SimSun"/>
              </a:rPr>
              <a:t>内核地址空间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，享有最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50" spc="-135">
                <a:solidFill>
                  <a:srgbClr val="FFFFFF"/>
                </a:solidFill>
                <a:latin typeface="SimSun"/>
                <a:cs typeface="SimSun"/>
              </a:rPr>
              <a:t>硬件操作权限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3341" y="4715282"/>
            <a:ext cx="79756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20">
                <a:solidFill>
                  <a:srgbClr val="FACFE7"/>
                </a:solidFill>
                <a:latin typeface="SimSun"/>
                <a:cs typeface="SimSun"/>
              </a:rPr>
              <a:t>典型代表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21701" y="5115053"/>
            <a:ext cx="1456055" cy="514984"/>
          </a:xfrm>
          <a:custGeom>
            <a:avLst/>
            <a:gdLst/>
            <a:ahLst/>
            <a:cxnLst/>
            <a:rect l="l" t="t" r="r" b="b"/>
            <a:pathLst>
              <a:path w="1456055" h="514985">
                <a:moveTo>
                  <a:pt x="1427794" y="514721"/>
                </a:moveTo>
                <a:lnTo>
                  <a:pt x="27904" y="514721"/>
                </a:lnTo>
                <a:lnTo>
                  <a:pt x="23800" y="513905"/>
                </a:lnTo>
                <a:lnTo>
                  <a:pt x="0" y="486817"/>
                </a:lnTo>
                <a:lnTo>
                  <a:pt x="0" y="482552"/>
                </a:lnTo>
                <a:lnTo>
                  <a:pt x="0" y="27903"/>
                </a:lnTo>
                <a:lnTo>
                  <a:pt x="27904" y="0"/>
                </a:lnTo>
                <a:lnTo>
                  <a:pt x="1427794" y="0"/>
                </a:lnTo>
                <a:lnTo>
                  <a:pt x="1455699" y="27903"/>
                </a:lnTo>
                <a:lnTo>
                  <a:pt x="1455699" y="486817"/>
                </a:lnTo>
                <a:lnTo>
                  <a:pt x="1431898" y="513905"/>
                </a:lnTo>
                <a:lnTo>
                  <a:pt x="1427794" y="514721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76622" y="5174736"/>
            <a:ext cx="1146175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dirty="0" baseline="-35353" sz="1650" spc="127">
                <a:solidFill>
                  <a:srgbClr val="FFFFFF"/>
                </a:solidFill>
                <a:latin typeface="Trebuchet MS"/>
                <a:cs typeface="Trebuchet MS"/>
              </a:rPr>
              <a:t>Linux</a:t>
            </a:r>
            <a:r>
              <a:rPr dirty="0" baseline="-35353" sz="1650" spc="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9CA2AF"/>
                </a:solidFill>
                <a:latin typeface="Trebuchet MS"/>
                <a:cs typeface="Trebuchet MS"/>
              </a:rPr>
              <a:t>(</a:t>
            </a:r>
            <a:r>
              <a:rPr dirty="0" sz="1000" spc="-120">
                <a:solidFill>
                  <a:srgbClr val="9CA2AF"/>
                </a:solidFill>
                <a:latin typeface="SimSun"/>
                <a:cs typeface="SimSun"/>
              </a:rPr>
              <a:t>通过</a:t>
            </a:r>
            <a:r>
              <a:rPr dirty="0" sz="850" spc="105">
                <a:solidFill>
                  <a:srgbClr val="9CA2AF"/>
                </a:solidFill>
                <a:latin typeface="Trebuchet MS"/>
                <a:cs typeface="Trebuchet MS"/>
              </a:rPr>
              <a:t>LKM</a:t>
            </a:r>
            <a:r>
              <a:rPr dirty="0" sz="1000" spc="-50">
                <a:solidFill>
                  <a:srgbClr val="9CA2AF"/>
                </a:solidFill>
                <a:latin typeface="SimSun"/>
                <a:cs typeface="SimSun"/>
              </a:rPr>
              <a:t>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6425" y="5353119"/>
            <a:ext cx="5200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20">
                <a:solidFill>
                  <a:srgbClr val="9CA2AF"/>
                </a:solidFill>
                <a:latin typeface="SimSun"/>
                <a:cs typeface="SimSun"/>
              </a:rPr>
              <a:t>升灵活性</a:t>
            </a:r>
            <a:r>
              <a:rPr dirty="0" sz="850" spc="-50">
                <a:solidFill>
                  <a:srgbClr val="9CA2AF"/>
                </a:solidFill>
                <a:latin typeface="Trebuchet MS"/>
                <a:cs typeface="Trebuchet MS"/>
              </a:rPr>
              <a:t>)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906080" y="5115053"/>
            <a:ext cx="1464310" cy="514984"/>
          </a:xfrm>
          <a:custGeom>
            <a:avLst/>
            <a:gdLst/>
            <a:ahLst/>
            <a:cxnLst/>
            <a:rect l="l" t="t" r="r" b="b"/>
            <a:pathLst>
              <a:path w="1464310" h="514985">
                <a:moveTo>
                  <a:pt x="1435837" y="514721"/>
                </a:moveTo>
                <a:lnTo>
                  <a:pt x="27904" y="514721"/>
                </a:lnTo>
                <a:lnTo>
                  <a:pt x="23800" y="513905"/>
                </a:lnTo>
                <a:lnTo>
                  <a:pt x="0" y="486817"/>
                </a:lnTo>
                <a:lnTo>
                  <a:pt x="0" y="482552"/>
                </a:lnTo>
                <a:lnTo>
                  <a:pt x="0" y="27903"/>
                </a:lnTo>
                <a:lnTo>
                  <a:pt x="27904" y="0"/>
                </a:lnTo>
                <a:lnTo>
                  <a:pt x="1435837" y="0"/>
                </a:lnTo>
                <a:lnTo>
                  <a:pt x="1463741" y="27903"/>
                </a:lnTo>
                <a:lnTo>
                  <a:pt x="1463741" y="486817"/>
                </a:lnTo>
                <a:lnTo>
                  <a:pt x="1439941" y="513905"/>
                </a:lnTo>
                <a:lnTo>
                  <a:pt x="1435837" y="514721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089041" y="5263204"/>
            <a:ext cx="895985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85">
                <a:solidFill>
                  <a:srgbClr val="FFFFFF"/>
                </a:solidFill>
                <a:latin typeface="Trebuchet MS"/>
                <a:cs typeface="Trebuchet MS"/>
              </a:rPr>
              <a:t>Classic</a:t>
            </a:r>
            <a:r>
              <a:rPr dirty="0" sz="11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70">
                <a:solidFill>
                  <a:srgbClr val="FFFFFF"/>
                </a:solidFill>
                <a:latin typeface="Trebuchet MS"/>
                <a:cs typeface="Trebuchet MS"/>
              </a:rPr>
              <a:t>Unix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498503" y="5115053"/>
            <a:ext cx="1456055" cy="514984"/>
          </a:xfrm>
          <a:custGeom>
            <a:avLst/>
            <a:gdLst/>
            <a:ahLst/>
            <a:cxnLst/>
            <a:rect l="l" t="t" r="r" b="b"/>
            <a:pathLst>
              <a:path w="1456054" h="514985">
                <a:moveTo>
                  <a:pt x="1427795" y="514721"/>
                </a:moveTo>
                <a:lnTo>
                  <a:pt x="27904" y="514721"/>
                </a:lnTo>
                <a:lnTo>
                  <a:pt x="23800" y="513905"/>
                </a:lnTo>
                <a:lnTo>
                  <a:pt x="0" y="486817"/>
                </a:lnTo>
                <a:lnTo>
                  <a:pt x="0" y="482552"/>
                </a:lnTo>
                <a:lnTo>
                  <a:pt x="0" y="27903"/>
                </a:lnTo>
                <a:lnTo>
                  <a:pt x="27904" y="0"/>
                </a:lnTo>
                <a:lnTo>
                  <a:pt x="1427795" y="0"/>
                </a:lnTo>
                <a:lnTo>
                  <a:pt x="1455698" y="27903"/>
                </a:lnTo>
                <a:lnTo>
                  <a:pt x="1455698" y="486817"/>
                </a:lnTo>
                <a:lnTo>
                  <a:pt x="1431898" y="513905"/>
                </a:lnTo>
                <a:lnTo>
                  <a:pt x="1427795" y="514721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676060" y="5263204"/>
            <a:ext cx="612140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145">
                <a:solidFill>
                  <a:srgbClr val="FFFFFF"/>
                </a:solidFill>
                <a:latin typeface="Trebuchet MS"/>
                <a:cs typeface="Trebuchet MS"/>
              </a:rPr>
              <a:t>MS-</a:t>
            </a:r>
            <a:r>
              <a:rPr dirty="0" sz="1100" spc="140">
                <a:solidFill>
                  <a:srgbClr val="FFFFFF"/>
                </a:solidFill>
                <a:latin typeface="Trebuchet MS"/>
                <a:cs typeface="Trebuchet MS"/>
              </a:rPr>
              <a:t>DOS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21701" y="0"/>
            <a:ext cx="10375265" cy="6595109"/>
            <a:chOff x="321701" y="0"/>
            <a:chExt cx="10375265" cy="6595109"/>
          </a:xfrm>
        </p:grpSpPr>
        <p:sp>
          <p:nvSpPr>
            <p:cNvPr id="18" name="object 18" descr=""/>
            <p:cNvSpPr/>
            <p:nvPr/>
          </p:nvSpPr>
          <p:spPr>
            <a:xfrm>
              <a:off x="5147223" y="900764"/>
              <a:ext cx="8255" cy="4970780"/>
            </a:xfrm>
            <a:custGeom>
              <a:avLst/>
              <a:gdLst/>
              <a:ahLst/>
              <a:cxnLst/>
              <a:rect l="l" t="t" r="r" b="b"/>
              <a:pathLst>
                <a:path w="8254" h="4970780">
                  <a:moveTo>
                    <a:pt x="8042" y="4970287"/>
                  </a:moveTo>
                  <a:lnTo>
                    <a:pt x="0" y="4970287"/>
                  </a:lnTo>
                  <a:lnTo>
                    <a:pt x="0" y="0"/>
                  </a:lnTo>
                  <a:lnTo>
                    <a:pt x="8042" y="0"/>
                  </a:lnTo>
                  <a:lnTo>
                    <a:pt x="8042" y="4970287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3813" y="0"/>
              <a:ext cx="2412761" cy="160850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253" y="4986373"/>
              <a:ext cx="1608507" cy="160850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21701" y="1286805"/>
              <a:ext cx="4632960" cy="2059305"/>
            </a:xfrm>
            <a:custGeom>
              <a:avLst/>
              <a:gdLst/>
              <a:ahLst/>
              <a:cxnLst/>
              <a:rect l="l" t="t" r="r" b="b"/>
              <a:pathLst>
                <a:path w="4632960" h="2059304">
                  <a:moveTo>
                    <a:pt x="4572385" y="2058889"/>
                  </a:moveTo>
                  <a:lnTo>
                    <a:pt x="60115" y="2058889"/>
                  </a:lnTo>
                  <a:lnTo>
                    <a:pt x="55931" y="2058476"/>
                  </a:lnTo>
                  <a:lnTo>
                    <a:pt x="15857" y="2037056"/>
                  </a:lnTo>
                  <a:lnTo>
                    <a:pt x="0" y="1998773"/>
                  </a:lnTo>
                  <a:lnTo>
                    <a:pt x="0" y="1994549"/>
                  </a:lnTo>
                  <a:lnTo>
                    <a:pt x="0" y="60115"/>
                  </a:lnTo>
                  <a:lnTo>
                    <a:pt x="15857" y="21831"/>
                  </a:lnTo>
                  <a:lnTo>
                    <a:pt x="55931" y="412"/>
                  </a:lnTo>
                  <a:lnTo>
                    <a:pt x="60115" y="0"/>
                  </a:lnTo>
                  <a:lnTo>
                    <a:pt x="4572385" y="0"/>
                  </a:lnTo>
                  <a:lnTo>
                    <a:pt x="4610668" y="15857"/>
                  </a:lnTo>
                  <a:lnTo>
                    <a:pt x="4632088" y="55931"/>
                  </a:lnTo>
                  <a:lnTo>
                    <a:pt x="4632501" y="60115"/>
                  </a:lnTo>
                  <a:lnTo>
                    <a:pt x="4632501" y="1998773"/>
                  </a:lnTo>
                  <a:lnTo>
                    <a:pt x="4616643" y="2037056"/>
                  </a:lnTo>
                  <a:lnTo>
                    <a:pt x="4576569" y="2058476"/>
                  </a:lnTo>
                  <a:lnTo>
                    <a:pt x="4572385" y="205888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382" y="1415486"/>
              <a:ext cx="4375140" cy="1946293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5360350" y="1286805"/>
              <a:ext cx="4612640" cy="933450"/>
            </a:xfrm>
            <a:custGeom>
              <a:avLst/>
              <a:gdLst/>
              <a:ahLst/>
              <a:cxnLst/>
              <a:rect l="l" t="t" r="r" b="b"/>
              <a:pathLst>
                <a:path w="4612640" h="933450">
                  <a:moveTo>
                    <a:pt x="4584491" y="932934"/>
                  </a:moveTo>
                  <a:lnTo>
                    <a:pt x="17439" y="932934"/>
                  </a:lnTo>
                  <a:lnTo>
                    <a:pt x="14875" y="932117"/>
                  </a:lnTo>
                  <a:lnTo>
                    <a:pt x="0" y="905029"/>
                  </a:lnTo>
                  <a:lnTo>
                    <a:pt x="0" y="900764"/>
                  </a:lnTo>
                  <a:lnTo>
                    <a:pt x="0" y="27904"/>
                  </a:lnTo>
                  <a:lnTo>
                    <a:pt x="17439" y="0"/>
                  </a:lnTo>
                  <a:lnTo>
                    <a:pt x="4584491" y="0"/>
                  </a:lnTo>
                  <a:lnTo>
                    <a:pt x="4612395" y="27904"/>
                  </a:lnTo>
                  <a:lnTo>
                    <a:pt x="4612395" y="905029"/>
                  </a:lnTo>
                  <a:lnTo>
                    <a:pt x="4588593" y="932117"/>
                  </a:lnTo>
                  <a:lnTo>
                    <a:pt x="4584491" y="93293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48286" y="1286806"/>
              <a:ext cx="30480" cy="933450"/>
            </a:xfrm>
            <a:custGeom>
              <a:avLst/>
              <a:gdLst/>
              <a:ahLst/>
              <a:cxnLst/>
              <a:rect l="l" t="t" r="r" b="b"/>
              <a:pathLst>
                <a:path w="30479" h="933450">
                  <a:moveTo>
                    <a:pt x="29949" y="932934"/>
                  </a:moveTo>
                  <a:lnTo>
                    <a:pt x="23286" y="932934"/>
                  </a:lnTo>
                  <a:lnTo>
                    <a:pt x="15704" y="929793"/>
                  </a:lnTo>
                  <a:lnTo>
                    <a:pt x="3141" y="917230"/>
                  </a:lnTo>
                  <a:lnTo>
                    <a:pt x="0" y="909647"/>
                  </a:lnTo>
                  <a:lnTo>
                    <a:pt x="0" y="23286"/>
                  </a:lnTo>
                  <a:lnTo>
                    <a:pt x="3141" y="15704"/>
                  </a:lnTo>
                  <a:lnTo>
                    <a:pt x="15704" y="3140"/>
                  </a:lnTo>
                  <a:lnTo>
                    <a:pt x="23286" y="0"/>
                  </a:lnTo>
                  <a:lnTo>
                    <a:pt x="29949" y="0"/>
                  </a:lnTo>
                  <a:lnTo>
                    <a:pt x="28053" y="3140"/>
                  </a:lnTo>
                  <a:lnTo>
                    <a:pt x="24913" y="15704"/>
                  </a:lnTo>
                  <a:lnTo>
                    <a:pt x="24127" y="23286"/>
                  </a:lnTo>
                  <a:lnTo>
                    <a:pt x="24127" y="909647"/>
                  </a:lnTo>
                  <a:lnTo>
                    <a:pt x="24913" y="917230"/>
                  </a:lnTo>
                  <a:lnTo>
                    <a:pt x="28053" y="929793"/>
                  </a:lnTo>
                  <a:lnTo>
                    <a:pt x="29949" y="932934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5399927" y="854864"/>
            <a:ext cx="41148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04">
                <a:solidFill>
                  <a:srgbClr val="86EFAB"/>
                </a:solidFill>
                <a:latin typeface="SimSun"/>
                <a:cs typeface="SimSun"/>
              </a:rPr>
              <a:t>优点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399927" y="2334691"/>
            <a:ext cx="41148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04">
                <a:solidFill>
                  <a:srgbClr val="FBA5A5"/>
                </a:solidFill>
                <a:latin typeface="SimSun"/>
                <a:cs typeface="SimSun"/>
              </a:rPr>
              <a:t>缺点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488395" y="1295418"/>
            <a:ext cx="4272280" cy="78168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 spc="-140">
                <a:solidFill>
                  <a:srgbClr val="86EFAB"/>
                </a:solidFill>
                <a:latin typeface="Microsoft JhengHei"/>
                <a:cs typeface="Microsoft JhengHei"/>
              </a:rPr>
              <a:t>⾼</a:t>
            </a:r>
            <a:r>
              <a:rPr dirty="0" sz="1400" spc="-95">
                <a:solidFill>
                  <a:srgbClr val="86EFAB"/>
                </a:solidFill>
                <a:latin typeface="SimSun"/>
                <a:cs typeface="SimSun"/>
              </a:rPr>
              <a:t>性能</a:t>
            </a:r>
            <a:endParaRPr sz="1400">
              <a:latin typeface="SimSun"/>
              <a:cs typeface="SimSun"/>
            </a:endParaRPr>
          </a:p>
          <a:p>
            <a:pPr marL="12700" marR="5080">
              <a:lnSpc>
                <a:spcPct val="110100"/>
              </a:lnSpc>
              <a:spcBef>
                <a:spcPts val="455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组件间通信是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部函数调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，避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免了⽤⼾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态和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核态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之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间频繁切换的开销，</a:t>
            </a:r>
            <a:r>
              <a:rPr dirty="0" sz="1150" spc="-140">
                <a:solidFill>
                  <a:srgbClr val="FFFFFF"/>
                </a:solidFill>
                <a:latin typeface="SimSun"/>
                <a:cs typeface="SimSun"/>
              </a:rPr>
              <a:t>响应速度快，性能表现优异。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348287" y="2766632"/>
            <a:ext cx="4624705" cy="933450"/>
            <a:chOff x="5348287" y="2766632"/>
            <a:chExt cx="4624705" cy="933450"/>
          </a:xfrm>
        </p:grpSpPr>
        <p:sp>
          <p:nvSpPr>
            <p:cNvPr id="29" name="object 29" descr=""/>
            <p:cNvSpPr/>
            <p:nvPr/>
          </p:nvSpPr>
          <p:spPr>
            <a:xfrm>
              <a:off x="5360350" y="2766632"/>
              <a:ext cx="4612640" cy="933450"/>
            </a:xfrm>
            <a:custGeom>
              <a:avLst/>
              <a:gdLst/>
              <a:ahLst/>
              <a:cxnLst/>
              <a:rect l="l" t="t" r="r" b="b"/>
              <a:pathLst>
                <a:path w="4612640" h="933450">
                  <a:moveTo>
                    <a:pt x="4584491" y="932934"/>
                  </a:moveTo>
                  <a:lnTo>
                    <a:pt x="17439" y="932934"/>
                  </a:lnTo>
                  <a:lnTo>
                    <a:pt x="14875" y="932117"/>
                  </a:lnTo>
                  <a:lnTo>
                    <a:pt x="0" y="905030"/>
                  </a:lnTo>
                  <a:lnTo>
                    <a:pt x="0" y="900764"/>
                  </a:lnTo>
                  <a:lnTo>
                    <a:pt x="0" y="27904"/>
                  </a:lnTo>
                  <a:lnTo>
                    <a:pt x="17439" y="0"/>
                  </a:lnTo>
                  <a:lnTo>
                    <a:pt x="4584491" y="0"/>
                  </a:lnTo>
                  <a:lnTo>
                    <a:pt x="4612395" y="27904"/>
                  </a:lnTo>
                  <a:lnTo>
                    <a:pt x="4612395" y="905030"/>
                  </a:lnTo>
                  <a:lnTo>
                    <a:pt x="4588593" y="932117"/>
                  </a:lnTo>
                  <a:lnTo>
                    <a:pt x="4584491" y="93293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348287" y="2766633"/>
              <a:ext cx="30480" cy="933450"/>
            </a:xfrm>
            <a:custGeom>
              <a:avLst/>
              <a:gdLst/>
              <a:ahLst/>
              <a:cxnLst/>
              <a:rect l="l" t="t" r="r" b="b"/>
              <a:pathLst>
                <a:path w="30479" h="933450">
                  <a:moveTo>
                    <a:pt x="29949" y="932934"/>
                  </a:moveTo>
                  <a:lnTo>
                    <a:pt x="23286" y="932934"/>
                  </a:lnTo>
                  <a:lnTo>
                    <a:pt x="15704" y="929793"/>
                  </a:lnTo>
                  <a:lnTo>
                    <a:pt x="3141" y="917230"/>
                  </a:lnTo>
                  <a:lnTo>
                    <a:pt x="0" y="909647"/>
                  </a:lnTo>
                  <a:lnTo>
                    <a:pt x="0" y="23286"/>
                  </a:lnTo>
                  <a:lnTo>
                    <a:pt x="3141" y="15704"/>
                  </a:lnTo>
                  <a:lnTo>
                    <a:pt x="15704" y="3140"/>
                  </a:lnTo>
                  <a:lnTo>
                    <a:pt x="23286" y="0"/>
                  </a:lnTo>
                  <a:lnTo>
                    <a:pt x="29949" y="0"/>
                  </a:lnTo>
                  <a:lnTo>
                    <a:pt x="28053" y="3140"/>
                  </a:lnTo>
                  <a:lnTo>
                    <a:pt x="24913" y="15704"/>
                  </a:lnTo>
                  <a:lnTo>
                    <a:pt x="24127" y="23286"/>
                  </a:lnTo>
                  <a:lnTo>
                    <a:pt x="24127" y="909647"/>
                  </a:lnTo>
                  <a:lnTo>
                    <a:pt x="24913" y="917230"/>
                  </a:lnTo>
                  <a:lnTo>
                    <a:pt x="28053" y="929793"/>
                  </a:lnTo>
                  <a:lnTo>
                    <a:pt x="29949" y="932934"/>
                  </a:lnTo>
                  <a:close/>
                </a:path>
              </a:pathLst>
            </a:custGeom>
            <a:solidFill>
              <a:srgbClr val="F770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488395" y="2775245"/>
            <a:ext cx="4272280" cy="78168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 spc="-120">
                <a:solidFill>
                  <a:srgbClr val="FBA5A5"/>
                </a:solidFill>
                <a:latin typeface="SimSun"/>
                <a:cs typeface="SimSun"/>
              </a:rPr>
              <a:t>可靠性差</a:t>
            </a:r>
            <a:endParaRPr sz="1400">
              <a:latin typeface="SimSun"/>
              <a:cs typeface="SimSun"/>
            </a:endParaRPr>
          </a:p>
          <a:p>
            <a:pPr marL="12700" marR="5080">
              <a:lnSpc>
                <a:spcPct val="110100"/>
              </a:lnSpc>
              <a:spcBef>
                <a:spcPts val="455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任何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组件（尤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其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是庞杂的设备驱动）出现错误，都可能导致整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个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系统崩溃，缺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乏</a:t>
            </a:r>
            <a:r>
              <a:rPr dirty="0" sz="1150" spc="-140">
                <a:solidFill>
                  <a:srgbClr val="FFFFFF"/>
                </a:solidFill>
                <a:latin typeface="SimSun"/>
                <a:cs typeface="SimSun"/>
              </a:rPr>
              <a:t>有效的故障隔离机制。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348287" y="3828247"/>
            <a:ext cx="4624705" cy="933450"/>
            <a:chOff x="5348287" y="3828247"/>
            <a:chExt cx="4624705" cy="933450"/>
          </a:xfrm>
        </p:grpSpPr>
        <p:sp>
          <p:nvSpPr>
            <p:cNvPr id="33" name="object 33" descr=""/>
            <p:cNvSpPr/>
            <p:nvPr/>
          </p:nvSpPr>
          <p:spPr>
            <a:xfrm>
              <a:off x="5360350" y="3828247"/>
              <a:ext cx="4612640" cy="933450"/>
            </a:xfrm>
            <a:custGeom>
              <a:avLst/>
              <a:gdLst/>
              <a:ahLst/>
              <a:cxnLst/>
              <a:rect l="l" t="t" r="r" b="b"/>
              <a:pathLst>
                <a:path w="4612640" h="933450">
                  <a:moveTo>
                    <a:pt x="4584491" y="932933"/>
                  </a:moveTo>
                  <a:lnTo>
                    <a:pt x="17439" y="932933"/>
                  </a:lnTo>
                  <a:lnTo>
                    <a:pt x="14875" y="932117"/>
                  </a:lnTo>
                  <a:lnTo>
                    <a:pt x="0" y="905029"/>
                  </a:lnTo>
                  <a:lnTo>
                    <a:pt x="0" y="900764"/>
                  </a:lnTo>
                  <a:lnTo>
                    <a:pt x="0" y="27903"/>
                  </a:lnTo>
                  <a:lnTo>
                    <a:pt x="17439" y="0"/>
                  </a:lnTo>
                  <a:lnTo>
                    <a:pt x="4584491" y="0"/>
                  </a:lnTo>
                  <a:lnTo>
                    <a:pt x="4612395" y="27903"/>
                  </a:lnTo>
                  <a:lnTo>
                    <a:pt x="4612395" y="905029"/>
                  </a:lnTo>
                  <a:lnTo>
                    <a:pt x="4588593" y="932117"/>
                  </a:lnTo>
                  <a:lnTo>
                    <a:pt x="4584491" y="932933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348287" y="3828247"/>
              <a:ext cx="30480" cy="933450"/>
            </a:xfrm>
            <a:custGeom>
              <a:avLst/>
              <a:gdLst/>
              <a:ahLst/>
              <a:cxnLst/>
              <a:rect l="l" t="t" r="r" b="b"/>
              <a:pathLst>
                <a:path w="30479" h="933450">
                  <a:moveTo>
                    <a:pt x="29949" y="932934"/>
                  </a:moveTo>
                  <a:lnTo>
                    <a:pt x="23286" y="932934"/>
                  </a:lnTo>
                  <a:lnTo>
                    <a:pt x="15704" y="929793"/>
                  </a:lnTo>
                  <a:lnTo>
                    <a:pt x="3141" y="917230"/>
                  </a:lnTo>
                  <a:lnTo>
                    <a:pt x="0" y="909647"/>
                  </a:lnTo>
                  <a:lnTo>
                    <a:pt x="0" y="23286"/>
                  </a:lnTo>
                  <a:lnTo>
                    <a:pt x="3141" y="15704"/>
                  </a:lnTo>
                  <a:lnTo>
                    <a:pt x="15704" y="3140"/>
                  </a:lnTo>
                  <a:lnTo>
                    <a:pt x="23286" y="0"/>
                  </a:lnTo>
                  <a:lnTo>
                    <a:pt x="29949" y="0"/>
                  </a:lnTo>
                  <a:lnTo>
                    <a:pt x="28053" y="3140"/>
                  </a:lnTo>
                  <a:lnTo>
                    <a:pt x="24913" y="15704"/>
                  </a:lnTo>
                  <a:lnTo>
                    <a:pt x="24127" y="23286"/>
                  </a:lnTo>
                  <a:lnTo>
                    <a:pt x="24127" y="909647"/>
                  </a:lnTo>
                  <a:lnTo>
                    <a:pt x="24913" y="917230"/>
                  </a:lnTo>
                  <a:lnTo>
                    <a:pt x="28053" y="929793"/>
                  </a:lnTo>
                  <a:lnTo>
                    <a:pt x="29949" y="932934"/>
                  </a:lnTo>
                  <a:close/>
                </a:path>
              </a:pathLst>
            </a:custGeom>
            <a:solidFill>
              <a:srgbClr val="F770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488395" y="3836860"/>
            <a:ext cx="4272280" cy="78168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 spc="-120">
                <a:solidFill>
                  <a:srgbClr val="FBA5A5"/>
                </a:solidFill>
                <a:latin typeface="SimSun"/>
                <a:cs typeface="SimSun"/>
              </a:rPr>
              <a:t>安全性低</a:t>
            </a:r>
            <a:endParaRPr sz="1400">
              <a:latin typeface="SimSun"/>
              <a:cs typeface="SimSun"/>
            </a:endParaRPr>
          </a:p>
          <a:p>
            <a:pPr marL="12700" marR="5080">
              <a:lnSpc>
                <a:spcPct val="110100"/>
              </a:lnSpc>
              <a:spcBef>
                <a:spcPts val="455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庞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的代码库意味着巨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的攻击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⾯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核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中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任何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漏洞都可能被利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来获取整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个</a:t>
            </a:r>
            <a:r>
              <a:rPr dirty="0" sz="1150" spc="-135">
                <a:solidFill>
                  <a:srgbClr val="FFFFFF"/>
                </a:solidFill>
                <a:latin typeface="SimSun"/>
                <a:cs typeface="SimSun"/>
              </a:rPr>
              <a:t>系统的控制权。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5348287" y="4889862"/>
            <a:ext cx="4624705" cy="933450"/>
            <a:chOff x="5348287" y="4889862"/>
            <a:chExt cx="4624705" cy="933450"/>
          </a:xfrm>
        </p:grpSpPr>
        <p:sp>
          <p:nvSpPr>
            <p:cNvPr id="37" name="object 37" descr=""/>
            <p:cNvSpPr/>
            <p:nvPr/>
          </p:nvSpPr>
          <p:spPr>
            <a:xfrm>
              <a:off x="5360350" y="4889862"/>
              <a:ext cx="4612640" cy="933450"/>
            </a:xfrm>
            <a:custGeom>
              <a:avLst/>
              <a:gdLst/>
              <a:ahLst/>
              <a:cxnLst/>
              <a:rect l="l" t="t" r="r" b="b"/>
              <a:pathLst>
                <a:path w="4612640" h="933450">
                  <a:moveTo>
                    <a:pt x="4584491" y="932933"/>
                  </a:moveTo>
                  <a:lnTo>
                    <a:pt x="17439" y="932933"/>
                  </a:lnTo>
                  <a:lnTo>
                    <a:pt x="14875" y="932116"/>
                  </a:lnTo>
                  <a:lnTo>
                    <a:pt x="0" y="905029"/>
                  </a:lnTo>
                  <a:lnTo>
                    <a:pt x="0" y="900764"/>
                  </a:lnTo>
                  <a:lnTo>
                    <a:pt x="0" y="27903"/>
                  </a:lnTo>
                  <a:lnTo>
                    <a:pt x="17439" y="0"/>
                  </a:lnTo>
                  <a:lnTo>
                    <a:pt x="4584491" y="0"/>
                  </a:lnTo>
                  <a:lnTo>
                    <a:pt x="4612395" y="27903"/>
                  </a:lnTo>
                  <a:lnTo>
                    <a:pt x="4612395" y="905029"/>
                  </a:lnTo>
                  <a:lnTo>
                    <a:pt x="4588593" y="932116"/>
                  </a:lnTo>
                  <a:lnTo>
                    <a:pt x="4584491" y="932933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348287" y="4889862"/>
              <a:ext cx="30480" cy="933450"/>
            </a:xfrm>
            <a:custGeom>
              <a:avLst/>
              <a:gdLst/>
              <a:ahLst/>
              <a:cxnLst/>
              <a:rect l="l" t="t" r="r" b="b"/>
              <a:pathLst>
                <a:path w="30479" h="933450">
                  <a:moveTo>
                    <a:pt x="29949" y="932934"/>
                  </a:moveTo>
                  <a:lnTo>
                    <a:pt x="23286" y="932934"/>
                  </a:lnTo>
                  <a:lnTo>
                    <a:pt x="15704" y="929793"/>
                  </a:lnTo>
                  <a:lnTo>
                    <a:pt x="3141" y="917230"/>
                  </a:lnTo>
                  <a:lnTo>
                    <a:pt x="0" y="909647"/>
                  </a:lnTo>
                  <a:lnTo>
                    <a:pt x="0" y="23286"/>
                  </a:lnTo>
                  <a:lnTo>
                    <a:pt x="3141" y="15704"/>
                  </a:lnTo>
                  <a:lnTo>
                    <a:pt x="15704" y="3140"/>
                  </a:lnTo>
                  <a:lnTo>
                    <a:pt x="23286" y="0"/>
                  </a:lnTo>
                  <a:lnTo>
                    <a:pt x="29949" y="0"/>
                  </a:lnTo>
                  <a:lnTo>
                    <a:pt x="28053" y="3140"/>
                  </a:lnTo>
                  <a:lnTo>
                    <a:pt x="24913" y="15704"/>
                  </a:lnTo>
                  <a:lnTo>
                    <a:pt x="24127" y="23286"/>
                  </a:lnTo>
                  <a:lnTo>
                    <a:pt x="24127" y="909647"/>
                  </a:lnTo>
                  <a:lnTo>
                    <a:pt x="24913" y="917230"/>
                  </a:lnTo>
                  <a:lnTo>
                    <a:pt x="28053" y="929793"/>
                  </a:lnTo>
                  <a:lnTo>
                    <a:pt x="29949" y="932934"/>
                  </a:lnTo>
                  <a:close/>
                </a:path>
              </a:pathLst>
            </a:custGeom>
            <a:solidFill>
              <a:srgbClr val="F7707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5488395" y="4898475"/>
            <a:ext cx="4272280" cy="78168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 spc="-120">
                <a:solidFill>
                  <a:srgbClr val="FBA5A5"/>
                </a:solidFill>
                <a:latin typeface="SimSun"/>
                <a:cs typeface="SimSun"/>
              </a:rPr>
              <a:t>维护困难</a:t>
            </a:r>
            <a:endParaRPr sz="1400">
              <a:latin typeface="SimSun"/>
              <a:cs typeface="SimSun"/>
            </a:endParaRPr>
          </a:p>
          <a:p>
            <a:pPr marL="12700" marR="5080">
              <a:lnSpc>
                <a:spcPct val="110100"/>
              </a:lnSpc>
              <a:spcBef>
                <a:spcPts val="455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代码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度耦合，对任何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模块的修改都可能影响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局，导致开发、测试和</a:t>
            </a:r>
            <a:r>
              <a:rPr dirty="0" sz="1150" spc="-140">
                <a:solidFill>
                  <a:srgbClr val="FFFFFF"/>
                </a:solidFill>
                <a:latin typeface="SimSun"/>
                <a:cs typeface="SimSun"/>
              </a:rPr>
              <a:t>维护变得异常复杂和困难。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6128413"/>
            <a:ext cx="10294447" cy="64340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9635580" y="5898564"/>
            <a:ext cx="34988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11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85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16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85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85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94447" cy="61927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682" y="186304"/>
            <a:ext cx="1994535" cy="5683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484">
                <a:latin typeface="SimSun"/>
                <a:cs typeface="SimSun"/>
              </a:rPr>
              <a:t>微内核架构</a:t>
            </a:r>
            <a:endParaRPr sz="3550">
              <a:latin typeface="SimSun"/>
              <a:cs typeface="SimSu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71017" y="3964978"/>
            <a:ext cx="40640" cy="297815"/>
          </a:xfrm>
          <a:custGeom>
            <a:avLst/>
            <a:gdLst/>
            <a:ahLst/>
            <a:cxnLst/>
            <a:rect l="l" t="t" r="r" b="b"/>
            <a:pathLst>
              <a:path w="40640" h="297814">
                <a:moveTo>
                  <a:pt x="40208" y="274802"/>
                </a:moveTo>
                <a:lnTo>
                  <a:pt x="22771" y="257365"/>
                </a:lnTo>
                <a:lnTo>
                  <a:pt x="17437" y="257365"/>
                </a:lnTo>
                <a:lnTo>
                  <a:pt x="0" y="274802"/>
                </a:lnTo>
                <a:lnTo>
                  <a:pt x="0" y="280136"/>
                </a:lnTo>
                <a:lnTo>
                  <a:pt x="17437" y="297573"/>
                </a:lnTo>
                <a:lnTo>
                  <a:pt x="22771" y="297573"/>
                </a:lnTo>
                <a:lnTo>
                  <a:pt x="40208" y="280136"/>
                </a:lnTo>
                <a:lnTo>
                  <a:pt x="40208" y="277469"/>
                </a:lnTo>
                <a:lnTo>
                  <a:pt x="40208" y="274802"/>
                </a:lnTo>
                <a:close/>
              </a:path>
              <a:path w="40640" h="297814">
                <a:moveTo>
                  <a:pt x="40208" y="17437"/>
                </a:moveTo>
                <a:lnTo>
                  <a:pt x="22771" y="0"/>
                </a:lnTo>
                <a:lnTo>
                  <a:pt x="17437" y="0"/>
                </a:lnTo>
                <a:lnTo>
                  <a:pt x="0" y="17437"/>
                </a:lnTo>
                <a:lnTo>
                  <a:pt x="0" y="22771"/>
                </a:lnTo>
                <a:lnTo>
                  <a:pt x="17437" y="40208"/>
                </a:lnTo>
                <a:lnTo>
                  <a:pt x="22771" y="40208"/>
                </a:lnTo>
                <a:lnTo>
                  <a:pt x="40208" y="22771"/>
                </a:lnTo>
                <a:lnTo>
                  <a:pt x="40208" y="20104"/>
                </a:lnTo>
                <a:lnTo>
                  <a:pt x="40208" y="17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73341" y="755369"/>
            <a:ext cx="4593590" cy="357314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750" spc="-200">
                <a:solidFill>
                  <a:srgbClr val="FFFFFF"/>
                </a:solidFill>
                <a:latin typeface="SimSun"/>
                <a:cs typeface="SimSun"/>
              </a:rPr>
              <a:t>设计理念</a:t>
            </a:r>
            <a:endParaRPr sz="1750">
              <a:latin typeface="SimSun"/>
              <a:cs typeface="SimSun"/>
            </a:endParaRPr>
          </a:p>
          <a:p>
            <a:pPr algn="just" marL="140970" marR="87630">
              <a:lnSpc>
                <a:spcPct val="117500"/>
              </a:lnSpc>
              <a:spcBef>
                <a:spcPts val="355"/>
              </a:spcBef>
            </a:pP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微内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核架构的核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⼼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设计理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念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是</a:t>
            </a:r>
            <a:r>
              <a:rPr dirty="0" sz="1100" spc="190" b="1">
                <a:solidFill>
                  <a:srgbClr val="F9A7D4"/>
                </a:solidFill>
                <a:latin typeface="Trebuchet MS"/>
                <a:cs typeface="Trebuchet MS"/>
              </a:rPr>
              <a:t>"</a:t>
            </a:r>
            <a:r>
              <a:rPr dirty="0" sz="1300" spc="-175">
                <a:solidFill>
                  <a:srgbClr val="F9A7D4"/>
                </a:solidFill>
                <a:latin typeface="SimSun"/>
                <a:cs typeface="SimSun"/>
              </a:rPr>
              <a:t>最</a:t>
            </a:r>
            <a:r>
              <a:rPr dirty="0" sz="1300" spc="-175">
                <a:solidFill>
                  <a:srgbClr val="F9A7D4"/>
                </a:solidFill>
                <a:latin typeface="Microsoft JhengHei"/>
                <a:cs typeface="Microsoft JhengHei"/>
              </a:rPr>
              <a:t>⼩</a:t>
            </a:r>
            <a:r>
              <a:rPr dirty="0" sz="1300" spc="-175">
                <a:solidFill>
                  <a:srgbClr val="F9A7D4"/>
                </a:solidFill>
                <a:latin typeface="SimSun"/>
                <a:cs typeface="SimSun"/>
              </a:rPr>
              <a:t>化</a:t>
            </a:r>
            <a:r>
              <a:rPr dirty="0" sz="1100" b="1">
                <a:solidFill>
                  <a:srgbClr val="F9A7D4"/>
                </a:solidFill>
                <a:latin typeface="Trebuchet MS"/>
                <a:cs typeface="Trebuchet MS"/>
              </a:rPr>
              <a:t>"</a:t>
            </a:r>
            <a:r>
              <a:rPr dirty="0" sz="1250" spc="-90">
                <a:solidFill>
                  <a:srgbClr val="FFFFFF"/>
                </a:solidFill>
                <a:latin typeface="SimSun"/>
                <a:cs typeface="SimSun"/>
              </a:rPr>
              <a:t>，即只在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核中保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留</a:t>
            </a:r>
            <a:r>
              <a:rPr dirty="0" sz="1250" spc="-105">
                <a:solidFill>
                  <a:srgbClr val="FFFFFF"/>
                </a:solidFill>
                <a:latin typeface="SimSun"/>
                <a:cs typeface="SimSun"/>
              </a:rPr>
              <a:t>最基本、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最核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⼼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的功能，通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常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仅包括进程间通信</a:t>
            </a:r>
            <a:r>
              <a:rPr dirty="0" sz="1250" spc="5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dirty="0" sz="1100" spc="5">
                <a:solidFill>
                  <a:srgbClr val="FFFFFF"/>
                </a:solidFill>
                <a:latin typeface="Trebuchet MS"/>
                <a:cs typeface="Trebuchet MS"/>
              </a:rPr>
              <a:t>IPC</a:t>
            </a:r>
            <a:r>
              <a:rPr dirty="0" sz="1250" spc="-625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、基本的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存管理和任</a:t>
            </a:r>
            <a:r>
              <a:rPr dirty="0" sz="1250" spc="-105">
                <a:solidFill>
                  <a:srgbClr val="FFFFFF"/>
                </a:solidFill>
                <a:latin typeface="SimSun"/>
                <a:cs typeface="SimSun"/>
              </a:rPr>
              <a:t>务调度。</a:t>
            </a:r>
            <a:endParaRPr sz="12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750" spc="-245">
                <a:solidFill>
                  <a:srgbClr val="FFFFFF"/>
                </a:solidFill>
                <a:latin typeface="Microsoft JhengHei"/>
                <a:cs typeface="Microsoft JhengHei"/>
              </a:rPr>
              <a:t>⼯</a:t>
            </a:r>
            <a:r>
              <a:rPr dirty="0" sz="1750" spc="-185">
                <a:solidFill>
                  <a:srgbClr val="FFFFFF"/>
                </a:solidFill>
                <a:latin typeface="SimSun"/>
                <a:cs typeface="SimSun"/>
              </a:rPr>
              <a:t>作原理</a:t>
            </a:r>
            <a:endParaRPr sz="1750">
              <a:latin typeface="SimSun"/>
              <a:cs typeface="SimSun"/>
            </a:endParaRPr>
          </a:p>
          <a:p>
            <a:pPr marL="140970">
              <a:lnSpc>
                <a:spcPct val="100000"/>
              </a:lnSpc>
              <a:spcBef>
                <a:spcPts val="680"/>
              </a:spcBef>
            </a:pP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其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他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所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有系统服务，如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⽂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件系统、设备驱动、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络服务等，都作为</a:t>
            </a:r>
            <a:r>
              <a:rPr dirty="0" sz="1250" spc="-50">
                <a:solidFill>
                  <a:srgbClr val="F9A7D4"/>
                </a:solidFill>
                <a:latin typeface="SimSun"/>
                <a:cs typeface="SimSun"/>
              </a:rPr>
              <a:t>独</a:t>
            </a:r>
            <a:endParaRPr sz="1250">
              <a:latin typeface="SimSun"/>
              <a:cs typeface="SimSun"/>
            </a:endParaRPr>
          </a:p>
          <a:p>
            <a:pPr marL="140970" marR="100965">
              <a:lnSpc>
                <a:spcPct val="118200"/>
              </a:lnSpc>
            </a:pPr>
            <a:r>
              <a:rPr dirty="0" sz="1250" spc="-120">
                <a:solidFill>
                  <a:srgbClr val="F9A7D4"/>
                </a:solidFill>
                <a:latin typeface="Microsoft JhengHei"/>
                <a:cs typeface="Microsoft JhengHei"/>
              </a:rPr>
              <a:t>⽴</a:t>
            </a:r>
            <a:r>
              <a:rPr dirty="0" sz="1250" spc="-120">
                <a:solidFill>
                  <a:srgbClr val="F9A7D4"/>
                </a:solidFill>
                <a:latin typeface="SimSun"/>
                <a:cs typeface="SimSun"/>
              </a:rPr>
              <a:t>的服务进程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运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在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⽤⼾态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。这些服务进程之间以及它们与应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00">
                <a:solidFill>
                  <a:srgbClr val="FFFFFF"/>
                </a:solidFill>
                <a:latin typeface="SimSun"/>
                <a:cs typeface="SimSun"/>
              </a:rPr>
              <a:t>程序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之间的通信，都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必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须通过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核提供的</a:t>
            </a:r>
            <a:r>
              <a:rPr dirty="0" sz="1100" spc="75">
                <a:solidFill>
                  <a:srgbClr val="F9A7D4"/>
                </a:solidFill>
                <a:latin typeface="Trebuchet MS"/>
                <a:cs typeface="Trebuchet MS"/>
              </a:rPr>
              <a:t>IPC</a:t>
            </a:r>
            <a:r>
              <a:rPr dirty="0" sz="1250" spc="-120">
                <a:solidFill>
                  <a:srgbClr val="F9A7D4"/>
                </a:solidFill>
                <a:latin typeface="SimSun"/>
                <a:cs typeface="SimSun"/>
              </a:rPr>
              <a:t>机制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来完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成</a:t>
            </a:r>
            <a:r>
              <a:rPr dirty="0" sz="1250" spc="-5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12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750" spc="-210">
                <a:solidFill>
                  <a:srgbClr val="FFFFFF"/>
                </a:solidFill>
                <a:latin typeface="SimSun"/>
                <a:cs typeface="SimSun"/>
              </a:rPr>
              <a:t>优缺点分析</a:t>
            </a:r>
            <a:endParaRPr sz="1750">
              <a:latin typeface="SimSun"/>
              <a:cs typeface="SimSun"/>
            </a:endParaRPr>
          </a:p>
          <a:p>
            <a:pPr marL="140970">
              <a:lnSpc>
                <a:spcPct val="100000"/>
              </a:lnSpc>
              <a:spcBef>
                <a:spcPts val="590"/>
              </a:spcBef>
            </a:pPr>
            <a:r>
              <a:rPr dirty="0" sz="1400" spc="-95">
                <a:solidFill>
                  <a:srgbClr val="BAF6D0"/>
                </a:solidFill>
                <a:latin typeface="SimSun"/>
                <a:cs typeface="SimSun"/>
              </a:rPr>
              <a:t>优点</a:t>
            </a:r>
            <a:endParaRPr sz="1400">
              <a:latin typeface="SimSun"/>
              <a:cs typeface="SimSun"/>
            </a:endParaRPr>
          </a:p>
          <a:p>
            <a:pPr marL="334010">
              <a:lnSpc>
                <a:spcPct val="100000"/>
              </a:lnSpc>
              <a:spcBef>
                <a:spcPts val="600"/>
              </a:spcBef>
            </a:pP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可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靠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安全性：内核代码量极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⼩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，易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于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验证和调试，显著减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少了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攻击</a:t>
            </a:r>
            <a:r>
              <a:rPr dirty="0" sz="1150" spc="-50">
                <a:solidFill>
                  <a:srgbClr val="FFFFFF"/>
                </a:solidFill>
                <a:latin typeface="Microsoft JhengHei"/>
                <a:cs typeface="Microsoft JhengHei"/>
              </a:rPr>
              <a:t>⾯</a:t>
            </a:r>
            <a:endParaRPr sz="1150">
              <a:latin typeface="Microsoft JhengHei"/>
              <a:cs typeface="Microsoft JhengHei"/>
            </a:endParaRPr>
          </a:p>
          <a:p>
            <a:pPr marL="334010">
              <a:lnSpc>
                <a:spcPct val="100000"/>
              </a:lnSpc>
              <a:spcBef>
                <a:spcPts val="645"/>
              </a:spcBef>
            </a:pP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模块化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灵活性：系统服务可以像普通应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程序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⼀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样被独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⽴</a:t>
            </a:r>
            <a:r>
              <a:rPr dirty="0" sz="1150" spc="-130">
                <a:solidFill>
                  <a:srgbClr val="FFFFFF"/>
                </a:solidFill>
                <a:latin typeface="SimSun"/>
                <a:cs typeface="SimSun"/>
              </a:rPr>
              <a:t>地开发、更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95043" y="4321584"/>
            <a:ext cx="926465" cy="200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新、加载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或</a:t>
            </a:r>
            <a:r>
              <a:rPr dirty="0" sz="1150" spc="-114">
                <a:solidFill>
                  <a:srgbClr val="FFFFFF"/>
                </a:solidFill>
                <a:latin typeface="SimSun"/>
                <a:cs typeface="SimSun"/>
              </a:rPr>
              <a:t>卸载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2022" y="4639103"/>
            <a:ext cx="34734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10">
                <a:solidFill>
                  <a:srgbClr val="FECACA"/>
                </a:solidFill>
                <a:latin typeface="SimSun"/>
                <a:cs typeface="SimSun"/>
              </a:rPr>
              <a:t>缺点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71020" y="5026585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22772" y="40212"/>
                </a:moveTo>
                <a:lnTo>
                  <a:pt x="17440" y="40212"/>
                </a:lnTo>
                <a:lnTo>
                  <a:pt x="14875" y="39702"/>
                </a:lnTo>
                <a:lnTo>
                  <a:pt x="0" y="22772"/>
                </a:lnTo>
                <a:lnTo>
                  <a:pt x="0" y="17439"/>
                </a:lnTo>
                <a:lnTo>
                  <a:pt x="17440" y="0"/>
                </a:lnTo>
                <a:lnTo>
                  <a:pt x="22772" y="0"/>
                </a:lnTo>
                <a:lnTo>
                  <a:pt x="40212" y="20106"/>
                </a:lnTo>
                <a:lnTo>
                  <a:pt x="40212" y="22772"/>
                </a:lnTo>
                <a:lnTo>
                  <a:pt x="22772" y="40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5043" y="4914286"/>
            <a:ext cx="426339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100"/>
              </a:spcBef>
            </a:pP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性能开销：服务间的通信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严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重依赖</a:t>
            </a:r>
            <a:r>
              <a:rPr dirty="0" sz="1000">
                <a:solidFill>
                  <a:srgbClr val="FFFFFF"/>
                </a:solidFill>
                <a:latin typeface="Trebuchet MS"/>
                <a:cs typeface="Trebuchet MS"/>
              </a:rPr>
              <a:t>IPC</a:t>
            </a:r>
            <a:r>
              <a:rPr dirty="0" sz="1150" spc="-140">
                <a:solidFill>
                  <a:srgbClr val="FFFFFF"/>
                </a:solidFill>
                <a:latin typeface="SimSun"/>
                <a:cs typeface="SimSun"/>
              </a:rPr>
              <a:t>，这涉及到频繁的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⽤⼾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态</a:t>
            </a:r>
            <a:r>
              <a:rPr dirty="0" sz="1000" spc="-19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内核态切换和消息传递，相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⽐</a:t>
            </a:r>
            <a:r>
              <a:rPr dirty="0" sz="1150" spc="-145">
                <a:solidFill>
                  <a:srgbClr val="FFFFFF"/>
                </a:solidFill>
                <a:latin typeface="SimSun"/>
                <a:cs typeface="SimSun"/>
              </a:rPr>
              <a:t>宏内核的直接函数调</a:t>
            </a:r>
            <a:r>
              <a:rPr dirty="0" sz="1150" spc="-14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50" spc="-140">
                <a:solidFill>
                  <a:srgbClr val="FFFFFF"/>
                </a:solidFill>
                <a:latin typeface="SimSun"/>
                <a:cs typeface="SimSun"/>
              </a:rPr>
              <a:t>，会带来显著的性能损失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91884" y="4393580"/>
            <a:ext cx="79756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20">
                <a:solidFill>
                  <a:srgbClr val="FFFFFF"/>
                </a:solidFill>
                <a:latin typeface="SimSun"/>
                <a:cs typeface="SimSun"/>
              </a:rPr>
              <a:t>典型代表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22061" y="5630426"/>
            <a:ext cx="6250940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微内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核架构通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常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被应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于对可靠性和安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性要求极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的领域，如嵌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⼊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式系统、航空航天和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⼯</a:t>
            </a:r>
            <a:r>
              <a:rPr dirty="0" sz="1250" spc="-100">
                <a:solidFill>
                  <a:srgbClr val="FFFFFF"/>
                </a:solidFill>
                <a:latin typeface="SimSun"/>
                <a:cs typeface="SimSun"/>
              </a:rPr>
              <a:t>业控制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04253" y="0"/>
            <a:ext cx="9892665" cy="6595109"/>
            <a:chOff x="804253" y="0"/>
            <a:chExt cx="9892665" cy="6595109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3813" y="0"/>
              <a:ext cx="2412761" cy="160850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253" y="4986373"/>
              <a:ext cx="1608507" cy="160850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0244" y="900763"/>
              <a:ext cx="4632501" cy="341003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340244" y="4793352"/>
              <a:ext cx="965200" cy="659765"/>
            </a:xfrm>
            <a:custGeom>
              <a:avLst/>
              <a:gdLst/>
              <a:ahLst/>
              <a:cxnLst/>
              <a:rect l="l" t="t" r="r" b="b"/>
              <a:pathLst>
                <a:path w="965200" h="659764">
                  <a:moveTo>
                    <a:pt x="909295" y="659487"/>
                  </a:moveTo>
                  <a:lnTo>
                    <a:pt x="55808" y="659487"/>
                  </a:lnTo>
                  <a:lnTo>
                    <a:pt x="47600" y="657855"/>
                  </a:lnTo>
                  <a:lnTo>
                    <a:pt x="12811" y="634609"/>
                  </a:lnTo>
                  <a:lnTo>
                    <a:pt x="0" y="60367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909295" y="0"/>
                  </a:lnTo>
                  <a:lnTo>
                    <a:pt x="952292" y="24877"/>
                  </a:lnTo>
                  <a:lnTo>
                    <a:pt x="965104" y="55808"/>
                  </a:lnTo>
                  <a:lnTo>
                    <a:pt x="965104" y="603679"/>
                  </a:lnTo>
                  <a:lnTo>
                    <a:pt x="940226" y="646676"/>
                  </a:lnTo>
                  <a:lnTo>
                    <a:pt x="909295" y="65948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340244" y="4793352"/>
              <a:ext cx="965200" cy="659765"/>
            </a:xfrm>
            <a:custGeom>
              <a:avLst/>
              <a:gdLst/>
              <a:ahLst/>
              <a:cxnLst/>
              <a:rect l="l" t="t" r="r" b="b"/>
              <a:pathLst>
                <a:path w="965200" h="659764">
                  <a:moveTo>
                    <a:pt x="909295" y="659487"/>
                  </a:moveTo>
                  <a:lnTo>
                    <a:pt x="55808" y="659487"/>
                  </a:lnTo>
                  <a:lnTo>
                    <a:pt x="47600" y="657855"/>
                  </a:lnTo>
                  <a:lnTo>
                    <a:pt x="12811" y="634609"/>
                  </a:lnTo>
                  <a:lnTo>
                    <a:pt x="0" y="60367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909295" y="0"/>
                  </a:lnTo>
                  <a:lnTo>
                    <a:pt x="917503" y="1632"/>
                  </a:lnTo>
                  <a:lnTo>
                    <a:pt x="932977" y="8042"/>
                  </a:lnTo>
                  <a:lnTo>
                    <a:pt x="60643" y="8042"/>
                  </a:lnTo>
                  <a:lnTo>
                    <a:pt x="56982" y="8402"/>
                  </a:lnTo>
                  <a:lnTo>
                    <a:pt x="21917" y="27144"/>
                  </a:lnTo>
                  <a:lnTo>
                    <a:pt x="8041" y="60643"/>
                  </a:lnTo>
                  <a:lnTo>
                    <a:pt x="8041" y="598843"/>
                  </a:lnTo>
                  <a:lnTo>
                    <a:pt x="27145" y="637569"/>
                  </a:lnTo>
                  <a:lnTo>
                    <a:pt x="59429" y="651325"/>
                  </a:lnTo>
                  <a:lnTo>
                    <a:pt x="933268" y="651325"/>
                  </a:lnTo>
                  <a:lnTo>
                    <a:pt x="917503" y="657855"/>
                  </a:lnTo>
                  <a:lnTo>
                    <a:pt x="909295" y="659487"/>
                  </a:lnTo>
                  <a:close/>
                </a:path>
                <a:path w="965200" h="659764">
                  <a:moveTo>
                    <a:pt x="933268" y="651325"/>
                  </a:moveTo>
                  <a:lnTo>
                    <a:pt x="905673" y="651325"/>
                  </a:lnTo>
                  <a:lnTo>
                    <a:pt x="908120" y="651083"/>
                  </a:lnTo>
                  <a:lnTo>
                    <a:pt x="915371" y="649641"/>
                  </a:lnTo>
                  <a:lnTo>
                    <a:pt x="949626" y="623350"/>
                  </a:lnTo>
                  <a:lnTo>
                    <a:pt x="957061" y="598843"/>
                  </a:lnTo>
                  <a:lnTo>
                    <a:pt x="957061" y="60643"/>
                  </a:lnTo>
                  <a:lnTo>
                    <a:pt x="937957" y="21916"/>
                  </a:lnTo>
                  <a:lnTo>
                    <a:pt x="904459" y="8042"/>
                  </a:lnTo>
                  <a:lnTo>
                    <a:pt x="933088" y="8042"/>
                  </a:lnTo>
                  <a:lnTo>
                    <a:pt x="963471" y="47600"/>
                  </a:lnTo>
                  <a:lnTo>
                    <a:pt x="965104" y="55808"/>
                  </a:lnTo>
                  <a:lnTo>
                    <a:pt x="965104" y="603679"/>
                  </a:lnTo>
                  <a:lnTo>
                    <a:pt x="963471" y="611886"/>
                  </a:lnTo>
                  <a:lnTo>
                    <a:pt x="956941" y="627652"/>
                  </a:lnTo>
                  <a:lnTo>
                    <a:pt x="952292" y="634609"/>
                  </a:lnTo>
                  <a:lnTo>
                    <a:pt x="940226" y="646676"/>
                  </a:lnTo>
                  <a:lnTo>
                    <a:pt x="933268" y="65132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601116" y="4965630"/>
            <a:ext cx="443230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MINIX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562710" y="4793352"/>
            <a:ext cx="965200" cy="659765"/>
            <a:chOff x="6562710" y="4793352"/>
            <a:chExt cx="965200" cy="659765"/>
          </a:xfrm>
        </p:grpSpPr>
        <p:sp>
          <p:nvSpPr>
            <p:cNvPr id="20" name="object 20" descr=""/>
            <p:cNvSpPr/>
            <p:nvPr/>
          </p:nvSpPr>
          <p:spPr>
            <a:xfrm>
              <a:off x="6562710" y="4793352"/>
              <a:ext cx="965200" cy="659765"/>
            </a:xfrm>
            <a:custGeom>
              <a:avLst/>
              <a:gdLst/>
              <a:ahLst/>
              <a:cxnLst/>
              <a:rect l="l" t="t" r="r" b="b"/>
              <a:pathLst>
                <a:path w="965200" h="659764">
                  <a:moveTo>
                    <a:pt x="909295" y="659487"/>
                  </a:moveTo>
                  <a:lnTo>
                    <a:pt x="55808" y="659487"/>
                  </a:lnTo>
                  <a:lnTo>
                    <a:pt x="47600" y="657855"/>
                  </a:lnTo>
                  <a:lnTo>
                    <a:pt x="12811" y="634609"/>
                  </a:lnTo>
                  <a:lnTo>
                    <a:pt x="0" y="60367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909295" y="0"/>
                  </a:lnTo>
                  <a:lnTo>
                    <a:pt x="952292" y="24877"/>
                  </a:lnTo>
                  <a:lnTo>
                    <a:pt x="965104" y="55808"/>
                  </a:lnTo>
                  <a:lnTo>
                    <a:pt x="965104" y="603679"/>
                  </a:lnTo>
                  <a:lnTo>
                    <a:pt x="940226" y="646676"/>
                  </a:lnTo>
                  <a:lnTo>
                    <a:pt x="909295" y="65948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562710" y="4793352"/>
              <a:ext cx="965200" cy="659765"/>
            </a:xfrm>
            <a:custGeom>
              <a:avLst/>
              <a:gdLst/>
              <a:ahLst/>
              <a:cxnLst/>
              <a:rect l="l" t="t" r="r" b="b"/>
              <a:pathLst>
                <a:path w="965200" h="659764">
                  <a:moveTo>
                    <a:pt x="909295" y="659487"/>
                  </a:moveTo>
                  <a:lnTo>
                    <a:pt x="55808" y="659487"/>
                  </a:lnTo>
                  <a:lnTo>
                    <a:pt x="47600" y="657855"/>
                  </a:lnTo>
                  <a:lnTo>
                    <a:pt x="12811" y="634609"/>
                  </a:lnTo>
                  <a:lnTo>
                    <a:pt x="0" y="60367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909295" y="0"/>
                  </a:lnTo>
                  <a:lnTo>
                    <a:pt x="917503" y="1632"/>
                  </a:lnTo>
                  <a:lnTo>
                    <a:pt x="932977" y="8042"/>
                  </a:lnTo>
                  <a:lnTo>
                    <a:pt x="60642" y="8042"/>
                  </a:lnTo>
                  <a:lnTo>
                    <a:pt x="56982" y="8402"/>
                  </a:lnTo>
                  <a:lnTo>
                    <a:pt x="21917" y="27144"/>
                  </a:lnTo>
                  <a:lnTo>
                    <a:pt x="8041" y="60643"/>
                  </a:lnTo>
                  <a:lnTo>
                    <a:pt x="8041" y="598843"/>
                  </a:lnTo>
                  <a:lnTo>
                    <a:pt x="27145" y="637569"/>
                  </a:lnTo>
                  <a:lnTo>
                    <a:pt x="59429" y="651325"/>
                  </a:lnTo>
                  <a:lnTo>
                    <a:pt x="933268" y="651325"/>
                  </a:lnTo>
                  <a:lnTo>
                    <a:pt x="917503" y="657855"/>
                  </a:lnTo>
                  <a:lnTo>
                    <a:pt x="909295" y="659487"/>
                  </a:lnTo>
                  <a:close/>
                </a:path>
                <a:path w="965200" h="659764">
                  <a:moveTo>
                    <a:pt x="933268" y="651325"/>
                  </a:moveTo>
                  <a:lnTo>
                    <a:pt x="905673" y="651325"/>
                  </a:lnTo>
                  <a:lnTo>
                    <a:pt x="908120" y="651083"/>
                  </a:lnTo>
                  <a:lnTo>
                    <a:pt x="915371" y="649641"/>
                  </a:lnTo>
                  <a:lnTo>
                    <a:pt x="949625" y="623350"/>
                  </a:lnTo>
                  <a:lnTo>
                    <a:pt x="957060" y="598843"/>
                  </a:lnTo>
                  <a:lnTo>
                    <a:pt x="957060" y="60643"/>
                  </a:lnTo>
                  <a:lnTo>
                    <a:pt x="937957" y="21916"/>
                  </a:lnTo>
                  <a:lnTo>
                    <a:pt x="904459" y="8042"/>
                  </a:lnTo>
                  <a:lnTo>
                    <a:pt x="933088" y="8042"/>
                  </a:lnTo>
                  <a:lnTo>
                    <a:pt x="963471" y="47600"/>
                  </a:lnTo>
                  <a:lnTo>
                    <a:pt x="965104" y="55808"/>
                  </a:lnTo>
                  <a:lnTo>
                    <a:pt x="965104" y="603679"/>
                  </a:lnTo>
                  <a:lnTo>
                    <a:pt x="963471" y="611886"/>
                  </a:lnTo>
                  <a:lnTo>
                    <a:pt x="956941" y="627652"/>
                  </a:lnTo>
                  <a:lnTo>
                    <a:pt x="952292" y="634609"/>
                  </a:lnTo>
                  <a:lnTo>
                    <a:pt x="940226" y="646676"/>
                  </a:lnTo>
                  <a:lnTo>
                    <a:pt x="933268" y="65132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871837" y="4965630"/>
            <a:ext cx="347345" cy="19939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100" spc="130">
                <a:solidFill>
                  <a:srgbClr val="FFFFFF"/>
                </a:solidFill>
                <a:latin typeface="Trebuchet MS"/>
                <a:cs typeface="Trebuchet MS"/>
              </a:rPr>
              <a:t>QNX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785175" y="4793352"/>
            <a:ext cx="965200" cy="659765"/>
            <a:chOff x="7785175" y="4793352"/>
            <a:chExt cx="965200" cy="659765"/>
          </a:xfrm>
        </p:grpSpPr>
        <p:sp>
          <p:nvSpPr>
            <p:cNvPr id="24" name="object 24" descr=""/>
            <p:cNvSpPr/>
            <p:nvPr/>
          </p:nvSpPr>
          <p:spPr>
            <a:xfrm>
              <a:off x="7785176" y="4793352"/>
              <a:ext cx="965200" cy="659765"/>
            </a:xfrm>
            <a:custGeom>
              <a:avLst/>
              <a:gdLst/>
              <a:ahLst/>
              <a:cxnLst/>
              <a:rect l="l" t="t" r="r" b="b"/>
              <a:pathLst>
                <a:path w="965200" h="659764">
                  <a:moveTo>
                    <a:pt x="909295" y="659487"/>
                  </a:moveTo>
                  <a:lnTo>
                    <a:pt x="55808" y="659487"/>
                  </a:lnTo>
                  <a:lnTo>
                    <a:pt x="47600" y="657855"/>
                  </a:lnTo>
                  <a:lnTo>
                    <a:pt x="12811" y="634609"/>
                  </a:lnTo>
                  <a:lnTo>
                    <a:pt x="0" y="60367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909295" y="0"/>
                  </a:lnTo>
                  <a:lnTo>
                    <a:pt x="952292" y="24877"/>
                  </a:lnTo>
                  <a:lnTo>
                    <a:pt x="965104" y="55808"/>
                  </a:lnTo>
                  <a:lnTo>
                    <a:pt x="965104" y="603679"/>
                  </a:lnTo>
                  <a:lnTo>
                    <a:pt x="940226" y="646676"/>
                  </a:lnTo>
                  <a:lnTo>
                    <a:pt x="909295" y="65948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785175" y="4793352"/>
              <a:ext cx="965200" cy="659765"/>
            </a:xfrm>
            <a:custGeom>
              <a:avLst/>
              <a:gdLst/>
              <a:ahLst/>
              <a:cxnLst/>
              <a:rect l="l" t="t" r="r" b="b"/>
              <a:pathLst>
                <a:path w="965200" h="659764">
                  <a:moveTo>
                    <a:pt x="909295" y="659487"/>
                  </a:moveTo>
                  <a:lnTo>
                    <a:pt x="55808" y="659487"/>
                  </a:lnTo>
                  <a:lnTo>
                    <a:pt x="47600" y="657855"/>
                  </a:lnTo>
                  <a:lnTo>
                    <a:pt x="12811" y="634609"/>
                  </a:lnTo>
                  <a:lnTo>
                    <a:pt x="0" y="60367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909295" y="0"/>
                  </a:lnTo>
                  <a:lnTo>
                    <a:pt x="917503" y="1632"/>
                  </a:lnTo>
                  <a:lnTo>
                    <a:pt x="932977" y="8042"/>
                  </a:lnTo>
                  <a:lnTo>
                    <a:pt x="60642" y="8042"/>
                  </a:lnTo>
                  <a:lnTo>
                    <a:pt x="56981" y="8402"/>
                  </a:lnTo>
                  <a:lnTo>
                    <a:pt x="21917" y="27144"/>
                  </a:lnTo>
                  <a:lnTo>
                    <a:pt x="8041" y="60643"/>
                  </a:lnTo>
                  <a:lnTo>
                    <a:pt x="8041" y="598843"/>
                  </a:lnTo>
                  <a:lnTo>
                    <a:pt x="27145" y="637569"/>
                  </a:lnTo>
                  <a:lnTo>
                    <a:pt x="59428" y="651325"/>
                  </a:lnTo>
                  <a:lnTo>
                    <a:pt x="933268" y="651325"/>
                  </a:lnTo>
                  <a:lnTo>
                    <a:pt x="917503" y="657855"/>
                  </a:lnTo>
                  <a:lnTo>
                    <a:pt x="909295" y="659487"/>
                  </a:lnTo>
                  <a:close/>
                </a:path>
                <a:path w="965200" h="659764">
                  <a:moveTo>
                    <a:pt x="933268" y="651325"/>
                  </a:moveTo>
                  <a:lnTo>
                    <a:pt x="905674" y="651325"/>
                  </a:lnTo>
                  <a:lnTo>
                    <a:pt x="908121" y="651083"/>
                  </a:lnTo>
                  <a:lnTo>
                    <a:pt x="915372" y="649641"/>
                  </a:lnTo>
                  <a:lnTo>
                    <a:pt x="949625" y="623350"/>
                  </a:lnTo>
                  <a:lnTo>
                    <a:pt x="957060" y="598843"/>
                  </a:lnTo>
                  <a:lnTo>
                    <a:pt x="957060" y="60643"/>
                  </a:lnTo>
                  <a:lnTo>
                    <a:pt x="937956" y="21916"/>
                  </a:lnTo>
                  <a:lnTo>
                    <a:pt x="904460" y="8042"/>
                  </a:lnTo>
                  <a:lnTo>
                    <a:pt x="933088" y="8042"/>
                  </a:lnTo>
                  <a:lnTo>
                    <a:pt x="963471" y="47600"/>
                  </a:lnTo>
                  <a:lnTo>
                    <a:pt x="965104" y="55808"/>
                  </a:lnTo>
                  <a:lnTo>
                    <a:pt x="965104" y="603679"/>
                  </a:lnTo>
                  <a:lnTo>
                    <a:pt x="963471" y="611886"/>
                  </a:lnTo>
                  <a:lnTo>
                    <a:pt x="956941" y="627652"/>
                  </a:lnTo>
                  <a:lnTo>
                    <a:pt x="952292" y="634609"/>
                  </a:lnTo>
                  <a:lnTo>
                    <a:pt x="940226" y="646676"/>
                  </a:lnTo>
                  <a:lnTo>
                    <a:pt x="933268" y="65132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8023553" y="4914631"/>
            <a:ext cx="488315" cy="4318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100" spc="105">
                <a:solidFill>
                  <a:srgbClr val="FFFFFF"/>
                </a:solidFill>
                <a:latin typeface="Trebuchet MS"/>
                <a:cs typeface="Trebuchet MS"/>
              </a:rPr>
              <a:t>L4</a:t>
            </a:r>
            <a:r>
              <a:rPr dirty="0" sz="1250" spc="-85">
                <a:solidFill>
                  <a:srgbClr val="FFFFFF"/>
                </a:solidFill>
                <a:latin typeface="SimSun"/>
                <a:cs typeface="SimSun"/>
              </a:rPr>
              <a:t>家族</a:t>
            </a:r>
            <a:endParaRPr sz="12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850">
                <a:solidFill>
                  <a:srgbClr val="D0D5DA"/>
                </a:solidFill>
                <a:latin typeface="Trebuchet MS"/>
                <a:cs typeface="Trebuchet MS"/>
              </a:rPr>
              <a:t>(</a:t>
            </a:r>
            <a:r>
              <a:rPr dirty="0" sz="1000" spc="-120">
                <a:solidFill>
                  <a:srgbClr val="D0D5DA"/>
                </a:solidFill>
                <a:latin typeface="SimSun"/>
                <a:cs typeface="SimSun"/>
              </a:rPr>
              <a:t>如</a:t>
            </a:r>
            <a:r>
              <a:rPr dirty="0" sz="850" spc="70">
                <a:solidFill>
                  <a:srgbClr val="D0D5DA"/>
                </a:solidFill>
                <a:latin typeface="Trebuchet MS"/>
                <a:cs typeface="Trebuchet MS"/>
              </a:rPr>
              <a:t>seL4)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9007641" y="4793352"/>
            <a:ext cx="965200" cy="659765"/>
            <a:chOff x="9007641" y="4793352"/>
            <a:chExt cx="965200" cy="659765"/>
          </a:xfrm>
        </p:grpSpPr>
        <p:sp>
          <p:nvSpPr>
            <p:cNvPr id="28" name="object 28" descr=""/>
            <p:cNvSpPr/>
            <p:nvPr/>
          </p:nvSpPr>
          <p:spPr>
            <a:xfrm>
              <a:off x="9007641" y="4793352"/>
              <a:ext cx="965200" cy="659765"/>
            </a:xfrm>
            <a:custGeom>
              <a:avLst/>
              <a:gdLst/>
              <a:ahLst/>
              <a:cxnLst/>
              <a:rect l="l" t="t" r="r" b="b"/>
              <a:pathLst>
                <a:path w="965200" h="659764">
                  <a:moveTo>
                    <a:pt x="909295" y="659487"/>
                  </a:moveTo>
                  <a:lnTo>
                    <a:pt x="55808" y="659487"/>
                  </a:lnTo>
                  <a:lnTo>
                    <a:pt x="47600" y="657855"/>
                  </a:lnTo>
                  <a:lnTo>
                    <a:pt x="12811" y="634609"/>
                  </a:lnTo>
                  <a:lnTo>
                    <a:pt x="0" y="60367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909295" y="0"/>
                  </a:lnTo>
                  <a:lnTo>
                    <a:pt x="952292" y="24877"/>
                  </a:lnTo>
                  <a:lnTo>
                    <a:pt x="965104" y="55808"/>
                  </a:lnTo>
                  <a:lnTo>
                    <a:pt x="965104" y="603679"/>
                  </a:lnTo>
                  <a:lnTo>
                    <a:pt x="940226" y="646676"/>
                  </a:lnTo>
                  <a:lnTo>
                    <a:pt x="909295" y="65948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007641" y="4793352"/>
              <a:ext cx="965200" cy="659765"/>
            </a:xfrm>
            <a:custGeom>
              <a:avLst/>
              <a:gdLst/>
              <a:ahLst/>
              <a:cxnLst/>
              <a:rect l="l" t="t" r="r" b="b"/>
              <a:pathLst>
                <a:path w="965200" h="659764">
                  <a:moveTo>
                    <a:pt x="909295" y="659487"/>
                  </a:moveTo>
                  <a:lnTo>
                    <a:pt x="55808" y="659487"/>
                  </a:lnTo>
                  <a:lnTo>
                    <a:pt x="47600" y="657855"/>
                  </a:lnTo>
                  <a:lnTo>
                    <a:pt x="12811" y="634609"/>
                  </a:lnTo>
                  <a:lnTo>
                    <a:pt x="0" y="60367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909295" y="0"/>
                  </a:lnTo>
                  <a:lnTo>
                    <a:pt x="917503" y="1632"/>
                  </a:lnTo>
                  <a:lnTo>
                    <a:pt x="932977" y="8042"/>
                  </a:lnTo>
                  <a:lnTo>
                    <a:pt x="60642" y="8042"/>
                  </a:lnTo>
                  <a:lnTo>
                    <a:pt x="56981" y="8402"/>
                  </a:lnTo>
                  <a:lnTo>
                    <a:pt x="21916" y="27144"/>
                  </a:lnTo>
                  <a:lnTo>
                    <a:pt x="8041" y="60643"/>
                  </a:lnTo>
                  <a:lnTo>
                    <a:pt x="8041" y="598843"/>
                  </a:lnTo>
                  <a:lnTo>
                    <a:pt x="27144" y="637569"/>
                  </a:lnTo>
                  <a:lnTo>
                    <a:pt x="59428" y="651325"/>
                  </a:lnTo>
                  <a:lnTo>
                    <a:pt x="933268" y="651325"/>
                  </a:lnTo>
                  <a:lnTo>
                    <a:pt x="917503" y="657855"/>
                  </a:lnTo>
                  <a:lnTo>
                    <a:pt x="909295" y="659487"/>
                  </a:lnTo>
                  <a:close/>
                </a:path>
                <a:path w="965200" h="659764">
                  <a:moveTo>
                    <a:pt x="933268" y="651325"/>
                  </a:moveTo>
                  <a:lnTo>
                    <a:pt x="905673" y="651325"/>
                  </a:lnTo>
                  <a:lnTo>
                    <a:pt x="908120" y="651083"/>
                  </a:lnTo>
                  <a:lnTo>
                    <a:pt x="915371" y="649641"/>
                  </a:lnTo>
                  <a:lnTo>
                    <a:pt x="949625" y="623350"/>
                  </a:lnTo>
                  <a:lnTo>
                    <a:pt x="957060" y="598843"/>
                  </a:lnTo>
                  <a:lnTo>
                    <a:pt x="957060" y="60643"/>
                  </a:lnTo>
                  <a:lnTo>
                    <a:pt x="937957" y="21916"/>
                  </a:lnTo>
                  <a:lnTo>
                    <a:pt x="904459" y="8042"/>
                  </a:lnTo>
                  <a:lnTo>
                    <a:pt x="933088" y="8042"/>
                  </a:lnTo>
                  <a:lnTo>
                    <a:pt x="963471" y="47600"/>
                  </a:lnTo>
                  <a:lnTo>
                    <a:pt x="965104" y="55808"/>
                  </a:lnTo>
                  <a:lnTo>
                    <a:pt x="965104" y="603679"/>
                  </a:lnTo>
                  <a:lnTo>
                    <a:pt x="963471" y="611886"/>
                  </a:lnTo>
                  <a:lnTo>
                    <a:pt x="956941" y="627652"/>
                  </a:lnTo>
                  <a:lnTo>
                    <a:pt x="952292" y="634609"/>
                  </a:lnTo>
                  <a:lnTo>
                    <a:pt x="940226" y="646676"/>
                  </a:lnTo>
                  <a:lnTo>
                    <a:pt x="933268" y="651325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9140210" y="4946810"/>
            <a:ext cx="700405" cy="222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早期</a:t>
            </a:r>
            <a:r>
              <a:rPr dirty="0" sz="1100" spc="110">
                <a:solidFill>
                  <a:srgbClr val="FFFFFF"/>
                </a:solidFill>
                <a:latin typeface="Trebuchet MS"/>
                <a:cs typeface="Trebuchet MS"/>
              </a:rPr>
              <a:t>Mach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128413"/>
            <a:ext cx="10294447" cy="64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294447" cy="61927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682" y="186304"/>
            <a:ext cx="2390140" cy="5683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550" spc="-484">
                <a:latin typeface="SimSun"/>
                <a:cs typeface="SimSun"/>
              </a:rPr>
              <a:t>混合内核架构</a:t>
            </a:r>
            <a:endParaRPr sz="3550">
              <a:latin typeface="SimSun"/>
              <a:cs typeface="SimSu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0696575" cy="6595109"/>
            <a:chOff x="0" y="0"/>
            <a:chExt cx="10696575" cy="6595109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3812" y="0"/>
              <a:ext cx="2412761" cy="160850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584246"/>
              <a:ext cx="1608507" cy="201063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21701" y="900764"/>
              <a:ext cx="4632960" cy="1560830"/>
            </a:xfrm>
            <a:custGeom>
              <a:avLst/>
              <a:gdLst/>
              <a:ahLst/>
              <a:cxnLst/>
              <a:rect l="l" t="t" r="r" b="b"/>
              <a:pathLst>
                <a:path w="4632960" h="1560830">
                  <a:moveTo>
                    <a:pt x="4576692" y="1560252"/>
                  </a:moveTo>
                  <a:lnTo>
                    <a:pt x="55808" y="1560252"/>
                  </a:lnTo>
                  <a:lnTo>
                    <a:pt x="47600" y="1558619"/>
                  </a:lnTo>
                  <a:lnTo>
                    <a:pt x="12811" y="1535374"/>
                  </a:lnTo>
                  <a:lnTo>
                    <a:pt x="0" y="1504443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2" y="0"/>
                  </a:lnTo>
                  <a:lnTo>
                    <a:pt x="4619688" y="24877"/>
                  </a:lnTo>
                  <a:lnTo>
                    <a:pt x="4632500" y="55808"/>
                  </a:lnTo>
                  <a:lnTo>
                    <a:pt x="4632500" y="1504443"/>
                  </a:lnTo>
                  <a:lnTo>
                    <a:pt x="4607622" y="1547440"/>
                  </a:lnTo>
                  <a:lnTo>
                    <a:pt x="4576692" y="1560252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1701" y="900764"/>
              <a:ext cx="4632960" cy="1560830"/>
            </a:xfrm>
            <a:custGeom>
              <a:avLst/>
              <a:gdLst/>
              <a:ahLst/>
              <a:cxnLst/>
              <a:rect l="l" t="t" r="r" b="b"/>
              <a:pathLst>
                <a:path w="4632960" h="1560830">
                  <a:moveTo>
                    <a:pt x="4576692" y="1560252"/>
                  </a:moveTo>
                  <a:lnTo>
                    <a:pt x="55808" y="1560252"/>
                  </a:lnTo>
                  <a:lnTo>
                    <a:pt x="47600" y="1558619"/>
                  </a:lnTo>
                  <a:lnTo>
                    <a:pt x="12811" y="1535374"/>
                  </a:lnTo>
                  <a:lnTo>
                    <a:pt x="0" y="1504443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2" y="0"/>
                  </a:lnTo>
                  <a:lnTo>
                    <a:pt x="4584899" y="1632"/>
                  </a:lnTo>
                  <a:lnTo>
                    <a:pt x="4600374" y="8042"/>
                  </a:lnTo>
                  <a:lnTo>
                    <a:pt x="60643" y="8042"/>
                  </a:lnTo>
                  <a:lnTo>
                    <a:pt x="56982" y="8403"/>
                  </a:lnTo>
                  <a:lnTo>
                    <a:pt x="21917" y="27145"/>
                  </a:lnTo>
                  <a:lnTo>
                    <a:pt x="8042" y="60643"/>
                  </a:lnTo>
                  <a:lnTo>
                    <a:pt x="8042" y="1499608"/>
                  </a:lnTo>
                  <a:lnTo>
                    <a:pt x="27145" y="1538334"/>
                  </a:lnTo>
                  <a:lnTo>
                    <a:pt x="59423" y="1552089"/>
                  </a:lnTo>
                  <a:lnTo>
                    <a:pt x="4600664" y="1552089"/>
                  </a:lnTo>
                  <a:lnTo>
                    <a:pt x="4584899" y="1558619"/>
                  </a:lnTo>
                  <a:lnTo>
                    <a:pt x="4576692" y="1560252"/>
                  </a:lnTo>
                  <a:close/>
                </a:path>
                <a:path w="4632960" h="1560830">
                  <a:moveTo>
                    <a:pt x="4600664" y="1552089"/>
                  </a:moveTo>
                  <a:lnTo>
                    <a:pt x="4573077" y="1552089"/>
                  </a:lnTo>
                  <a:lnTo>
                    <a:pt x="4575518" y="1551849"/>
                  </a:lnTo>
                  <a:lnTo>
                    <a:pt x="4582768" y="1550406"/>
                  </a:lnTo>
                  <a:lnTo>
                    <a:pt x="4617023" y="1524115"/>
                  </a:lnTo>
                  <a:lnTo>
                    <a:pt x="4624458" y="1499608"/>
                  </a:lnTo>
                  <a:lnTo>
                    <a:pt x="4624458" y="60643"/>
                  </a:lnTo>
                  <a:lnTo>
                    <a:pt x="4605354" y="21917"/>
                  </a:lnTo>
                  <a:lnTo>
                    <a:pt x="4571857" y="8042"/>
                  </a:lnTo>
                  <a:lnTo>
                    <a:pt x="4600484" y="8042"/>
                  </a:lnTo>
                  <a:lnTo>
                    <a:pt x="4630868" y="47600"/>
                  </a:lnTo>
                  <a:lnTo>
                    <a:pt x="4632500" y="55808"/>
                  </a:lnTo>
                  <a:lnTo>
                    <a:pt x="4632500" y="1504443"/>
                  </a:lnTo>
                  <a:lnTo>
                    <a:pt x="4630868" y="1512651"/>
                  </a:lnTo>
                  <a:lnTo>
                    <a:pt x="4624337" y="1528416"/>
                  </a:lnTo>
                  <a:lnTo>
                    <a:pt x="4619688" y="1535374"/>
                  </a:lnTo>
                  <a:lnTo>
                    <a:pt x="4607622" y="1547440"/>
                  </a:lnTo>
                  <a:lnTo>
                    <a:pt x="4600664" y="155208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74405" y="912156"/>
            <a:ext cx="4127500" cy="136144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750" spc="-200">
                <a:solidFill>
                  <a:srgbClr val="FFFFFF"/>
                </a:solidFill>
                <a:latin typeface="SimSun"/>
                <a:cs typeface="SimSun"/>
              </a:rPr>
              <a:t>设计思路</a:t>
            </a:r>
            <a:endParaRPr sz="1750">
              <a:latin typeface="SimSun"/>
              <a:cs typeface="SimSun"/>
            </a:endParaRPr>
          </a:p>
          <a:p>
            <a:pPr algn="just" marL="205104" marR="5080">
              <a:lnSpc>
                <a:spcPct val="118200"/>
              </a:lnSpc>
              <a:spcBef>
                <a:spcPts val="405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混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内核是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⼀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种试图融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宏内核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微内核优点的折衷设计。其结构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类似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于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微内核，将许多服务移出内核，但在实现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上⼜</a:t>
            </a:r>
            <a:r>
              <a:rPr dirty="0" sz="1250" spc="-80">
                <a:solidFill>
                  <a:srgbClr val="FFFFFF"/>
                </a:solidFill>
                <a:latin typeface="SimSun"/>
                <a:cs typeface="SimSun"/>
              </a:rPr>
              <a:t>允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许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⼀些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关键服务（如图形系统、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⽂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件系统）在内核态运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00">
                <a:solidFill>
                  <a:srgbClr val="FFFFFF"/>
                </a:solidFill>
                <a:latin typeface="SimSun"/>
                <a:cs typeface="SimSun"/>
              </a:rPr>
              <a:t>，以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避免微内核架构带来的性能瓶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颈</a:t>
            </a:r>
            <a:r>
              <a:rPr dirty="0" sz="1250" spc="-5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21701" y="2686207"/>
            <a:ext cx="4632960" cy="1335405"/>
            <a:chOff x="321701" y="2686207"/>
            <a:chExt cx="4632960" cy="1335405"/>
          </a:xfrm>
        </p:grpSpPr>
        <p:sp>
          <p:nvSpPr>
            <p:cNvPr id="11" name="object 11" descr=""/>
            <p:cNvSpPr/>
            <p:nvPr/>
          </p:nvSpPr>
          <p:spPr>
            <a:xfrm>
              <a:off x="321701" y="2686207"/>
              <a:ext cx="4632960" cy="1335405"/>
            </a:xfrm>
            <a:custGeom>
              <a:avLst/>
              <a:gdLst/>
              <a:ahLst/>
              <a:cxnLst/>
              <a:rect l="l" t="t" r="r" b="b"/>
              <a:pathLst>
                <a:path w="4632960" h="1335404">
                  <a:moveTo>
                    <a:pt x="4576692" y="1335060"/>
                  </a:moveTo>
                  <a:lnTo>
                    <a:pt x="55808" y="1335060"/>
                  </a:lnTo>
                  <a:lnTo>
                    <a:pt x="47600" y="1333428"/>
                  </a:lnTo>
                  <a:lnTo>
                    <a:pt x="12811" y="1310183"/>
                  </a:lnTo>
                  <a:lnTo>
                    <a:pt x="0" y="1279252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2" y="0"/>
                  </a:lnTo>
                  <a:lnTo>
                    <a:pt x="4619688" y="24877"/>
                  </a:lnTo>
                  <a:lnTo>
                    <a:pt x="4632500" y="55808"/>
                  </a:lnTo>
                  <a:lnTo>
                    <a:pt x="4632500" y="1279252"/>
                  </a:lnTo>
                  <a:lnTo>
                    <a:pt x="4607622" y="1322249"/>
                  </a:lnTo>
                  <a:lnTo>
                    <a:pt x="4576692" y="1335060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1701" y="2686207"/>
              <a:ext cx="4632960" cy="1335405"/>
            </a:xfrm>
            <a:custGeom>
              <a:avLst/>
              <a:gdLst/>
              <a:ahLst/>
              <a:cxnLst/>
              <a:rect l="l" t="t" r="r" b="b"/>
              <a:pathLst>
                <a:path w="4632960" h="1335404">
                  <a:moveTo>
                    <a:pt x="4576692" y="1335060"/>
                  </a:moveTo>
                  <a:lnTo>
                    <a:pt x="55808" y="1335060"/>
                  </a:lnTo>
                  <a:lnTo>
                    <a:pt x="47600" y="1333428"/>
                  </a:lnTo>
                  <a:lnTo>
                    <a:pt x="12811" y="1310183"/>
                  </a:lnTo>
                  <a:lnTo>
                    <a:pt x="0" y="1279252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2" y="0"/>
                  </a:lnTo>
                  <a:lnTo>
                    <a:pt x="4584899" y="1632"/>
                  </a:lnTo>
                  <a:lnTo>
                    <a:pt x="4600374" y="8042"/>
                  </a:lnTo>
                  <a:lnTo>
                    <a:pt x="60643" y="8042"/>
                  </a:lnTo>
                  <a:lnTo>
                    <a:pt x="56982" y="8402"/>
                  </a:lnTo>
                  <a:lnTo>
                    <a:pt x="21917" y="27144"/>
                  </a:lnTo>
                  <a:lnTo>
                    <a:pt x="8042" y="60643"/>
                  </a:lnTo>
                  <a:lnTo>
                    <a:pt x="8042" y="1274417"/>
                  </a:lnTo>
                  <a:lnTo>
                    <a:pt x="27145" y="1313142"/>
                  </a:lnTo>
                  <a:lnTo>
                    <a:pt x="59424" y="1326898"/>
                  </a:lnTo>
                  <a:lnTo>
                    <a:pt x="4600664" y="1326898"/>
                  </a:lnTo>
                  <a:lnTo>
                    <a:pt x="4584899" y="1333428"/>
                  </a:lnTo>
                  <a:lnTo>
                    <a:pt x="4576692" y="1335060"/>
                  </a:lnTo>
                  <a:close/>
                </a:path>
                <a:path w="4632960" h="1335404">
                  <a:moveTo>
                    <a:pt x="4600664" y="1326898"/>
                  </a:moveTo>
                  <a:lnTo>
                    <a:pt x="4573076" y="1326898"/>
                  </a:lnTo>
                  <a:lnTo>
                    <a:pt x="4575518" y="1326657"/>
                  </a:lnTo>
                  <a:lnTo>
                    <a:pt x="4582768" y="1325214"/>
                  </a:lnTo>
                  <a:lnTo>
                    <a:pt x="4617023" y="1298923"/>
                  </a:lnTo>
                  <a:lnTo>
                    <a:pt x="4624458" y="1274417"/>
                  </a:lnTo>
                  <a:lnTo>
                    <a:pt x="4624458" y="60643"/>
                  </a:lnTo>
                  <a:lnTo>
                    <a:pt x="4605354" y="21917"/>
                  </a:lnTo>
                  <a:lnTo>
                    <a:pt x="4571857" y="8042"/>
                  </a:lnTo>
                  <a:lnTo>
                    <a:pt x="4600484" y="8042"/>
                  </a:lnTo>
                  <a:lnTo>
                    <a:pt x="4630868" y="47600"/>
                  </a:lnTo>
                  <a:lnTo>
                    <a:pt x="4632500" y="55808"/>
                  </a:lnTo>
                  <a:lnTo>
                    <a:pt x="4632500" y="1279252"/>
                  </a:lnTo>
                  <a:lnTo>
                    <a:pt x="4630868" y="1287459"/>
                  </a:lnTo>
                  <a:lnTo>
                    <a:pt x="4624337" y="1303225"/>
                  </a:lnTo>
                  <a:lnTo>
                    <a:pt x="4619688" y="1310183"/>
                  </a:lnTo>
                  <a:lnTo>
                    <a:pt x="4607622" y="1322249"/>
                  </a:lnTo>
                  <a:lnTo>
                    <a:pt x="4600664" y="1326898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74405" y="2809201"/>
            <a:ext cx="797560" cy="2971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245">
                <a:solidFill>
                  <a:srgbClr val="FFFFFF"/>
                </a:solidFill>
                <a:latin typeface="Microsoft JhengHei"/>
                <a:cs typeface="Microsoft JhengHei"/>
              </a:rPr>
              <a:t>⼯</a:t>
            </a:r>
            <a:r>
              <a:rPr dirty="0" sz="1750" spc="-215">
                <a:solidFill>
                  <a:srgbClr val="FFFFFF"/>
                </a:solidFill>
                <a:latin typeface="SimSun"/>
                <a:cs typeface="SimSun"/>
              </a:rPr>
              <a:t>作原理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67426" y="3132478"/>
            <a:ext cx="3934460" cy="7010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8200"/>
              </a:lnSpc>
              <a:spcBef>
                <a:spcPts val="90"/>
              </a:spcBef>
            </a:pP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混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内核保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留了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微内核的消息传递等基本机制，但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为了</a:t>
            </a:r>
            <a:r>
              <a:rPr dirty="0" sz="1250" spc="-110">
                <a:solidFill>
                  <a:srgbClr val="FFFFFF"/>
                </a:solidFill>
                <a:latin typeface="SimSun"/>
                <a:cs typeface="SimSun"/>
              </a:rPr>
              <a:t>性能，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将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⼀些原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本应在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⽤⼾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态运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的服务模块重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新放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回内核空间。这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种设计试图在性能和模块化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之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间找到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250" spc="-105">
                <a:solidFill>
                  <a:srgbClr val="FFFFFF"/>
                </a:solidFill>
                <a:latin typeface="SimSun"/>
                <a:cs typeface="SimSun"/>
              </a:rPr>
              <a:t>平衡点。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21701" y="4246459"/>
            <a:ext cx="4632960" cy="1624965"/>
            <a:chOff x="321701" y="4246459"/>
            <a:chExt cx="4632960" cy="1624965"/>
          </a:xfrm>
        </p:grpSpPr>
        <p:sp>
          <p:nvSpPr>
            <p:cNvPr id="16" name="object 16" descr=""/>
            <p:cNvSpPr/>
            <p:nvPr/>
          </p:nvSpPr>
          <p:spPr>
            <a:xfrm>
              <a:off x="321701" y="4246459"/>
              <a:ext cx="4632960" cy="1624965"/>
            </a:xfrm>
            <a:custGeom>
              <a:avLst/>
              <a:gdLst/>
              <a:ahLst/>
              <a:cxnLst/>
              <a:rect l="l" t="t" r="r" b="b"/>
              <a:pathLst>
                <a:path w="4632960" h="1624964">
                  <a:moveTo>
                    <a:pt x="4576692" y="1624592"/>
                  </a:moveTo>
                  <a:lnTo>
                    <a:pt x="55808" y="1624592"/>
                  </a:lnTo>
                  <a:lnTo>
                    <a:pt x="47600" y="1622959"/>
                  </a:lnTo>
                  <a:lnTo>
                    <a:pt x="12811" y="1599714"/>
                  </a:lnTo>
                  <a:lnTo>
                    <a:pt x="0" y="1568784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2" y="0"/>
                  </a:lnTo>
                  <a:lnTo>
                    <a:pt x="4619688" y="24877"/>
                  </a:lnTo>
                  <a:lnTo>
                    <a:pt x="4632500" y="55808"/>
                  </a:lnTo>
                  <a:lnTo>
                    <a:pt x="4632500" y="1568784"/>
                  </a:lnTo>
                  <a:lnTo>
                    <a:pt x="4607622" y="1611780"/>
                  </a:lnTo>
                  <a:lnTo>
                    <a:pt x="4576692" y="1624592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1701" y="4246459"/>
              <a:ext cx="4632960" cy="1624965"/>
            </a:xfrm>
            <a:custGeom>
              <a:avLst/>
              <a:gdLst/>
              <a:ahLst/>
              <a:cxnLst/>
              <a:rect l="l" t="t" r="r" b="b"/>
              <a:pathLst>
                <a:path w="4632960" h="1624964">
                  <a:moveTo>
                    <a:pt x="4576692" y="1624592"/>
                  </a:moveTo>
                  <a:lnTo>
                    <a:pt x="55808" y="1624592"/>
                  </a:lnTo>
                  <a:lnTo>
                    <a:pt x="47600" y="1622959"/>
                  </a:lnTo>
                  <a:lnTo>
                    <a:pt x="12811" y="1599714"/>
                  </a:lnTo>
                  <a:lnTo>
                    <a:pt x="0" y="1568784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2" y="0"/>
                  </a:lnTo>
                  <a:lnTo>
                    <a:pt x="4584899" y="1632"/>
                  </a:lnTo>
                  <a:lnTo>
                    <a:pt x="4600374" y="8042"/>
                  </a:lnTo>
                  <a:lnTo>
                    <a:pt x="60643" y="8042"/>
                  </a:lnTo>
                  <a:lnTo>
                    <a:pt x="56982" y="8402"/>
                  </a:lnTo>
                  <a:lnTo>
                    <a:pt x="21917" y="27144"/>
                  </a:lnTo>
                  <a:lnTo>
                    <a:pt x="8042" y="60643"/>
                  </a:lnTo>
                  <a:lnTo>
                    <a:pt x="8042" y="1563947"/>
                  </a:lnTo>
                  <a:lnTo>
                    <a:pt x="27145" y="1602673"/>
                  </a:lnTo>
                  <a:lnTo>
                    <a:pt x="59426" y="1616429"/>
                  </a:lnTo>
                  <a:lnTo>
                    <a:pt x="4600664" y="1616429"/>
                  </a:lnTo>
                  <a:lnTo>
                    <a:pt x="4584899" y="1622959"/>
                  </a:lnTo>
                  <a:lnTo>
                    <a:pt x="4576692" y="1624592"/>
                  </a:lnTo>
                  <a:close/>
                </a:path>
                <a:path w="4632960" h="1624964">
                  <a:moveTo>
                    <a:pt x="4600664" y="1616429"/>
                  </a:moveTo>
                  <a:lnTo>
                    <a:pt x="4573073" y="1616429"/>
                  </a:lnTo>
                  <a:lnTo>
                    <a:pt x="4575518" y="1616188"/>
                  </a:lnTo>
                  <a:lnTo>
                    <a:pt x="4582769" y="1614745"/>
                  </a:lnTo>
                  <a:lnTo>
                    <a:pt x="4617023" y="1588454"/>
                  </a:lnTo>
                  <a:lnTo>
                    <a:pt x="4624458" y="1563947"/>
                  </a:lnTo>
                  <a:lnTo>
                    <a:pt x="4624458" y="60643"/>
                  </a:lnTo>
                  <a:lnTo>
                    <a:pt x="4605354" y="21917"/>
                  </a:lnTo>
                  <a:lnTo>
                    <a:pt x="4571857" y="8042"/>
                  </a:lnTo>
                  <a:lnTo>
                    <a:pt x="4600484" y="8042"/>
                  </a:lnTo>
                  <a:lnTo>
                    <a:pt x="4630868" y="47600"/>
                  </a:lnTo>
                  <a:lnTo>
                    <a:pt x="4632500" y="55808"/>
                  </a:lnTo>
                  <a:lnTo>
                    <a:pt x="4632500" y="1568784"/>
                  </a:lnTo>
                  <a:lnTo>
                    <a:pt x="4630868" y="1576991"/>
                  </a:lnTo>
                  <a:lnTo>
                    <a:pt x="4624337" y="1592756"/>
                  </a:lnTo>
                  <a:lnTo>
                    <a:pt x="4619688" y="1599714"/>
                  </a:lnTo>
                  <a:lnTo>
                    <a:pt x="4607622" y="1611780"/>
                  </a:lnTo>
                  <a:lnTo>
                    <a:pt x="4600664" y="161642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574405" y="4269957"/>
            <a:ext cx="4184015" cy="89916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750" spc="-200">
                <a:solidFill>
                  <a:srgbClr val="FFFFFF"/>
                </a:solidFill>
                <a:latin typeface="SimSun"/>
                <a:cs typeface="SimSun"/>
              </a:rPr>
              <a:t>典型代表</a:t>
            </a:r>
            <a:endParaRPr sz="1750">
              <a:latin typeface="SimSun"/>
              <a:cs typeface="SimSun"/>
            </a:endParaRPr>
          </a:p>
          <a:p>
            <a:pPr marL="269875" marR="5080">
              <a:lnSpc>
                <a:spcPct val="116900"/>
              </a:lnSpc>
              <a:spcBef>
                <a:spcPts val="365"/>
              </a:spcBef>
            </a:pPr>
            <a:r>
              <a:rPr dirty="0" sz="1100" spc="175" b="1">
                <a:solidFill>
                  <a:srgbClr val="FFFFFF"/>
                </a:solidFill>
                <a:latin typeface="Trebuchet MS"/>
                <a:cs typeface="Trebuchet MS"/>
              </a:rPr>
              <a:t>Windows</a:t>
            </a:r>
            <a:r>
              <a:rPr dirty="0" sz="1100" spc="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155" b="1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dirty="0" sz="1300" spc="-175">
                <a:solidFill>
                  <a:srgbClr val="FFFFFF"/>
                </a:solidFill>
                <a:latin typeface="SimSun"/>
                <a:cs typeface="SimSun"/>
              </a:rPr>
              <a:t>系列：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采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混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内核架构，提供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250" spc="-114">
                <a:solidFill>
                  <a:srgbClr val="FFFFFF"/>
                </a:solidFill>
                <a:latin typeface="SimSun"/>
                <a:cs typeface="SimSun"/>
              </a:rPr>
              <a:t>良好的性能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和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可</a:t>
            </a:r>
            <a:r>
              <a:rPr dirty="0" sz="1250" spc="-105">
                <a:solidFill>
                  <a:srgbClr val="FFFFFF"/>
                </a:solidFill>
                <a:latin typeface="SimSun"/>
                <a:cs typeface="SimSun"/>
              </a:rPr>
              <a:t>扩展性。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31766" y="5201560"/>
            <a:ext cx="3902075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1100" spc="130" b="1">
                <a:solidFill>
                  <a:srgbClr val="FFFFFF"/>
                </a:solidFill>
                <a:latin typeface="Trebuchet MS"/>
                <a:cs typeface="Trebuchet MS"/>
              </a:rPr>
              <a:t>macOS</a:t>
            </a:r>
            <a:r>
              <a:rPr dirty="0" sz="1300" spc="130">
                <a:solidFill>
                  <a:srgbClr val="FFFFFF"/>
                </a:solidFill>
                <a:latin typeface="SimSun"/>
                <a:cs typeface="SimSun"/>
              </a:rPr>
              <a:t>：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其内核</a:t>
            </a:r>
            <a:r>
              <a:rPr dirty="0" sz="1100" spc="140">
                <a:solidFill>
                  <a:srgbClr val="FFFFFF"/>
                </a:solidFill>
                <a:latin typeface="Trebuchet MS"/>
                <a:cs typeface="Trebuchet MS"/>
              </a:rPr>
              <a:t>XNU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基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于</a:t>
            </a:r>
            <a:r>
              <a:rPr dirty="0" sz="1100" spc="130">
                <a:solidFill>
                  <a:srgbClr val="FFFFFF"/>
                </a:solidFill>
                <a:latin typeface="Trebuchet MS"/>
                <a:cs typeface="Trebuchet MS"/>
              </a:rPr>
              <a:t>Mach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微内核和</a:t>
            </a:r>
            <a:r>
              <a:rPr dirty="0" sz="1100" spc="175">
                <a:solidFill>
                  <a:srgbClr val="FFFFFF"/>
                </a:solidFill>
                <a:latin typeface="Trebuchet MS"/>
                <a:cs typeface="Trebuchet MS"/>
              </a:rPr>
              <a:t>BSD</a:t>
            </a:r>
            <a:r>
              <a:rPr dirty="0" sz="1250" spc="-110">
                <a:solidFill>
                  <a:srgbClr val="FFFFFF"/>
                </a:solidFill>
                <a:latin typeface="SimSun"/>
                <a:cs typeface="SimSun"/>
              </a:rPr>
              <a:t>宏内核组件，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是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⼀个成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功的混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250" spc="-110">
                <a:solidFill>
                  <a:srgbClr val="FFFFFF"/>
                </a:solidFill>
                <a:latin typeface="SimSun"/>
                <a:cs typeface="SimSun"/>
              </a:rPr>
              <a:t>内核实践。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5340244" y="900764"/>
            <a:ext cx="4632960" cy="4970780"/>
            <a:chOff x="5340244" y="900764"/>
            <a:chExt cx="4632960" cy="4970780"/>
          </a:xfrm>
        </p:grpSpPr>
        <p:sp>
          <p:nvSpPr>
            <p:cNvPr id="21" name="object 21" descr=""/>
            <p:cNvSpPr/>
            <p:nvPr/>
          </p:nvSpPr>
          <p:spPr>
            <a:xfrm>
              <a:off x="5340244" y="900764"/>
              <a:ext cx="4632960" cy="2059305"/>
            </a:xfrm>
            <a:custGeom>
              <a:avLst/>
              <a:gdLst/>
              <a:ahLst/>
              <a:cxnLst/>
              <a:rect l="l" t="t" r="r" b="b"/>
              <a:pathLst>
                <a:path w="4632959" h="2059305">
                  <a:moveTo>
                    <a:pt x="4576693" y="2058889"/>
                  </a:moveTo>
                  <a:lnTo>
                    <a:pt x="55808" y="2058889"/>
                  </a:lnTo>
                  <a:lnTo>
                    <a:pt x="47600" y="2057256"/>
                  </a:lnTo>
                  <a:lnTo>
                    <a:pt x="12811" y="2034011"/>
                  </a:lnTo>
                  <a:lnTo>
                    <a:pt x="0" y="2003081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3" y="0"/>
                  </a:lnTo>
                  <a:lnTo>
                    <a:pt x="4619689" y="24877"/>
                  </a:lnTo>
                  <a:lnTo>
                    <a:pt x="4632501" y="55808"/>
                  </a:lnTo>
                  <a:lnTo>
                    <a:pt x="4632501" y="2003081"/>
                  </a:lnTo>
                  <a:lnTo>
                    <a:pt x="4607623" y="2046077"/>
                  </a:lnTo>
                  <a:lnTo>
                    <a:pt x="4576693" y="205888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340244" y="900764"/>
              <a:ext cx="4632960" cy="2059305"/>
            </a:xfrm>
            <a:custGeom>
              <a:avLst/>
              <a:gdLst/>
              <a:ahLst/>
              <a:cxnLst/>
              <a:rect l="l" t="t" r="r" b="b"/>
              <a:pathLst>
                <a:path w="4632959" h="2059305">
                  <a:moveTo>
                    <a:pt x="4576693" y="2058889"/>
                  </a:moveTo>
                  <a:lnTo>
                    <a:pt x="55808" y="2058889"/>
                  </a:lnTo>
                  <a:lnTo>
                    <a:pt x="47600" y="2057256"/>
                  </a:lnTo>
                  <a:lnTo>
                    <a:pt x="12811" y="2034011"/>
                  </a:lnTo>
                  <a:lnTo>
                    <a:pt x="0" y="2003081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3" y="0"/>
                  </a:lnTo>
                  <a:lnTo>
                    <a:pt x="4584900" y="1632"/>
                  </a:lnTo>
                  <a:lnTo>
                    <a:pt x="4600375" y="8042"/>
                  </a:lnTo>
                  <a:lnTo>
                    <a:pt x="60643" y="8042"/>
                  </a:lnTo>
                  <a:lnTo>
                    <a:pt x="56982" y="8403"/>
                  </a:lnTo>
                  <a:lnTo>
                    <a:pt x="21917" y="27145"/>
                  </a:lnTo>
                  <a:lnTo>
                    <a:pt x="8041" y="60643"/>
                  </a:lnTo>
                  <a:lnTo>
                    <a:pt x="8041" y="1998245"/>
                  </a:lnTo>
                  <a:lnTo>
                    <a:pt x="27145" y="2036971"/>
                  </a:lnTo>
                  <a:lnTo>
                    <a:pt x="59425" y="2050726"/>
                  </a:lnTo>
                  <a:lnTo>
                    <a:pt x="4600664" y="2050726"/>
                  </a:lnTo>
                  <a:lnTo>
                    <a:pt x="4584899" y="2057256"/>
                  </a:lnTo>
                  <a:lnTo>
                    <a:pt x="4576693" y="2058889"/>
                  </a:lnTo>
                  <a:close/>
                </a:path>
                <a:path w="4632959" h="2059305">
                  <a:moveTo>
                    <a:pt x="4600664" y="2050726"/>
                  </a:moveTo>
                  <a:lnTo>
                    <a:pt x="4573075" y="2050726"/>
                  </a:lnTo>
                  <a:lnTo>
                    <a:pt x="4575517" y="2050486"/>
                  </a:lnTo>
                  <a:lnTo>
                    <a:pt x="4582768" y="2049043"/>
                  </a:lnTo>
                  <a:lnTo>
                    <a:pt x="4617022" y="2022752"/>
                  </a:lnTo>
                  <a:lnTo>
                    <a:pt x="4624457" y="1998245"/>
                  </a:lnTo>
                  <a:lnTo>
                    <a:pt x="4624457" y="60643"/>
                  </a:lnTo>
                  <a:lnTo>
                    <a:pt x="4605354" y="21917"/>
                  </a:lnTo>
                  <a:lnTo>
                    <a:pt x="4571856" y="8042"/>
                  </a:lnTo>
                  <a:lnTo>
                    <a:pt x="4600485" y="8042"/>
                  </a:lnTo>
                  <a:lnTo>
                    <a:pt x="4630868" y="47600"/>
                  </a:lnTo>
                  <a:lnTo>
                    <a:pt x="4632501" y="55808"/>
                  </a:lnTo>
                  <a:lnTo>
                    <a:pt x="4632501" y="2003081"/>
                  </a:lnTo>
                  <a:lnTo>
                    <a:pt x="4630868" y="2011288"/>
                  </a:lnTo>
                  <a:lnTo>
                    <a:pt x="4624338" y="2027053"/>
                  </a:lnTo>
                  <a:lnTo>
                    <a:pt x="4619689" y="2034011"/>
                  </a:lnTo>
                  <a:lnTo>
                    <a:pt x="4607623" y="2046077"/>
                  </a:lnTo>
                  <a:lnTo>
                    <a:pt x="4600664" y="2050726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5861" y="924891"/>
              <a:ext cx="4021268" cy="201063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5340244" y="3088334"/>
              <a:ext cx="4632960" cy="2783205"/>
            </a:xfrm>
            <a:custGeom>
              <a:avLst/>
              <a:gdLst/>
              <a:ahLst/>
              <a:cxnLst/>
              <a:rect l="l" t="t" r="r" b="b"/>
              <a:pathLst>
                <a:path w="4632959" h="2783204">
                  <a:moveTo>
                    <a:pt x="4576693" y="2782717"/>
                  </a:moveTo>
                  <a:lnTo>
                    <a:pt x="55808" y="2782717"/>
                  </a:lnTo>
                  <a:lnTo>
                    <a:pt x="47601" y="2781085"/>
                  </a:lnTo>
                  <a:lnTo>
                    <a:pt x="12811" y="2757839"/>
                  </a:lnTo>
                  <a:lnTo>
                    <a:pt x="0" y="272690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3" y="0"/>
                  </a:lnTo>
                  <a:lnTo>
                    <a:pt x="4619689" y="24877"/>
                  </a:lnTo>
                  <a:lnTo>
                    <a:pt x="4632501" y="55808"/>
                  </a:lnTo>
                  <a:lnTo>
                    <a:pt x="4632501" y="2726909"/>
                  </a:lnTo>
                  <a:lnTo>
                    <a:pt x="4607623" y="2769905"/>
                  </a:lnTo>
                  <a:lnTo>
                    <a:pt x="4576693" y="278271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340244" y="3088334"/>
              <a:ext cx="4632960" cy="2783205"/>
            </a:xfrm>
            <a:custGeom>
              <a:avLst/>
              <a:gdLst/>
              <a:ahLst/>
              <a:cxnLst/>
              <a:rect l="l" t="t" r="r" b="b"/>
              <a:pathLst>
                <a:path w="4632959" h="2783204">
                  <a:moveTo>
                    <a:pt x="4576693" y="2782717"/>
                  </a:moveTo>
                  <a:lnTo>
                    <a:pt x="55808" y="2782717"/>
                  </a:lnTo>
                  <a:lnTo>
                    <a:pt x="47601" y="2781085"/>
                  </a:lnTo>
                  <a:lnTo>
                    <a:pt x="12811" y="2757839"/>
                  </a:lnTo>
                  <a:lnTo>
                    <a:pt x="0" y="2726909"/>
                  </a:lnTo>
                  <a:lnTo>
                    <a:pt x="0" y="55808"/>
                  </a:lnTo>
                  <a:lnTo>
                    <a:pt x="24877" y="12811"/>
                  </a:lnTo>
                  <a:lnTo>
                    <a:pt x="55808" y="0"/>
                  </a:lnTo>
                  <a:lnTo>
                    <a:pt x="4576693" y="0"/>
                  </a:lnTo>
                  <a:lnTo>
                    <a:pt x="4584900" y="1632"/>
                  </a:lnTo>
                  <a:lnTo>
                    <a:pt x="4600375" y="8042"/>
                  </a:lnTo>
                  <a:lnTo>
                    <a:pt x="60643" y="8042"/>
                  </a:lnTo>
                  <a:lnTo>
                    <a:pt x="56982" y="8403"/>
                  </a:lnTo>
                  <a:lnTo>
                    <a:pt x="21917" y="27145"/>
                  </a:lnTo>
                  <a:lnTo>
                    <a:pt x="8041" y="60643"/>
                  </a:lnTo>
                  <a:lnTo>
                    <a:pt x="8041" y="2722073"/>
                  </a:lnTo>
                  <a:lnTo>
                    <a:pt x="27145" y="2760799"/>
                  </a:lnTo>
                  <a:lnTo>
                    <a:pt x="59426" y="2774554"/>
                  </a:lnTo>
                  <a:lnTo>
                    <a:pt x="4600665" y="2774554"/>
                  </a:lnTo>
                  <a:lnTo>
                    <a:pt x="4584900" y="2781085"/>
                  </a:lnTo>
                  <a:lnTo>
                    <a:pt x="4576693" y="2782717"/>
                  </a:lnTo>
                  <a:close/>
                </a:path>
                <a:path w="4632959" h="2783204">
                  <a:moveTo>
                    <a:pt x="4600665" y="2774554"/>
                  </a:moveTo>
                  <a:lnTo>
                    <a:pt x="4573073" y="2774554"/>
                  </a:lnTo>
                  <a:lnTo>
                    <a:pt x="4575517" y="2774313"/>
                  </a:lnTo>
                  <a:lnTo>
                    <a:pt x="4582769" y="2772871"/>
                  </a:lnTo>
                  <a:lnTo>
                    <a:pt x="4617022" y="2746580"/>
                  </a:lnTo>
                  <a:lnTo>
                    <a:pt x="4624457" y="2722073"/>
                  </a:lnTo>
                  <a:lnTo>
                    <a:pt x="4624457" y="60643"/>
                  </a:lnTo>
                  <a:lnTo>
                    <a:pt x="4605354" y="21917"/>
                  </a:lnTo>
                  <a:lnTo>
                    <a:pt x="4571856" y="8042"/>
                  </a:lnTo>
                  <a:lnTo>
                    <a:pt x="4600485" y="8042"/>
                  </a:lnTo>
                  <a:lnTo>
                    <a:pt x="4630868" y="47600"/>
                  </a:lnTo>
                  <a:lnTo>
                    <a:pt x="4632501" y="55808"/>
                  </a:lnTo>
                  <a:lnTo>
                    <a:pt x="4632501" y="2726909"/>
                  </a:lnTo>
                  <a:lnTo>
                    <a:pt x="4630868" y="2735116"/>
                  </a:lnTo>
                  <a:lnTo>
                    <a:pt x="4624338" y="2750881"/>
                  </a:lnTo>
                  <a:lnTo>
                    <a:pt x="4619689" y="2757839"/>
                  </a:lnTo>
                  <a:lnTo>
                    <a:pt x="4607623" y="2769905"/>
                  </a:lnTo>
                  <a:lnTo>
                    <a:pt x="4600665" y="277455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5592948" y="3068938"/>
            <a:ext cx="4191635" cy="97409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750" spc="-150">
                <a:solidFill>
                  <a:srgbClr val="FFFFFF"/>
                </a:solidFill>
                <a:latin typeface="SimSun"/>
                <a:cs typeface="SimSun"/>
              </a:rPr>
              <a:t>优点</a:t>
            </a:r>
            <a:endParaRPr sz="1750">
              <a:latin typeface="SimSun"/>
              <a:cs typeface="SimSun"/>
            </a:endParaRPr>
          </a:p>
          <a:p>
            <a:pPr marL="269875" marR="5080">
              <a:lnSpc>
                <a:spcPct val="116900"/>
              </a:lnSpc>
              <a:spcBef>
                <a:spcPts val="620"/>
              </a:spcBef>
            </a:pPr>
            <a:r>
              <a:rPr dirty="0" sz="1300" spc="-175">
                <a:solidFill>
                  <a:srgbClr val="FFFFFF"/>
                </a:solidFill>
                <a:latin typeface="SimSun"/>
                <a:cs typeface="SimSun"/>
              </a:rPr>
              <a:t>兼顾性能与模块化：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相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⽐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纯粹的微内核，性能更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；相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⽐</a:t>
            </a:r>
            <a:r>
              <a:rPr dirty="0" sz="1250" spc="-85">
                <a:solidFill>
                  <a:srgbClr val="FFFFFF"/>
                </a:solidFill>
                <a:latin typeface="SimSun"/>
                <a:cs typeface="SimSun"/>
              </a:rPr>
              <a:t>宏内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核，结构更清晰，模块化程度更好。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592948" y="4001872"/>
            <a:ext cx="4191635" cy="97409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1750" spc="-150">
                <a:solidFill>
                  <a:srgbClr val="FFFFFF"/>
                </a:solidFill>
                <a:latin typeface="SimSun"/>
                <a:cs typeface="SimSun"/>
              </a:rPr>
              <a:t>缺点</a:t>
            </a:r>
            <a:endParaRPr sz="1750">
              <a:latin typeface="SimSun"/>
              <a:cs typeface="SimSun"/>
            </a:endParaRPr>
          </a:p>
          <a:p>
            <a:pPr marL="269875" marR="5080">
              <a:lnSpc>
                <a:spcPct val="116900"/>
              </a:lnSpc>
              <a:spcBef>
                <a:spcPts val="620"/>
              </a:spcBef>
            </a:pPr>
            <a:r>
              <a:rPr dirty="0" sz="1300" spc="-175">
                <a:solidFill>
                  <a:srgbClr val="FFFFFF"/>
                </a:solidFill>
                <a:latin typeface="SimSun"/>
                <a:cs typeface="SimSun"/>
              </a:rPr>
              <a:t>设计复杂：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既要处理内核态组件的复杂依赖，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⼜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要管理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⽤⼾</a:t>
            </a:r>
            <a:r>
              <a:rPr dirty="0" sz="1250" spc="-60">
                <a:solidFill>
                  <a:srgbClr val="FFFFFF"/>
                </a:solidFill>
                <a:latin typeface="SimSun"/>
                <a:cs typeface="SimSun"/>
              </a:rPr>
              <a:t>态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服务的通信，架构定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义不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如前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两</a:t>
            </a:r>
            <a:r>
              <a:rPr dirty="0" sz="1250" spc="-105">
                <a:solidFill>
                  <a:srgbClr val="FFFFFF"/>
                </a:solidFill>
                <a:latin typeface="SimSun"/>
                <a:cs typeface="SimSun"/>
              </a:rPr>
              <a:t>者清晰。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850309" y="5008540"/>
            <a:ext cx="393446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dirty="0" sz="1300" spc="-175">
                <a:solidFill>
                  <a:srgbClr val="FFFFFF"/>
                </a:solidFill>
                <a:latin typeface="SimSun"/>
                <a:cs typeface="SimSun"/>
              </a:rPr>
              <a:t>继承了部分缺点：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由于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部分服务仍在内核态运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10">
                <a:solidFill>
                  <a:srgbClr val="FFFFFF"/>
                </a:solidFill>
                <a:latin typeface="SimSun"/>
                <a:cs typeface="SimSun"/>
              </a:rPr>
              <a:t>，因此依然存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在宏内核的部分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可</a:t>
            </a:r>
            <a:r>
              <a:rPr dirty="0" sz="1250" spc="-120">
                <a:solidFill>
                  <a:srgbClr val="FFFFFF"/>
                </a:solidFill>
                <a:latin typeface="SimSun"/>
                <a:cs typeface="SimSun"/>
              </a:rPr>
              <a:t>靠性和安全</a:t>
            </a:r>
            <a:r>
              <a:rPr dirty="0" sz="1250" spc="-120">
                <a:solidFill>
                  <a:srgbClr val="FFFFFF"/>
                </a:solidFill>
                <a:latin typeface="Microsoft JhengHei"/>
                <a:cs typeface="Microsoft JhengHei"/>
              </a:rPr>
              <a:t>⻛</a:t>
            </a:r>
            <a:r>
              <a:rPr dirty="0" sz="1250" spc="-85">
                <a:solidFill>
                  <a:srgbClr val="FFFFFF"/>
                </a:solidFill>
                <a:latin typeface="SimSun"/>
                <a:cs typeface="SimSun"/>
              </a:rPr>
              <a:t>险。</a:t>
            </a:r>
            <a:endParaRPr sz="1250">
              <a:latin typeface="SimSun"/>
              <a:cs typeface="SimSun"/>
            </a:endParaRPr>
          </a:p>
        </p:txBody>
      </p:sp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6128413"/>
            <a:ext cx="10294447" cy="64340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9782230" y="5866394"/>
            <a:ext cx="396240" cy="1803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00" spc="114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sz="10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-19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0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" spc="9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363" y="179094"/>
            <a:ext cx="2304415" cy="54927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400" spc="-409">
                <a:latin typeface="SimSun"/>
                <a:cs typeface="SimSun"/>
              </a:rPr>
              <a:t>经典架构对</a:t>
            </a:r>
            <a:r>
              <a:rPr dirty="0" sz="3400" spc="-530">
                <a:latin typeface="Microsoft JhengHei"/>
                <a:cs typeface="Microsoft JhengHei"/>
              </a:rPr>
              <a:t>⽐</a:t>
            </a:r>
            <a:endParaRPr sz="3400">
              <a:latin typeface="Microsoft JhengHei"/>
              <a:cs typeface="Microsoft JhengHe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10045" y="868127"/>
            <a:ext cx="9301480" cy="1891664"/>
            <a:chOff x="310045" y="868127"/>
            <a:chExt cx="9301480" cy="1891664"/>
          </a:xfrm>
        </p:grpSpPr>
        <p:sp>
          <p:nvSpPr>
            <p:cNvPr id="4" name="object 4" descr=""/>
            <p:cNvSpPr/>
            <p:nvPr/>
          </p:nvSpPr>
          <p:spPr>
            <a:xfrm>
              <a:off x="310045" y="868127"/>
              <a:ext cx="9301480" cy="1891664"/>
            </a:xfrm>
            <a:custGeom>
              <a:avLst/>
              <a:gdLst/>
              <a:ahLst/>
              <a:cxnLst/>
              <a:rect l="l" t="t" r="r" b="b"/>
              <a:pathLst>
                <a:path w="9301480" h="1891664">
                  <a:moveTo>
                    <a:pt x="9243431" y="1891278"/>
                  </a:moveTo>
                  <a:lnTo>
                    <a:pt x="57937" y="1891278"/>
                  </a:lnTo>
                  <a:lnTo>
                    <a:pt x="53905" y="1890881"/>
                  </a:lnTo>
                  <a:lnTo>
                    <a:pt x="15283" y="1870236"/>
                  </a:lnTo>
                  <a:lnTo>
                    <a:pt x="0" y="1833340"/>
                  </a:lnTo>
                  <a:lnTo>
                    <a:pt x="0" y="1829269"/>
                  </a:lnTo>
                  <a:lnTo>
                    <a:pt x="0" y="57937"/>
                  </a:lnTo>
                  <a:lnTo>
                    <a:pt x="15283" y="21041"/>
                  </a:lnTo>
                  <a:lnTo>
                    <a:pt x="53905" y="397"/>
                  </a:lnTo>
                  <a:lnTo>
                    <a:pt x="57937" y="0"/>
                  </a:lnTo>
                  <a:lnTo>
                    <a:pt x="9243431" y="0"/>
                  </a:lnTo>
                  <a:lnTo>
                    <a:pt x="9280327" y="15282"/>
                  </a:lnTo>
                  <a:lnTo>
                    <a:pt x="9300971" y="53905"/>
                  </a:lnTo>
                  <a:lnTo>
                    <a:pt x="9301369" y="57937"/>
                  </a:lnTo>
                  <a:lnTo>
                    <a:pt x="9301369" y="1833340"/>
                  </a:lnTo>
                  <a:lnTo>
                    <a:pt x="9286086" y="1870236"/>
                  </a:lnTo>
                  <a:lnTo>
                    <a:pt x="9247463" y="1890881"/>
                  </a:lnTo>
                  <a:lnTo>
                    <a:pt x="9243431" y="1891278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0045" y="868127"/>
              <a:ext cx="9301480" cy="403225"/>
            </a:xfrm>
            <a:custGeom>
              <a:avLst/>
              <a:gdLst/>
              <a:ahLst/>
              <a:cxnLst/>
              <a:rect l="l" t="t" r="r" b="b"/>
              <a:pathLst>
                <a:path w="9301479" h="403225">
                  <a:moveTo>
                    <a:pt x="9301369" y="403059"/>
                  </a:moveTo>
                  <a:lnTo>
                    <a:pt x="0" y="403059"/>
                  </a:lnTo>
                  <a:lnTo>
                    <a:pt x="0" y="53786"/>
                  </a:lnTo>
                  <a:lnTo>
                    <a:pt x="23976" y="12347"/>
                  </a:lnTo>
                  <a:lnTo>
                    <a:pt x="53786" y="0"/>
                  </a:lnTo>
                  <a:lnTo>
                    <a:pt x="9247582" y="0"/>
                  </a:lnTo>
                  <a:lnTo>
                    <a:pt x="9289020" y="23976"/>
                  </a:lnTo>
                  <a:lnTo>
                    <a:pt x="9301369" y="53786"/>
                  </a:lnTo>
                  <a:lnTo>
                    <a:pt x="9301369" y="40305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0045" y="1271186"/>
              <a:ext cx="9301480" cy="372110"/>
            </a:xfrm>
            <a:custGeom>
              <a:avLst/>
              <a:gdLst/>
              <a:ahLst/>
              <a:cxnLst/>
              <a:rect l="l" t="t" r="r" b="b"/>
              <a:pathLst>
                <a:path w="9301480" h="372110">
                  <a:moveTo>
                    <a:pt x="9301368" y="372054"/>
                  </a:moveTo>
                  <a:lnTo>
                    <a:pt x="0" y="372054"/>
                  </a:lnTo>
                  <a:lnTo>
                    <a:pt x="0" y="0"/>
                  </a:lnTo>
                  <a:lnTo>
                    <a:pt x="9301368" y="0"/>
                  </a:lnTo>
                  <a:lnTo>
                    <a:pt x="9301368" y="37205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0045" y="1643241"/>
              <a:ext cx="9301480" cy="372110"/>
            </a:xfrm>
            <a:custGeom>
              <a:avLst/>
              <a:gdLst/>
              <a:ahLst/>
              <a:cxnLst/>
              <a:rect l="l" t="t" r="r" b="b"/>
              <a:pathLst>
                <a:path w="9301480" h="372110">
                  <a:moveTo>
                    <a:pt x="9301368" y="372054"/>
                  </a:moveTo>
                  <a:lnTo>
                    <a:pt x="0" y="372054"/>
                  </a:lnTo>
                  <a:lnTo>
                    <a:pt x="0" y="0"/>
                  </a:lnTo>
                  <a:lnTo>
                    <a:pt x="9301368" y="0"/>
                  </a:lnTo>
                  <a:lnTo>
                    <a:pt x="9301368" y="372054"/>
                  </a:lnTo>
                  <a:close/>
                </a:path>
              </a:pathLst>
            </a:custGeom>
            <a:solidFill>
              <a:srgbClr val="FFFFFF">
                <a:alpha val="313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0045" y="2015296"/>
              <a:ext cx="9301480" cy="372110"/>
            </a:xfrm>
            <a:custGeom>
              <a:avLst/>
              <a:gdLst/>
              <a:ahLst/>
              <a:cxnLst/>
              <a:rect l="l" t="t" r="r" b="b"/>
              <a:pathLst>
                <a:path w="9301480" h="372110">
                  <a:moveTo>
                    <a:pt x="9301368" y="372054"/>
                  </a:moveTo>
                  <a:lnTo>
                    <a:pt x="0" y="372054"/>
                  </a:lnTo>
                  <a:lnTo>
                    <a:pt x="0" y="0"/>
                  </a:lnTo>
                  <a:lnTo>
                    <a:pt x="9301368" y="0"/>
                  </a:lnTo>
                  <a:lnTo>
                    <a:pt x="9301368" y="372054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10045" y="2387351"/>
              <a:ext cx="9301480" cy="372110"/>
            </a:xfrm>
            <a:custGeom>
              <a:avLst/>
              <a:gdLst/>
              <a:ahLst/>
              <a:cxnLst/>
              <a:rect l="l" t="t" r="r" b="b"/>
              <a:pathLst>
                <a:path w="9301479" h="372110">
                  <a:moveTo>
                    <a:pt x="9247582" y="372054"/>
                  </a:moveTo>
                  <a:lnTo>
                    <a:pt x="53786" y="372054"/>
                  </a:lnTo>
                  <a:lnTo>
                    <a:pt x="45876" y="370481"/>
                  </a:lnTo>
                  <a:lnTo>
                    <a:pt x="12347" y="348078"/>
                  </a:lnTo>
                  <a:lnTo>
                    <a:pt x="0" y="0"/>
                  </a:lnTo>
                  <a:lnTo>
                    <a:pt x="9301368" y="0"/>
                  </a:lnTo>
                  <a:lnTo>
                    <a:pt x="9301369" y="318268"/>
                  </a:lnTo>
                  <a:lnTo>
                    <a:pt x="9299794" y="326178"/>
                  </a:lnTo>
                  <a:lnTo>
                    <a:pt x="9277392" y="359707"/>
                  </a:lnTo>
                  <a:lnTo>
                    <a:pt x="9247582" y="372054"/>
                  </a:lnTo>
                  <a:close/>
                </a:path>
              </a:pathLst>
            </a:custGeom>
            <a:solidFill>
              <a:srgbClr val="FFFFFF">
                <a:alpha val="313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948030" y="929528"/>
            <a:ext cx="49085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70">
                <a:solidFill>
                  <a:srgbClr val="FEF08A"/>
                </a:solidFill>
                <a:latin typeface="SimSun"/>
                <a:cs typeface="SimSun"/>
              </a:rPr>
              <a:t>微内核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226865" y="929528"/>
            <a:ext cx="64579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75">
                <a:solidFill>
                  <a:srgbClr val="BAF6D0"/>
                </a:solidFill>
                <a:latin typeface="SimSun"/>
                <a:cs typeface="SimSun"/>
              </a:rPr>
              <a:t>混合内核</a:t>
            </a:r>
            <a:endParaRPr sz="140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48030" y="1343129"/>
            <a:ext cx="5219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FFFFFF"/>
                </a:solidFill>
                <a:latin typeface="SimSun"/>
                <a:cs typeface="SimSun"/>
              </a:rPr>
              <a:t>性能较低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26865" y="1343129"/>
            <a:ext cx="5219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20">
                <a:solidFill>
                  <a:srgbClr val="FFFFFF"/>
                </a:solidFill>
                <a:latin typeface="SimSun"/>
                <a:cs typeface="SimSun"/>
              </a:rPr>
              <a:t>平衡性能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0359" y="929528"/>
            <a:ext cx="2800350" cy="9798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91080" algn="l"/>
              </a:tabLst>
            </a:pPr>
            <a:r>
              <a:rPr dirty="0" sz="1400" spc="-190">
                <a:solidFill>
                  <a:srgbClr val="FFFFFF"/>
                </a:solidFill>
                <a:latin typeface="SimSun"/>
                <a:cs typeface="SimSun"/>
              </a:rPr>
              <a:t>评估指</a:t>
            </a:r>
            <a:r>
              <a:rPr dirty="0" sz="1400" spc="-50">
                <a:solidFill>
                  <a:srgbClr val="FFFFFF"/>
                </a:solidFill>
                <a:latin typeface="SimSun"/>
                <a:cs typeface="SimSun"/>
              </a:rPr>
              <a:t>标</a:t>
            </a:r>
            <a:r>
              <a:rPr dirty="0" sz="14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400" spc="-190">
                <a:solidFill>
                  <a:srgbClr val="FACFE7"/>
                </a:solidFill>
                <a:latin typeface="SimSun"/>
                <a:cs typeface="SimSun"/>
              </a:rPr>
              <a:t>宏内</a:t>
            </a:r>
            <a:r>
              <a:rPr dirty="0" sz="1400" spc="-50">
                <a:solidFill>
                  <a:srgbClr val="FACFE7"/>
                </a:solidFill>
                <a:latin typeface="SimSun"/>
                <a:cs typeface="SimSun"/>
              </a:rPr>
              <a:t>核</a:t>
            </a:r>
            <a:endParaRPr sz="14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SimSun"/>
              <a:cs typeface="SimSun"/>
            </a:endParaRPr>
          </a:p>
          <a:p>
            <a:pPr marL="74295">
              <a:lnSpc>
                <a:spcPct val="100000"/>
              </a:lnSpc>
              <a:tabLst>
                <a:tab pos="2291080" algn="l"/>
              </a:tabLst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能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能</a:t>
            </a:r>
            <a:endParaRPr sz="11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950">
              <a:latin typeface="SimSun"/>
              <a:cs typeface="SimSun"/>
            </a:endParaRPr>
          </a:p>
          <a:p>
            <a:pPr marL="74295">
              <a:lnSpc>
                <a:spcPct val="100000"/>
              </a:lnSpc>
              <a:tabLst>
                <a:tab pos="2291080" algn="l"/>
              </a:tabLst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安全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安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低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48030" y="1715184"/>
            <a:ext cx="29248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91080" algn="l"/>
              </a:tabLst>
            </a:pP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安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中等安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0045" y="2015296"/>
            <a:ext cx="9301480" cy="372110"/>
          </a:xfrm>
          <a:prstGeom prst="rect">
            <a:avLst/>
          </a:prstGeom>
          <a:solidFill>
            <a:srgbClr val="000000">
              <a:alpha val="10198"/>
            </a:srgbClr>
          </a:solidFill>
        </p:spPr>
        <p:txBody>
          <a:bodyPr wrap="square" lIns="0" tIns="85090" rIns="0" bIns="0" rtlCol="0" vert="horz">
            <a:spAutoFit/>
          </a:bodyPr>
          <a:lstStyle/>
          <a:p>
            <a:pPr marL="154940">
              <a:lnSpc>
                <a:spcPct val="100000"/>
              </a:lnSpc>
              <a:spcBef>
                <a:spcPts val="670"/>
              </a:spcBef>
              <a:tabLst>
                <a:tab pos="2371725" algn="l"/>
                <a:tab pos="4650105" algn="l"/>
                <a:tab pos="6929120" algn="l"/>
              </a:tabLst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可靠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可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靠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00" spc="-50">
                <a:solidFill>
                  <a:srgbClr val="FFFFFF"/>
                </a:solidFill>
                <a:latin typeface="Microsoft JhengHei"/>
                <a:cs typeface="Microsoft JhengHei"/>
              </a:rPr>
              <a:t>差</a:t>
            </a:r>
            <a:r>
              <a:rPr dirty="0" sz="1100">
                <a:solidFill>
                  <a:srgbClr val="FFFFFF"/>
                </a:solidFill>
                <a:latin typeface="Microsoft JhengHei"/>
                <a:cs typeface="Microsoft JhengHei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可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靠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中等可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靠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性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2368" y="2459293"/>
            <a:ext cx="742060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8850" algn="l"/>
                <a:tab pos="4507865" algn="l"/>
                <a:tab pos="6786880" algn="l"/>
              </a:tabLst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模块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化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低模块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化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模块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化</a:t>
            </a:r>
            <a:r>
              <a:rPr dirty="0" sz="1100">
                <a:solidFill>
                  <a:srgbClr val="FFFFFF"/>
                </a:solidFill>
                <a:latin typeface="SimSun"/>
                <a:cs typeface="SimSun"/>
              </a:rPr>
              <a:t>	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平衡模块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化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90359" y="2900736"/>
            <a:ext cx="76962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5">
                <a:solidFill>
                  <a:srgbClr val="FFFFFF"/>
                </a:solidFill>
                <a:latin typeface="SimSun"/>
                <a:cs typeface="SimSun"/>
              </a:rPr>
              <a:t>适</a:t>
            </a:r>
            <a:r>
              <a:rPr dirty="0" sz="1700" spc="-24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700" spc="-220">
                <a:solidFill>
                  <a:srgbClr val="FFFFFF"/>
                </a:solidFill>
                <a:latin typeface="SimSun"/>
                <a:cs typeface="SimSun"/>
              </a:rPr>
              <a:t>场景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10045" y="3317488"/>
            <a:ext cx="3015615" cy="1085215"/>
          </a:xfrm>
          <a:custGeom>
            <a:avLst/>
            <a:gdLst/>
            <a:ahLst/>
            <a:cxnLst/>
            <a:rect l="l" t="t" r="r" b="b"/>
            <a:pathLst>
              <a:path w="3015615" h="1085214">
                <a:moveTo>
                  <a:pt x="2957256" y="1085159"/>
                </a:moveTo>
                <a:lnTo>
                  <a:pt x="57937" y="1085159"/>
                </a:lnTo>
                <a:lnTo>
                  <a:pt x="53905" y="1084762"/>
                </a:lnTo>
                <a:lnTo>
                  <a:pt x="15283" y="1064118"/>
                </a:lnTo>
                <a:lnTo>
                  <a:pt x="0" y="1027222"/>
                </a:lnTo>
                <a:lnTo>
                  <a:pt x="0" y="1023150"/>
                </a:lnTo>
                <a:lnTo>
                  <a:pt x="0" y="57937"/>
                </a:lnTo>
                <a:lnTo>
                  <a:pt x="15283" y="21041"/>
                </a:lnTo>
                <a:lnTo>
                  <a:pt x="53905" y="397"/>
                </a:lnTo>
                <a:lnTo>
                  <a:pt x="57937" y="0"/>
                </a:lnTo>
                <a:lnTo>
                  <a:pt x="2957256" y="0"/>
                </a:lnTo>
                <a:lnTo>
                  <a:pt x="2994152" y="15282"/>
                </a:lnTo>
                <a:lnTo>
                  <a:pt x="3014796" y="53905"/>
                </a:lnTo>
                <a:lnTo>
                  <a:pt x="3015193" y="57937"/>
                </a:lnTo>
                <a:lnTo>
                  <a:pt x="3015193" y="1027222"/>
                </a:lnTo>
                <a:lnTo>
                  <a:pt x="2999910" y="1064118"/>
                </a:lnTo>
                <a:lnTo>
                  <a:pt x="2961288" y="1084762"/>
                </a:lnTo>
                <a:lnTo>
                  <a:pt x="2957256" y="108515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421363" y="3325328"/>
            <a:ext cx="2649855" cy="75374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350" spc="-110">
                <a:solidFill>
                  <a:srgbClr val="FACFE7"/>
                </a:solidFill>
                <a:latin typeface="SimSun"/>
                <a:cs typeface="SimSun"/>
              </a:rPr>
              <a:t>宏内核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通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计算领域，尤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其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是服务器和桌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⾯</a:t>
            </a:r>
            <a:r>
              <a:rPr dirty="0" sz="1100" spc="-110">
                <a:solidFill>
                  <a:srgbClr val="FFFFFF"/>
                </a:solidFill>
                <a:latin typeface="SimSun"/>
                <a:cs typeface="SimSun"/>
              </a:rPr>
              <a:t>系统。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950" spc="65">
                <a:solidFill>
                  <a:srgbClr val="FFFFFF"/>
                </a:solidFill>
                <a:latin typeface="Trebuchet MS"/>
                <a:cs typeface="Trebuchet MS"/>
              </a:rPr>
              <a:t>Linux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dirty="0" sz="950" spc="80">
                <a:solidFill>
                  <a:srgbClr val="FFFFFF"/>
                </a:solidFill>
                <a:latin typeface="Trebuchet MS"/>
                <a:cs typeface="Trebuchet MS"/>
              </a:rPr>
              <a:t>Windows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等主流操作系统采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20">
                <a:solidFill>
                  <a:srgbClr val="FFFFFF"/>
                </a:solidFill>
                <a:latin typeface="SimSun"/>
                <a:cs typeface="SimSun"/>
              </a:rPr>
              <a:t>此架构。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3449257" y="3317488"/>
            <a:ext cx="3023235" cy="1085215"/>
          </a:xfrm>
          <a:custGeom>
            <a:avLst/>
            <a:gdLst/>
            <a:ahLst/>
            <a:cxnLst/>
            <a:rect l="l" t="t" r="r" b="b"/>
            <a:pathLst>
              <a:path w="3023235" h="1085214">
                <a:moveTo>
                  <a:pt x="2965007" y="1085159"/>
                </a:moveTo>
                <a:lnTo>
                  <a:pt x="57937" y="1085159"/>
                </a:lnTo>
                <a:lnTo>
                  <a:pt x="53905" y="1084762"/>
                </a:lnTo>
                <a:lnTo>
                  <a:pt x="15283" y="1064118"/>
                </a:lnTo>
                <a:lnTo>
                  <a:pt x="0" y="1027222"/>
                </a:lnTo>
                <a:lnTo>
                  <a:pt x="0" y="1023150"/>
                </a:lnTo>
                <a:lnTo>
                  <a:pt x="0" y="57937"/>
                </a:lnTo>
                <a:lnTo>
                  <a:pt x="15283" y="21041"/>
                </a:lnTo>
                <a:lnTo>
                  <a:pt x="53905" y="397"/>
                </a:lnTo>
                <a:lnTo>
                  <a:pt x="57937" y="0"/>
                </a:lnTo>
                <a:lnTo>
                  <a:pt x="2965007" y="0"/>
                </a:lnTo>
                <a:lnTo>
                  <a:pt x="3001902" y="15282"/>
                </a:lnTo>
                <a:lnTo>
                  <a:pt x="3022547" y="53905"/>
                </a:lnTo>
                <a:lnTo>
                  <a:pt x="3022944" y="57937"/>
                </a:lnTo>
                <a:lnTo>
                  <a:pt x="3022944" y="1027222"/>
                </a:lnTo>
                <a:lnTo>
                  <a:pt x="3007661" y="1064118"/>
                </a:lnTo>
                <a:lnTo>
                  <a:pt x="2969039" y="1084762"/>
                </a:lnTo>
                <a:lnTo>
                  <a:pt x="2965007" y="108515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3563119" y="3325328"/>
            <a:ext cx="2630170" cy="93980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350" spc="-110">
                <a:solidFill>
                  <a:srgbClr val="FEF08A"/>
                </a:solidFill>
                <a:latin typeface="SimSun"/>
                <a:cs typeface="SimSun"/>
              </a:rPr>
              <a:t>微内核</a:t>
            </a:r>
            <a:endParaRPr sz="1350">
              <a:latin typeface="SimSun"/>
              <a:cs typeface="SimSun"/>
            </a:endParaRPr>
          </a:p>
          <a:p>
            <a:pPr algn="just" marL="12700" marR="5080">
              <a:lnSpc>
                <a:spcPct val="111000"/>
              </a:lnSpc>
              <a:spcBef>
                <a:spcPts val="439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对可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靠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性和安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全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性要求极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的领域，如嵌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⼊</a:t>
            </a:r>
            <a:r>
              <a:rPr dirty="0" sz="1100" spc="-95">
                <a:solidFill>
                  <a:srgbClr val="FFFFFF"/>
                </a:solidFill>
                <a:latin typeface="SimSun"/>
                <a:cs typeface="SimSun"/>
              </a:rPr>
              <a:t>式系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统、航空航天和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⼯</a:t>
            </a:r>
            <a:r>
              <a:rPr dirty="0" sz="1100" spc="-120">
                <a:solidFill>
                  <a:srgbClr val="FFFFFF"/>
                </a:solidFill>
                <a:latin typeface="SimSun"/>
                <a:cs typeface="SimSun"/>
              </a:rPr>
              <a:t>业控制。代表系统：</a:t>
            </a:r>
            <a:r>
              <a:rPr dirty="0" sz="950" spc="55">
                <a:solidFill>
                  <a:srgbClr val="FFFFFF"/>
                </a:solidFill>
                <a:latin typeface="Trebuchet MS"/>
                <a:cs typeface="Trebuchet MS"/>
              </a:rPr>
              <a:t>MINIX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、 </a:t>
            </a:r>
            <a:r>
              <a:rPr dirty="0" sz="950" spc="130">
                <a:solidFill>
                  <a:srgbClr val="FFFFFF"/>
                </a:solidFill>
                <a:latin typeface="Trebuchet MS"/>
                <a:cs typeface="Trebuchet MS"/>
              </a:rPr>
              <a:t>QNX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dirty="0" sz="950" spc="90">
                <a:solidFill>
                  <a:srgbClr val="FFFFFF"/>
                </a:solidFill>
                <a:latin typeface="Trebuchet MS"/>
                <a:cs typeface="Trebuchet MS"/>
              </a:rPr>
              <a:t>L4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596220" y="3317488"/>
            <a:ext cx="3015615" cy="1085215"/>
          </a:xfrm>
          <a:custGeom>
            <a:avLst/>
            <a:gdLst/>
            <a:ahLst/>
            <a:cxnLst/>
            <a:rect l="l" t="t" r="r" b="b"/>
            <a:pathLst>
              <a:path w="3015615" h="1085214">
                <a:moveTo>
                  <a:pt x="2957256" y="1085159"/>
                </a:moveTo>
                <a:lnTo>
                  <a:pt x="57937" y="1085159"/>
                </a:lnTo>
                <a:lnTo>
                  <a:pt x="53905" y="1084762"/>
                </a:lnTo>
                <a:lnTo>
                  <a:pt x="15282" y="1064118"/>
                </a:lnTo>
                <a:lnTo>
                  <a:pt x="0" y="1027222"/>
                </a:lnTo>
                <a:lnTo>
                  <a:pt x="0" y="1023150"/>
                </a:lnTo>
                <a:lnTo>
                  <a:pt x="0" y="57937"/>
                </a:lnTo>
                <a:lnTo>
                  <a:pt x="15282" y="21041"/>
                </a:lnTo>
                <a:lnTo>
                  <a:pt x="53905" y="397"/>
                </a:lnTo>
                <a:lnTo>
                  <a:pt x="57937" y="0"/>
                </a:lnTo>
                <a:lnTo>
                  <a:pt x="2957256" y="0"/>
                </a:lnTo>
                <a:lnTo>
                  <a:pt x="2994153" y="15282"/>
                </a:lnTo>
                <a:lnTo>
                  <a:pt x="3014796" y="53905"/>
                </a:lnTo>
                <a:lnTo>
                  <a:pt x="3015194" y="57937"/>
                </a:lnTo>
                <a:lnTo>
                  <a:pt x="3015194" y="1027222"/>
                </a:lnTo>
                <a:lnTo>
                  <a:pt x="2999911" y="1064118"/>
                </a:lnTo>
                <a:lnTo>
                  <a:pt x="2961289" y="1084762"/>
                </a:lnTo>
                <a:lnTo>
                  <a:pt x="2957256" y="108515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704874" y="3325328"/>
            <a:ext cx="2426970" cy="75374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350" spc="-114">
                <a:solidFill>
                  <a:srgbClr val="BAF6D0"/>
                </a:solidFill>
                <a:latin typeface="SimSun"/>
                <a:cs typeface="SimSun"/>
              </a:rPr>
              <a:t>混合内核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需要平衡性能与模块化的场景。代表系统：</a:t>
            </a:r>
            <a:endParaRPr sz="1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950" spc="80">
                <a:solidFill>
                  <a:srgbClr val="FFFFFF"/>
                </a:solidFill>
                <a:latin typeface="Trebuchet MS"/>
                <a:cs typeface="Trebuchet MS"/>
              </a:rPr>
              <a:t>Windows</a:t>
            </a:r>
            <a:r>
              <a:rPr dirty="0" sz="950" spc="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950" spc="8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系列、</a:t>
            </a:r>
            <a:r>
              <a:rPr dirty="0" sz="950" spc="90">
                <a:solidFill>
                  <a:srgbClr val="FFFFFF"/>
                </a:solidFill>
                <a:latin typeface="Trebuchet MS"/>
                <a:cs typeface="Trebuchet MS"/>
              </a:rPr>
              <a:t>macOS</a:t>
            </a:r>
            <a:r>
              <a:rPr dirty="0" sz="1100" spc="90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dirty="0" sz="950" spc="90">
                <a:solidFill>
                  <a:srgbClr val="FFFFFF"/>
                </a:solidFill>
                <a:latin typeface="Trebuchet MS"/>
                <a:cs typeface="Trebuchet MS"/>
              </a:rPr>
              <a:t>XNU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内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核</a:t>
            </a:r>
            <a:r>
              <a:rPr dirty="0" sz="1100" spc="-625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。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28350" y="5484254"/>
            <a:ext cx="3793490" cy="172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10">
                <a:solidFill>
                  <a:srgbClr val="FFFFFF"/>
                </a:solidFill>
                <a:latin typeface="SimSun"/>
                <a:cs typeface="SimSun"/>
              </a:rPr>
              <a:t>随着云计算、物联</a:t>
            </a:r>
            <a:r>
              <a:rPr dirty="0" sz="950" spc="-110">
                <a:solidFill>
                  <a:srgbClr val="FFFFFF"/>
                </a:solidFill>
                <a:latin typeface="Microsoft JhengHei"/>
                <a:cs typeface="Microsoft JhengHei"/>
              </a:rPr>
              <a:t>⽹</a:t>
            </a:r>
            <a:r>
              <a:rPr dirty="0" sz="950" spc="-110">
                <a:solidFill>
                  <a:srgbClr val="FFFFFF"/>
                </a:solidFill>
                <a:latin typeface="SimSun"/>
                <a:cs typeface="SimSun"/>
              </a:rPr>
              <a:t>和边缘计算的兴起，催</a:t>
            </a:r>
            <a:r>
              <a:rPr dirty="0" sz="950" spc="-110">
                <a:solidFill>
                  <a:srgbClr val="FFFFFF"/>
                </a:solidFill>
                <a:latin typeface="Microsoft JhengHei"/>
                <a:cs typeface="Microsoft JhengHei"/>
              </a:rPr>
              <a:t>⽣</a:t>
            </a:r>
            <a:r>
              <a:rPr dirty="0" sz="950" spc="-110">
                <a:solidFill>
                  <a:srgbClr val="FFFFFF"/>
                </a:solidFill>
                <a:latin typeface="SimSun"/>
                <a:cs typeface="SimSun"/>
              </a:rPr>
              <a:t>了如</a:t>
            </a:r>
            <a:r>
              <a:rPr dirty="0" sz="850">
                <a:solidFill>
                  <a:srgbClr val="FFFFFF"/>
                </a:solidFill>
                <a:latin typeface="Trebuchet MS"/>
                <a:cs typeface="Trebuchet MS"/>
              </a:rPr>
              <a:t>Unikernel</a:t>
            </a:r>
            <a:r>
              <a:rPr dirty="0" sz="950" spc="-105">
                <a:solidFill>
                  <a:srgbClr val="FFFFFF"/>
                </a:solidFill>
                <a:latin typeface="SimSun"/>
                <a:cs typeface="SimSun"/>
              </a:rPr>
              <a:t>等更新的架构思想</a:t>
            </a:r>
            <a:endParaRPr sz="950">
              <a:latin typeface="SimSun"/>
              <a:cs typeface="SimSun"/>
            </a:endParaRPr>
          </a:p>
        </p:txBody>
      </p:sp>
      <p:pic>
        <p:nvPicPr>
          <p:cNvPr id="26" name="object 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1231" y="0"/>
            <a:ext cx="2325342" cy="1550228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05707"/>
            <a:ext cx="9921459" cy="15502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440" b="1"/>
              <a:t>ArceOS</a:t>
            </a:r>
            <a:r>
              <a:rPr dirty="0" sz="3400" spc="-434">
                <a:latin typeface="SimSun"/>
                <a:cs typeface="SimSun"/>
              </a:rPr>
              <a:t>框架设计概述</a:t>
            </a:r>
            <a:endParaRPr sz="3400">
              <a:latin typeface="SimSun"/>
              <a:cs typeface="SimSu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045" y="5356038"/>
            <a:ext cx="9301369" cy="2325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28350" y="5484254"/>
            <a:ext cx="1240790" cy="1727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950" spc="-110">
                <a:solidFill>
                  <a:srgbClr val="FFFFFF"/>
                </a:solidFill>
                <a:latin typeface="SimSun"/>
                <a:cs typeface="SimSun"/>
              </a:rPr>
              <a:t>基于</a:t>
            </a:r>
            <a:r>
              <a:rPr dirty="0" sz="850" spc="50">
                <a:solidFill>
                  <a:srgbClr val="FFFFFF"/>
                </a:solidFill>
                <a:latin typeface="Trebuchet MS"/>
                <a:cs typeface="Trebuchet MS"/>
              </a:rPr>
              <a:t>Rust</a:t>
            </a:r>
            <a:r>
              <a:rPr dirty="0" sz="950" spc="-105">
                <a:solidFill>
                  <a:srgbClr val="FFFFFF"/>
                </a:solidFill>
                <a:latin typeface="SimSun"/>
                <a:cs typeface="SimSun"/>
              </a:rPr>
              <a:t>的新型操作系统</a:t>
            </a:r>
            <a:endParaRPr sz="950">
              <a:latin typeface="SimSun"/>
              <a:cs typeface="SimSu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354917" y="5498360"/>
            <a:ext cx="269240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-20">
                <a:solidFill>
                  <a:srgbClr val="FFFFFF"/>
                </a:solidFill>
                <a:latin typeface="Trebuchet MS"/>
                <a:cs typeface="Trebuchet MS"/>
              </a:rPr>
              <a:t>8/15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0"/>
            <a:ext cx="10696575" cy="6356350"/>
            <a:chOff x="0" y="0"/>
            <a:chExt cx="10696575" cy="635635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117" y="0"/>
              <a:ext cx="3100456" cy="232534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30593"/>
              <a:ext cx="1937785" cy="232534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10045" y="1813766"/>
              <a:ext cx="4526915" cy="1659255"/>
            </a:xfrm>
            <a:custGeom>
              <a:avLst/>
              <a:gdLst/>
              <a:ahLst/>
              <a:cxnLst/>
              <a:rect l="l" t="t" r="r" b="b"/>
              <a:pathLst>
                <a:path w="4526915" h="1659254">
                  <a:moveTo>
                    <a:pt x="4433652" y="1658743"/>
                  </a:moveTo>
                  <a:lnTo>
                    <a:pt x="93013" y="1658743"/>
                  </a:lnTo>
                  <a:lnTo>
                    <a:pt x="83850" y="1658301"/>
                  </a:lnTo>
                  <a:lnTo>
                    <a:pt x="41328" y="1643082"/>
                  </a:lnTo>
                  <a:lnTo>
                    <a:pt x="10995" y="1609620"/>
                  </a:lnTo>
                  <a:lnTo>
                    <a:pt x="0" y="1565730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4433652" y="0"/>
                  </a:lnTo>
                  <a:lnTo>
                    <a:pt x="4477542" y="10995"/>
                  </a:lnTo>
                  <a:lnTo>
                    <a:pt x="4511004" y="41328"/>
                  </a:lnTo>
                  <a:lnTo>
                    <a:pt x="4526223" y="83850"/>
                  </a:lnTo>
                  <a:lnTo>
                    <a:pt x="4526666" y="93013"/>
                  </a:lnTo>
                  <a:lnTo>
                    <a:pt x="4526666" y="1565730"/>
                  </a:lnTo>
                  <a:lnTo>
                    <a:pt x="4515670" y="1609620"/>
                  </a:lnTo>
                  <a:lnTo>
                    <a:pt x="4485337" y="1643082"/>
                  </a:lnTo>
                  <a:lnTo>
                    <a:pt x="4442814" y="1658301"/>
                  </a:lnTo>
                  <a:lnTo>
                    <a:pt x="4433652" y="1658743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0045" y="1813766"/>
              <a:ext cx="4526915" cy="1659255"/>
            </a:xfrm>
            <a:custGeom>
              <a:avLst/>
              <a:gdLst/>
              <a:ahLst/>
              <a:cxnLst/>
              <a:rect l="l" t="t" r="r" b="b"/>
              <a:pathLst>
                <a:path w="4526915" h="1659254">
                  <a:moveTo>
                    <a:pt x="4433652" y="1658743"/>
                  </a:moveTo>
                  <a:lnTo>
                    <a:pt x="93013" y="1658743"/>
                  </a:lnTo>
                  <a:lnTo>
                    <a:pt x="83850" y="1658301"/>
                  </a:lnTo>
                  <a:lnTo>
                    <a:pt x="41328" y="1643082"/>
                  </a:lnTo>
                  <a:lnTo>
                    <a:pt x="10995" y="1609620"/>
                  </a:lnTo>
                  <a:lnTo>
                    <a:pt x="0" y="1565730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4433652" y="0"/>
                  </a:lnTo>
                  <a:lnTo>
                    <a:pt x="4470668" y="7751"/>
                  </a:lnTo>
                  <a:lnTo>
                    <a:pt x="87415" y="7751"/>
                  </a:lnTo>
                  <a:lnTo>
                    <a:pt x="81870" y="8297"/>
                  </a:lnTo>
                  <a:lnTo>
                    <a:pt x="40989" y="25230"/>
                  </a:lnTo>
                  <a:lnTo>
                    <a:pt x="16383" y="55212"/>
                  </a:lnTo>
                  <a:lnTo>
                    <a:pt x="7751" y="87415"/>
                  </a:lnTo>
                  <a:lnTo>
                    <a:pt x="7751" y="1571328"/>
                  </a:lnTo>
                  <a:lnTo>
                    <a:pt x="19010" y="1608444"/>
                  </a:lnTo>
                  <a:lnTo>
                    <a:pt x="50299" y="1639733"/>
                  </a:lnTo>
                  <a:lnTo>
                    <a:pt x="87415" y="1650993"/>
                  </a:lnTo>
                  <a:lnTo>
                    <a:pt x="4470667" y="1650993"/>
                  </a:lnTo>
                  <a:lnTo>
                    <a:pt x="4469246" y="1651663"/>
                  </a:lnTo>
                  <a:lnTo>
                    <a:pt x="4460612" y="1654761"/>
                  </a:lnTo>
                  <a:lnTo>
                    <a:pt x="4451801" y="1656973"/>
                  </a:lnTo>
                  <a:lnTo>
                    <a:pt x="4442814" y="1658301"/>
                  </a:lnTo>
                  <a:lnTo>
                    <a:pt x="4433652" y="1658743"/>
                  </a:lnTo>
                  <a:close/>
                </a:path>
                <a:path w="4526915" h="1659254">
                  <a:moveTo>
                    <a:pt x="4470667" y="1650993"/>
                  </a:moveTo>
                  <a:lnTo>
                    <a:pt x="4439250" y="1650993"/>
                  </a:lnTo>
                  <a:lnTo>
                    <a:pt x="4444794" y="1650446"/>
                  </a:lnTo>
                  <a:lnTo>
                    <a:pt x="4455776" y="1648262"/>
                  </a:lnTo>
                  <a:lnTo>
                    <a:pt x="4489984" y="1629978"/>
                  </a:lnTo>
                  <a:lnTo>
                    <a:pt x="4514567" y="1593186"/>
                  </a:lnTo>
                  <a:lnTo>
                    <a:pt x="4518914" y="1571328"/>
                  </a:lnTo>
                  <a:lnTo>
                    <a:pt x="4518914" y="87415"/>
                  </a:lnTo>
                  <a:lnTo>
                    <a:pt x="4507656" y="50298"/>
                  </a:lnTo>
                  <a:lnTo>
                    <a:pt x="4476366" y="19009"/>
                  </a:lnTo>
                  <a:lnTo>
                    <a:pt x="4439250" y="7751"/>
                  </a:lnTo>
                  <a:lnTo>
                    <a:pt x="4470668" y="7751"/>
                  </a:lnTo>
                  <a:lnTo>
                    <a:pt x="4505589" y="34035"/>
                  </a:lnTo>
                  <a:lnTo>
                    <a:pt x="4524896" y="74864"/>
                  </a:lnTo>
                  <a:lnTo>
                    <a:pt x="4526666" y="1565730"/>
                  </a:lnTo>
                  <a:lnTo>
                    <a:pt x="4526223" y="1574892"/>
                  </a:lnTo>
                  <a:lnTo>
                    <a:pt x="4511004" y="1617415"/>
                  </a:lnTo>
                  <a:lnTo>
                    <a:pt x="4477542" y="1647748"/>
                  </a:lnTo>
                  <a:lnTo>
                    <a:pt x="4470667" y="165099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2819" y="1976540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22" y="310045"/>
                  </a:moveTo>
                  <a:lnTo>
                    <a:pt x="110021" y="303371"/>
                  </a:lnTo>
                  <a:lnTo>
                    <a:pt x="68896" y="283919"/>
                  </a:lnTo>
                  <a:lnTo>
                    <a:pt x="35187" y="253369"/>
                  </a:lnTo>
                  <a:lnTo>
                    <a:pt x="11800" y="214347"/>
                  </a:lnTo>
                  <a:lnTo>
                    <a:pt x="744" y="170217"/>
                  </a:lnTo>
                  <a:lnTo>
                    <a:pt x="0" y="155022"/>
                  </a:lnTo>
                  <a:lnTo>
                    <a:pt x="186" y="147406"/>
                  </a:lnTo>
                  <a:lnTo>
                    <a:pt x="9057" y="102805"/>
                  </a:lnTo>
                  <a:lnTo>
                    <a:pt x="30511" y="62667"/>
                  </a:lnTo>
                  <a:lnTo>
                    <a:pt x="62667" y="30511"/>
                  </a:lnTo>
                  <a:lnTo>
                    <a:pt x="102805" y="9057"/>
                  </a:lnTo>
                  <a:lnTo>
                    <a:pt x="147406" y="186"/>
                  </a:lnTo>
                  <a:lnTo>
                    <a:pt x="155022" y="0"/>
                  </a:lnTo>
                  <a:lnTo>
                    <a:pt x="162638" y="186"/>
                  </a:lnTo>
                  <a:lnTo>
                    <a:pt x="207240" y="9057"/>
                  </a:lnTo>
                  <a:lnTo>
                    <a:pt x="247377" y="30511"/>
                  </a:lnTo>
                  <a:lnTo>
                    <a:pt x="279533" y="62667"/>
                  </a:lnTo>
                  <a:lnTo>
                    <a:pt x="300987" y="102805"/>
                  </a:lnTo>
                  <a:lnTo>
                    <a:pt x="309859" y="147406"/>
                  </a:lnTo>
                  <a:lnTo>
                    <a:pt x="310045" y="155022"/>
                  </a:lnTo>
                  <a:lnTo>
                    <a:pt x="309859" y="162638"/>
                  </a:lnTo>
                  <a:lnTo>
                    <a:pt x="300987" y="207239"/>
                  </a:lnTo>
                  <a:lnTo>
                    <a:pt x="279533" y="247377"/>
                  </a:lnTo>
                  <a:lnTo>
                    <a:pt x="247377" y="279533"/>
                  </a:lnTo>
                  <a:lnTo>
                    <a:pt x="207240" y="300987"/>
                  </a:lnTo>
                  <a:lnTo>
                    <a:pt x="162638" y="309859"/>
                  </a:lnTo>
                  <a:lnTo>
                    <a:pt x="155022" y="310045"/>
                  </a:lnTo>
                  <a:close/>
                </a:path>
              </a:pathLst>
            </a:custGeom>
            <a:solidFill>
              <a:srgbClr val="EC48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956192" y="2358528"/>
            <a:ext cx="20097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性能：消除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不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必要的系统调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95">
                <a:solidFill>
                  <a:srgbClr val="FFFFFF"/>
                </a:solidFill>
                <a:latin typeface="SimSun"/>
                <a:cs typeface="SimSun"/>
              </a:rPr>
              <a:t>开销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6192" y="2606565"/>
            <a:ext cx="163766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可靠性：减少系统崩溃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⻛</a:t>
            </a:r>
            <a:r>
              <a:rPr dirty="0" sz="1100" spc="-50">
                <a:solidFill>
                  <a:srgbClr val="FFFFFF"/>
                </a:solidFill>
                <a:latin typeface="SimSun"/>
                <a:cs typeface="SimSun"/>
              </a:rPr>
              <a:t>险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6192" y="2854601"/>
            <a:ext cx="15138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安全性：内存安全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100" spc="-95">
                <a:solidFill>
                  <a:srgbClr val="FFFFFF"/>
                </a:solidFill>
                <a:latin typeface="SimSun"/>
                <a:cs typeface="SimSun"/>
              </a:rPr>
              <a:t>隔离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56192" y="3102638"/>
            <a:ext cx="1762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35">
                <a:solidFill>
                  <a:srgbClr val="FFFFFF"/>
                </a:solidFill>
                <a:latin typeface="SimSun"/>
                <a:cs typeface="SimSun"/>
              </a:rPr>
              <a:t>开发便捷：模块化组件快速组合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10045" y="3658537"/>
            <a:ext cx="4526915" cy="1410970"/>
            <a:chOff x="310045" y="3658537"/>
            <a:chExt cx="4526915" cy="1410970"/>
          </a:xfrm>
        </p:grpSpPr>
        <p:sp>
          <p:nvSpPr>
            <p:cNvPr id="17" name="object 17" descr=""/>
            <p:cNvSpPr/>
            <p:nvPr/>
          </p:nvSpPr>
          <p:spPr>
            <a:xfrm>
              <a:off x="310045" y="3658537"/>
              <a:ext cx="4526915" cy="1410970"/>
            </a:xfrm>
            <a:custGeom>
              <a:avLst/>
              <a:gdLst/>
              <a:ahLst/>
              <a:cxnLst/>
              <a:rect l="l" t="t" r="r" b="b"/>
              <a:pathLst>
                <a:path w="4526915" h="1410970">
                  <a:moveTo>
                    <a:pt x="4433652" y="1410707"/>
                  </a:moveTo>
                  <a:lnTo>
                    <a:pt x="93013" y="1410707"/>
                  </a:lnTo>
                  <a:lnTo>
                    <a:pt x="83850" y="1410265"/>
                  </a:lnTo>
                  <a:lnTo>
                    <a:pt x="41328" y="1395046"/>
                  </a:lnTo>
                  <a:lnTo>
                    <a:pt x="10995" y="1361584"/>
                  </a:lnTo>
                  <a:lnTo>
                    <a:pt x="0" y="1317694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4433652" y="0"/>
                  </a:lnTo>
                  <a:lnTo>
                    <a:pt x="4477542" y="10995"/>
                  </a:lnTo>
                  <a:lnTo>
                    <a:pt x="4511004" y="41328"/>
                  </a:lnTo>
                  <a:lnTo>
                    <a:pt x="4526223" y="83850"/>
                  </a:lnTo>
                  <a:lnTo>
                    <a:pt x="4526666" y="93013"/>
                  </a:lnTo>
                  <a:lnTo>
                    <a:pt x="4526666" y="1317694"/>
                  </a:lnTo>
                  <a:lnTo>
                    <a:pt x="4515670" y="1361584"/>
                  </a:lnTo>
                  <a:lnTo>
                    <a:pt x="4485337" y="1395046"/>
                  </a:lnTo>
                  <a:lnTo>
                    <a:pt x="4442814" y="1410265"/>
                  </a:lnTo>
                  <a:lnTo>
                    <a:pt x="4433652" y="141070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0045" y="3658537"/>
              <a:ext cx="4526915" cy="1410970"/>
            </a:xfrm>
            <a:custGeom>
              <a:avLst/>
              <a:gdLst/>
              <a:ahLst/>
              <a:cxnLst/>
              <a:rect l="l" t="t" r="r" b="b"/>
              <a:pathLst>
                <a:path w="4526915" h="1410970">
                  <a:moveTo>
                    <a:pt x="4433652" y="1410707"/>
                  </a:moveTo>
                  <a:lnTo>
                    <a:pt x="93013" y="1410707"/>
                  </a:lnTo>
                  <a:lnTo>
                    <a:pt x="83850" y="1410265"/>
                  </a:lnTo>
                  <a:lnTo>
                    <a:pt x="41328" y="1395046"/>
                  </a:lnTo>
                  <a:lnTo>
                    <a:pt x="10995" y="1361584"/>
                  </a:lnTo>
                  <a:lnTo>
                    <a:pt x="0" y="1317694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4433652" y="0"/>
                  </a:lnTo>
                  <a:lnTo>
                    <a:pt x="4470668" y="7751"/>
                  </a:lnTo>
                  <a:lnTo>
                    <a:pt x="87415" y="7751"/>
                  </a:lnTo>
                  <a:lnTo>
                    <a:pt x="81870" y="8297"/>
                  </a:lnTo>
                  <a:lnTo>
                    <a:pt x="40989" y="25230"/>
                  </a:lnTo>
                  <a:lnTo>
                    <a:pt x="16383" y="55212"/>
                  </a:lnTo>
                  <a:lnTo>
                    <a:pt x="7751" y="87415"/>
                  </a:lnTo>
                  <a:lnTo>
                    <a:pt x="7751" y="1323292"/>
                  </a:lnTo>
                  <a:lnTo>
                    <a:pt x="19010" y="1360408"/>
                  </a:lnTo>
                  <a:lnTo>
                    <a:pt x="50299" y="1391697"/>
                  </a:lnTo>
                  <a:lnTo>
                    <a:pt x="87415" y="1402956"/>
                  </a:lnTo>
                  <a:lnTo>
                    <a:pt x="4470668" y="1402956"/>
                  </a:lnTo>
                  <a:lnTo>
                    <a:pt x="4469246" y="1403627"/>
                  </a:lnTo>
                  <a:lnTo>
                    <a:pt x="4460612" y="1406725"/>
                  </a:lnTo>
                  <a:lnTo>
                    <a:pt x="4451801" y="1408937"/>
                  </a:lnTo>
                  <a:lnTo>
                    <a:pt x="4442814" y="1410265"/>
                  </a:lnTo>
                  <a:lnTo>
                    <a:pt x="4433652" y="1410707"/>
                  </a:lnTo>
                  <a:close/>
                </a:path>
                <a:path w="4526915" h="1410970">
                  <a:moveTo>
                    <a:pt x="4470668" y="1402956"/>
                  </a:moveTo>
                  <a:lnTo>
                    <a:pt x="4439250" y="1402956"/>
                  </a:lnTo>
                  <a:lnTo>
                    <a:pt x="4444794" y="1402409"/>
                  </a:lnTo>
                  <a:lnTo>
                    <a:pt x="4455776" y="1400225"/>
                  </a:lnTo>
                  <a:lnTo>
                    <a:pt x="4489984" y="1381942"/>
                  </a:lnTo>
                  <a:lnTo>
                    <a:pt x="4514567" y="1345150"/>
                  </a:lnTo>
                  <a:lnTo>
                    <a:pt x="4518914" y="1323292"/>
                  </a:lnTo>
                  <a:lnTo>
                    <a:pt x="4518914" y="87415"/>
                  </a:lnTo>
                  <a:lnTo>
                    <a:pt x="4507656" y="50298"/>
                  </a:lnTo>
                  <a:lnTo>
                    <a:pt x="4476366" y="19009"/>
                  </a:lnTo>
                  <a:lnTo>
                    <a:pt x="4439250" y="7751"/>
                  </a:lnTo>
                  <a:lnTo>
                    <a:pt x="4470668" y="7751"/>
                  </a:lnTo>
                  <a:lnTo>
                    <a:pt x="4505589" y="34035"/>
                  </a:lnTo>
                  <a:lnTo>
                    <a:pt x="4524896" y="74864"/>
                  </a:lnTo>
                  <a:lnTo>
                    <a:pt x="4526666" y="93013"/>
                  </a:lnTo>
                  <a:lnTo>
                    <a:pt x="4526666" y="1317694"/>
                  </a:lnTo>
                  <a:lnTo>
                    <a:pt x="4515670" y="1361584"/>
                  </a:lnTo>
                  <a:lnTo>
                    <a:pt x="4485337" y="1395046"/>
                  </a:lnTo>
                  <a:lnTo>
                    <a:pt x="4477542" y="1399712"/>
                  </a:lnTo>
                  <a:lnTo>
                    <a:pt x="4470668" y="1402956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72819" y="3821312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5" h="310514">
                  <a:moveTo>
                    <a:pt x="155022" y="310045"/>
                  </a:moveTo>
                  <a:lnTo>
                    <a:pt x="110021" y="303371"/>
                  </a:lnTo>
                  <a:lnTo>
                    <a:pt x="68896" y="283919"/>
                  </a:lnTo>
                  <a:lnTo>
                    <a:pt x="35187" y="253368"/>
                  </a:lnTo>
                  <a:lnTo>
                    <a:pt x="11800" y="214347"/>
                  </a:lnTo>
                  <a:lnTo>
                    <a:pt x="744" y="170217"/>
                  </a:lnTo>
                  <a:lnTo>
                    <a:pt x="0" y="155022"/>
                  </a:lnTo>
                  <a:lnTo>
                    <a:pt x="186" y="147406"/>
                  </a:lnTo>
                  <a:lnTo>
                    <a:pt x="9057" y="102805"/>
                  </a:lnTo>
                  <a:lnTo>
                    <a:pt x="30511" y="62667"/>
                  </a:lnTo>
                  <a:lnTo>
                    <a:pt x="62667" y="30511"/>
                  </a:lnTo>
                  <a:lnTo>
                    <a:pt x="102805" y="9057"/>
                  </a:lnTo>
                  <a:lnTo>
                    <a:pt x="147406" y="186"/>
                  </a:lnTo>
                  <a:lnTo>
                    <a:pt x="155022" y="0"/>
                  </a:lnTo>
                  <a:lnTo>
                    <a:pt x="162638" y="186"/>
                  </a:lnTo>
                  <a:lnTo>
                    <a:pt x="207240" y="9057"/>
                  </a:lnTo>
                  <a:lnTo>
                    <a:pt x="247377" y="30511"/>
                  </a:lnTo>
                  <a:lnTo>
                    <a:pt x="279533" y="62667"/>
                  </a:lnTo>
                  <a:lnTo>
                    <a:pt x="300987" y="102805"/>
                  </a:lnTo>
                  <a:lnTo>
                    <a:pt x="309859" y="147406"/>
                  </a:lnTo>
                  <a:lnTo>
                    <a:pt x="310045" y="155022"/>
                  </a:lnTo>
                  <a:lnTo>
                    <a:pt x="309859" y="162638"/>
                  </a:lnTo>
                  <a:lnTo>
                    <a:pt x="300987" y="207239"/>
                  </a:lnTo>
                  <a:lnTo>
                    <a:pt x="279533" y="247377"/>
                  </a:lnTo>
                  <a:lnTo>
                    <a:pt x="247377" y="279533"/>
                  </a:lnTo>
                  <a:lnTo>
                    <a:pt x="207240" y="300987"/>
                  </a:lnTo>
                  <a:lnTo>
                    <a:pt x="162638" y="309859"/>
                  </a:lnTo>
                  <a:lnTo>
                    <a:pt x="155022" y="310045"/>
                  </a:lnTo>
                  <a:close/>
                </a:path>
              </a:pathLst>
            </a:custGeom>
            <a:solidFill>
              <a:srgbClr val="A754F6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63178" y="3807619"/>
            <a:ext cx="76962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5">
                <a:solidFill>
                  <a:srgbClr val="E8D5FF"/>
                </a:solidFill>
                <a:latin typeface="SimSun"/>
                <a:cs typeface="SimSun"/>
              </a:rPr>
              <a:t>核</a:t>
            </a:r>
            <a:r>
              <a:rPr dirty="0" sz="1700" spc="-245">
                <a:solidFill>
                  <a:srgbClr val="E8D5FF"/>
                </a:solidFill>
                <a:latin typeface="Microsoft JhengHei"/>
                <a:cs typeface="Microsoft JhengHei"/>
              </a:rPr>
              <a:t>⼼</a:t>
            </a:r>
            <a:r>
              <a:rPr dirty="0" sz="1700" spc="-220">
                <a:solidFill>
                  <a:srgbClr val="E8D5FF"/>
                </a:solidFill>
                <a:latin typeface="SimSun"/>
                <a:cs typeface="SimSun"/>
              </a:rPr>
              <a:t>思想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56192" y="4203300"/>
            <a:ext cx="1762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35">
                <a:solidFill>
                  <a:srgbClr val="FFFFFF"/>
                </a:solidFill>
                <a:latin typeface="SimSun"/>
                <a:cs typeface="SimSun"/>
              </a:rPr>
              <a:t>将操作系统功能模块化、组件化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56192" y="4451336"/>
            <a:ext cx="15138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像搭积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⽊⼀</a:t>
            </a:r>
            <a:r>
              <a:rPr dirty="0" sz="1100" spc="-130">
                <a:solidFill>
                  <a:srgbClr val="FFFFFF"/>
                </a:solidFill>
                <a:latin typeface="SimSun"/>
                <a:cs typeface="SimSun"/>
              </a:rPr>
              <a:t>样组合功能组件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6192" y="4699373"/>
            <a:ext cx="20097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按需定制，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为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应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打造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最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优运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100" spc="-95">
                <a:solidFill>
                  <a:srgbClr val="FFFFFF"/>
                </a:solidFill>
                <a:latin typeface="SimSun"/>
                <a:cs typeface="SimSun"/>
              </a:rPr>
              <a:t>环境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084748" y="1813766"/>
            <a:ext cx="4526915" cy="1410970"/>
            <a:chOff x="5084748" y="1813766"/>
            <a:chExt cx="4526915" cy="1410970"/>
          </a:xfrm>
        </p:grpSpPr>
        <p:sp>
          <p:nvSpPr>
            <p:cNvPr id="25" name="object 25" descr=""/>
            <p:cNvSpPr/>
            <p:nvPr/>
          </p:nvSpPr>
          <p:spPr>
            <a:xfrm>
              <a:off x="5084748" y="1813766"/>
              <a:ext cx="4526915" cy="1410970"/>
            </a:xfrm>
            <a:custGeom>
              <a:avLst/>
              <a:gdLst/>
              <a:ahLst/>
              <a:cxnLst/>
              <a:rect l="l" t="t" r="r" b="b"/>
              <a:pathLst>
                <a:path w="4526915" h="1410970">
                  <a:moveTo>
                    <a:pt x="4433652" y="1410707"/>
                  </a:moveTo>
                  <a:lnTo>
                    <a:pt x="93013" y="1410707"/>
                  </a:lnTo>
                  <a:lnTo>
                    <a:pt x="83851" y="1410265"/>
                  </a:lnTo>
                  <a:lnTo>
                    <a:pt x="41328" y="1395046"/>
                  </a:lnTo>
                  <a:lnTo>
                    <a:pt x="10995" y="1361584"/>
                  </a:lnTo>
                  <a:lnTo>
                    <a:pt x="0" y="1317694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4433652" y="0"/>
                  </a:lnTo>
                  <a:lnTo>
                    <a:pt x="4477542" y="10995"/>
                  </a:lnTo>
                  <a:lnTo>
                    <a:pt x="4511004" y="41328"/>
                  </a:lnTo>
                  <a:lnTo>
                    <a:pt x="4526223" y="83850"/>
                  </a:lnTo>
                  <a:lnTo>
                    <a:pt x="4526666" y="93013"/>
                  </a:lnTo>
                  <a:lnTo>
                    <a:pt x="4526666" y="1317694"/>
                  </a:lnTo>
                  <a:lnTo>
                    <a:pt x="4515670" y="1361584"/>
                  </a:lnTo>
                  <a:lnTo>
                    <a:pt x="4485337" y="1395046"/>
                  </a:lnTo>
                  <a:lnTo>
                    <a:pt x="4442815" y="1410265"/>
                  </a:lnTo>
                  <a:lnTo>
                    <a:pt x="4433652" y="1410707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084748" y="1813766"/>
              <a:ext cx="4526915" cy="1410970"/>
            </a:xfrm>
            <a:custGeom>
              <a:avLst/>
              <a:gdLst/>
              <a:ahLst/>
              <a:cxnLst/>
              <a:rect l="l" t="t" r="r" b="b"/>
              <a:pathLst>
                <a:path w="4526915" h="1410970">
                  <a:moveTo>
                    <a:pt x="4433652" y="1410707"/>
                  </a:moveTo>
                  <a:lnTo>
                    <a:pt x="93013" y="1410707"/>
                  </a:lnTo>
                  <a:lnTo>
                    <a:pt x="83851" y="1410265"/>
                  </a:lnTo>
                  <a:lnTo>
                    <a:pt x="41328" y="1395046"/>
                  </a:lnTo>
                  <a:lnTo>
                    <a:pt x="10995" y="1361584"/>
                  </a:lnTo>
                  <a:lnTo>
                    <a:pt x="0" y="1317694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4433652" y="0"/>
                  </a:lnTo>
                  <a:lnTo>
                    <a:pt x="4470668" y="7751"/>
                  </a:lnTo>
                  <a:lnTo>
                    <a:pt x="87415" y="7751"/>
                  </a:lnTo>
                  <a:lnTo>
                    <a:pt x="81870" y="8297"/>
                  </a:lnTo>
                  <a:lnTo>
                    <a:pt x="40988" y="25230"/>
                  </a:lnTo>
                  <a:lnTo>
                    <a:pt x="16383" y="55212"/>
                  </a:lnTo>
                  <a:lnTo>
                    <a:pt x="7750" y="87415"/>
                  </a:lnTo>
                  <a:lnTo>
                    <a:pt x="7750" y="1323292"/>
                  </a:lnTo>
                  <a:lnTo>
                    <a:pt x="19009" y="1360408"/>
                  </a:lnTo>
                  <a:lnTo>
                    <a:pt x="50298" y="1391697"/>
                  </a:lnTo>
                  <a:lnTo>
                    <a:pt x="87415" y="1402956"/>
                  </a:lnTo>
                  <a:lnTo>
                    <a:pt x="4470668" y="1402956"/>
                  </a:lnTo>
                  <a:lnTo>
                    <a:pt x="4469246" y="1403627"/>
                  </a:lnTo>
                  <a:lnTo>
                    <a:pt x="4460612" y="1406725"/>
                  </a:lnTo>
                  <a:lnTo>
                    <a:pt x="4451801" y="1408937"/>
                  </a:lnTo>
                  <a:lnTo>
                    <a:pt x="4442815" y="1410265"/>
                  </a:lnTo>
                  <a:lnTo>
                    <a:pt x="4433652" y="1410707"/>
                  </a:lnTo>
                  <a:close/>
                </a:path>
                <a:path w="4526915" h="1410970">
                  <a:moveTo>
                    <a:pt x="4470668" y="1402956"/>
                  </a:moveTo>
                  <a:lnTo>
                    <a:pt x="4439251" y="1402956"/>
                  </a:lnTo>
                  <a:lnTo>
                    <a:pt x="4444794" y="1402410"/>
                  </a:lnTo>
                  <a:lnTo>
                    <a:pt x="4455776" y="1400225"/>
                  </a:lnTo>
                  <a:lnTo>
                    <a:pt x="4489982" y="1381942"/>
                  </a:lnTo>
                  <a:lnTo>
                    <a:pt x="4514565" y="1345150"/>
                  </a:lnTo>
                  <a:lnTo>
                    <a:pt x="4518914" y="1323292"/>
                  </a:lnTo>
                  <a:lnTo>
                    <a:pt x="4518914" y="87415"/>
                  </a:lnTo>
                  <a:lnTo>
                    <a:pt x="4507654" y="50298"/>
                  </a:lnTo>
                  <a:lnTo>
                    <a:pt x="4476366" y="19009"/>
                  </a:lnTo>
                  <a:lnTo>
                    <a:pt x="4439251" y="7751"/>
                  </a:lnTo>
                  <a:lnTo>
                    <a:pt x="4470668" y="7751"/>
                  </a:lnTo>
                  <a:lnTo>
                    <a:pt x="4505588" y="34035"/>
                  </a:lnTo>
                  <a:lnTo>
                    <a:pt x="4524895" y="74864"/>
                  </a:lnTo>
                  <a:lnTo>
                    <a:pt x="4526666" y="1317694"/>
                  </a:lnTo>
                  <a:lnTo>
                    <a:pt x="4526223" y="1326856"/>
                  </a:lnTo>
                  <a:lnTo>
                    <a:pt x="4511004" y="1369379"/>
                  </a:lnTo>
                  <a:lnTo>
                    <a:pt x="4477542" y="1399712"/>
                  </a:lnTo>
                  <a:lnTo>
                    <a:pt x="4470668" y="1402956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247522" y="1976540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22" y="310045"/>
                  </a:moveTo>
                  <a:lnTo>
                    <a:pt x="110020" y="303371"/>
                  </a:lnTo>
                  <a:lnTo>
                    <a:pt x="68896" y="283919"/>
                  </a:lnTo>
                  <a:lnTo>
                    <a:pt x="35186" y="253369"/>
                  </a:lnTo>
                  <a:lnTo>
                    <a:pt x="11799" y="214347"/>
                  </a:lnTo>
                  <a:lnTo>
                    <a:pt x="744" y="170217"/>
                  </a:lnTo>
                  <a:lnTo>
                    <a:pt x="0" y="155022"/>
                  </a:lnTo>
                  <a:lnTo>
                    <a:pt x="185" y="147406"/>
                  </a:lnTo>
                  <a:lnTo>
                    <a:pt x="9057" y="102805"/>
                  </a:lnTo>
                  <a:lnTo>
                    <a:pt x="30511" y="62667"/>
                  </a:lnTo>
                  <a:lnTo>
                    <a:pt x="62667" y="30511"/>
                  </a:lnTo>
                  <a:lnTo>
                    <a:pt x="102804" y="9057"/>
                  </a:lnTo>
                  <a:lnTo>
                    <a:pt x="147406" y="186"/>
                  </a:lnTo>
                  <a:lnTo>
                    <a:pt x="155022" y="0"/>
                  </a:lnTo>
                  <a:lnTo>
                    <a:pt x="162638" y="186"/>
                  </a:lnTo>
                  <a:lnTo>
                    <a:pt x="207239" y="9057"/>
                  </a:lnTo>
                  <a:lnTo>
                    <a:pt x="247376" y="30511"/>
                  </a:lnTo>
                  <a:lnTo>
                    <a:pt x="279532" y="62667"/>
                  </a:lnTo>
                  <a:lnTo>
                    <a:pt x="300987" y="102805"/>
                  </a:lnTo>
                  <a:lnTo>
                    <a:pt x="309859" y="147406"/>
                  </a:lnTo>
                  <a:lnTo>
                    <a:pt x="310045" y="155022"/>
                  </a:lnTo>
                  <a:lnTo>
                    <a:pt x="309859" y="162638"/>
                  </a:lnTo>
                  <a:lnTo>
                    <a:pt x="300987" y="207239"/>
                  </a:lnTo>
                  <a:lnTo>
                    <a:pt x="279532" y="247377"/>
                  </a:lnTo>
                  <a:lnTo>
                    <a:pt x="247376" y="279533"/>
                  </a:lnTo>
                  <a:lnTo>
                    <a:pt x="207239" y="300987"/>
                  </a:lnTo>
                  <a:lnTo>
                    <a:pt x="162638" y="309859"/>
                  </a:lnTo>
                  <a:lnTo>
                    <a:pt x="155022" y="310045"/>
                  </a:lnTo>
                  <a:close/>
                </a:path>
              </a:pathLst>
            </a:custGeom>
            <a:solidFill>
              <a:srgbClr val="E9B308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297345" y="812951"/>
            <a:ext cx="6896100" cy="1437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25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是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⼀个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基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于</a:t>
            </a:r>
            <a:r>
              <a:rPr dirty="0" sz="1200" spc="90">
                <a:solidFill>
                  <a:srgbClr val="FFFFFF"/>
                </a:solidFill>
                <a:latin typeface="Trebuchet MS"/>
                <a:cs typeface="Trebuchet MS"/>
              </a:rPr>
              <a:t>Rust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语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⾔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的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新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型操作系统，旨在应对传统操作系统在性能、安全、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⽣</a:t>
            </a:r>
            <a:r>
              <a:rPr dirty="0" sz="1350" spc="-120">
                <a:solidFill>
                  <a:srgbClr val="FFFFFF"/>
                </a:solidFill>
                <a:latin typeface="SimSun"/>
                <a:cs typeface="SimSun"/>
              </a:rPr>
              <a:t>态和开发便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捷性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⽅⾯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的挑战， 提成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为⼀个⾼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性能、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可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靠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、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安全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且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易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于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开发的操作系统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解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决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⽅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案，尤其适</a:t>
            </a:r>
            <a:r>
              <a:rPr dirty="0" sz="1350" spc="-95">
                <a:solidFill>
                  <a:srgbClr val="FFFFFF"/>
                </a:solidFill>
                <a:latin typeface="Microsoft JhengHei"/>
                <a:cs typeface="Microsoft JhengHei"/>
              </a:rPr>
              <a:t>⽤于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云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计算和领域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专⽤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场景。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12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SimSun"/>
              <a:cs typeface="SimSun"/>
            </a:endParaRPr>
          </a:p>
          <a:p>
            <a:pPr marL="578485">
              <a:lnSpc>
                <a:spcPct val="100000"/>
              </a:lnSpc>
              <a:tabLst>
                <a:tab pos="5353050" algn="l"/>
              </a:tabLst>
            </a:pPr>
            <a:r>
              <a:rPr dirty="0" sz="1700" spc="-245">
                <a:solidFill>
                  <a:srgbClr val="FACFE7"/>
                </a:solidFill>
                <a:latin typeface="SimSun"/>
                <a:cs typeface="SimSun"/>
              </a:rPr>
              <a:t>设计</a:t>
            </a:r>
            <a:r>
              <a:rPr dirty="0" sz="1700" spc="-245">
                <a:solidFill>
                  <a:srgbClr val="FACFE7"/>
                </a:solidFill>
                <a:latin typeface="Microsoft JhengHei"/>
                <a:cs typeface="Microsoft JhengHei"/>
              </a:rPr>
              <a:t>⽬</a:t>
            </a:r>
            <a:r>
              <a:rPr dirty="0" sz="1700" spc="-50">
                <a:solidFill>
                  <a:srgbClr val="FACFE7"/>
                </a:solidFill>
                <a:latin typeface="SimSun"/>
                <a:cs typeface="SimSun"/>
              </a:rPr>
              <a:t>标</a:t>
            </a:r>
            <a:r>
              <a:rPr dirty="0" sz="1700">
                <a:solidFill>
                  <a:srgbClr val="FACFE7"/>
                </a:solidFill>
                <a:latin typeface="SimSun"/>
                <a:cs typeface="SimSun"/>
              </a:rPr>
              <a:t>	</a:t>
            </a:r>
            <a:r>
              <a:rPr dirty="0" sz="1700" spc="-245">
                <a:solidFill>
                  <a:srgbClr val="FEF08A"/>
                </a:solidFill>
                <a:latin typeface="SimSun"/>
                <a:cs typeface="SimSun"/>
              </a:rPr>
              <a:t>创新</a:t>
            </a:r>
            <a:r>
              <a:rPr dirty="0" sz="1700" spc="-50">
                <a:solidFill>
                  <a:srgbClr val="FEF08A"/>
                </a:solidFill>
                <a:latin typeface="SimSun"/>
                <a:cs typeface="SimSun"/>
              </a:rPr>
              <a:t>点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730895" y="2278661"/>
            <a:ext cx="2372360" cy="521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95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结合</a:t>
            </a:r>
            <a:r>
              <a:rPr dirty="0" sz="950" spc="50">
                <a:solidFill>
                  <a:srgbClr val="FFFFFF"/>
                </a:solidFill>
                <a:latin typeface="Trebuchet MS"/>
                <a:cs typeface="Trebuchet MS"/>
              </a:rPr>
              <a:t>Unikernel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性能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950" spc="75">
                <a:solidFill>
                  <a:srgbClr val="FFFFFF"/>
                </a:solidFill>
                <a:latin typeface="Trebuchet MS"/>
                <a:cs typeface="Trebuchet MS"/>
              </a:rPr>
              <a:t>Rust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语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⾔</a:t>
            </a:r>
            <a:r>
              <a:rPr dirty="0" sz="1100" spc="-120">
                <a:solidFill>
                  <a:srgbClr val="FFFFFF"/>
                </a:solidFill>
                <a:latin typeface="SimSun"/>
                <a:cs typeface="SimSun"/>
              </a:rPr>
              <a:t>内存安全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可重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30">
                <a:solidFill>
                  <a:srgbClr val="FFFFFF"/>
                </a:solidFill>
                <a:latin typeface="SimSun"/>
                <a:cs typeface="SimSun"/>
              </a:rPr>
              <a:t>的操作系统组件库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730895" y="2854601"/>
            <a:ext cx="2258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快速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构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建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⾼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度定制化的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领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域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专⽤</a:t>
            </a:r>
            <a:r>
              <a:rPr dirty="0" sz="1100" spc="-120">
                <a:solidFill>
                  <a:srgbClr val="FFFFFF"/>
                </a:solidFill>
                <a:latin typeface="SimSun"/>
                <a:cs typeface="SimSun"/>
              </a:rPr>
              <a:t>操作系统</a:t>
            </a:r>
            <a:endParaRPr sz="1100">
              <a:latin typeface="SimSun"/>
              <a:cs typeface="SimSu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084748" y="3410501"/>
            <a:ext cx="4526915" cy="1659255"/>
            <a:chOff x="5084748" y="3410501"/>
            <a:chExt cx="4526915" cy="1659255"/>
          </a:xfrm>
        </p:grpSpPr>
        <p:sp>
          <p:nvSpPr>
            <p:cNvPr id="32" name="object 32" descr=""/>
            <p:cNvSpPr/>
            <p:nvPr/>
          </p:nvSpPr>
          <p:spPr>
            <a:xfrm>
              <a:off x="5084748" y="3410501"/>
              <a:ext cx="4526915" cy="1659255"/>
            </a:xfrm>
            <a:custGeom>
              <a:avLst/>
              <a:gdLst/>
              <a:ahLst/>
              <a:cxnLst/>
              <a:rect l="l" t="t" r="r" b="b"/>
              <a:pathLst>
                <a:path w="4526915" h="1659254">
                  <a:moveTo>
                    <a:pt x="4433652" y="1658744"/>
                  </a:moveTo>
                  <a:lnTo>
                    <a:pt x="93013" y="1658744"/>
                  </a:lnTo>
                  <a:lnTo>
                    <a:pt x="83850" y="1658301"/>
                  </a:lnTo>
                  <a:lnTo>
                    <a:pt x="41328" y="1643082"/>
                  </a:lnTo>
                  <a:lnTo>
                    <a:pt x="10995" y="1609621"/>
                  </a:lnTo>
                  <a:lnTo>
                    <a:pt x="0" y="1565730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4433652" y="0"/>
                  </a:lnTo>
                  <a:lnTo>
                    <a:pt x="4477542" y="10995"/>
                  </a:lnTo>
                  <a:lnTo>
                    <a:pt x="4511004" y="41328"/>
                  </a:lnTo>
                  <a:lnTo>
                    <a:pt x="4526223" y="83850"/>
                  </a:lnTo>
                  <a:lnTo>
                    <a:pt x="4526666" y="93013"/>
                  </a:lnTo>
                  <a:lnTo>
                    <a:pt x="4526666" y="1565730"/>
                  </a:lnTo>
                  <a:lnTo>
                    <a:pt x="4515670" y="1609621"/>
                  </a:lnTo>
                  <a:lnTo>
                    <a:pt x="4485337" y="1643082"/>
                  </a:lnTo>
                  <a:lnTo>
                    <a:pt x="4442815" y="1658301"/>
                  </a:lnTo>
                  <a:lnTo>
                    <a:pt x="4433652" y="165874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084748" y="3410501"/>
              <a:ext cx="4526915" cy="1659255"/>
            </a:xfrm>
            <a:custGeom>
              <a:avLst/>
              <a:gdLst/>
              <a:ahLst/>
              <a:cxnLst/>
              <a:rect l="l" t="t" r="r" b="b"/>
              <a:pathLst>
                <a:path w="4526915" h="1659254">
                  <a:moveTo>
                    <a:pt x="4433652" y="1658744"/>
                  </a:moveTo>
                  <a:lnTo>
                    <a:pt x="93013" y="1658744"/>
                  </a:lnTo>
                  <a:lnTo>
                    <a:pt x="83850" y="1658301"/>
                  </a:lnTo>
                  <a:lnTo>
                    <a:pt x="41328" y="1643082"/>
                  </a:lnTo>
                  <a:lnTo>
                    <a:pt x="10995" y="1609621"/>
                  </a:lnTo>
                  <a:lnTo>
                    <a:pt x="0" y="1565730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4433652" y="0"/>
                  </a:lnTo>
                  <a:lnTo>
                    <a:pt x="4470668" y="7751"/>
                  </a:lnTo>
                  <a:lnTo>
                    <a:pt x="87415" y="7751"/>
                  </a:lnTo>
                  <a:lnTo>
                    <a:pt x="81870" y="8297"/>
                  </a:lnTo>
                  <a:lnTo>
                    <a:pt x="40988" y="25230"/>
                  </a:lnTo>
                  <a:lnTo>
                    <a:pt x="16383" y="55212"/>
                  </a:lnTo>
                  <a:lnTo>
                    <a:pt x="7750" y="87415"/>
                  </a:lnTo>
                  <a:lnTo>
                    <a:pt x="7750" y="1571328"/>
                  </a:lnTo>
                  <a:lnTo>
                    <a:pt x="19009" y="1608444"/>
                  </a:lnTo>
                  <a:lnTo>
                    <a:pt x="50298" y="1639733"/>
                  </a:lnTo>
                  <a:lnTo>
                    <a:pt x="87415" y="1650992"/>
                  </a:lnTo>
                  <a:lnTo>
                    <a:pt x="4470669" y="1650992"/>
                  </a:lnTo>
                  <a:lnTo>
                    <a:pt x="4469246" y="1651663"/>
                  </a:lnTo>
                  <a:lnTo>
                    <a:pt x="4460612" y="1654761"/>
                  </a:lnTo>
                  <a:lnTo>
                    <a:pt x="4451801" y="1656973"/>
                  </a:lnTo>
                  <a:lnTo>
                    <a:pt x="4442815" y="1658301"/>
                  </a:lnTo>
                  <a:lnTo>
                    <a:pt x="4433652" y="1658744"/>
                  </a:lnTo>
                  <a:close/>
                </a:path>
                <a:path w="4526915" h="1659254">
                  <a:moveTo>
                    <a:pt x="4470669" y="1650992"/>
                  </a:moveTo>
                  <a:lnTo>
                    <a:pt x="4439251" y="1650992"/>
                  </a:lnTo>
                  <a:lnTo>
                    <a:pt x="4444794" y="1650446"/>
                  </a:lnTo>
                  <a:lnTo>
                    <a:pt x="4455776" y="1648261"/>
                  </a:lnTo>
                  <a:lnTo>
                    <a:pt x="4489982" y="1629978"/>
                  </a:lnTo>
                  <a:lnTo>
                    <a:pt x="4514565" y="1593186"/>
                  </a:lnTo>
                  <a:lnTo>
                    <a:pt x="4518914" y="1571328"/>
                  </a:lnTo>
                  <a:lnTo>
                    <a:pt x="4518914" y="87415"/>
                  </a:lnTo>
                  <a:lnTo>
                    <a:pt x="4507654" y="50298"/>
                  </a:lnTo>
                  <a:lnTo>
                    <a:pt x="4476366" y="19009"/>
                  </a:lnTo>
                  <a:lnTo>
                    <a:pt x="4439251" y="7751"/>
                  </a:lnTo>
                  <a:lnTo>
                    <a:pt x="4470668" y="7751"/>
                  </a:lnTo>
                  <a:lnTo>
                    <a:pt x="4505588" y="34035"/>
                  </a:lnTo>
                  <a:lnTo>
                    <a:pt x="4524895" y="74864"/>
                  </a:lnTo>
                  <a:lnTo>
                    <a:pt x="4526666" y="1565730"/>
                  </a:lnTo>
                  <a:lnTo>
                    <a:pt x="4526223" y="1574893"/>
                  </a:lnTo>
                  <a:lnTo>
                    <a:pt x="4511004" y="1617415"/>
                  </a:lnTo>
                  <a:lnTo>
                    <a:pt x="4477542" y="1647748"/>
                  </a:lnTo>
                  <a:lnTo>
                    <a:pt x="4470669" y="1650992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247522" y="3573275"/>
              <a:ext cx="310515" cy="310515"/>
            </a:xfrm>
            <a:custGeom>
              <a:avLst/>
              <a:gdLst/>
              <a:ahLst/>
              <a:cxnLst/>
              <a:rect l="l" t="t" r="r" b="b"/>
              <a:pathLst>
                <a:path w="310514" h="310514">
                  <a:moveTo>
                    <a:pt x="155022" y="310045"/>
                  </a:moveTo>
                  <a:lnTo>
                    <a:pt x="110020" y="303371"/>
                  </a:lnTo>
                  <a:lnTo>
                    <a:pt x="68896" y="283919"/>
                  </a:lnTo>
                  <a:lnTo>
                    <a:pt x="35186" y="253369"/>
                  </a:lnTo>
                  <a:lnTo>
                    <a:pt x="11799" y="214347"/>
                  </a:lnTo>
                  <a:lnTo>
                    <a:pt x="744" y="170217"/>
                  </a:lnTo>
                  <a:lnTo>
                    <a:pt x="0" y="155022"/>
                  </a:lnTo>
                  <a:lnTo>
                    <a:pt x="185" y="147406"/>
                  </a:lnTo>
                  <a:lnTo>
                    <a:pt x="9057" y="102804"/>
                  </a:lnTo>
                  <a:lnTo>
                    <a:pt x="30511" y="62667"/>
                  </a:lnTo>
                  <a:lnTo>
                    <a:pt x="62667" y="30511"/>
                  </a:lnTo>
                  <a:lnTo>
                    <a:pt x="102804" y="9057"/>
                  </a:lnTo>
                  <a:lnTo>
                    <a:pt x="147406" y="186"/>
                  </a:lnTo>
                  <a:lnTo>
                    <a:pt x="155022" y="0"/>
                  </a:lnTo>
                  <a:lnTo>
                    <a:pt x="162638" y="186"/>
                  </a:lnTo>
                  <a:lnTo>
                    <a:pt x="207239" y="9057"/>
                  </a:lnTo>
                  <a:lnTo>
                    <a:pt x="247376" y="30511"/>
                  </a:lnTo>
                  <a:lnTo>
                    <a:pt x="279532" y="62667"/>
                  </a:lnTo>
                  <a:lnTo>
                    <a:pt x="300987" y="102804"/>
                  </a:lnTo>
                  <a:lnTo>
                    <a:pt x="309859" y="147406"/>
                  </a:lnTo>
                  <a:lnTo>
                    <a:pt x="310045" y="155022"/>
                  </a:lnTo>
                  <a:lnTo>
                    <a:pt x="309859" y="162638"/>
                  </a:lnTo>
                  <a:lnTo>
                    <a:pt x="300987" y="207239"/>
                  </a:lnTo>
                  <a:lnTo>
                    <a:pt x="279532" y="247377"/>
                  </a:lnTo>
                  <a:lnTo>
                    <a:pt x="247376" y="279533"/>
                  </a:lnTo>
                  <a:lnTo>
                    <a:pt x="207239" y="300987"/>
                  </a:lnTo>
                  <a:lnTo>
                    <a:pt x="162638" y="309859"/>
                  </a:lnTo>
                  <a:lnTo>
                    <a:pt x="155022" y="310045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637881" y="3559583"/>
            <a:ext cx="1482725" cy="5892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90" b="1">
                <a:solidFill>
                  <a:srgbClr val="BEDAFE"/>
                </a:solidFill>
                <a:latin typeface="Trebuchet MS"/>
                <a:cs typeface="Trebuchet MS"/>
              </a:rPr>
              <a:t>Rust</a:t>
            </a:r>
            <a:r>
              <a:rPr dirty="0" sz="1700" spc="-245">
                <a:solidFill>
                  <a:srgbClr val="BEDAFE"/>
                </a:solidFill>
                <a:latin typeface="SimSun"/>
                <a:cs typeface="SimSun"/>
              </a:rPr>
              <a:t>语</a:t>
            </a:r>
            <a:r>
              <a:rPr dirty="0" sz="1700" spc="-245">
                <a:solidFill>
                  <a:srgbClr val="BEDAFE"/>
                </a:solidFill>
                <a:latin typeface="Microsoft JhengHei"/>
                <a:cs typeface="Microsoft JhengHei"/>
              </a:rPr>
              <a:t>⾔</a:t>
            </a:r>
            <a:r>
              <a:rPr dirty="0" sz="1700" spc="-150">
                <a:solidFill>
                  <a:srgbClr val="BEDAFE"/>
                </a:solidFill>
                <a:latin typeface="SimSun"/>
                <a:cs typeface="SimSun"/>
              </a:rPr>
              <a:t>优势</a:t>
            </a:r>
            <a:endParaRPr sz="1700">
              <a:latin typeface="SimSun"/>
              <a:cs typeface="SimSun"/>
            </a:endParaRPr>
          </a:p>
          <a:p>
            <a:pPr marL="105410">
              <a:lnSpc>
                <a:spcPct val="100000"/>
              </a:lnSpc>
              <a:spcBef>
                <a:spcPts val="1065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所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有权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系统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借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10">
                <a:solidFill>
                  <a:srgbClr val="FFFFFF"/>
                </a:solidFill>
                <a:latin typeface="SimSun"/>
                <a:cs typeface="SimSun"/>
              </a:rPr>
              <a:t>检查器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730895" y="4203300"/>
            <a:ext cx="21342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编译时消除空指针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解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引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100" spc="-125">
                <a:solidFill>
                  <a:srgbClr val="FFFFFF"/>
                </a:solidFill>
                <a:latin typeface="SimSun"/>
                <a:cs typeface="SimSun"/>
              </a:rPr>
              <a:t>、缓冲区溢出</a:t>
            </a:r>
            <a:endParaRPr sz="11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730895" y="4371468"/>
            <a:ext cx="1559560" cy="521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8000"/>
              </a:lnSpc>
              <a:spcBef>
                <a:spcPts val="95"/>
              </a:spcBef>
            </a:pP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社区提倡避免</a:t>
            </a:r>
            <a:r>
              <a:rPr dirty="0" sz="950" spc="75">
                <a:solidFill>
                  <a:srgbClr val="FFFFFF"/>
                </a:solidFill>
                <a:latin typeface="Trebuchet MS"/>
                <a:cs typeface="Trebuchet MS"/>
              </a:rPr>
              <a:t>unsafe</a:t>
            </a:r>
            <a:r>
              <a:rPr dirty="0" sz="1100" spc="-125">
                <a:solidFill>
                  <a:srgbClr val="FFFFFF"/>
                </a:solidFill>
                <a:latin typeface="SimSun"/>
                <a:cs typeface="SimSun"/>
              </a:rPr>
              <a:t>代码块</a:t>
            </a:r>
            <a:r>
              <a:rPr dirty="0" sz="1100" spc="-140">
                <a:solidFill>
                  <a:srgbClr val="FFFFFF"/>
                </a:solidFill>
                <a:latin typeface="SimSun"/>
                <a:cs typeface="SimSun"/>
              </a:rPr>
              <a:t>内存安全</a:t>
            </a:r>
            <a:r>
              <a:rPr dirty="0" sz="1100" spc="-14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100" spc="-125">
                <a:solidFill>
                  <a:srgbClr val="FFFFFF"/>
                </a:solidFill>
                <a:latin typeface="SimSun"/>
                <a:cs typeface="SimSun"/>
              </a:rPr>
              <a:t>并发编程保障</a:t>
            </a:r>
            <a:endParaRPr sz="1100">
              <a:latin typeface="SimSun"/>
              <a:cs typeface="SimSun"/>
            </a:endParaRPr>
          </a:p>
        </p:txBody>
      </p:sp>
      <p:pic>
        <p:nvPicPr>
          <p:cNvPr id="38" name="object 3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5906369"/>
            <a:ext cx="9921459" cy="620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363" y="218346"/>
            <a:ext cx="3495040" cy="4184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315" b="1"/>
              <a:t>ArceOS</a:t>
            </a:r>
            <a:r>
              <a:rPr dirty="0" sz="2550" spc="-325">
                <a:latin typeface="SimSun"/>
                <a:cs typeface="SimSun"/>
              </a:rPr>
              <a:t>的模块化设计理念</a:t>
            </a:r>
            <a:endParaRPr sz="255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69400" y="812951"/>
            <a:ext cx="8804910" cy="537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4300"/>
              </a:lnSpc>
              <a:spcBef>
                <a:spcPts val="95"/>
              </a:spcBef>
            </a:pPr>
            <a:r>
              <a:rPr dirty="0" sz="1200" spc="10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的设计受到</a:t>
            </a:r>
            <a:r>
              <a:rPr dirty="0" sz="1200" spc="55">
                <a:solidFill>
                  <a:srgbClr val="FFFFFF"/>
                </a:solidFill>
                <a:latin typeface="Trebuchet MS"/>
                <a:cs typeface="Trebuchet MS"/>
              </a:rPr>
              <a:t>Unikraft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项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⽬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启发，采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彻底的模块化和组件化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⽅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法，将操作系统功能拆解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为⼀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系列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相互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独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⽴</a:t>
            </a: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、可复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的功能</a:t>
            </a:r>
            <a:r>
              <a:rPr dirty="0" sz="1350" spc="-165">
                <a:solidFill>
                  <a:srgbClr val="FFFFFF"/>
                </a:solidFill>
                <a:latin typeface="SimSun"/>
                <a:cs typeface="SimSun"/>
              </a:rPr>
              <a:t>组件。 这种设计理念带来</a:t>
            </a:r>
            <a:r>
              <a:rPr dirty="0" sz="1350" spc="-135">
                <a:solidFill>
                  <a:srgbClr val="FFFFFF"/>
                </a:solidFill>
                <a:latin typeface="Microsoft JhengHei"/>
                <a:cs typeface="Microsoft JhengHei"/>
              </a:rPr>
              <a:t>了三⼤</a:t>
            </a:r>
            <a:r>
              <a:rPr dirty="0" sz="1350" spc="-120">
                <a:solidFill>
                  <a:srgbClr val="FFFFFF"/>
                </a:solidFill>
                <a:latin typeface="SimSun"/>
                <a:cs typeface="SimSun"/>
              </a:rPr>
              <a:t>关键优势：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045" y="5309531"/>
            <a:ext cx="9301369" cy="775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59354" y="5425965"/>
            <a:ext cx="3094990" cy="2146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将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操作系统从庞然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⼤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物转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变为可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插拔组件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⽣态</a:t>
            </a:r>
            <a:r>
              <a:rPr dirty="0" sz="1250" spc="-110">
                <a:solidFill>
                  <a:srgbClr val="FFFFFF"/>
                </a:solidFill>
                <a:latin typeface="SimSun"/>
                <a:cs typeface="SimSun"/>
              </a:rPr>
              <a:t>系统</a:t>
            </a:r>
            <a:endParaRPr sz="125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86004" y="5467356"/>
            <a:ext cx="338455" cy="1562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spc="90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dirty="0" sz="85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-17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85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850" spc="65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0"/>
            <a:ext cx="10696575" cy="6356350"/>
            <a:chOff x="0" y="0"/>
            <a:chExt cx="10696575" cy="635635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6117" y="0"/>
              <a:ext cx="3100456" cy="232534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030593"/>
              <a:ext cx="1937785" cy="232534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10045" y="1619988"/>
              <a:ext cx="2976880" cy="3441700"/>
            </a:xfrm>
            <a:custGeom>
              <a:avLst/>
              <a:gdLst/>
              <a:ahLst/>
              <a:cxnLst/>
              <a:rect l="l" t="t" r="r" b="b"/>
              <a:pathLst>
                <a:path w="2976879" h="3441700">
                  <a:moveTo>
                    <a:pt x="2883424" y="3441506"/>
                  </a:moveTo>
                  <a:lnTo>
                    <a:pt x="93013" y="3441506"/>
                  </a:lnTo>
                  <a:lnTo>
                    <a:pt x="83850" y="3441063"/>
                  </a:lnTo>
                  <a:lnTo>
                    <a:pt x="41328" y="3425845"/>
                  </a:lnTo>
                  <a:lnTo>
                    <a:pt x="10995" y="3392383"/>
                  </a:lnTo>
                  <a:lnTo>
                    <a:pt x="0" y="3348492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2883424" y="0"/>
                  </a:lnTo>
                  <a:lnTo>
                    <a:pt x="2927314" y="10995"/>
                  </a:lnTo>
                  <a:lnTo>
                    <a:pt x="2960776" y="41328"/>
                  </a:lnTo>
                  <a:lnTo>
                    <a:pt x="2975995" y="83850"/>
                  </a:lnTo>
                  <a:lnTo>
                    <a:pt x="2976438" y="93013"/>
                  </a:lnTo>
                  <a:lnTo>
                    <a:pt x="2976438" y="3348492"/>
                  </a:lnTo>
                  <a:lnTo>
                    <a:pt x="2965442" y="3392383"/>
                  </a:lnTo>
                  <a:lnTo>
                    <a:pt x="2935109" y="3425845"/>
                  </a:lnTo>
                  <a:lnTo>
                    <a:pt x="2892586" y="3441063"/>
                  </a:lnTo>
                  <a:lnTo>
                    <a:pt x="2883424" y="3441506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0045" y="1619999"/>
              <a:ext cx="2976880" cy="3441700"/>
            </a:xfrm>
            <a:custGeom>
              <a:avLst/>
              <a:gdLst/>
              <a:ahLst/>
              <a:cxnLst/>
              <a:rect l="l" t="t" r="r" b="b"/>
              <a:pathLst>
                <a:path w="2976879" h="3441700">
                  <a:moveTo>
                    <a:pt x="627837" y="403694"/>
                  </a:moveTo>
                  <a:lnTo>
                    <a:pt x="622274" y="361492"/>
                  </a:lnTo>
                  <a:lnTo>
                    <a:pt x="608596" y="321183"/>
                  </a:lnTo>
                  <a:lnTo>
                    <a:pt x="587311" y="284314"/>
                  </a:lnTo>
                  <a:lnTo>
                    <a:pt x="559244" y="252310"/>
                  </a:lnTo>
                  <a:lnTo>
                    <a:pt x="525475" y="226402"/>
                  </a:lnTo>
                  <a:lnTo>
                    <a:pt x="487286" y="207568"/>
                  </a:lnTo>
                  <a:lnTo>
                    <a:pt x="446176" y="196557"/>
                  </a:lnTo>
                  <a:lnTo>
                    <a:pt x="417918" y="193776"/>
                  </a:lnTo>
                  <a:lnTo>
                    <a:pt x="403694" y="193776"/>
                  </a:lnTo>
                  <a:lnTo>
                    <a:pt x="361492" y="199326"/>
                  </a:lnTo>
                  <a:lnTo>
                    <a:pt x="321183" y="213017"/>
                  </a:lnTo>
                  <a:lnTo>
                    <a:pt x="284314" y="234302"/>
                  </a:lnTo>
                  <a:lnTo>
                    <a:pt x="252310" y="262369"/>
                  </a:lnTo>
                  <a:lnTo>
                    <a:pt x="226402" y="296138"/>
                  </a:lnTo>
                  <a:lnTo>
                    <a:pt x="207568" y="334314"/>
                  </a:lnTo>
                  <a:lnTo>
                    <a:pt x="196557" y="375437"/>
                  </a:lnTo>
                  <a:lnTo>
                    <a:pt x="193776" y="403694"/>
                  </a:lnTo>
                  <a:lnTo>
                    <a:pt x="193776" y="417918"/>
                  </a:lnTo>
                  <a:lnTo>
                    <a:pt x="199326" y="460121"/>
                  </a:lnTo>
                  <a:lnTo>
                    <a:pt x="213017" y="500430"/>
                  </a:lnTo>
                  <a:lnTo>
                    <a:pt x="234302" y="537286"/>
                  </a:lnTo>
                  <a:lnTo>
                    <a:pt x="262369" y="569302"/>
                  </a:lnTo>
                  <a:lnTo>
                    <a:pt x="296138" y="595210"/>
                  </a:lnTo>
                  <a:lnTo>
                    <a:pt x="334314" y="614032"/>
                  </a:lnTo>
                  <a:lnTo>
                    <a:pt x="375437" y="625055"/>
                  </a:lnTo>
                  <a:lnTo>
                    <a:pt x="403694" y="627837"/>
                  </a:lnTo>
                  <a:lnTo>
                    <a:pt x="417918" y="627837"/>
                  </a:lnTo>
                  <a:lnTo>
                    <a:pt x="460121" y="622274"/>
                  </a:lnTo>
                  <a:lnTo>
                    <a:pt x="500430" y="608596"/>
                  </a:lnTo>
                  <a:lnTo>
                    <a:pt x="537286" y="587311"/>
                  </a:lnTo>
                  <a:lnTo>
                    <a:pt x="569290" y="559244"/>
                  </a:lnTo>
                  <a:lnTo>
                    <a:pt x="595210" y="525475"/>
                  </a:lnTo>
                  <a:lnTo>
                    <a:pt x="614032" y="487299"/>
                  </a:lnTo>
                  <a:lnTo>
                    <a:pt x="625055" y="446176"/>
                  </a:lnTo>
                  <a:lnTo>
                    <a:pt x="627837" y="417918"/>
                  </a:lnTo>
                  <a:lnTo>
                    <a:pt x="627837" y="410806"/>
                  </a:lnTo>
                  <a:lnTo>
                    <a:pt x="627837" y="403694"/>
                  </a:lnTo>
                  <a:close/>
                </a:path>
                <a:path w="2976879" h="3441700">
                  <a:moveTo>
                    <a:pt x="2976435" y="93014"/>
                  </a:moveTo>
                  <a:lnTo>
                    <a:pt x="2968675" y="55994"/>
                  </a:lnTo>
                  <a:lnTo>
                    <a:pt x="2968675" y="87414"/>
                  </a:lnTo>
                  <a:lnTo>
                    <a:pt x="2968675" y="3354082"/>
                  </a:lnTo>
                  <a:lnTo>
                    <a:pt x="2957423" y="3391204"/>
                  </a:lnTo>
                  <a:lnTo>
                    <a:pt x="2926130" y="3422485"/>
                  </a:lnTo>
                  <a:lnTo>
                    <a:pt x="2889021" y="3433749"/>
                  </a:lnTo>
                  <a:lnTo>
                    <a:pt x="87414" y="3433749"/>
                  </a:lnTo>
                  <a:lnTo>
                    <a:pt x="50292" y="3422485"/>
                  </a:lnTo>
                  <a:lnTo>
                    <a:pt x="18999" y="3391204"/>
                  </a:lnTo>
                  <a:lnTo>
                    <a:pt x="7747" y="3354082"/>
                  </a:lnTo>
                  <a:lnTo>
                    <a:pt x="7747" y="87414"/>
                  </a:lnTo>
                  <a:lnTo>
                    <a:pt x="18999" y="50292"/>
                  </a:lnTo>
                  <a:lnTo>
                    <a:pt x="50292" y="18999"/>
                  </a:lnTo>
                  <a:lnTo>
                    <a:pt x="87414" y="7747"/>
                  </a:lnTo>
                  <a:lnTo>
                    <a:pt x="2889021" y="7747"/>
                  </a:lnTo>
                  <a:lnTo>
                    <a:pt x="2926130" y="18999"/>
                  </a:lnTo>
                  <a:lnTo>
                    <a:pt x="2957423" y="50292"/>
                  </a:lnTo>
                  <a:lnTo>
                    <a:pt x="2968675" y="87414"/>
                  </a:lnTo>
                  <a:lnTo>
                    <a:pt x="2968675" y="55994"/>
                  </a:lnTo>
                  <a:lnTo>
                    <a:pt x="2942399" y="21069"/>
                  </a:lnTo>
                  <a:lnTo>
                    <a:pt x="2920428" y="7747"/>
                  </a:lnTo>
                  <a:lnTo>
                    <a:pt x="2919018" y="7073"/>
                  </a:lnTo>
                  <a:lnTo>
                    <a:pt x="2910382" y="3975"/>
                  </a:lnTo>
                  <a:lnTo>
                    <a:pt x="2901569" y="1765"/>
                  </a:lnTo>
                  <a:lnTo>
                    <a:pt x="2892577" y="431"/>
                  </a:lnTo>
                  <a:lnTo>
                    <a:pt x="2883420" y="0"/>
                  </a:lnTo>
                  <a:lnTo>
                    <a:pt x="93002" y="0"/>
                  </a:lnTo>
                  <a:lnTo>
                    <a:pt x="49110" y="10985"/>
                  </a:lnTo>
                  <a:lnTo>
                    <a:pt x="15659" y="41325"/>
                  </a:lnTo>
                  <a:lnTo>
                    <a:pt x="431" y="83845"/>
                  </a:lnTo>
                  <a:lnTo>
                    <a:pt x="0" y="93014"/>
                  </a:lnTo>
                  <a:lnTo>
                    <a:pt x="0" y="3348482"/>
                  </a:lnTo>
                  <a:lnTo>
                    <a:pt x="10985" y="3392373"/>
                  </a:lnTo>
                  <a:lnTo>
                    <a:pt x="41325" y="3425837"/>
                  </a:lnTo>
                  <a:lnTo>
                    <a:pt x="83845" y="3441065"/>
                  </a:lnTo>
                  <a:lnTo>
                    <a:pt x="93002" y="3441496"/>
                  </a:lnTo>
                  <a:lnTo>
                    <a:pt x="2883420" y="3441496"/>
                  </a:lnTo>
                  <a:lnTo>
                    <a:pt x="2920428" y="3433749"/>
                  </a:lnTo>
                  <a:lnTo>
                    <a:pt x="2927312" y="3430511"/>
                  </a:lnTo>
                  <a:lnTo>
                    <a:pt x="2960776" y="3400171"/>
                  </a:lnTo>
                  <a:lnTo>
                    <a:pt x="2975991" y="3357651"/>
                  </a:lnTo>
                  <a:lnTo>
                    <a:pt x="2976435" y="3348482"/>
                  </a:lnTo>
                  <a:lnTo>
                    <a:pt x="2976435" y="9301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49206" y="1862083"/>
            <a:ext cx="76962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35">
                <a:solidFill>
                  <a:srgbClr val="FACFE7"/>
                </a:solidFill>
                <a:latin typeface="SimSun"/>
                <a:cs typeface="SimSun"/>
              </a:rPr>
              <a:t>灵活组合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1124" y="2328671"/>
            <a:ext cx="2536825" cy="894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900"/>
              </a:lnSpc>
              <a:spcBef>
                <a:spcPts val="10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开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发者可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以像搭积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⽊⼀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样，根据应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dirty="0" sz="1250" spc="-110">
                <a:solidFill>
                  <a:srgbClr val="FFFFFF"/>
                </a:solidFill>
                <a:latin typeface="SimSun"/>
                <a:cs typeface="SimSun"/>
              </a:rPr>
              <a:t>程序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的实际需求，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⾃由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选择和组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合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所需的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功</a:t>
            </a:r>
            <a:r>
              <a:rPr dirty="0" sz="1250" spc="-50">
                <a:solidFill>
                  <a:srgbClr val="FFFFFF"/>
                </a:solidFill>
                <a:latin typeface="SimSun"/>
                <a:cs typeface="SimSun"/>
              </a:rPr>
              <a:t>能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组件，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构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建量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⾝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定制的、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最⼩</a:t>
            </a:r>
            <a:r>
              <a:rPr dirty="0" sz="1250" spc="-150">
                <a:solidFill>
                  <a:srgbClr val="FFFFFF"/>
                </a:solidFill>
                <a:latin typeface="SimSun"/>
                <a:cs typeface="SimSun"/>
              </a:rPr>
              <a:t>化的操作系</a:t>
            </a:r>
            <a:r>
              <a:rPr dirty="0" sz="1250" spc="-140">
                <a:solidFill>
                  <a:srgbClr val="FFFFFF"/>
                </a:solidFill>
                <a:latin typeface="SimSun"/>
                <a:cs typeface="SimSun"/>
              </a:rPr>
              <a:t>统内核。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03824" y="1619988"/>
            <a:ext cx="5945505" cy="3441700"/>
            <a:chOff x="503824" y="1619988"/>
            <a:chExt cx="5945505" cy="3441700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3824" y="4371643"/>
              <a:ext cx="2588881" cy="49607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472510" y="1619988"/>
              <a:ext cx="2976880" cy="3441700"/>
            </a:xfrm>
            <a:custGeom>
              <a:avLst/>
              <a:gdLst/>
              <a:ahLst/>
              <a:cxnLst/>
              <a:rect l="l" t="t" r="r" b="b"/>
              <a:pathLst>
                <a:path w="2976879" h="3441700">
                  <a:moveTo>
                    <a:pt x="2883424" y="3441506"/>
                  </a:moveTo>
                  <a:lnTo>
                    <a:pt x="93013" y="3441506"/>
                  </a:lnTo>
                  <a:lnTo>
                    <a:pt x="83850" y="3441063"/>
                  </a:lnTo>
                  <a:lnTo>
                    <a:pt x="41328" y="3425845"/>
                  </a:lnTo>
                  <a:lnTo>
                    <a:pt x="10995" y="3392383"/>
                  </a:lnTo>
                  <a:lnTo>
                    <a:pt x="0" y="3348492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2883424" y="0"/>
                  </a:lnTo>
                  <a:lnTo>
                    <a:pt x="2927315" y="10995"/>
                  </a:lnTo>
                  <a:lnTo>
                    <a:pt x="2960777" y="41328"/>
                  </a:lnTo>
                  <a:lnTo>
                    <a:pt x="2975995" y="83850"/>
                  </a:lnTo>
                  <a:lnTo>
                    <a:pt x="2976438" y="93013"/>
                  </a:lnTo>
                  <a:lnTo>
                    <a:pt x="2976438" y="3348492"/>
                  </a:lnTo>
                  <a:lnTo>
                    <a:pt x="2965442" y="3392383"/>
                  </a:lnTo>
                  <a:lnTo>
                    <a:pt x="2935109" y="3425845"/>
                  </a:lnTo>
                  <a:lnTo>
                    <a:pt x="2892587" y="3441063"/>
                  </a:lnTo>
                  <a:lnTo>
                    <a:pt x="2883424" y="3441506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472510" y="1619998"/>
              <a:ext cx="2976880" cy="3441700"/>
            </a:xfrm>
            <a:custGeom>
              <a:avLst/>
              <a:gdLst/>
              <a:ahLst/>
              <a:cxnLst/>
              <a:rect l="l" t="t" r="r" b="b"/>
              <a:pathLst>
                <a:path w="2976879" h="3441700">
                  <a:moveTo>
                    <a:pt x="627837" y="403694"/>
                  </a:moveTo>
                  <a:lnTo>
                    <a:pt x="622274" y="361492"/>
                  </a:lnTo>
                  <a:lnTo>
                    <a:pt x="608596" y="321183"/>
                  </a:lnTo>
                  <a:lnTo>
                    <a:pt x="587311" y="284314"/>
                  </a:lnTo>
                  <a:lnTo>
                    <a:pt x="559244" y="252310"/>
                  </a:lnTo>
                  <a:lnTo>
                    <a:pt x="525475" y="226402"/>
                  </a:lnTo>
                  <a:lnTo>
                    <a:pt x="487286" y="207568"/>
                  </a:lnTo>
                  <a:lnTo>
                    <a:pt x="446176" y="196557"/>
                  </a:lnTo>
                  <a:lnTo>
                    <a:pt x="417918" y="193776"/>
                  </a:lnTo>
                  <a:lnTo>
                    <a:pt x="403694" y="193776"/>
                  </a:lnTo>
                  <a:lnTo>
                    <a:pt x="361492" y="199326"/>
                  </a:lnTo>
                  <a:lnTo>
                    <a:pt x="321183" y="213017"/>
                  </a:lnTo>
                  <a:lnTo>
                    <a:pt x="284314" y="234302"/>
                  </a:lnTo>
                  <a:lnTo>
                    <a:pt x="252310" y="262369"/>
                  </a:lnTo>
                  <a:lnTo>
                    <a:pt x="226402" y="296138"/>
                  </a:lnTo>
                  <a:lnTo>
                    <a:pt x="207568" y="334314"/>
                  </a:lnTo>
                  <a:lnTo>
                    <a:pt x="196557" y="375437"/>
                  </a:lnTo>
                  <a:lnTo>
                    <a:pt x="193776" y="403694"/>
                  </a:lnTo>
                  <a:lnTo>
                    <a:pt x="193776" y="417918"/>
                  </a:lnTo>
                  <a:lnTo>
                    <a:pt x="199326" y="460121"/>
                  </a:lnTo>
                  <a:lnTo>
                    <a:pt x="213017" y="500430"/>
                  </a:lnTo>
                  <a:lnTo>
                    <a:pt x="234302" y="537286"/>
                  </a:lnTo>
                  <a:lnTo>
                    <a:pt x="262369" y="569302"/>
                  </a:lnTo>
                  <a:lnTo>
                    <a:pt x="296138" y="595210"/>
                  </a:lnTo>
                  <a:lnTo>
                    <a:pt x="334314" y="614032"/>
                  </a:lnTo>
                  <a:lnTo>
                    <a:pt x="375437" y="625055"/>
                  </a:lnTo>
                  <a:lnTo>
                    <a:pt x="403694" y="627837"/>
                  </a:lnTo>
                  <a:lnTo>
                    <a:pt x="417918" y="627837"/>
                  </a:lnTo>
                  <a:lnTo>
                    <a:pt x="460121" y="622274"/>
                  </a:lnTo>
                  <a:lnTo>
                    <a:pt x="500430" y="608596"/>
                  </a:lnTo>
                  <a:lnTo>
                    <a:pt x="537286" y="587311"/>
                  </a:lnTo>
                  <a:lnTo>
                    <a:pt x="569290" y="559244"/>
                  </a:lnTo>
                  <a:lnTo>
                    <a:pt x="595210" y="525475"/>
                  </a:lnTo>
                  <a:lnTo>
                    <a:pt x="614032" y="487299"/>
                  </a:lnTo>
                  <a:lnTo>
                    <a:pt x="625055" y="446176"/>
                  </a:lnTo>
                  <a:lnTo>
                    <a:pt x="627837" y="417918"/>
                  </a:lnTo>
                  <a:lnTo>
                    <a:pt x="627837" y="410806"/>
                  </a:lnTo>
                  <a:lnTo>
                    <a:pt x="627837" y="403694"/>
                  </a:lnTo>
                  <a:close/>
                </a:path>
                <a:path w="2976879" h="3441700">
                  <a:moveTo>
                    <a:pt x="2976435" y="93014"/>
                  </a:moveTo>
                  <a:lnTo>
                    <a:pt x="2968675" y="55994"/>
                  </a:lnTo>
                  <a:lnTo>
                    <a:pt x="2968675" y="87414"/>
                  </a:lnTo>
                  <a:lnTo>
                    <a:pt x="2968675" y="3354082"/>
                  </a:lnTo>
                  <a:lnTo>
                    <a:pt x="2957423" y="3391204"/>
                  </a:lnTo>
                  <a:lnTo>
                    <a:pt x="2926130" y="3422485"/>
                  </a:lnTo>
                  <a:lnTo>
                    <a:pt x="2889021" y="3433749"/>
                  </a:lnTo>
                  <a:lnTo>
                    <a:pt x="87414" y="3433749"/>
                  </a:lnTo>
                  <a:lnTo>
                    <a:pt x="50292" y="3422485"/>
                  </a:lnTo>
                  <a:lnTo>
                    <a:pt x="18999" y="3391204"/>
                  </a:lnTo>
                  <a:lnTo>
                    <a:pt x="7747" y="3354082"/>
                  </a:lnTo>
                  <a:lnTo>
                    <a:pt x="7747" y="87414"/>
                  </a:lnTo>
                  <a:lnTo>
                    <a:pt x="18999" y="50292"/>
                  </a:lnTo>
                  <a:lnTo>
                    <a:pt x="50292" y="18999"/>
                  </a:lnTo>
                  <a:lnTo>
                    <a:pt x="87414" y="7747"/>
                  </a:lnTo>
                  <a:lnTo>
                    <a:pt x="2889021" y="7747"/>
                  </a:lnTo>
                  <a:lnTo>
                    <a:pt x="2926130" y="18999"/>
                  </a:lnTo>
                  <a:lnTo>
                    <a:pt x="2957423" y="50292"/>
                  </a:lnTo>
                  <a:lnTo>
                    <a:pt x="2968675" y="87414"/>
                  </a:lnTo>
                  <a:lnTo>
                    <a:pt x="2968675" y="55994"/>
                  </a:lnTo>
                  <a:lnTo>
                    <a:pt x="2942399" y="21069"/>
                  </a:lnTo>
                  <a:lnTo>
                    <a:pt x="2920441" y="7747"/>
                  </a:lnTo>
                  <a:lnTo>
                    <a:pt x="2919018" y="7073"/>
                  </a:lnTo>
                  <a:lnTo>
                    <a:pt x="2910382" y="3975"/>
                  </a:lnTo>
                  <a:lnTo>
                    <a:pt x="2901569" y="1765"/>
                  </a:lnTo>
                  <a:lnTo>
                    <a:pt x="2892577" y="431"/>
                  </a:lnTo>
                  <a:lnTo>
                    <a:pt x="2883420" y="0"/>
                  </a:lnTo>
                  <a:lnTo>
                    <a:pt x="93002" y="0"/>
                  </a:lnTo>
                  <a:lnTo>
                    <a:pt x="49123" y="10985"/>
                  </a:lnTo>
                  <a:lnTo>
                    <a:pt x="15659" y="41325"/>
                  </a:lnTo>
                  <a:lnTo>
                    <a:pt x="431" y="83845"/>
                  </a:lnTo>
                  <a:lnTo>
                    <a:pt x="0" y="93014"/>
                  </a:lnTo>
                  <a:lnTo>
                    <a:pt x="0" y="3348482"/>
                  </a:lnTo>
                  <a:lnTo>
                    <a:pt x="10985" y="3392373"/>
                  </a:lnTo>
                  <a:lnTo>
                    <a:pt x="41325" y="3425837"/>
                  </a:lnTo>
                  <a:lnTo>
                    <a:pt x="83845" y="3441065"/>
                  </a:lnTo>
                  <a:lnTo>
                    <a:pt x="93002" y="3441496"/>
                  </a:lnTo>
                  <a:lnTo>
                    <a:pt x="2883420" y="3441496"/>
                  </a:lnTo>
                  <a:lnTo>
                    <a:pt x="2920428" y="3433749"/>
                  </a:lnTo>
                  <a:lnTo>
                    <a:pt x="2927312" y="3430511"/>
                  </a:lnTo>
                  <a:lnTo>
                    <a:pt x="2960776" y="3400171"/>
                  </a:lnTo>
                  <a:lnTo>
                    <a:pt x="2975991" y="3357651"/>
                  </a:lnTo>
                  <a:lnTo>
                    <a:pt x="2976435" y="3348482"/>
                  </a:lnTo>
                  <a:lnTo>
                    <a:pt x="2976435" y="9301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211671" y="1862083"/>
            <a:ext cx="1141730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5">
                <a:solidFill>
                  <a:srgbClr val="E8D5FF"/>
                </a:solidFill>
                <a:latin typeface="Microsoft JhengHei"/>
                <a:cs typeface="Microsoft JhengHei"/>
              </a:rPr>
              <a:t>⾼</a:t>
            </a:r>
            <a:r>
              <a:rPr dirty="0" sz="1700" spc="-229">
                <a:solidFill>
                  <a:srgbClr val="E8D5FF"/>
                </a:solidFill>
                <a:latin typeface="SimSun"/>
                <a:cs typeface="SimSun"/>
              </a:rPr>
              <a:t>内聚低耦合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653589" y="2328671"/>
            <a:ext cx="2536825" cy="111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3900"/>
              </a:lnSpc>
              <a:spcBef>
                <a:spcPts val="100"/>
              </a:spcBef>
            </a:pP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每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个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组件都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专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注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于⼀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项特定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功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能，并具</a:t>
            </a:r>
            <a:r>
              <a:rPr dirty="0" sz="1250" spc="-50">
                <a:solidFill>
                  <a:srgbClr val="FFFFFF"/>
                </a:solidFill>
                <a:latin typeface="Microsoft JhengHei"/>
                <a:cs typeface="Microsoft JhengHei"/>
              </a:rPr>
              <a:t>有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清晰的接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⼝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。这种设计降低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系统的复</a:t>
            </a:r>
            <a:r>
              <a:rPr dirty="0" sz="1250" spc="-50">
                <a:solidFill>
                  <a:srgbClr val="FFFFFF"/>
                </a:solidFill>
                <a:latin typeface="Microsoft JhengHei"/>
                <a:cs typeface="Microsoft JhengHei"/>
              </a:rPr>
              <a:t>杂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性，使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得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组件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可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以独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⽴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开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发</a:t>
            </a:r>
            <a:r>
              <a:rPr dirty="0" sz="1250" spc="-150">
                <a:solidFill>
                  <a:srgbClr val="FFFFFF"/>
                </a:solidFill>
                <a:latin typeface="SimSun"/>
                <a:cs typeface="SimSun"/>
              </a:rPr>
              <a:t>、测试、更新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和维护，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极⼤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地提升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开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发</a:t>
            </a:r>
            <a:r>
              <a:rPr dirty="0" sz="1250" spc="-150">
                <a:solidFill>
                  <a:srgbClr val="FFFFFF"/>
                </a:solidFill>
                <a:latin typeface="SimSun"/>
                <a:cs typeface="SimSun"/>
              </a:rPr>
              <a:t>效率和系统的</a:t>
            </a:r>
            <a:r>
              <a:rPr dirty="0" sz="1250" spc="-140">
                <a:solidFill>
                  <a:srgbClr val="FFFFFF"/>
                </a:solidFill>
                <a:latin typeface="SimSun"/>
                <a:cs typeface="SimSun"/>
              </a:rPr>
              <a:t>稳定性。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3666289" y="1619988"/>
            <a:ext cx="5945505" cy="3441700"/>
            <a:chOff x="3666289" y="1619988"/>
            <a:chExt cx="5945505" cy="3441700"/>
          </a:xfrm>
        </p:grpSpPr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6289" y="4371643"/>
              <a:ext cx="2588881" cy="49607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634976" y="1619988"/>
              <a:ext cx="2976880" cy="3441700"/>
            </a:xfrm>
            <a:custGeom>
              <a:avLst/>
              <a:gdLst/>
              <a:ahLst/>
              <a:cxnLst/>
              <a:rect l="l" t="t" r="r" b="b"/>
              <a:pathLst>
                <a:path w="2976879" h="3441700">
                  <a:moveTo>
                    <a:pt x="2883424" y="3441506"/>
                  </a:moveTo>
                  <a:lnTo>
                    <a:pt x="93013" y="3441506"/>
                  </a:lnTo>
                  <a:lnTo>
                    <a:pt x="83850" y="3441063"/>
                  </a:lnTo>
                  <a:lnTo>
                    <a:pt x="41328" y="3425845"/>
                  </a:lnTo>
                  <a:lnTo>
                    <a:pt x="10995" y="3392383"/>
                  </a:lnTo>
                  <a:lnTo>
                    <a:pt x="0" y="3348492"/>
                  </a:lnTo>
                  <a:lnTo>
                    <a:pt x="0" y="93013"/>
                  </a:lnTo>
                  <a:lnTo>
                    <a:pt x="10995" y="49122"/>
                  </a:lnTo>
                  <a:lnTo>
                    <a:pt x="41328" y="15661"/>
                  </a:lnTo>
                  <a:lnTo>
                    <a:pt x="83850" y="442"/>
                  </a:lnTo>
                  <a:lnTo>
                    <a:pt x="93013" y="0"/>
                  </a:lnTo>
                  <a:lnTo>
                    <a:pt x="2883424" y="0"/>
                  </a:lnTo>
                  <a:lnTo>
                    <a:pt x="2927314" y="10995"/>
                  </a:lnTo>
                  <a:lnTo>
                    <a:pt x="2960776" y="41328"/>
                  </a:lnTo>
                  <a:lnTo>
                    <a:pt x="2975995" y="83850"/>
                  </a:lnTo>
                  <a:lnTo>
                    <a:pt x="2976438" y="93013"/>
                  </a:lnTo>
                  <a:lnTo>
                    <a:pt x="2976438" y="3348492"/>
                  </a:lnTo>
                  <a:lnTo>
                    <a:pt x="2965442" y="3392383"/>
                  </a:lnTo>
                  <a:lnTo>
                    <a:pt x="2935109" y="3425845"/>
                  </a:lnTo>
                  <a:lnTo>
                    <a:pt x="2892587" y="3441063"/>
                  </a:lnTo>
                  <a:lnTo>
                    <a:pt x="2883424" y="3441506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634975" y="1619998"/>
              <a:ext cx="2976880" cy="3441700"/>
            </a:xfrm>
            <a:custGeom>
              <a:avLst/>
              <a:gdLst/>
              <a:ahLst/>
              <a:cxnLst/>
              <a:rect l="l" t="t" r="r" b="b"/>
              <a:pathLst>
                <a:path w="2976879" h="3441700">
                  <a:moveTo>
                    <a:pt x="627837" y="403694"/>
                  </a:moveTo>
                  <a:lnTo>
                    <a:pt x="622274" y="361492"/>
                  </a:lnTo>
                  <a:lnTo>
                    <a:pt x="608596" y="321183"/>
                  </a:lnTo>
                  <a:lnTo>
                    <a:pt x="587311" y="284314"/>
                  </a:lnTo>
                  <a:lnTo>
                    <a:pt x="559244" y="252310"/>
                  </a:lnTo>
                  <a:lnTo>
                    <a:pt x="525475" y="226402"/>
                  </a:lnTo>
                  <a:lnTo>
                    <a:pt x="487286" y="207568"/>
                  </a:lnTo>
                  <a:lnTo>
                    <a:pt x="446176" y="196557"/>
                  </a:lnTo>
                  <a:lnTo>
                    <a:pt x="417918" y="193776"/>
                  </a:lnTo>
                  <a:lnTo>
                    <a:pt x="403694" y="193776"/>
                  </a:lnTo>
                  <a:lnTo>
                    <a:pt x="361492" y="199326"/>
                  </a:lnTo>
                  <a:lnTo>
                    <a:pt x="321183" y="213017"/>
                  </a:lnTo>
                  <a:lnTo>
                    <a:pt x="284314" y="234302"/>
                  </a:lnTo>
                  <a:lnTo>
                    <a:pt x="252310" y="262369"/>
                  </a:lnTo>
                  <a:lnTo>
                    <a:pt x="226402" y="296138"/>
                  </a:lnTo>
                  <a:lnTo>
                    <a:pt x="207568" y="334314"/>
                  </a:lnTo>
                  <a:lnTo>
                    <a:pt x="196557" y="375437"/>
                  </a:lnTo>
                  <a:lnTo>
                    <a:pt x="193776" y="403694"/>
                  </a:lnTo>
                  <a:lnTo>
                    <a:pt x="193776" y="417918"/>
                  </a:lnTo>
                  <a:lnTo>
                    <a:pt x="199326" y="460121"/>
                  </a:lnTo>
                  <a:lnTo>
                    <a:pt x="213017" y="500430"/>
                  </a:lnTo>
                  <a:lnTo>
                    <a:pt x="234302" y="537286"/>
                  </a:lnTo>
                  <a:lnTo>
                    <a:pt x="262369" y="569302"/>
                  </a:lnTo>
                  <a:lnTo>
                    <a:pt x="296138" y="595210"/>
                  </a:lnTo>
                  <a:lnTo>
                    <a:pt x="334314" y="614032"/>
                  </a:lnTo>
                  <a:lnTo>
                    <a:pt x="375437" y="625055"/>
                  </a:lnTo>
                  <a:lnTo>
                    <a:pt x="403694" y="627837"/>
                  </a:lnTo>
                  <a:lnTo>
                    <a:pt x="417918" y="627837"/>
                  </a:lnTo>
                  <a:lnTo>
                    <a:pt x="460121" y="622274"/>
                  </a:lnTo>
                  <a:lnTo>
                    <a:pt x="500430" y="608596"/>
                  </a:lnTo>
                  <a:lnTo>
                    <a:pt x="537286" y="587311"/>
                  </a:lnTo>
                  <a:lnTo>
                    <a:pt x="569290" y="559244"/>
                  </a:lnTo>
                  <a:lnTo>
                    <a:pt x="595210" y="525475"/>
                  </a:lnTo>
                  <a:lnTo>
                    <a:pt x="614032" y="487299"/>
                  </a:lnTo>
                  <a:lnTo>
                    <a:pt x="625055" y="446176"/>
                  </a:lnTo>
                  <a:lnTo>
                    <a:pt x="627837" y="417918"/>
                  </a:lnTo>
                  <a:lnTo>
                    <a:pt x="627837" y="410806"/>
                  </a:lnTo>
                  <a:lnTo>
                    <a:pt x="627837" y="403694"/>
                  </a:lnTo>
                  <a:close/>
                </a:path>
                <a:path w="2976879" h="3441700">
                  <a:moveTo>
                    <a:pt x="2976435" y="93014"/>
                  </a:moveTo>
                  <a:lnTo>
                    <a:pt x="2968675" y="55994"/>
                  </a:lnTo>
                  <a:lnTo>
                    <a:pt x="2968675" y="87414"/>
                  </a:lnTo>
                  <a:lnTo>
                    <a:pt x="2968675" y="3354082"/>
                  </a:lnTo>
                  <a:lnTo>
                    <a:pt x="2957423" y="3391204"/>
                  </a:lnTo>
                  <a:lnTo>
                    <a:pt x="2926130" y="3422485"/>
                  </a:lnTo>
                  <a:lnTo>
                    <a:pt x="2889021" y="3433749"/>
                  </a:lnTo>
                  <a:lnTo>
                    <a:pt x="87414" y="3433749"/>
                  </a:lnTo>
                  <a:lnTo>
                    <a:pt x="50292" y="3422485"/>
                  </a:lnTo>
                  <a:lnTo>
                    <a:pt x="18999" y="3391204"/>
                  </a:lnTo>
                  <a:lnTo>
                    <a:pt x="7747" y="3354082"/>
                  </a:lnTo>
                  <a:lnTo>
                    <a:pt x="7747" y="87414"/>
                  </a:lnTo>
                  <a:lnTo>
                    <a:pt x="18999" y="50292"/>
                  </a:lnTo>
                  <a:lnTo>
                    <a:pt x="50292" y="18999"/>
                  </a:lnTo>
                  <a:lnTo>
                    <a:pt x="87414" y="7747"/>
                  </a:lnTo>
                  <a:lnTo>
                    <a:pt x="2889021" y="7747"/>
                  </a:lnTo>
                  <a:lnTo>
                    <a:pt x="2926130" y="18999"/>
                  </a:lnTo>
                  <a:lnTo>
                    <a:pt x="2957423" y="50292"/>
                  </a:lnTo>
                  <a:lnTo>
                    <a:pt x="2968675" y="87414"/>
                  </a:lnTo>
                  <a:lnTo>
                    <a:pt x="2968675" y="55994"/>
                  </a:lnTo>
                  <a:lnTo>
                    <a:pt x="2942399" y="21069"/>
                  </a:lnTo>
                  <a:lnTo>
                    <a:pt x="2920441" y="7747"/>
                  </a:lnTo>
                  <a:lnTo>
                    <a:pt x="2919018" y="7073"/>
                  </a:lnTo>
                  <a:lnTo>
                    <a:pt x="2910382" y="3975"/>
                  </a:lnTo>
                  <a:lnTo>
                    <a:pt x="2901569" y="1765"/>
                  </a:lnTo>
                  <a:lnTo>
                    <a:pt x="2892577" y="431"/>
                  </a:lnTo>
                  <a:lnTo>
                    <a:pt x="2883420" y="0"/>
                  </a:lnTo>
                  <a:lnTo>
                    <a:pt x="93014" y="0"/>
                  </a:lnTo>
                  <a:lnTo>
                    <a:pt x="49123" y="10985"/>
                  </a:lnTo>
                  <a:lnTo>
                    <a:pt x="15659" y="41325"/>
                  </a:lnTo>
                  <a:lnTo>
                    <a:pt x="431" y="83845"/>
                  </a:lnTo>
                  <a:lnTo>
                    <a:pt x="0" y="93014"/>
                  </a:lnTo>
                  <a:lnTo>
                    <a:pt x="0" y="3348482"/>
                  </a:lnTo>
                  <a:lnTo>
                    <a:pt x="10985" y="3392373"/>
                  </a:lnTo>
                  <a:lnTo>
                    <a:pt x="41325" y="3425837"/>
                  </a:lnTo>
                  <a:lnTo>
                    <a:pt x="83845" y="3441065"/>
                  </a:lnTo>
                  <a:lnTo>
                    <a:pt x="93014" y="3441496"/>
                  </a:lnTo>
                  <a:lnTo>
                    <a:pt x="2883420" y="3441496"/>
                  </a:lnTo>
                  <a:lnTo>
                    <a:pt x="2920428" y="3433749"/>
                  </a:lnTo>
                  <a:lnTo>
                    <a:pt x="2927312" y="3430511"/>
                  </a:lnTo>
                  <a:lnTo>
                    <a:pt x="2960776" y="3400171"/>
                  </a:lnTo>
                  <a:lnTo>
                    <a:pt x="2975991" y="3357651"/>
                  </a:lnTo>
                  <a:lnTo>
                    <a:pt x="2976435" y="3348482"/>
                  </a:lnTo>
                  <a:lnTo>
                    <a:pt x="2976435" y="9301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7374137" y="1862083"/>
            <a:ext cx="955675" cy="287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00" spc="-245">
                <a:solidFill>
                  <a:srgbClr val="FEF08A"/>
                </a:solidFill>
                <a:latin typeface="SimSun"/>
                <a:cs typeface="SimSun"/>
              </a:rPr>
              <a:t>平台</a:t>
            </a:r>
            <a:r>
              <a:rPr dirty="0" sz="1700" spc="-245">
                <a:solidFill>
                  <a:srgbClr val="FEF08A"/>
                </a:solidFill>
                <a:latin typeface="Microsoft JhengHei"/>
                <a:cs typeface="Microsoft JhengHei"/>
              </a:rPr>
              <a:t>⽆</a:t>
            </a:r>
            <a:r>
              <a:rPr dirty="0" sz="1700" spc="-215">
                <a:solidFill>
                  <a:srgbClr val="FEF08A"/>
                </a:solidFill>
                <a:latin typeface="SimSun"/>
                <a:cs typeface="SimSun"/>
              </a:rPr>
              <a:t>关性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816055" y="2328671"/>
            <a:ext cx="2536825" cy="1110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dirty="0" sz="1100" spc="80">
                <a:solidFill>
                  <a:srgbClr val="FFFFFF"/>
                </a:solidFill>
                <a:latin typeface="Trebuchet MS"/>
                <a:cs typeface="Trebuchet MS"/>
              </a:rPr>
              <a:t>ArceOS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致⼒于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实现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与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硬件和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dirty="0" sz="1250" spc="-140">
                <a:solidFill>
                  <a:srgbClr val="FFFFFF"/>
                </a:solidFill>
                <a:latin typeface="SimSun"/>
                <a:cs typeface="SimSun"/>
              </a:rPr>
              <a:t>层操作系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统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⽆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关的内核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功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能组件。这意味着许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多</a:t>
            </a:r>
            <a:r>
              <a:rPr dirty="0" sz="1250" spc="-50">
                <a:solidFill>
                  <a:srgbClr val="FFFFFF"/>
                </a:solidFill>
                <a:latin typeface="SimSun"/>
                <a:cs typeface="SimSun"/>
              </a:rPr>
              <a:t>核</a:t>
            </a:r>
            <a:endParaRPr sz="1250">
              <a:latin typeface="SimSun"/>
              <a:cs typeface="SimSun"/>
            </a:endParaRPr>
          </a:p>
          <a:p>
            <a:pPr marL="12700" marR="62865">
              <a:lnSpc>
                <a:spcPct val="113900"/>
              </a:lnSpc>
            </a:pP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⼼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组件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可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以在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不同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的硬件架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构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（</a:t>
            </a:r>
            <a:r>
              <a:rPr dirty="0" sz="1250" spc="-50">
                <a:solidFill>
                  <a:srgbClr val="FFFFFF"/>
                </a:solidFill>
                <a:latin typeface="Microsoft JhengHei"/>
                <a:cs typeface="Microsoft JhengHei"/>
              </a:rPr>
              <a:t>如 </a:t>
            </a:r>
            <a:r>
              <a:rPr dirty="0" sz="1100" spc="70">
                <a:solidFill>
                  <a:srgbClr val="FFFFFF"/>
                </a:solidFill>
                <a:latin typeface="Trebuchet MS"/>
                <a:cs typeface="Trebuchet MS"/>
              </a:rPr>
              <a:t>x86_64,</a:t>
            </a:r>
            <a:r>
              <a:rPr dirty="0" sz="11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100" spc="65">
                <a:solidFill>
                  <a:srgbClr val="FFFFFF"/>
                </a:solidFill>
                <a:latin typeface="Trebuchet MS"/>
                <a:cs typeface="Trebuchet MS"/>
              </a:rPr>
              <a:t>RISC-</a:t>
            </a:r>
            <a:r>
              <a:rPr dirty="0" sz="1100" spc="-4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1250" spc="-40">
                <a:solidFill>
                  <a:srgbClr val="FFFFFF"/>
                </a:solidFill>
                <a:latin typeface="SimSun"/>
                <a:cs typeface="SimSun"/>
              </a:rPr>
              <a:t>）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运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⾏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，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⽽⽆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需或</a:t>
            </a:r>
            <a:r>
              <a:rPr dirty="0" sz="1250" spc="-50">
                <a:solidFill>
                  <a:srgbClr val="FFFFFF"/>
                </a:solidFill>
                <a:latin typeface="Microsoft JhengHei"/>
                <a:cs typeface="Microsoft JhengHei"/>
              </a:rPr>
              <a:t>只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需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少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量修改，增强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dirty="0" sz="1250" spc="-170">
                <a:solidFill>
                  <a:srgbClr val="FFFFFF"/>
                </a:solidFill>
                <a:latin typeface="SimSun"/>
                <a:cs typeface="SimSun"/>
              </a:rPr>
              <a:t>系统的</a:t>
            </a:r>
            <a:r>
              <a:rPr dirty="0" sz="1250" spc="-170">
                <a:solidFill>
                  <a:srgbClr val="FFFFFF"/>
                </a:solidFill>
                <a:latin typeface="Microsoft JhengHei"/>
                <a:cs typeface="Microsoft JhengHei"/>
              </a:rPr>
              <a:t>可</a:t>
            </a:r>
            <a:r>
              <a:rPr dirty="0" sz="1250" spc="-140">
                <a:solidFill>
                  <a:srgbClr val="FFFFFF"/>
                </a:solidFill>
                <a:latin typeface="SimSun"/>
                <a:cs typeface="SimSun"/>
              </a:rPr>
              <a:t>移植性。</a:t>
            </a:r>
            <a:endParaRPr sz="1250">
              <a:latin typeface="SimSun"/>
              <a:cs typeface="SimSu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0" y="4371643"/>
            <a:ext cx="9921875" cy="1597025"/>
            <a:chOff x="0" y="4371643"/>
            <a:chExt cx="9921875" cy="1597025"/>
          </a:xfrm>
        </p:grpSpPr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8755" y="4371643"/>
              <a:ext cx="2588881" cy="49607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906369"/>
              <a:ext cx="9921459" cy="620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2025-07-31T07:20:19Z</dcterms:created>
  <dcterms:modified xsi:type="dcterms:W3CDTF">2025-07-31T07:20:19Z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2025-07-31T00:00:00Z</vt:filetime>
  </property>
</Properties>
</file>